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58FE82E-D637-4112-928B-B26504F88A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B09681-DFDB-4148-BC20-2DB99D1EF1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7640AE7-36FD-4A52-9FC7-013CCFE4D0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B403DD7-7FA6-4ADE-A0CE-EA92CD425D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E526E7E-6EA4-41EC-AEA8-9B64BAA4D8F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806246C-42EA-4117-B424-1713954FE95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BECB052-EFBE-49F2-9843-37993BDFB90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40320E-91E2-478A-A66C-61AD38EEFA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B6B886-6076-43AC-9961-0AE64019FE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88CF05-3586-4733-90BC-F58EC3FA31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793A97-B8CD-4B6C-ABED-AD98B6A540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8074027142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制作人王艳芳</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王艳芳简介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代表作品介绍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制作理念与风格</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对影视行业的贡献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王艳芳简介</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071464" y="927003"/>
            <a:ext cx="9419070" cy="5265503"/>
          </a:xfrm>
          <a:custGeom>
            <a:rect l="l" t="t" r="r" b="b"/>
            <a:pathLst>
              <a:path w="625" h="495">
                <a:moveTo>
                  <a:pt x="0" y="455"/>
                </a:moveTo>
                <a:lnTo>
                  <a:pt x="117" y="455"/>
                </a:lnTo>
                <a:lnTo>
                  <a:pt x="117" y="378"/>
                </a:lnTo>
                <a:lnTo>
                  <a:pt x="117" y="337"/>
                </a:lnTo>
                <a:lnTo>
                  <a:pt x="158" y="337"/>
                </a:lnTo>
                <a:lnTo>
                  <a:pt x="235" y="337"/>
                </a:lnTo>
                <a:lnTo>
                  <a:pt x="235" y="260"/>
                </a:lnTo>
                <a:lnTo>
                  <a:pt x="235" y="219"/>
                </a:lnTo>
                <a:lnTo>
                  <a:pt x="276" y="219"/>
                </a:lnTo>
                <a:lnTo>
                  <a:pt x="353" y="219"/>
                </a:lnTo>
                <a:lnTo>
                  <a:pt x="353" y="142"/>
                </a:lnTo>
                <a:lnTo>
                  <a:pt x="353" y="101"/>
                </a:lnTo>
                <a:lnTo>
                  <a:pt x="394" y="101"/>
                </a:lnTo>
                <a:lnTo>
                  <a:pt x="495" y="101"/>
                </a:lnTo>
                <a:lnTo>
                  <a:pt x="568" y="29"/>
                </a:lnTo>
                <a:lnTo>
                  <a:pt x="560" y="21"/>
                </a:lnTo>
                <a:lnTo>
                  <a:pt x="593" y="10"/>
                </a:lnTo>
                <a:lnTo>
                  <a:pt x="625" y="0"/>
                </a:lnTo>
                <a:lnTo>
                  <a:pt x="615" y="32"/>
                </a:lnTo>
                <a:lnTo>
                  <a:pt x="604" y="65"/>
                </a:lnTo>
                <a:lnTo>
                  <a:pt x="596" y="57"/>
                </a:lnTo>
                <a:lnTo>
                  <a:pt x="512" y="142"/>
                </a:lnTo>
                <a:lnTo>
                  <a:pt x="394" y="142"/>
                </a:lnTo>
                <a:lnTo>
                  <a:pt x="394" y="219"/>
                </a:lnTo>
                <a:lnTo>
                  <a:pt x="394" y="260"/>
                </a:lnTo>
                <a:lnTo>
                  <a:pt x="353" y="260"/>
                </a:lnTo>
                <a:lnTo>
                  <a:pt x="276" y="260"/>
                </a:lnTo>
                <a:lnTo>
                  <a:pt x="276" y="337"/>
                </a:lnTo>
                <a:lnTo>
                  <a:pt x="276" y="378"/>
                </a:lnTo>
                <a:lnTo>
                  <a:pt x="235" y="378"/>
                </a:lnTo>
                <a:lnTo>
                  <a:pt x="158" y="378"/>
                </a:lnTo>
                <a:lnTo>
                  <a:pt x="158" y="455"/>
                </a:lnTo>
                <a:lnTo>
                  <a:pt x="158" y="495"/>
                </a:lnTo>
                <a:lnTo>
                  <a:pt x="117" y="495"/>
                </a:lnTo>
                <a:lnTo>
                  <a:pt x="0" y="495"/>
                </a:lnTo>
                <a:lnTo>
                  <a:pt x="0" y="455"/>
                </a:lnTo>
              </a:path>
            </a:pathLst>
          </a:custGeom>
          <a:gradFill>
            <a:gsLst>
              <a:gs pos="0">
                <a:schemeClr val="accent1">
                  <a:alpha val="100000"/>
                </a:schemeClr>
              </a:gs>
              <a:gs pos="100000">
                <a:schemeClr val="accent1">
                  <a:alpha val="100000"/>
                  <a:lumMod val="40000"/>
                  <a:lumOff val="6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个人背景</a:t>
              </a:r>
            </a:p>
          </p:txBody>
        </p:sp>
      </p:grpSp>
      <p:sp>
        <p:nvSpPr>
          <p:cNvPr id="25" name="AutoShape 25"/>
          <p:cNvSpPr/>
          <p:nvPr/>
        </p:nvSpPr>
        <p:spPr>
          <a:xfrm>
            <a:off x="7212425" y="2667733"/>
            <a:ext cx="4325017" cy="1027472"/>
          </a:xfrm>
          <a:prstGeom prst="roundRect">
            <a:avLst>
              <a:gd name="adj" fmla="val 8330"/>
            </a:avLst>
          </a:prstGeom>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26" name="Connector 26"/>
          <p:cNvCxnSpPr/>
          <p:nvPr/>
        </p:nvCxnSpPr>
        <p:spPr>
          <a:xfrm flipH="1">
            <a:off x="8522661" y="2674162"/>
            <a:ext cx="0" cy="1007522"/>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7" name="AutoShape 27"/>
          <p:cNvSpPr/>
          <p:nvPr/>
        </p:nvSpPr>
        <p:spPr>
          <a:xfrm>
            <a:off x="7486155" y="28031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flipH="1">
            <a:off x="7682370" y="3015782"/>
            <a:ext cx="367566" cy="347027"/>
          </a:xfrm>
          <a:custGeom>
            <a:rect l="l" t="t" r="r" b="b"/>
            <a:pathLst>
              <a:path w="376" h="355">
                <a:moveTo>
                  <a:pt x="90" y="0"/>
                </a:moveTo>
                <a:cubicBezTo>
                  <a:pt x="104" y="0"/>
                  <a:pt x="115" y="12"/>
                  <a:pt x="115" y="26"/>
                </a:cubicBezTo>
                <a:cubicBezTo>
                  <a:pt x="115" y="40"/>
                  <a:pt x="104" y="52"/>
                  <a:pt x="90" y="52"/>
                </a:cubicBezTo>
                <a:cubicBezTo>
                  <a:pt x="75" y="52"/>
                  <a:pt x="64" y="40"/>
                  <a:pt x="64" y="26"/>
                </a:cubicBezTo>
                <a:cubicBezTo>
                  <a:pt x="64" y="12"/>
                  <a:pt x="75" y="0"/>
                  <a:pt x="90" y="0"/>
                </a:cubicBezTo>
                <a:close/>
                <a:moveTo>
                  <a:pt x="37" y="264"/>
                </a:moveTo>
                <a:cubicBezTo>
                  <a:pt x="95" y="264"/>
                  <a:pt x="95" y="264"/>
                  <a:pt x="95" y="264"/>
                </a:cubicBezTo>
                <a:cubicBezTo>
                  <a:pt x="108" y="264"/>
                  <a:pt x="118" y="274"/>
                  <a:pt x="118" y="287"/>
                </a:cubicBezTo>
                <a:cubicBezTo>
                  <a:pt x="118" y="310"/>
                  <a:pt x="118" y="310"/>
                  <a:pt x="118" y="310"/>
                </a:cubicBezTo>
                <a:cubicBezTo>
                  <a:pt x="120" y="310"/>
                  <a:pt x="120" y="310"/>
                  <a:pt x="120" y="310"/>
                </a:cubicBezTo>
                <a:cubicBezTo>
                  <a:pt x="131" y="310"/>
                  <a:pt x="131" y="310"/>
                  <a:pt x="131" y="310"/>
                </a:cubicBezTo>
                <a:cubicBezTo>
                  <a:pt x="134" y="310"/>
                  <a:pt x="134" y="310"/>
                  <a:pt x="134" y="310"/>
                </a:cubicBezTo>
                <a:cubicBezTo>
                  <a:pt x="134" y="287"/>
                  <a:pt x="134" y="287"/>
                  <a:pt x="134" y="287"/>
                </a:cubicBezTo>
                <a:cubicBezTo>
                  <a:pt x="134" y="274"/>
                  <a:pt x="144" y="264"/>
                  <a:pt x="156" y="264"/>
                </a:cubicBezTo>
                <a:cubicBezTo>
                  <a:pt x="215" y="264"/>
                  <a:pt x="215" y="264"/>
                  <a:pt x="215" y="264"/>
                </a:cubicBezTo>
                <a:cubicBezTo>
                  <a:pt x="227" y="264"/>
                  <a:pt x="237" y="274"/>
                  <a:pt x="237" y="287"/>
                </a:cubicBezTo>
                <a:cubicBezTo>
                  <a:pt x="237" y="310"/>
                  <a:pt x="237" y="310"/>
                  <a:pt x="237" y="310"/>
                </a:cubicBezTo>
                <a:cubicBezTo>
                  <a:pt x="241" y="310"/>
                  <a:pt x="241" y="310"/>
                  <a:pt x="241" y="310"/>
                </a:cubicBezTo>
                <a:cubicBezTo>
                  <a:pt x="250" y="310"/>
                  <a:pt x="250" y="310"/>
                  <a:pt x="250" y="310"/>
                </a:cubicBezTo>
                <a:cubicBezTo>
                  <a:pt x="255" y="310"/>
                  <a:pt x="255" y="310"/>
                  <a:pt x="255" y="310"/>
                </a:cubicBezTo>
                <a:cubicBezTo>
                  <a:pt x="255" y="287"/>
                  <a:pt x="255" y="287"/>
                  <a:pt x="255" y="287"/>
                </a:cubicBezTo>
                <a:cubicBezTo>
                  <a:pt x="255" y="274"/>
                  <a:pt x="265" y="264"/>
                  <a:pt x="278" y="264"/>
                </a:cubicBezTo>
                <a:cubicBezTo>
                  <a:pt x="336" y="264"/>
                  <a:pt x="336" y="264"/>
                  <a:pt x="336" y="264"/>
                </a:cubicBezTo>
                <a:cubicBezTo>
                  <a:pt x="348" y="264"/>
                  <a:pt x="358" y="274"/>
                  <a:pt x="358" y="287"/>
                </a:cubicBezTo>
                <a:cubicBezTo>
                  <a:pt x="358" y="310"/>
                  <a:pt x="358" y="310"/>
                  <a:pt x="358" y="310"/>
                </a:cubicBezTo>
                <a:cubicBezTo>
                  <a:pt x="362" y="310"/>
                  <a:pt x="362" y="310"/>
                  <a:pt x="362" y="310"/>
                </a:cubicBezTo>
                <a:cubicBezTo>
                  <a:pt x="371" y="310"/>
                  <a:pt x="371" y="310"/>
                  <a:pt x="371" y="310"/>
                </a:cubicBezTo>
                <a:cubicBezTo>
                  <a:pt x="376" y="310"/>
                  <a:pt x="376" y="310"/>
                  <a:pt x="376" y="310"/>
                </a:cubicBezTo>
                <a:cubicBezTo>
                  <a:pt x="376" y="323"/>
                  <a:pt x="376" y="323"/>
                  <a:pt x="376" y="323"/>
                </a:cubicBezTo>
                <a:cubicBezTo>
                  <a:pt x="371" y="323"/>
                  <a:pt x="371" y="323"/>
                  <a:pt x="371" y="323"/>
                </a:cubicBezTo>
                <a:cubicBezTo>
                  <a:pt x="362" y="323"/>
                  <a:pt x="362" y="323"/>
                  <a:pt x="362" y="323"/>
                </a:cubicBezTo>
                <a:cubicBezTo>
                  <a:pt x="358" y="323"/>
                  <a:pt x="358" y="323"/>
                  <a:pt x="358" y="323"/>
                </a:cubicBezTo>
                <a:cubicBezTo>
                  <a:pt x="358" y="355"/>
                  <a:pt x="358" y="355"/>
                  <a:pt x="358" y="355"/>
                </a:cubicBezTo>
                <a:cubicBezTo>
                  <a:pt x="255" y="355"/>
                  <a:pt x="255" y="355"/>
                  <a:pt x="255" y="355"/>
                </a:cubicBezTo>
                <a:cubicBezTo>
                  <a:pt x="255" y="323"/>
                  <a:pt x="255" y="323"/>
                  <a:pt x="255" y="323"/>
                </a:cubicBezTo>
                <a:cubicBezTo>
                  <a:pt x="250" y="323"/>
                  <a:pt x="250" y="323"/>
                  <a:pt x="250" y="323"/>
                </a:cubicBezTo>
                <a:cubicBezTo>
                  <a:pt x="241" y="323"/>
                  <a:pt x="241" y="323"/>
                  <a:pt x="241" y="323"/>
                </a:cubicBezTo>
                <a:cubicBezTo>
                  <a:pt x="237" y="323"/>
                  <a:pt x="237" y="323"/>
                  <a:pt x="237" y="323"/>
                </a:cubicBezTo>
                <a:cubicBezTo>
                  <a:pt x="237" y="355"/>
                  <a:pt x="237" y="355"/>
                  <a:pt x="237" y="355"/>
                </a:cubicBezTo>
                <a:cubicBezTo>
                  <a:pt x="134" y="355"/>
                  <a:pt x="134" y="355"/>
                  <a:pt x="134" y="355"/>
                </a:cubicBezTo>
                <a:cubicBezTo>
                  <a:pt x="134" y="323"/>
                  <a:pt x="134" y="323"/>
                  <a:pt x="134" y="323"/>
                </a:cubicBezTo>
                <a:cubicBezTo>
                  <a:pt x="131" y="323"/>
                  <a:pt x="131" y="323"/>
                  <a:pt x="131" y="323"/>
                </a:cubicBezTo>
                <a:cubicBezTo>
                  <a:pt x="120" y="323"/>
                  <a:pt x="120" y="323"/>
                  <a:pt x="120" y="323"/>
                </a:cubicBezTo>
                <a:cubicBezTo>
                  <a:pt x="118" y="323"/>
                  <a:pt x="118" y="323"/>
                  <a:pt x="118" y="323"/>
                </a:cubicBezTo>
                <a:cubicBezTo>
                  <a:pt x="118" y="355"/>
                  <a:pt x="118" y="355"/>
                  <a:pt x="118" y="355"/>
                </a:cubicBezTo>
                <a:cubicBezTo>
                  <a:pt x="14" y="355"/>
                  <a:pt x="14" y="355"/>
                  <a:pt x="14" y="355"/>
                </a:cubicBezTo>
                <a:cubicBezTo>
                  <a:pt x="14" y="323"/>
                  <a:pt x="14" y="323"/>
                  <a:pt x="14" y="323"/>
                </a:cubicBezTo>
                <a:cubicBezTo>
                  <a:pt x="0" y="323"/>
                  <a:pt x="0" y="323"/>
                  <a:pt x="0" y="323"/>
                </a:cubicBezTo>
                <a:cubicBezTo>
                  <a:pt x="0" y="310"/>
                  <a:pt x="0" y="310"/>
                  <a:pt x="0" y="310"/>
                </a:cubicBezTo>
                <a:cubicBezTo>
                  <a:pt x="14" y="310"/>
                  <a:pt x="14" y="310"/>
                  <a:pt x="14" y="310"/>
                </a:cubicBezTo>
                <a:cubicBezTo>
                  <a:pt x="14" y="287"/>
                  <a:pt x="14" y="287"/>
                  <a:pt x="14" y="287"/>
                </a:cubicBezTo>
                <a:cubicBezTo>
                  <a:pt x="14" y="274"/>
                  <a:pt x="24" y="264"/>
                  <a:pt x="37" y="264"/>
                </a:cubicBezTo>
                <a:close/>
                <a:moveTo>
                  <a:pt x="307" y="220"/>
                </a:moveTo>
                <a:cubicBezTo>
                  <a:pt x="323" y="220"/>
                  <a:pt x="336" y="232"/>
                  <a:pt x="336" y="248"/>
                </a:cubicBezTo>
                <a:cubicBezTo>
                  <a:pt x="336" y="251"/>
                  <a:pt x="335" y="255"/>
                  <a:pt x="334" y="258"/>
                </a:cubicBezTo>
                <a:cubicBezTo>
                  <a:pt x="281" y="258"/>
                  <a:pt x="281" y="258"/>
                  <a:pt x="281" y="258"/>
                </a:cubicBezTo>
                <a:cubicBezTo>
                  <a:pt x="280" y="255"/>
                  <a:pt x="279" y="251"/>
                  <a:pt x="279" y="248"/>
                </a:cubicBezTo>
                <a:cubicBezTo>
                  <a:pt x="279" y="232"/>
                  <a:pt x="292" y="220"/>
                  <a:pt x="307" y="220"/>
                </a:cubicBezTo>
                <a:close/>
                <a:moveTo>
                  <a:pt x="186" y="220"/>
                </a:moveTo>
                <a:cubicBezTo>
                  <a:pt x="202" y="220"/>
                  <a:pt x="215" y="232"/>
                  <a:pt x="215" y="248"/>
                </a:cubicBezTo>
                <a:cubicBezTo>
                  <a:pt x="215" y="251"/>
                  <a:pt x="214" y="255"/>
                  <a:pt x="213" y="258"/>
                </a:cubicBezTo>
                <a:cubicBezTo>
                  <a:pt x="160" y="258"/>
                  <a:pt x="160" y="258"/>
                  <a:pt x="160" y="258"/>
                </a:cubicBezTo>
                <a:cubicBezTo>
                  <a:pt x="159" y="255"/>
                  <a:pt x="158" y="251"/>
                  <a:pt x="158" y="248"/>
                </a:cubicBezTo>
                <a:cubicBezTo>
                  <a:pt x="158" y="232"/>
                  <a:pt x="171" y="220"/>
                  <a:pt x="186" y="220"/>
                </a:cubicBezTo>
                <a:close/>
                <a:moveTo>
                  <a:pt x="67" y="220"/>
                </a:moveTo>
                <a:cubicBezTo>
                  <a:pt x="82" y="220"/>
                  <a:pt x="95" y="232"/>
                  <a:pt x="95" y="248"/>
                </a:cubicBezTo>
                <a:cubicBezTo>
                  <a:pt x="95" y="251"/>
                  <a:pt x="94" y="255"/>
                  <a:pt x="93" y="258"/>
                </a:cubicBezTo>
                <a:cubicBezTo>
                  <a:pt x="40" y="258"/>
                  <a:pt x="40" y="258"/>
                  <a:pt x="40" y="258"/>
                </a:cubicBezTo>
                <a:cubicBezTo>
                  <a:pt x="39" y="255"/>
                  <a:pt x="38" y="251"/>
                  <a:pt x="38" y="248"/>
                </a:cubicBezTo>
                <a:cubicBezTo>
                  <a:pt x="38" y="232"/>
                  <a:pt x="51" y="220"/>
                  <a:pt x="67" y="220"/>
                </a:cubicBezTo>
                <a:close/>
                <a:moveTo>
                  <a:pt x="307" y="130"/>
                </a:moveTo>
                <a:cubicBezTo>
                  <a:pt x="307" y="147"/>
                  <a:pt x="307" y="147"/>
                  <a:pt x="307" y="147"/>
                </a:cubicBezTo>
                <a:cubicBezTo>
                  <a:pt x="293" y="147"/>
                  <a:pt x="293" y="147"/>
                  <a:pt x="293" y="147"/>
                </a:cubicBezTo>
                <a:cubicBezTo>
                  <a:pt x="308" y="201"/>
                  <a:pt x="308" y="201"/>
                  <a:pt x="308" y="201"/>
                </a:cubicBezTo>
                <a:cubicBezTo>
                  <a:pt x="289" y="201"/>
                  <a:pt x="289" y="201"/>
                  <a:pt x="289" y="201"/>
                </a:cubicBezTo>
                <a:cubicBezTo>
                  <a:pt x="273" y="147"/>
                  <a:pt x="273" y="147"/>
                  <a:pt x="273" y="147"/>
                </a:cubicBezTo>
                <a:cubicBezTo>
                  <a:pt x="216" y="147"/>
                  <a:pt x="216" y="147"/>
                  <a:pt x="216" y="147"/>
                </a:cubicBezTo>
                <a:cubicBezTo>
                  <a:pt x="201" y="201"/>
                  <a:pt x="201" y="201"/>
                  <a:pt x="201" y="201"/>
                </a:cubicBezTo>
                <a:cubicBezTo>
                  <a:pt x="181" y="201"/>
                  <a:pt x="181" y="201"/>
                  <a:pt x="181" y="201"/>
                </a:cubicBezTo>
                <a:cubicBezTo>
                  <a:pt x="197" y="147"/>
                  <a:pt x="197" y="147"/>
                  <a:pt x="197" y="147"/>
                </a:cubicBezTo>
                <a:cubicBezTo>
                  <a:pt x="181" y="147"/>
                  <a:pt x="181" y="147"/>
                  <a:pt x="181" y="147"/>
                </a:cubicBezTo>
                <a:cubicBezTo>
                  <a:pt x="181" y="130"/>
                  <a:pt x="181" y="130"/>
                  <a:pt x="181" y="130"/>
                </a:cubicBezTo>
                <a:cubicBezTo>
                  <a:pt x="307" y="130"/>
                  <a:pt x="307" y="130"/>
                  <a:pt x="307" y="130"/>
                </a:cubicBezTo>
                <a:close/>
                <a:moveTo>
                  <a:pt x="180" y="16"/>
                </a:moveTo>
                <a:cubicBezTo>
                  <a:pt x="175" y="16"/>
                  <a:pt x="170" y="18"/>
                  <a:pt x="166" y="21"/>
                </a:cubicBezTo>
                <a:cubicBezTo>
                  <a:pt x="166" y="21"/>
                  <a:pt x="166" y="21"/>
                  <a:pt x="166" y="21"/>
                </a:cubicBezTo>
                <a:cubicBezTo>
                  <a:pt x="163" y="25"/>
                  <a:pt x="161" y="30"/>
                  <a:pt x="161" y="35"/>
                </a:cubicBezTo>
                <a:cubicBezTo>
                  <a:pt x="161" y="72"/>
                  <a:pt x="161" y="72"/>
                  <a:pt x="161" y="72"/>
                </a:cubicBezTo>
                <a:cubicBezTo>
                  <a:pt x="155" y="73"/>
                  <a:pt x="155" y="73"/>
                  <a:pt x="155" y="73"/>
                </a:cubicBezTo>
                <a:cubicBezTo>
                  <a:pt x="155" y="67"/>
                  <a:pt x="155" y="67"/>
                  <a:pt x="155" y="67"/>
                </a:cubicBezTo>
                <a:cubicBezTo>
                  <a:pt x="128" y="67"/>
                  <a:pt x="128" y="67"/>
                  <a:pt x="128" y="67"/>
                </a:cubicBezTo>
                <a:cubicBezTo>
                  <a:pt x="109" y="55"/>
                  <a:pt x="109" y="55"/>
                  <a:pt x="109" y="55"/>
                </a:cubicBezTo>
                <a:cubicBezTo>
                  <a:pt x="63" y="55"/>
                  <a:pt x="117" y="55"/>
                  <a:pt x="66" y="55"/>
                </a:cubicBezTo>
                <a:cubicBezTo>
                  <a:pt x="57" y="55"/>
                  <a:pt x="50" y="63"/>
                  <a:pt x="50" y="71"/>
                </a:cubicBezTo>
                <a:cubicBezTo>
                  <a:pt x="50" y="122"/>
                  <a:pt x="50" y="122"/>
                  <a:pt x="50" y="122"/>
                </a:cubicBezTo>
                <a:cubicBezTo>
                  <a:pt x="66" y="122"/>
                  <a:pt x="66" y="122"/>
                  <a:pt x="66" y="122"/>
                </a:cubicBezTo>
                <a:cubicBezTo>
                  <a:pt x="66" y="85"/>
                  <a:pt x="66" y="85"/>
                  <a:pt x="66" y="85"/>
                </a:cubicBezTo>
                <a:cubicBezTo>
                  <a:pt x="69" y="85"/>
                  <a:pt x="69" y="85"/>
                  <a:pt x="69" y="85"/>
                </a:cubicBezTo>
                <a:cubicBezTo>
                  <a:pt x="69" y="122"/>
                  <a:pt x="69" y="122"/>
                  <a:pt x="69" y="122"/>
                </a:cubicBezTo>
                <a:cubicBezTo>
                  <a:pt x="69" y="132"/>
                  <a:pt x="69" y="132"/>
                  <a:pt x="69" y="132"/>
                </a:cubicBezTo>
                <a:cubicBezTo>
                  <a:pt x="69" y="199"/>
                  <a:pt x="69" y="199"/>
                  <a:pt x="69" y="199"/>
                </a:cubicBezTo>
                <a:cubicBezTo>
                  <a:pt x="87" y="199"/>
                  <a:pt x="87" y="199"/>
                  <a:pt x="87" y="199"/>
                </a:cubicBezTo>
                <a:cubicBezTo>
                  <a:pt x="87" y="143"/>
                  <a:pt x="87" y="143"/>
                  <a:pt x="87" y="143"/>
                </a:cubicBezTo>
                <a:cubicBezTo>
                  <a:pt x="91" y="143"/>
                  <a:pt x="91" y="143"/>
                  <a:pt x="91" y="143"/>
                </a:cubicBezTo>
                <a:cubicBezTo>
                  <a:pt x="91" y="199"/>
                  <a:pt x="91" y="199"/>
                  <a:pt x="91" y="199"/>
                </a:cubicBezTo>
                <a:cubicBezTo>
                  <a:pt x="109" y="199"/>
                  <a:pt x="109" y="199"/>
                  <a:pt x="109" y="199"/>
                </a:cubicBezTo>
                <a:cubicBezTo>
                  <a:pt x="109" y="189"/>
                  <a:pt x="109" y="189"/>
                  <a:pt x="109" y="189"/>
                </a:cubicBezTo>
                <a:cubicBezTo>
                  <a:pt x="109" y="132"/>
                  <a:pt x="109" y="132"/>
                  <a:pt x="109" y="132"/>
                </a:cubicBezTo>
                <a:cubicBezTo>
                  <a:pt x="109" y="122"/>
                  <a:pt x="109" y="122"/>
                  <a:pt x="109" y="122"/>
                </a:cubicBezTo>
                <a:cubicBezTo>
                  <a:pt x="109" y="85"/>
                  <a:pt x="109" y="85"/>
                  <a:pt x="109" y="85"/>
                </a:cubicBezTo>
                <a:cubicBezTo>
                  <a:pt x="109" y="75"/>
                  <a:pt x="109" y="75"/>
                  <a:pt x="109" y="75"/>
                </a:cubicBezTo>
                <a:cubicBezTo>
                  <a:pt x="128" y="85"/>
                  <a:pt x="128" y="85"/>
                  <a:pt x="128" y="85"/>
                </a:cubicBezTo>
                <a:cubicBezTo>
                  <a:pt x="155" y="85"/>
                  <a:pt x="155" y="85"/>
                  <a:pt x="155" y="85"/>
                </a:cubicBezTo>
                <a:cubicBezTo>
                  <a:pt x="155" y="80"/>
                  <a:pt x="155" y="80"/>
                  <a:pt x="155" y="80"/>
                </a:cubicBezTo>
                <a:cubicBezTo>
                  <a:pt x="161" y="79"/>
                  <a:pt x="161" y="79"/>
                  <a:pt x="161" y="79"/>
                </a:cubicBezTo>
                <a:cubicBezTo>
                  <a:pt x="161" y="107"/>
                  <a:pt x="161" y="107"/>
                  <a:pt x="161" y="107"/>
                </a:cubicBezTo>
                <a:cubicBezTo>
                  <a:pt x="161" y="112"/>
                  <a:pt x="163" y="117"/>
                  <a:pt x="166" y="120"/>
                </a:cubicBezTo>
                <a:cubicBezTo>
                  <a:pt x="166" y="120"/>
                  <a:pt x="166" y="120"/>
                  <a:pt x="166" y="120"/>
                </a:cubicBezTo>
                <a:cubicBezTo>
                  <a:pt x="166" y="120"/>
                  <a:pt x="166" y="120"/>
                  <a:pt x="166" y="120"/>
                </a:cubicBezTo>
                <a:cubicBezTo>
                  <a:pt x="170" y="124"/>
                  <a:pt x="175" y="126"/>
                  <a:pt x="180" y="126"/>
                </a:cubicBezTo>
                <a:cubicBezTo>
                  <a:pt x="304" y="126"/>
                  <a:pt x="304" y="126"/>
                  <a:pt x="304" y="126"/>
                </a:cubicBezTo>
                <a:cubicBezTo>
                  <a:pt x="309" y="126"/>
                  <a:pt x="314" y="124"/>
                  <a:pt x="317" y="120"/>
                </a:cubicBezTo>
                <a:cubicBezTo>
                  <a:pt x="317" y="120"/>
                  <a:pt x="317" y="120"/>
                  <a:pt x="317" y="120"/>
                </a:cubicBezTo>
                <a:cubicBezTo>
                  <a:pt x="321" y="117"/>
                  <a:pt x="323" y="112"/>
                  <a:pt x="323" y="107"/>
                </a:cubicBezTo>
                <a:cubicBezTo>
                  <a:pt x="323" y="35"/>
                  <a:pt x="323" y="35"/>
                  <a:pt x="323" y="35"/>
                </a:cubicBezTo>
                <a:cubicBezTo>
                  <a:pt x="323" y="30"/>
                  <a:pt x="321" y="25"/>
                  <a:pt x="317" y="21"/>
                </a:cubicBezTo>
                <a:cubicBezTo>
                  <a:pt x="314" y="18"/>
                  <a:pt x="309" y="16"/>
                  <a:pt x="304" y="16"/>
                </a:cubicBezTo>
                <a:cubicBezTo>
                  <a:pt x="180" y="16"/>
                  <a:pt x="180" y="16"/>
                  <a:pt x="180" y="16"/>
                </a:cubicBezTo>
                <a:close/>
                <a:moveTo>
                  <a:pt x="304" y="31"/>
                </a:moveTo>
                <a:cubicBezTo>
                  <a:pt x="305" y="31"/>
                  <a:pt x="306" y="31"/>
                  <a:pt x="307" y="32"/>
                </a:cubicBezTo>
                <a:cubicBezTo>
                  <a:pt x="307" y="33"/>
                  <a:pt x="308" y="34"/>
                  <a:pt x="308" y="35"/>
                </a:cubicBezTo>
                <a:cubicBezTo>
                  <a:pt x="308" y="107"/>
                  <a:pt x="308" y="107"/>
                  <a:pt x="308" y="107"/>
                </a:cubicBezTo>
                <a:cubicBezTo>
                  <a:pt x="308" y="108"/>
                  <a:pt x="307" y="109"/>
                  <a:pt x="307" y="109"/>
                </a:cubicBezTo>
                <a:cubicBezTo>
                  <a:pt x="307" y="110"/>
                  <a:pt x="307" y="110"/>
                  <a:pt x="307" y="110"/>
                </a:cubicBezTo>
                <a:cubicBezTo>
                  <a:pt x="306" y="110"/>
                  <a:pt x="305" y="111"/>
                  <a:pt x="304" y="111"/>
                </a:cubicBezTo>
                <a:cubicBezTo>
                  <a:pt x="180" y="111"/>
                  <a:pt x="180" y="111"/>
                  <a:pt x="180" y="111"/>
                </a:cubicBezTo>
                <a:cubicBezTo>
                  <a:pt x="179" y="111"/>
                  <a:pt x="178" y="110"/>
                  <a:pt x="177" y="110"/>
                </a:cubicBezTo>
                <a:cubicBezTo>
                  <a:pt x="177" y="109"/>
                  <a:pt x="177" y="109"/>
                  <a:pt x="177" y="109"/>
                </a:cubicBezTo>
                <a:cubicBezTo>
                  <a:pt x="176" y="109"/>
                  <a:pt x="176" y="108"/>
                  <a:pt x="176" y="107"/>
                </a:cubicBezTo>
                <a:cubicBezTo>
                  <a:pt x="176" y="76"/>
                  <a:pt x="176" y="76"/>
                  <a:pt x="176" y="76"/>
                </a:cubicBezTo>
                <a:cubicBezTo>
                  <a:pt x="238" y="63"/>
                  <a:pt x="238" y="63"/>
                  <a:pt x="238" y="63"/>
                </a:cubicBezTo>
                <a:cubicBezTo>
                  <a:pt x="237" y="62"/>
                  <a:pt x="237" y="62"/>
                  <a:pt x="237" y="62"/>
                </a:cubicBezTo>
                <a:cubicBezTo>
                  <a:pt x="176" y="70"/>
                  <a:pt x="176" y="70"/>
                  <a:pt x="176" y="70"/>
                </a:cubicBezTo>
                <a:cubicBezTo>
                  <a:pt x="176" y="35"/>
                  <a:pt x="176" y="35"/>
                  <a:pt x="176" y="35"/>
                </a:cubicBezTo>
                <a:cubicBezTo>
                  <a:pt x="176" y="34"/>
                  <a:pt x="176" y="33"/>
                  <a:pt x="177" y="32"/>
                </a:cubicBezTo>
                <a:cubicBezTo>
                  <a:pt x="177" y="32"/>
                  <a:pt x="177" y="32"/>
                  <a:pt x="177" y="32"/>
                </a:cubicBezTo>
                <a:cubicBezTo>
                  <a:pt x="178" y="31"/>
                  <a:pt x="179" y="31"/>
                  <a:pt x="180" y="31"/>
                </a:cubicBezTo>
                <a:lnTo>
                  <a:pt x="304" y="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440775" y="3915508"/>
            <a:ext cx="4325017" cy="1027472"/>
          </a:xfrm>
          <a:prstGeom prst="roundRect">
            <a:avLst>
              <a:gd name="adj" fmla="val 8330"/>
            </a:avLst>
          </a:prstGeom>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30" name="Connector 30"/>
          <p:cNvCxnSpPr/>
          <p:nvPr/>
        </p:nvCxnSpPr>
        <p:spPr>
          <a:xfrm flipH="1">
            <a:off x="6751011" y="3921937"/>
            <a:ext cx="0" cy="1017983"/>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1" name="AutoShape 31"/>
          <p:cNvSpPr/>
          <p:nvPr/>
        </p:nvSpPr>
        <p:spPr>
          <a:xfrm>
            <a:off x="5714505" y="4050959"/>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3678650" y="5144233"/>
            <a:ext cx="4325017" cy="1027472"/>
          </a:xfrm>
          <a:prstGeom prst="roundRect">
            <a:avLst>
              <a:gd name="adj" fmla="val 8330"/>
            </a:avLst>
          </a:prstGeom>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33" name="Connector 33"/>
          <p:cNvCxnSpPr/>
          <p:nvPr/>
        </p:nvCxnSpPr>
        <p:spPr>
          <a:xfrm flipH="1">
            <a:off x="4988886" y="5150662"/>
            <a:ext cx="0" cy="1017983"/>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4" name="AutoShape 34"/>
          <p:cNvSpPr/>
          <p:nvPr/>
        </p:nvSpPr>
        <p:spPr>
          <a:xfrm>
            <a:off x="3952380" y="52796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908809" y="4245412"/>
            <a:ext cx="367665" cy="367665"/>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146684" y="5474137"/>
            <a:ext cx="367665" cy="36766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7" name="Group 37"/>
          <p:cNvGrpSpPr/>
          <p:nvPr/>
        </p:nvGrpSpPr>
        <p:grpSpPr>
          <a:xfrm>
            <a:off x="5440775" y="5412803"/>
            <a:ext cx="1953437" cy="490334"/>
            <a:chOff x="5440775" y="5412803"/>
            <a:chExt cx="1953437" cy="490334"/>
          </a:xfrm>
        </p:grpSpPr>
        <p:sp>
          <p:nvSpPr>
            <p:cNvPr id="38" name="TextBox 38"/>
            <p:cNvSpPr txBox="1"/>
            <p:nvPr/>
          </p:nvSpPr>
          <p:spPr>
            <a:xfrm>
              <a:off x="5440775" y="5412803"/>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01</a:t>
              </a:r>
            </a:p>
          </p:txBody>
        </p:sp>
      </p:grpSp>
      <p:grpSp>
        <p:nvGrpSpPr>
          <p:cNvPr id="39" name="Group 39"/>
          <p:cNvGrpSpPr/>
          <p:nvPr/>
        </p:nvGrpSpPr>
        <p:grpSpPr>
          <a:xfrm>
            <a:off x="7265709" y="4184077"/>
            <a:ext cx="1953437" cy="490334"/>
            <a:chOff x="7265709" y="4184077"/>
            <a:chExt cx="1953437" cy="490334"/>
          </a:xfrm>
        </p:grpSpPr>
        <p:sp>
          <p:nvSpPr>
            <p:cNvPr id="40" name="TextBox 40"/>
            <p:cNvSpPr txBox="1"/>
            <p:nvPr/>
          </p:nvSpPr>
          <p:spPr>
            <a:xfrm>
              <a:off x="7265709" y="4184077"/>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02</a:t>
              </a:r>
            </a:p>
          </p:txBody>
        </p:sp>
      </p:grpSp>
      <p:grpSp>
        <p:nvGrpSpPr>
          <p:cNvPr id="41" name="Group 41"/>
          <p:cNvGrpSpPr/>
          <p:nvPr/>
        </p:nvGrpSpPr>
        <p:grpSpPr>
          <a:xfrm>
            <a:off x="9027586" y="2936302"/>
            <a:ext cx="1953437" cy="490334"/>
            <a:chOff x="9027586" y="2936302"/>
            <a:chExt cx="1953437" cy="490334"/>
          </a:xfrm>
        </p:grpSpPr>
        <p:sp>
          <p:nvSpPr>
            <p:cNvPr id="42" name="TextBox 42"/>
            <p:cNvSpPr txBox="1"/>
            <p:nvPr/>
          </p:nvSpPr>
          <p:spPr>
            <a:xfrm>
              <a:off x="9027586" y="2936302"/>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03</a:t>
              </a:r>
            </a:p>
          </p:txBody>
        </p:sp>
      </p:grpSp>
      <p:grpSp>
        <p:nvGrpSpPr>
          <p:cNvPr id="43" name="Group 43"/>
          <p:cNvGrpSpPr/>
          <p:nvPr/>
        </p:nvGrpSpPr>
        <p:grpSpPr>
          <a:xfrm>
            <a:off x="2228086" y="3512222"/>
            <a:ext cx="2381737" cy="806572"/>
            <a:chOff x="2228086" y="3512222"/>
            <a:chExt cx="2381737" cy="806572"/>
          </a:xfrm>
        </p:grpSpPr>
        <p:sp>
          <p:nvSpPr>
            <p:cNvPr id="44" name="TextBox 44"/>
            <p:cNvSpPr txBox="1"/>
            <p:nvPr/>
          </p:nvSpPr>
          <p:spPr>
            <a:xfrm>
              <a:off x="2228086" y="3512222"/>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出生日期：1978年12月25日</a:t>
              </a:r>
            </a:p>
          </p:txBody>
        </p:sp>
      </p:grpSp>
      <p:grpSp>
        <p:nvGrpSpPr>
          <p:cNvPr id="45" name="Group 45"/>
          <p:cNvGrpSpPr/>
          <p:nvPr/>
        </p:nvGrpSpPr>
        <p:grpSpPr>
          <a:xfrm>
            <a:off x="4027453" y="2264447"/>
            <a:ext cx="2381737" cy="806572"/>
            <a:chOff x="4027453" y="2264447"/>
            <a:chExt cx="2381737" cy="806572"/>
          </a:xfrm>
        </p:grpSpPr>
        <p:sp>
          <p:nvSpPr>
            <p:cNvPr id="46" name="TextBox 46"/>
            <p:cNvSpPr txBox="1"/>
            <p:nvPr/>
          </p:nvSpPr>
          <p:spPr>
            <a:xfrm>
              <a:off x="4027453" y="22644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教育背景：北京电影学院</a:t>
              </a:r>
            </a:p>
          </p:txBody>
        </p:sp>
      </p:grpSp>
      <p:grpSp>
        <p:nvGrpSpPr>
          <p:cNvPr id="47" name="Group 47"/>
          <p:cNvGrpSpPr/>
          <p:nvPr/>
        </p:nvGrpSpPr>
        <p:grpSpPr>
          <a:xfrm>
            <a:off x="454963" y="4740947"/>
            <a:ext cx="2381737" cy="806572"/>
            <a:chOff x="454963" y="4740947"/>
            <a:chExt cx="2381737" cy="806572"/>
          </a:xfrm>
        </p:grpSpPr>
        <p:sp>
          <p:nvSpPr>
            <p:cNvPr id="48" name="TextBox 48"/>
            <p:cNvSpPr txBox="1"/>
            <p:nvPr/>
          </p:nvSpPr>
          <p:spPr>
            <a:xfrm>
              <a:off x="454963" y="4740947"/>
              <a:ext cx="2381737" cy="806572"/>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出生地：中国北京</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进入影视圈，从事制片工作</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2000年</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成立自己的制作公司，专注于电影和电视剧制作</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2005年</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担任多部电影和电视剧的制片人，获得业内认可</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2010年</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职业生涯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2012年</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凭借电影《白鹿原》获得金鸡奖最佳制片人奖</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2018年</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担任电视剧《知否知否应是绿肥红瘦》的制片人，该剧成为当年的爆款剧</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2015年</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凭借电视剧《琅琊榜》获得飞天奖最佳制片人奖</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主要成就</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代表作品介绍</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总结词</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王艳芳在电视剧领域有着丰富的制作经验，其作品深受观众喜爱。</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《琅琊榜》</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这部古装剧以其严谨的剧情和精良的制作获得了广泛好评，成为了王艳芳的代表作之一。</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《欢乐颂》</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现代都市题材的电视剧，通过刻画五位性格迥异的女性形象，展现了当代都市生活的真实面貌。</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电视剧作品</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王艳芳在电影领域也有所建树，其作品涵盖了多种类型，既有商业大片也有文艺佳作。</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总结词</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6292" b="162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《我不是药神》</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6750" b="16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《芳华》</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这部现实题材的电影以其深刻的主题和出色的表演赢得了观众的高度评价。</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一部反映青春岁月的电影，通过讲述一群年轻人的故事，唤起了观众对青春的回忆。</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电影作品</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王艳芳在综艺节目制作方面也有丰富的经验，其作品在观众中拥有广泛的影响力。</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《奔跑吧兄弟》</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这档真人秀节目以其趣味性和竞技性吸引了大量观众，成为了综艺节目中的佼佼者。</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《中国好声音》</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一档音乐选秀节目，通过发掘和培养优秀的音乐人才，为观众带来了许多动听的音乐作品。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综艺节目</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制作理念与风格</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https://d.book118.com/808074027142006032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2024-09-10T15:56:30.006</cp:lastPrinted>
  <dcterms:created xsi:type="dcterms:W3CDTF">2024-09-10T07:56:30Z</dcterms:created>
  <dcterms:modified xsi:type="dcterms:W3CDTF">2024-09-10T07:56:32Z</dcterms:modified>
</cp:coreProperties>
</file>