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65CB9-ED8D-4049-85D6-65852B39E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E23EA-B2A9-493D-BD17-3B7605FC9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BD289-CFB3-431F-BC2B-FCA2B637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63067-CF3E-450A-AAB0-5DA4FC819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DC60F8-24FA-4671-9AF4-3444DEDE9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81F35-1460-4375-80D7-8AB16290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C61C6-EA57-4463-82CD-B257716BD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8FE39-2178-41AA-B943-E92AF29CF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DDDA6-790A-4886-B3D8-140F8C0CF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52AC7-A86A-4269-A8FC-6F6BBB446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84D36-F209-425F-9930-7A061CE0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31" Type="http://schemas.openxmlformats.org/officeDocument/2006/relationships/tags" Target="../tags/tag216.xml" /><Relationship Id="rId32" Type="http://schemas.openxmlformats.org/officeDocument/2006/relationships/tags" Target="../tags/tag217.xml" /><Relationship Id="rId33" Type="http://schemas.openxmlformats.org/officeDocument/2006/relationships/tags" Target="../tags/tag218.xml" /><Relationship Id="rId34" Type="http://schemas.openxmlformats.org/officeDocument/2006/relationships/tags" Target="../tags/tag219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22" Type="http://schemas.openxmlformats.org/officeDocument/2006/relationships/tags" Target="../tags/tag240.xml" /><Relationship Id="rId23" Type="http://schemas.openxmlformats.org/officeDocument/2006/relationships/tags" Target="../tags/tag241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20" Type="http://schemas.openxmlformats.org/officeDocument/2006/relationships/tags" Target="../tags/tag260.xml" /><Relationship Id="rId21" Type="http://schemas.openxmlformats.org/officeDocument/2006/relationships/tags" Target="../tags/tag261.xml" /><Relationship Id="rId22" Type="http://schemas.openxmlformats.org/officeDocument/2006/relationships/tags" Target="../tags/tag262.xml" /><Relationship Id="rId23" Type="http://schemas.openxmlformats.org/officeDocument/2006/relationships/tags" Target="../tags/tag263.xml" /><Relationship Id="rId24" Type="http://schemas.openxmlformats.org/officeDocument/2006/relationships/tags" Target="../tags/tag264.xml" /><Relationship Id="rId25" Type="http://schemas.openxmlformats.org/officeDocument/2006/relationships/tags" Target="../tags/tag265.xml" /><Relationship Id="rId26" Type="http://schemas.openxmlformats.org/officeDocument/2006/relationships/tags" Target="../tags/tag266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15" Type="http://schemas.openxmlformats.org/officeDocument/2006/relationships/tags" Target="../tags/tag280.xml" /><Relationship Id="rId16" Type="http://schemas.openxmlformats.org/officeDocument/2006/relationships/tags" Target="../tags/tag281.xml" /><Relationship Id="rId17" Type="http://schemas.openxmlformats.org/officeDocument/2006/relationships/tags" Target="../tags/tag282.xml" /><Relationship Id="rId18" Type="http://schemas.openxmlformats.org/officeDocument/2006/relationships/tags" Target="../tags/tag283.xml" /><Relationship Id="rId19" Type="http://schemas.openxmlformats.org/officeDocument/2006/relationships/tags" Target="../tags/tag284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7503006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结节性腱鞘病的护理查房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结节性腱鞘病概述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结节性腱鞘病概述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定义和疾病概述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结节性腱鞘病是一种常见的腱鞘疾病，主要表现为腱鞘的炎症和纤维化。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腱鞘是包裹肌腱的滑膜鞘，具有保护和润滑肌腱的作用。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结节性腱鞘病主要发生在手部和腕部，表现为局部疼痛、肿胀和活动受限。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病因包括慢性劳损、外伤、感染等，多见于中老年人和手工劳动者。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病因：长期重复性活动、局部创伤、感染等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高发人群：长期从事手工劳动、运动员等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主要症状：疼痛、肿胀、活动受限等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发病机制：腱鞘组织增生、炎症反应、纤维化等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疾病发展和并发症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并发症：可能导致肌腱断裂、关节畸形、神经损伤等。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结节性腱鞘病是一种慢性炎症性疾病，主要影响手部和腕部。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疾病发展过程：早期表现为局部疼痛、肿胀，后期可能出现关节僵硬、活动受限。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治疗方法：包括药物治疗、物理治疗、手术治疗等。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3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3025" y="1541339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标题"/>
          <p:cNvSpPr txBox="1"/>
          <p:nvPr>
            <p:custDataLst>
              <p:tags r:id="rId3"/>
            </p:custDataLst>
          </p:nvPr>
        </p:nvSpPr>
        <p:spPr>
          <a:xfrm>
            <a:off x="4533552" y="1715538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25"/>
          <p:cNvSpPr txBox="1"/>
          <p:nvPr>
            <p:custDataLst>
              <p:tags r:id="rId4"/>
            </p:custDataLst>
          </p:nvPr>
        </p:nvSpPr>
        <p:spPr>
          <a:xfrm>
            <a:off x="4533552" y="2530469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年龄：45岁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3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242" y="1541339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标题"/>
          <p:cNvSpPr txBox="1"/>
          <p:nvPr>
            <p:custDataLst>
              <p:tags r:id="rId6"/>
            </p:custDataLst>
          </p:nvPr>
        </p:nvSpPr>
        <p:spPr>
          <a:xfrm>
            <a:off x="1805768" y="1715538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1805768" y="2530469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592" y="1541339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"/>
          <p:cNvSpPr txBox="1"/>
          <p:nvPr>
            <p:custDataLst>
              <p:tags r:id="rId9"/>
            </p:custDataLst>
          </p:nvPr>
        </p:nvSpPr>
        <p:spPr>
          <a:xfrm>
            <a:off x="9989119" y="1715538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25"/>
          <p:cNvSpPr txBox="1"/>
          <p:nvPr>
            <p:custDataLst>
              <p:tags r:id="rId10"/>
            </p:custDataLst>
          </p:nvPr>
        </p:nvSpPr>
        <p:spPr>
          <a:xfrm>
            <a:off x="9989119" y="2530469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职业：办公室职员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3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809" y="1541339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标题"/>
          <p:cNvSpPr txBox="1"/>
          <p:nvPr>
            <p:custDataLst>
              <p:tags r:id="rId12"/>
            </p:custDataLst>
          </p:nvPr>
        </p:nvSpPr>
        <p:spPr>
          <a:xfrm>
            <a:off x="7261335" y="1715538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3"/>
            </p:custDataLst>
          </p:nvPr>
        </p:nvSpPr>
        <p:spPr>
          <a:xfrm>
            <a:off x="7261335" y="2530469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14"/>
            </p:custDataLst>
          </p:nvPr>
        </p:nvSpPr>
        <p:spPr>
          <a:xfrm>
            <a:off x="3641199" y="1515977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15"/>
            </p:custDataLst>
          </p:nvPr>
        </p:nvSpPr>
        <p:spPr>
          <a:xfrm>
            <a:off x="913415" y="1515977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9096766" y="1515977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368982" y="1515977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" name="任意多边形 3"/>
          <p:cNvSpPr/>
          <p:nvPr>
            <p:custDataLst>
              <p:tags r:id="rId18"/>
            </p:custDataLst>
          </p:nvPr>
        </p:nvSpPr>
        <p:spPr>
          <a:xfrm rot="2700000">
            <a:off x="4073025" y="3982795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标题"/>
          <p:cNvSpPr txBox="1"/>
          <p:nvPr>
            <p:custDataLst>
              <p:tags r:id="rId19"/>
            </p:custDataLst>
          </p:nvPr>
        </p:nvSpPr>
        <p:spPr>
          <a:xfrm>
            <a:off x="4533552" y="415699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6" name="文本框 25"/>
          <p:cNvSpPr txBox="1"/>
          <p:nvPr>
            <p:custDataLst>
              <p:tags r:id="rId20"/>
            </p:custDataLst>
          </p:nvPr>
        </p:nvSpPr>
        <p:spPr>
          <a:xfrm>
            <a:off x="4533552" y="4971926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诊断：结节性腱鞘炎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7" name="任意多边形 6"/>
          <p:cNvSpPr/>
          <p:nvPr>
            <p:custDataLst>
              <p:tags r:id="rId21"/>
            </p:custDataLst>
          </p:nvPr>
        </p:nvSpPr>
        <p:spPr>
          <a:xfrm rot="2700000">
            <a:off x="1345242" y="3982795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标题"/>
          <p:cNvSpPr txBox="1"/>
          <p:nvPr>
            <p:custDataLst>
              <p:tags r:id="rId22"/>
            </p:custDataLst>
          </p:nvPr>
        </p:nvSpPr>
        <p:spPr>
          <a:xfrm>
            <a:off x="1805768" y="415699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23"/>
            </p:custDataLst>
          </p:nvPr>
        </p:nvSpPr>
        <p:spPr>
          <a:xfrm>
            <a:off x="1805768" y="4971926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病史：右手腕部疼痛，活动受限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24"/>
            </p:custDataLst>
          </p:nvPr>
        </p:nvSpPr>
        <p:spPr>
          <a:xfrm rot="2700000">
            <a:off x="9528592" y="3982795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标题"/>
          <p:cNvSpPr txBox="1"/>
          <p:nvPr>
            <p:custDataLst>
              <p:tags r:id="rId25"/>
            </p:custDataLst>
          </p:nvPr>
        </p:nvSpPr>
        <p:spPr>
          <a:xfrm>
            <a:off x="9989119" y="415699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4" name="文本框 25"/>
          <p:cNvSpPr txBox="1"/>
          <p:nvPr>
            <p:custDataLst>
              <p:tags r:id="rId26"/>
            </p:custDataLst>
          </p:nvPr>
        </p:nvSpPr>
        <p:spPr>
          <a:xfrm>
            <a:off x="9989119" y="4971926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护理措施：观察病情变化，定期复查，指导康复锻炼，注意休息，避免劳累。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6" name="任意多边形 15"/>
          <p:cNvSpPr/>
          <p:nvPr>
            <p:custDataLst>
              <p:tags r:id="rId27"/>
            </p:custDataLst>
          </p:nvPr>
        </p:nvSpPr>
        <p:spPr>
          <a:xfrm rot="2700000">
            <a:off x="6800809" y="3982795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标题"/>
          <p:cNvSpPr txBox="1"/>
          <p:nvPr>
            <p:custDataLst>
              <p:tags r:id="rId28"/>
            </p:custDataLst>
          </p:nvPr>
        </p:nvSpPr>
        <p:spPr>
          <a:xfrm>
            <a:off x="7261335" y="415699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29"/>
            </p:custDataLst>
          </p:nvPr>
        </p:nvSpPr>
        <p:spPr>
          <a:xfrm>
            <a:off x="7261335" y="4971926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治疗方案：药物治疗、理疗、康复锻炼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30"/>
            </p:custDataLst>
          </p:nvPr>
        </p:nvSpPr>
        <p:spPr>
          <a:xfrm>
            <a:off x="3641199" y="3957433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2" name="标题"/>
          <p:cNvSpPr txBox="1"/>
          <p:nvPr>
            <p:custDataLst>
              <p:tags r:id="rId31"/>
            </p:custDataLst>
          </p:nvPr>
        </p:nvSpPr>
        <p:spPr>
          <a:xfrm>
            <a:off x="913415" y="3957433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标题"/>
          <p:cNvSpPr txBox="1"/>
          <p:nvPr>
            <p:custDataLst>
              <p:tags r:id="rId32"/>
            </p:custDataLst>
          </p:nvPr>
        </p:nvSpPr>
        <p:spPr>
          <a:xfrm>
            <a:off x="9096766" y="3957433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8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2" name="标题"/>
          <p:cNvSpPr txBox="1"/>
          <p:nvPr>
            <p:custDataLst>
              <p:tags r:id="rId33"/>
            </p:custDataLst>
          </p:nvPr>
        </p:nvSpPr>
        <p:spPr>
          <a:xfrm>
            <a:off x="6368982" y="3957433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现病史：发病时间、持续时间、加重或缓解因素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家族史：有无类似疾病家族史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辅助检查：X线、超声、MRI等检查结果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主诉：疼痛、肿胀、活动受限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体格检查：局部肿胀、压痛、活动受限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既往史：有无类似疾病、手术史、药物过敏史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患者年龄、性别、职业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家族史：是否有家族成员患有类似疾病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生活习惯：饮食习惯、运动习惯等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既往病史：是否有其他疾病，如糖尿病、高血压等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心理状况：是否有焦虑、抑郁等心理问题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诊断和治疗过程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手术治疗：包括腱鞘切开术、腱鞘松解术等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术后护理：包括伤口护理、康复锻炼等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定期复查：监测病情变化，调整治疗方案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诊断：通过病史、体检、影像学检查等方法进行诊断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治疗：采用非手术治疗和手术治疗相结合的方式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非手术治疗：包括药物治疗、物理治疗、康复治疗等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疼痛部位：腱鞘炎、肌腱炎、滑囊炎等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疼痛程度：轻度、中度、重度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疼痛持续时间：急性、慢性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疼痛原因：炎症、损伤、劳损等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疼痛治疗：药物治疗、物理治疗、康复治疗等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https://d.book118.com/808075030067006033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8_2"/>
  <p:tag name="KSO_WM_UNIT_INDEX" val="1_8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8_1"/>
  <p:tag name="KSO_WM_UNIT_INDEX" val="1_8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7*l_h_i*1_7_2"/>
  <p:tag name="KSO_WM_UNIT_INDEX" val="1_7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8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3"/>
  <p:tag name="KSO_WM_UNIT_INDEX" val="1_1_3"/>
  <p:tag name="KSO_WM_UNIT_LAYERLEVEL" val="1_1_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4"/>
  <p:tag name="KSO_WM_UNIT_INDEX" val="1_1_4"/>
  <p:tag name="KSO_WM_UNIT_LAYERLEVEL" val="1_1_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1_1"/>
  <p:tag name="KSO_WM_UNIT_INDEX" val="1_1_1"/>
  <p:tag name="KSO_WM_UNIT_LAYERLEVEL" val="1_1_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2"/>
  <p:tag name="KSO_WM_UNIT_INDEX" val="1_1_2"/>
  <p:tag name="KSO_WM_UNIT_LAYERLEVEL" val="1_1_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3"/>
  <p:tag name="KSO_WM_UNIT_INDEX" val="1_3_3"/>
  <p:tag name="KSO_WM_UNIT_LAYERLEVEL" val="1_1_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4"/>
  <p:tag name="KSO_WM_UNIT_INDEX" val="1_3_4"/>
  <p:tag name="KSO_WM_UNIT_LAYERLEVEL" val="1_1_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3_1"/>
  <p:tag name="KSO_WM_UNIT_INDEX" val="1_3_1"/>
  <p:tag name="KSO_WM_UNIT_LAYERLEVEL" val="1_1_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2"/>
  <p:tag name="KSO_WM_UNIT_INDEX" val="1_3_2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3"/>
  <p:tag name="KSO_WM_UNIT_INDEX" val="1_4_3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4"/>
  <p:tag name="KSO_WM_UNIT_INDEX" val="1_4_4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4_1"/>
  <p:tag name="KSO_WM_UNIT_INDEX" val="1_4_1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2"/>
  <p:tag name="KSO_WM_UNIT_INDEX" val="1_4_2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3"/>
  <p:tag name="KSO_WM_UNIT_INDEX" val="1_2_3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4"/>
  <p:tag name="KSO_WM_UNIT_INDEX" val="1_2_4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2_1"/>
  <p:tag name="KSO_WM_UNIT_INDEX" val="1_2_1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2"/>
  <p:tag name="KSO_WM_UNIT_INDEX" val="1_2_2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3"/>
  <p:tag name="KSO_WM_UNIT_INDEX" val="1_5_3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4"/>
  <p:tag name="KSO_WM_UNIT_INDEX" val="1_5_4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5_1"/>
  <p:tag name="KSO_WM_UNIT_INDEX" val="1_5_1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2"/>
  <p:tag name="KSO_WM_UNIT_INDEX" val="1_5_2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3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结节性腱鞘病的护理查房</vt:lpstr>
      <vt:lpstr>目录</vt:lpstr>
      <vt:lpstr>结节性腱鞘病概述</vt:lpstr>
      <vt:lpstr>定义和疾病概述</vt:lpstr>
      <vt:lpstr>病因和发病机制</vt:lpstr>
      <vt:lpstr>疾病发展和并发症</vt:lpstr>
      <vt:lpstr>病例汇报</vt:lpstr>
      <vt:lpstr>患者基本信息</vt:lpstr>
      <vt:lpstr>主诉和现病史</vt:lpstr>
      <vt:lpstr>既往史和家族史</vt:lpstr>
      <vt:lpstr>诊断和治疗过程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2024-09-11T13:20:48.085</cp:lastPrinted>
  <dcterms:created xsi:type="dcterms:W3CDTF">2024-09-11T05:20:48Z</dcterms:created>
  <dcterms:modified xsi:type="dcterms:W3CDTF">2024-09-11T05:20:50Z</dcterms:modified>
</cp:coreProperties>
</file>