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8C1FCDA7-B685-4C99-B111-58846562D56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55C0266-F80E-4603-B3EB-96454C11ED5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D876E663-B8AE-4A55-B8A2-90D9C541F6D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9F90E27B-9460-4243-877F-3A3FDC060CA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8213A174-A197-4DAA-B43D-A430CDE65DC1}"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C5A46D00-D910-4060-B220-F54BBE15367B}"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8756221D-6C86-4423-B196-6BBF1EF16BE8}"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AFDAB8D-E9DF-48B4-BF8F-BCB953A6B4D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2AC8980-8983-4986-8597-0BECCD0CB4E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99129CB-BD05-4E5E-856D-E4E42719222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24C5A22-528E-4B71-9B1C-017ACA769AC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7.jpeg" /><Relationship Id="rId4" Type="http://schemas.openxmlformats.org/officeDocument/2006/relationships/image" Target="../media/image8.jpeg" /><Relationship Id="rId5"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08104044126006037"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723949" y="1562007"/>
            <a:ext cx="8744102" cy="21531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5175" b="1">
                <a:solidFill>
                  <a:srgbClr val="FFFFFF">
                    <a:alpha val="100000"/>
                  </a:srgbClr>
                </a:solidFill>
                <a:latin typeface="Microsoft Yahei"/>
                <a:ea typeface="Microsoft Yahei"/>
                <a:cs typeface="Microsoft Yahei"/>
              </a:rPr>
              <a:t>安全管理制度对企业资源管理的调度与优化</a:t>
            </a:r>
          </a:p>
        </p:txBody>
      </p:sp>
      <p:sp>
        <p:nvSpPr>
          <p:cNvPr id="3" name="TextBox 3"/>
          <p:cNvSpPr txBox="1"/>
          <p:nvPr/>
        </p:nvSpPr>
        <p:spPr>
          <a:xfrm>
            <a:off x="2019901" y="3818645"/>
            <a:ext cx="8024774" cy="4828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spcBef>
                <a:spcPts val="450"/>
              </a:spcBef>
            </a:pPr>
            <a:r>
              <a:rPr lang="en-US" sz="2025">
                <a:solidFill>
                  <a:srgbClr val="FFFFFF">
                    <a:alpha val="100000"/>
                  </a:srgbClr>
                </a:solidFill>
                <a:latin typeface="Microsoft Yahei"/>
                <a:ea typeface="Microsoft Yahei"/>
                <a:cs typeface="Microsoft Yahei"/>
              </a:rPr>
              <a:t>汇报人：</a:t>
            </a:r>
          </a:p>
        </p:txBody>
      </p:sp>
      <p:sp>
        <p:nvSpPr>
          <p:cNvPr id="4" name="TextBox 4"/>
          <p:cNvSpPr txBox="1"/>
          <p:nvPr/>
        </p:nvSpPr>
        <p:spPr>
          <a:xfrm>
            <a:off x="5125012" y="5590905"/>
            <a:ext cx="1941977" cy="42184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spcBef>
                <a:spcPts val="450"/>
              </a:spcBef>
            </a:pPr>
            <a:endParaRPr lang="en-US" sz="2025">
              <a:solidFill>
                <a:srgbClr val="FFFFFF">
                  <a:alpha val="100000"/>
                </a:srgbClr>
              </a:solidFill>
              <a:latin typeface="Microsoft Yahei"/>
              <a:ea typeface="Microsoft Yahei"/>
              <a:cs typeface="Microsoft Yahei"/>
            </a:endParaRP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6492925" y="885825"/>
            <a:ext cx="5295900" cy="508635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安全管理制度概述</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安全管理制度的核心要素</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安全管理制度对企业资源管理的影响</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安全管理制度对企业资源调度的优化作用</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安全管理制度的未来发展趋势</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76034" y="2655088"/>
            <a:ext cx="9439275"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安全管理制度概述</a:t>
            </a:r>
          </a:p>
        </p:txBody>
      </p:sp>
      <p:sp>
        <p:nvSpPr>
          <p:cNvPr id="3" name="TextBox 3"/>
          <p:cNvSpPr txBox="1"/>
          <p:nvPr/>
        </p:nvSpPr>
        <p:spPr>
          <a:xfrm>
            <a:off x="765043" y="1520539"/>
            <a:ext cx="7683398" cy="99486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安全管理制度的定义与特点</a:t>
              </a: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定义</a:t>
              </a: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安全管理制度是企业为了保障员工人身安全和财产安全，维护企业正常运营而制定的一系列管理规定和操作规程。</a:t>
              </a: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特点</a:t>
              </a: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系统性、规范性、预防性、强制性。</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19125" r="19125"/>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提高企业形象</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良好的安全管理制度可以提升企业的社会形象，增强消费者和合作伙伴的信任。</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保障员工生命安全</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通过规范操作和安全管理，降低事故发生的风险，保障员工生命安全。</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维护企业稳定发展</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安全管理制度有助于企业稳定发展，避免因安全事故导致的生产中断、财产损失等问题。</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安全管理制度的重要性</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07497" y="2686653"/>
            <a:ext cx="2748437" cy="2355803"/>
          </a:xfrm>
          <a:prstGeom prst="hexagon">
            <a:avLst>
              <a:gd name="adj" fmla="val 25000"/>
              <a:gd name="vf" fmla="val 11547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014310" y="1448346"/>
            <a:ext cx="3186374" cy="4832416"/>
          </a:xfrm>
          <a:prstGeom prst="homePlate">
            <a:avLst>
              <a:gd name="adj" fmla="val 5000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085580" y="1448346"/>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085580" y="3849453"/>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8537025" y="2686653"/>
            <a:ext cx="1797055" cy="2355803"/>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6727185" y="2291057"/>
            <a:ext cx="574252" cy="574252"/>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682521" y="4710666"/>
            <a:ext cx="663580" cy="663580"/>
          </a:xfrm>
          <a:custGeom>
            <a:rect l="l" t="t" r="r" b="b"/>
            <a:pathLst>
              <a:path w="304800" h="304800">
                <a:moveTo>
                  <a:pt x="274320" y="243840"/>
                </a:moveTo>
                <a:lnTo>
                  <a:pt x="304800" y="243840"/>
                </a:lnTo>
                <a:lnTo>
                  <a:pt x="304800" y="259080"/>
                </a:lnTo>
                <a:cubicBezTo>
                  <a:pt x="304800" y="267500"/>
                  <a:pt x="297980" y="274320"/>
                  <a:pt x="289560" y="274320"/>
                </a:cubicBezTo>
                <a:lnTo>
                  <a:pt x="289560" y="274320"/>
                </a:lnTo>
                <a:lnTo>
                  <a:pt x="15240" y="274320"/>
                </a:lnTo>
                <a:cubicBezTo>
                  <a:pt x="6820" y="274320"/>
                  <a:pt x="0" y="267500"/>
                  <a:pt x="0" y="259080"/>
                </a:cubicBezTo>
                <a:lnTo>
                  <a:pt x="0" y="259080"/>
                </a:lnTo>
                <a:lnTo>
                  <a:pt x="0" y="243840"/>
                </a:lnTo>
                <a:lnTo>
                  <a:pt x="30480" y="243840"/>
                </a:lnTo>
                <a:lnTo>
                  <a:pt x="30480" y="60960"/>
                </a:lnTo>
                <a:cubicBezTo>
                  <a:pt x="30480" y="44196"/>
                  <a:pt x="44196" y="30480"/>
                  <a:pt x="60960" y="30480"/>
                </a:cubicBezTo>
                <a:lnTo>
                  <a:pt x="243840" y="30480"/>
                </a:lnTo>
                <a:cubicBezTo>
                  <a:pt x="260671" y="30480"/>
                  <a:pt x="274320" y="44129"/>
                  <a:pt x="274320" y="60960"/>
                </a:cubicBezTo>
                <a:lnTo>
                  <a:pt x="274320" y="60960"/>
                </a:lnTo>
                <a:lnTo>
                  <a:pt x="274320" y="243840"/>
                </a:lnTo>
                <a:close/>
                <a:moveTo>
                  <a:pt x="60960" y="60960"/>
                </a:moveTo>
                <a:lnTo>
                  <a:pt x="60960" y="198120"/>
                </a:lnTo>
                <a:lnTo>
                  <a:pt x="243840" y="198120"/>
                </a:lnTo>
                <a:lnTo>
                  <a:pt x="243840" y="60960"/>
                </a:lnTo>
                <a:lnTo>
                  <a:pt x="60960" y="60960"/>
                </a:lnTo>
                <a:close/>
                <a:moveTo>
                  <a:pt x="121920" y="228600"/>
                </a:moveTo>
                <a:lnTo>
                  <a:pt x="121920" y="243840"/>
                </a:lnTo>
                <a:lnTo>
                  <a:pt x="182880" y="243840"/>
                </a:lnTo>
                <a:lnTo>
                  <a:pt x="182880" y="228600"/>
                </a:lnTo>
                <a:lnTo>
                  <a:pt x="121920" y="2286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9135666" y="3564667"/>
            <a:ext cx="599774" cy="599774"/>
          </a:xfrm>
          <a:custGeom>
            <a:rect l="l" t="t" r="r" b="b"/>
            <a:pathLst>
              <a:path w="304800" h="304800">
                <a:moveTo>
                  <a:pt x="121920" y="28651"/>
                </a:moveTo>
                <a:lnTo>
                  <a:pt x="121920" y="0"/>
                </a:lnTo>
                <a:lnTo>
                  <a:pt x="152400" y="0"/>
                </a:lnTo>
                <a:lnTo>
                  <a:pt x="152400" y="243840"/>
                </a:lnTo>
                <a:lnTo>
                  <a:pt x="304800" y="243840"/>
                </a:lnTo>
                <a:lnTo>
                  <a:pt x="243840" y="304800"/>
                </a:lnTo>
                <a:lnTo>
                  <a:pt x="30480" y="304800"/>
                </a:lnTo>
                <a:lnTo>
                  <a:pt x="0" y="243840"/>
                </a:lnTo>
                <a:lnTo>
                  <a:pt x="121920" y="243840"/>
                </a:lnTo>
                <a:lnTo>
                  <a:pt x="121920" y="213360"/>
                </a:lnTo>
                <a:lnTo>
                  <a:pt x="0" y="213360"/>
                </a:lnTo>
                <a:lnTo>
                  <a:pt x="0" y="209398"/>
                </a:lnTo>
                <a:cubicBezTo>
                  <a:pt x="56940" y="163544"/>
                  <a:pt x="99498" y="101956"/>
                  <a:pt x="121234" y="31242"/>
                </a:cubicBezTo>
                <a:lnTo>
                  <a:pt x="121920" y="28651"/>
                </a:lnTo>
                <a:close/>
                <a:moveTo>
                  <a:pt x="304343" y="213360"/>
                </a:moveTo>
                <a:lnTo>
                  <a:pt x="152400" y="213360"/>
                </a:lnTo>
                <a:lnTo>
                  <a:pt x="152400" y="207874"/>
                </a:lnTo>
                <a:cubicBezTo>
                  <a:pt x="171650" y="179451"/>
                  <a:pt x="183137" y="144409"/>
                  <a:pt x="183137" y="106680"/>
                </a:cubicBezTo>
                <a:cubicBezTo>
                  <a:pt x="183137" y="68951"/>
                  <a:pt x="171660" y="33909"/>
                  <a:pt x="151990" y="4848"/>
                </a:cubicBezTo>
                <a:lnTo>
                  <a:pt x="152400" y="5486"/>
                </a:lnTo>
                <a:lnTo>
                  <a:pt x="152400" y="2438"/>
                </a:lnTo>
                <a:cubicBezTo>
                  <a:pt x="237877" y="37719"/>
                  <a:pt x="298180" y="117796"/>
                  <a:pt x="304305" y="212646"/>
                </a:cubicBezTo>
                <a:lnTo>
                  <a:pt x="304343" y="2133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1702239"/>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1071515" y="154168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早期阶段</a:t>
            </a:r>
          </a:p>
        </p:txBody>
      </p:sp>
      <p:sp>
        <p:nvSpPr>
          <p:cNvPr id="12" name="TextBox 12"/>
          <p:cNvSpPr txBox="1"/>
          <p:nvPr/>
        </p:nvSpPr>
        <p:spPr>
          <a:xfrm>
            <a:off x="1071515" y="2035834"/>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企业开始意识到安全管理的重要性，逐步建立起基本的安全管理制度。</a:t>
            </a:r>
          </a:p>
        </p:txBody>
      </p:sp>
      <p:sp>
        <p:nvSpPr>
          <p:cNvPr id="13" name="TextBox 13"/>
          <p:cNvSpPr txBox="1"/>
          <p:nvPr/>
        </p:nvSpPr>
        <p:spPr>
          <a:xfrm>
            <a:off x="1071515" y="308535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发展阶段</a:t>
            </a:r>
          </a:p>
        </p:txBody>
      </p:sp>
      <p:sp>
        <p:nvSpPr>
          <p:cNvPr id="14" name="TextBox 14"/>
          <p:cNvSpPr txBox="1"/>
          <p:nvPr/>
        </p:nvSpPr>
        <p:spPr>
          <a:xfrm>
            <a:off x="1071515" y="357950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随着法律法规的完善和社会对安全的关注度提高，企业开始制定更加严格和规范的安全管理制度。</a:t>
            </a:r>
          </a:p>
        </p:txBody>
      </p:sp>
      <p:sp>
        <p:nvSpPr>
          <p:cNvPr id="15" name="TextBox 15"/>
          <p:cNvSpPr txBox="1"/>
          <p:nvPr/>
        </p:nvSpPr>
        <p:spPr>
          <a:xfrm>
            <a:off x="1071515" y="4649506"/>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现代化阶段</a:t>
            </a:r>
          </a:p>
        </p:txBody>
      </p:sp>
      <p:sp>
        <p:nvSpPr>
          <p:cNvPr id="16" name="TextBox 16"/>
          <p:cNvSpPr txBox="1"/>
          <p:nvPr/>
        </p:nvSpPr>
        <p:spPr>
          <a:xfrm>
            <a:off x="1071515" y="514365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企业引入先进的安全管理理念和技术，不断完善和优化安全管理制度，提高安全管理水平。</a:t>
            </a:r>
          </a:p>
        </p:txBody>
      </p:sp>
      <p:sp>
        <p:nvSpPr>
          <p:cNvPr id="17" name="AutoShape 17"/>
          <p:cNvSpPr/>
          <p:nvPr/>
        </p:nvSpPr>
        <p:spPr>
          <a:xfrm>
            <a:off x="904945" y="3245910"/>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808202"/>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安全管理制度的历史与发展</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76034" y="2655088"/>
            <a:ext cx="9439275"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安全管理制度的核心要素</a:t>
            </a:r>
          </a:p>
        </p:txBody>
      </p:sp>
      <p:sp>
        <p:nvSpPr>
          <p:cNvPr id="3" name="TextBox 3"/>
          <p:cNvSpPr txBox="1"/>
          <p:nvPr/>
        </p:nvSpPr>
        <p:spPr>
          <a:xfrm>
            <a:off x="765043" y="1520539"/>
            <a:ext cx="7683398" cy="99486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02</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2590" r="32590"/>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2546" r="32546"/>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32546" r="32546"/>
          <a:stretch>
            <a:fillRect/>
          </a:stretch>
        </p:blipFill>
        <p:spPr>
          <a:xfrm>
            <a:off x="3391027" y="1869245"/>
            <a:ext cx="2050689" cy="3916435"/>
          </a:xfrm>
          <a:prstGeom prst="rect">
            <a:avLst/>
          </a:prstGeom>
        </p:spPr>
      </p:pic>
      <p:sp>
        <p:nvSpPr>
          <p:cNvPr id="5" name="Freeform 5"/>
          <p:cNvSpPr/>
          <p:nvPr/>
        </p:nvSpPr>
        <p:spPr>
          <a:xfrm>
            <a:off x="8503615" y="2041071"/>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406414" y="4012208"/>
            <a:ext cx="495300" cy="456011"/>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901714" y="1917723"/>
            <a:ext cx="2084387" cy="616443"/>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3000" b="1">
                <a:solidFill>
                  <a:schemeClr val="accent1">
                    <a:alpha val="100000"/>
                  </a:schemeClr>
                </a:solidFill>
                <a:latin typeface="Microsoft Yahei"/>
                <a:ea typeface="Microsoft Yahei"/>
                <a:cs typeface="Microsoft Yahei"/>
              </a:rPr>
              <a:t>01</a:t>
            </a:r>
            <a:endParaRPr lang="en-US" sz="1100"/>
          </a:p>
        </p:txBody>
      </p:sp>
      <p:sp>
        <p:nvSpPr>
          <p:cNvPr id="8" name="AutoShape 8"/>
          <p:cNvSpPr/>
          <p:nvPr/>
        </p:nvSpPr>
        <p:spPr>
          <a:xfrm>
            <a:off x="8901714" y="3911623"/>
            <a:ext cx="2084387" cy="554016"/>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3000" b="1">
                <a:solidFill>
                  <a:schemeClr val="accent1">
                    <a:alpha val="100000"/>
                  </a:schemeClr>
                </a:solidFill>
                <a:latin typeface="Microsoft Yahei"/>
                <a:ea typeface="Microsoft Yahei"/>
                <a:cs typeface="Microsoft Yahei"/>
              </a:rPr>
              <a:t>02</a:t>
            </a:r>
            <a:endParaRPr lang="en-US" sz="1100"/>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安全教育培训</a:t>
              </a:r>
            </a:p>
          </p:txBody>
        </p:sp>
      </p:grpSp>
      <p:sp>
        <p:nvSpPr>
          <p:cNvPr id="31" name="AutoShape 31"/>
          <p:cNvSpPr/>
          <p:nvPr/>
        </p:nvSpPr>
        <p:spPr>
          <a:xfrm>
            <a:off x="8406414" y="45259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企业应定期组织安全教育培训，确保员工掌握必要的安全知识和技能，提高员工的安全素质和自我保护能力。</a:t>
            </a:r>
            <a:endParaRPr lang="en-US" sz="1100"/>
          </a:p>
        </p:txBody>
      </p:sp>
      <p:sp>
        <p:nvSpPr>
          <p:cNvPr id="32" name="AutoShape 32"/>
          <p:cNvSpPr/>
          <p:nvPr/>
        </p:nvSpPr>
        <p:spPr>
          <a:xfrm>
            <a:off x="8406414" y="2594489"/>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安全教育培训是提高员工安全意识和技能的重要手段，包括安全知识、操作规程、应急处理等方面的培训。</a:t>
            </a:r>
            <a:endParaRPr lang="en-US" sz="1100"/>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51" r="151"/>
          <a:stretch>
            <a:fillRect/>
          </a:stretch>
        </p:blipFill>
        <p:spPr>
          <a:xfrm>
            <a:off x="3909691" y="1250241"/>
            <a:ext cx="7848600" cy="5248275"/>
          </a:xfrm>
          <a:prstGeom prst="rect">
            <a:avLst/>
          </a:prstGeom>
        </p:spPr>
      </p:pic>
      <p:grpSp>
        <p:nvGrpSpPr>
          <p:cNvPr id="3" name="Group 3"/>
          <p:cNvGrpSpPr/>
          <p:nvPr/>
        </p:nvGrpSpPr>
        <p:grpSpPr>
          <a:xfrm>
            <a:off x="454963" y="93878"/>
            <a:ext cx="10641129" cy="914400"/>
            <a:chOff x="454963" y="93878"/>
            <a:chExt cx="10641129" cy="914400"/>
          </a:xfrm>
        </p:grpSpPr>
        <p:sp>
          <p:nvSpPr>
            <p:cNvPr id="4" name="AutoShape 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TextBox 2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安全检查与隐患排查</a:t>
              </a:r>
            </a:p>
          </p:txBody>
        </p:sp>
      </p:grpSp>
      <p:sp>
        <p:nvSpPr>
          <p:cNvPr id="25" name="AutoShape 25"/>
          <p:cNvSpPr/>
          <p:nvPr/>
        </p:nvSpPr>
        <p:spPr>
          <a:xfrm>
            <a:off x="454963" y="3878730"/>
            <a:ext cx="3974251" cy="2162291"/>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63624" y="1510084"/>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安全检查是发现和消除事故隐患的重要措施，包括日常检查、专项检查、季节性检查等多种形式。</a:t>
            </a:r>
            <a:endParaRPr lang="en-US" sz="1100"/>
          </a:p>
        </p:txBody>
      </p:sp>
      <p:sp>
        <p:nvSpPr>
          <p:cNvPr id="27" name="AutoShape 27"/>
          <p:cNvSpPr/>
          <p:nvPr/>
        </p:nvSpPr>
        <p:spPr>
          <a:xfrm>
            <a:off x="590191" y="415758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企业应建立完善的安全检查制度，定期对生产设备、作业环境、安全设施等进行检查，及时发现和整改事故隐患。</a:t>
            </a:r>
            <a:endParaRPr lang="en-US" sz="1100"/>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3">
              <a:lumMod val="75000"/>
              <a:alpha val="83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mt="70000"/>
          </a:blip>
          <a:srcRect l="25000" r="25000"/>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2">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2">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2">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214095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应急预案是为了应对突发事件而制定的应急救援方案，包括应急组织、救援队伍、救援装备、救援物资等方面的准备。</a:t>
            </a:r>
          </a:p>
        </p:txBody>
      </p:sp>
      <p:sp>
        <p:nvSpPr>
          <p:cNvPr id="13" name="TextBox 13"/>
          <p:cNvSpPr txBox="1"/>
          <p:nvPr/>
        </p:nvSpPr>
        <p:spPr>
          <a:xfrm>
            <a:off x="4754880" y="4124309"/>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企业应建立完善的应急预案体系，定期组织应急演练和培训，提高员工的应急响应能力。</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应急预案与应急响应</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6750" r="16750"/>
          <a:stretch>
            <a:fillRect/>
          </a:stretch>
        </p:blipFill>
        <p:spPr>
          <a:xfrm>
            <a:off x="939482" y="1415327"/>
            <a:ext cx="4843295" cy="4843295"/>
          </a:xfrm>
          <a:prstGeom prst="roundRect">
            <a:avLst/>
          </a:prstGeom>
        </p:spPr>
      </p:pic>
      <p:sp>
        <p:nvSpPr>
          <p:cNvPr id="3" name="TextBox 3"/>
          <p:cNvSpPr txBox="1"/>
          <p:nvPr/>
        </p:nvSpPr>
        <p:spPr>
          <a:xfrm>
            <a:off x="6261748" y="1415327"/>
            <a:ext cx="4760228" cy="1524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事故报告与调查处理是及时掌握事故情况、查明原因、采取措施的重要环节。</a:t>
            </a:r>
          </a:p>
        </p:txBody>
      </p:sp>
      <p:sp>
        <p:nvSpPr>
          <p:cNvPr id="4" name="TextBox 4"/>
          <p:cNvSpPr txBox="1"/>
          <p:nvPr/>
        </p:nvSpPr>
        <p:spPr>
          <a:xfrm>
            <a:off x="6261748" y="3711304"/>
            <a:ext cx="4760228" cy="1524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企业应建立完善的事故报告和调查处理制度，及时报告事故情况，组织事故调查，查明原因，制定整改措施，并对责任人员进行严肃处理。</a:t>
            </a:r>
          </a:p>
        </p:txBody>
      </p:sp>
      <p:grpSp>
        <p:nvGrpSpPr>
          <p:cNvPr id="5" name="Group 5"/>
          <p:cNvGrpSpPr/>
          <p:nvPr/>
        </p:nvGrpSpPr>
        <p:grpSpPr>
          <a:xfrm>
            <a:off x="454963" y="93878"/>
            <a:ext cx="10641129" cy="914400"/>
            <a:chOff x="454963" y="93878"/>
            <a:chExt cx="10641129" cy="914400"/>
          </a:xfrm>
        </p:grpSpPr>
        <p:sp>
          <p:nvSpPr>
            <p:cNvPr id="6" name="AutoShape 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TextBox 2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事故报告与调查处理</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454963" y="1766626"/>
            <a:ext cx="4577476" cy="143865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350">
                <a:solidFill>
                  <a:schemeClr val="dk1">
                    <a:alpha val="100000"/>
                  </a:schemeClr>
                </a:solidFill>
                <a:latin typeface="Microsoft Yahei"/>
                <a:ea typeface="Microsoft Yahei"/>
                <a:cs typeface="Microsoft Yahei"/>
              </a:rPr>
              <a:t>安全生产责任制是明确各级管理人员和员工在安全生产中的职责和责任，建立完善的安全生产责任体系。</a:t>
            </a:r>
          </a:p>
        </p:txBody>
      </p:sp>
      <p:sp>
        <p:nvSpPr>
          <p:cNvPr id="3" name="TextBox 3"/>
          <p:cNvSpPr txBox="1"/>
          <p:nvPr/>
        </p:nvSpPr>
        <p:spPr>
          <a:xfrm>
            <a:off x="689593" y="4439331"/>
            <a:ext cx="4519030" cy="143865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350">
                <a:solidFill>
                  <a:schemeClr val="dk1">
                    <a:alpha val="100000"/>
                  </a:schemeClr>
                </a:solidFill>
                <a:latin typeface="Microsoft Yahei"/>
                <a:ea typeface="Microsoft Yahei"/>
                <a:cs typeface="Microsoft Yahei"/>
              </a:rPr>
              <a:t>企业应制定安全生产责任制，明确各级管理人员和员工的安全生产职责和责任，建立考核机制，确保安全生产责任得到落实。</a:t>
            </a:r>
          </a:p>
        </p:txBody>
      </p:sp>
      <p:sp>
        <p:nvSpPr>
          <p:cNvPr id="4" name="AutoShape 4"/>
          <p:cNvSpPr/>
          <p:nvPr/>
        </p:nvSpPr>
        <p:spPr>
          <a:xfrm>
            <a:off x="617602" y="3306002"/>
            <a:ext cx="701468" cy="122998"/>
          </a:xfrm>
          <a:prstGeom prst="rect">
            <a:avLst/>
          </a:prstGeom>
          <a:solidFill>
            <a:schemeClr val="accent2">
              <a:lumMod val="60000"/>
              <a:lumOff val="40000"/>
              <a:alpha val="100000"/>
            </a:schemeClr>
          </a:solidFill>
        </p:spPr>
        <p:txBody>
          <a:bodyPr vert="horz" wrap="square"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450"/>
              </a:spcBef>
              <a:defRPr/>
            </a:pPr>
            <a:endParaRPr lang="en-US" sz="1100"/>
          </a:p>
        </p:txBody>
      </p:sp>
      <p:sp>
        <p:nvSpPr>
          <p:cNvPr id="5" name="AutoShape 5"/>
          <p:cNvSpPr/>
          <p:nvPr/>
        </p:nvSpPr>
        <p:spPr>
          <a:xfrm>
            <a:off x="564691" y="3306002"/>
            <a:ext cx="122998" cy="122998"/>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1247443" y="3306002"/>
            <a:ext cx="122998" cy="122998"/>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1319071" y="3368040"/>
            <a:ext cx="6434912" cy="0"/>
          </a:xfrm>
          <a:prstGeom prst="line">
            <a:avLst/>
          </a:prstGeom>
          <a:ln w="14288">
            <a:solidFill>
              <a:schemeClr val="accent2">
                <a:lumMod val="60000"/>
                <a:lumOff val="40000"/>
              </a:schemeClr>
            </a:solidFill>
            <a:prstDash val="dash"/>
          </a:ln>
        </p:spPr>
        <p:style>
          <a:lnRef idx="0">
            <a:schemeClr val="accent2"/>
          </a:lnRef>
          <a:fillRef idx="1">
            <a:schemeClr val="accent2"/>
          </a:fillRef>
          <a:effectRef idx="0">
            <a:schemeClr val="accent2"/>
          </a:effectRef>
          <a:fontRef idx="minor">
            <a:schemeClr val="lt1"/>
          </a:fontRef>
        </p:style>
      </p:cxnSp>
      <p:sp>
        <p:nvSpPr>
          <p:cNvPr id="8" name="AutoShape 8"/>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1585874" y="6029346"/>
            <a:ext cx="6153656"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2" name="Picture 12"/>
          <p:cNvPicPr>
            <a:picLocks noChangeAspect="1"/>
          </p:cNvPicPr>
          <p:nvPr/>
        </p:nvPicPr>
        <p:blipFill>
          <a:blip r:embed="rId2">
            <a:alphaModFix amt="70000"/>
          </a:blip>
          <a:srcRect l="21188" r="21188"/>
          <a:stretch>
            <a:fillRect/>
          </a:stretch>
        </p:blipFill>
        <p:spPr>
          <a:xfrm>
            <a:off x="7803289" y="1299241"/>
            <a:ext cx="3679824" cy="4906431"/>
          </a:xfrm>
          <a:prstGeom prst="rect">
            <a:avLst/>
          </a:prstGeom>
        </p:spPr>
      </p:pic>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安全生产责任制</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76034" y="2655088"/>
            <a:ext cx="9439275"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安全管理制度对企业资源管理的影响</a:t>
            </a:r>
          </a:p>
        </p:txBody>
      </p:sp>
      <p:sp>
        <p:nvSpPr>
          <p:cNvPr id="3" name="TextBox 3"/>
          <p:cNvSpPr txBox="1"/>
          <p:nvPr/>
        </p:nvSpPr>
        <p:spPr>
          <a:xfrm>
            <a:off x="765043" y="1520539"/>
            <a:ext cx="7683398" cy="99486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03</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https://d.book118.com/808104044126006037</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1D4F"/>
      </a:lt1>
      <a:dk2>
        <a:srgbClr val="DEF6FF"/>
      </a:dk2>
      <a:lt2>
        <a:srgbClr val="000000"/>
      </a:lt2>
      <a:accent1>
        <a:srgbClr val="00B6FF"/>
      </a:accent1>
      <a:accent2>
        <a:srgbClr val="405DFF"/>
      </a:accent2>
      <a:accent3>
        <a:srgbClr val="2947E8"/>
      </a:accent3>
      <a:accent4>
        <a:srgbClr val="27DFF4"/>
      </a:accent4>
      <a:accent5>
        <a:srgbClr val="2FE8B7"/>
      </a:accent5>
      <a:accent6>
        <a:srgbClr val="FCC52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53</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2024-09-17T21:03:47.216</cp:lastPrinted>
  <dcterms:created xsi:type="dcterms:W3CDTF">2024-09-17T13:03:47Z</dcterms:created>
  <dcterms:modified xsi:type="dcterms:W3CDTF">2024-09-17T13:03:49Z</dcterms:modified>
</cp:coreProperties>
</file>