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5143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buFontTx/>
              <a:buNone/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buFontTx/>
              <a:buNone/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23FA039-29F9-48B5-A902-848CAF5E7D0C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buFontTx/>
              <a:buNone/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Font typeface="Arial" pitchFamily="34" charset="0"/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2355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2355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zh-CN" altLang="en-US" sz="1200"/>
              <a:t>1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C6355-0B44-4D04-822A-B1E1D5E23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0C365-8483-4D14-9B7D-9525B39C7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E4851-CB53-46CE-B4DC-6640BD05D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54AE4-B1E5-4BD7-8DCC-25AF559A4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DBF18-4A8B-4621-BE84-E8E8140CE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93A02-2126-4A40-BCF6-81FEF9BB6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582F3-ADEC-4A5D-92BD-11FAE055B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9109B-2788-438E-BDF1-3311E05F9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E532A-700A-4BB6-B263-6C647C57A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28F51-810C-4E86-A455-B123027D0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A4BD0-E260-40AA-BA86-D790A7CD0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80" name="AutoShape 8" descr="https://picnew13.photophoto.cn/20190101/katonglvseshidigongyuanbeijinghaibao-32421078_1.jpg"/>
          <p:cNvSpPr>
            <a:spLocks noChangeAspect="1" noChangeArrowheads="1"/>
          </p:cNvSpPr>
          <p:nvPr userDrawn="1"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11044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Box 48"/>
          <p:cNvSpPr txBox="1"/>
          <p:nvPr/>
        </p:nvSpPr>
        <p:spPr>
          <a:xfrm>
            <a:off x="2781541" y="1951040"/>
            <a:ext cx="5238447" cy="854080"/>
          </a:xfrm>
          <a:prstGeom prst="rect">
            <a:avLst/>
          </a:prstGeom>
          <a:noFill/>
          <a:ln w="19050">
            <a:solidFill>
              <a:schemeClr val="tx1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  <a:softEdge rad="31750"/>
          </a:effec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51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FF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他</a:t>
            </a:r>
            <a:r>
              <a:rPr lang="en-US" altLang="zh-CN" sz="51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FF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_______</a:t>
            </a:r>
            <a:r>
              <a:rPr lang="zh-CN" altLang="en-US" sz="51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FF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了</a:t>
            </a:r>
            <a:endParaRPr kumimoji="0" lang="zh-CN" altLang="en-US" sz="5100" b="1" kern="1200" cap="none" spc="0" normalizeH="0" baseline="0" noProof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FFFF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5" name="TextBox 48"/>
          <p:cNvSpPr txBox="1"/>
          <p:nvPr/>
        </p:nvSpPr>
        <p:spPr>
          <a:xfrm>
            <a:off x="1242833" y="810227"/>
            <a:ext cx="1134317" cy="500137"/>
          </a:xfrm>
          <a:prstGeom prst="rect">
            <a:avLst/>
          </a:prstGeom>
          <a:noFill/>
          <a:ln w="19050">
            <a:solidFill>
              <a:schemeClr val="tx1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  <a:softEdge rad="31750"/>
          </a:effec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FF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习作</a:t>
            </a:r>
            <a:endParaRPr kumimoji="0" lang="zh-CN" altLang="en-US" sz="2800" b="1" kern="1200" cap="none" spc="0" normalizeH="0" baseline="0" noProof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FFFF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https://bpic.51yuansu.com/backgd/cover/00/29/19/5bc11da81fdaf.jpg?x-oss-process=image/resize,w_780/sharpen,100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-1" y="-1"/>
            <a:ext cx="9144001" cy="5143501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850710" y="-1"/>
            <a:ext cx="1415772" cy="45416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000" smtClean="0">
                <a:solidFill>
                  <a:schemeClr val="bg1"/>
                </a:solidFill>
              </a:rPr>
              <a:t>你来猜</a:t>
            </a:r>
            <a:endParaRPr lang="zh-CN" altLang="en-US" sz="800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87895" y="937549"/>
            <a:ext cx="677108" cy="45416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我来做</a:t>
            </a:r>
            <a:endParaRPr lang="zh-CN" altLang="en-US" sz="32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4563" y="3833730"/>
            <a:ext cx="82874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0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现在请一位同学根据我手中出示的卡片提示语，来表演各种情绪，如开心、兴奋、伤心、紧张等，其他同学以“他</a:t>
            </a:r>
            <a:r>
              <a:rPr lang="en-US" altLang="zh-CN" sz="2000" u="sng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zh-CN" sz="20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了”的形式猜出表情。</a:t>
            </a:r>
            <a:endParaRPr lang="zh-CN" altLang="en-US" sz="20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245035" y="948874"/>
            <a:ext cx="4889353" cy="2145268"/>
          </a:xfrm>
          <a:prstGeom prst="wedgeRoundRectCallout">
            <a:avLst>
              <a:gd name="adj1" fmla="val 66309"/>
              <a:gd name="adj2" fmla="val 23388"/>
              <a:gd name="adj3" fmla="val 16667"/>
            </a:avLst>
          </a:prstGeom>
          <a:ln>
            <a:prstDash val="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zh-CN" sz="2000" smtClean="0">
                <a:latin typeface="黑体" panose="02010609060101010101" pitchFamily="49" charset="-122"/>
                <a:ea typeface="黑体" panose="02010609060101010101" pitchFamily="49" charset="-122"/>
              </a:rPr>
              <a:t>同学们，生活中你遇见过别人陶醉、生气</a:t>
            </a:r>
            <a:r>
              <a:rPr lang="zh-CN" altLang="en-US" sz="2000" smtClean="0">
                <a:latin typeface="黑体" panose="02010609060101010101" pitchFamily="49" charset="-122"/>
                <a:ea typeface="黑体" panose="02010609060101010101" pitchFamily="49" charset="-122"/>
              </a:rPr>
              <a:t>或伤心时</a:t>
            </a:r>
            <a:r>
              <a:rPr lang="zh-CN" altLang="zh-CN" sz="2000" smtClean="0">
                <a:latin typeface="黑体" panose="02010609060101010101" pitchFamily="49" charset="-122"/>
                <a:ea typeface="黑体" panose="02010609060101010101" pitchFamily="49" charset="-122"/>
              </a:rPr>
              <a:t>的样子吗？下面我们就以“他</a:t>
            </a:r>
            <a:r>
              <a:rPr lang="en-US" altLang="zh-CN" sz="2000" u="sng" smtClean="0"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zh-CN" sz="2000" smtClean="0">
                <a:latin typeface="黑体" panose="02010609060101010101" pitchFamily="49" charset="-122"/>
                <a:ea typeface="黑体" panose="02010609060101010101" pitchFamily="49" charset="-122"/>
              </a:rPr>
              <a:t>了”为题，写一件事。这就是我们今天习作课学习的内容。</a:t>
            </a:r>
            <a:endParaRPr lang="zh-CN" altLang="en-US" sz="20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" name="Picture 7" descr="https://bpic.51yuansu.com/pic3/cover/04/05/36/6128b04f48582_610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134388" y="2057786"/>
            <a:ext cx="2249740" cy="2072712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954157" y="735873"/>
            <a:ext cx="71959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    同学们，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你觉得在动笔之前，应该注意点儿什么呢？可以从习作文体、习作对象和习作重点来谈谈。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81121" y="1912719"/>
            <a:ext cx="6797250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习作的重点：把这个人当时的样子写具体，反映出他的内心。</a:t>
            </a:r>
            <a:endParaRPr lang="zh-CN" altLang="en-US" sz="2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81121" y="2706466"/>
            <a:ext cx="6797250" cy="101566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习作的对象：可以是身边熟悉的人，如爸爸、妈妈、哥哥、弟弟、奶奶、爷爷、老师、同学等；也可以是陌生人，如警察、医生、司机、保安、小商贩、环卫工人等。</a:t>
            </a:r>
            <a:endParaRPr lang="zh-CN" altLang="zh-CN" sz="2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923078" y="787078"/>
            <a:ext cx="717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接下来，我们需要调动自己的生活体验，从中选择恰当的素材，然后梳理出来，写成一个故事。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80953" y="1886673"/>
            <a:ext cx="7176304" cy="1754326"/>
          </a:xfrm>
          <a:prstGeom prst="rect">
            <a:avLst/>
          </a:prstGeom>
          <a:ln>
            <a:solidFill>
              <a:srgbClr val="FF0000"/>
            </a:solidFill>
            <a:prstDash val="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小组交流：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smtClean="0"/>
              <a:t>      </a:t>
            </a:r>
            <a:r>
              <a:rPr lang="zh-CN" altLang="zh-CN" sz="2400" smtClean="0"/>
              <a:t>说说生活中自己见过的某个人陶醉、生气、伤心、兴奋、陶醉</a:t>
            </a:r>
            <a:r>
              <a:rPr lang="en-US" altLang="zh-CN" sz="2400" smtClean="0"/>
              <a:t>……</a:t>
            </a:r>
            <a:r>
              <a:rPr lang="zh-CN" altLang="zh-CN" sz="2400" smtClean="0"/>
              <a:t>时的样子。小组长分类整理。</a:t>
            </a:r>
            <a:endParaRPr lang="zh-CN" altLang="zh-CN" sz="2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3479197" y="296733"/>
            <a:ext cx="2569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他</a:t>
            </a:r>
            <a:r>
              <a:rPr lang="zh-CN" altLang="en-US" sz="2400" u="sng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感动</a:t>
            </a:r>
            <a:r>
              <a:rPr lang="zh-CN" altLang="zh-CN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了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02215" y="897298"/>
            <a:ext cx="7338349" cy="3713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①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姥姥为我掖被角时那颤抖的手；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②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妈妈为我准备的可口的早餐；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③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朋友在我失去信心时鼓励的眼神……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④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我在灯下埋头苦读时，妈妈为我端来的一杯香浓的牛奶。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⑤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在我被冷风吹得瑟瑟发抖时，奶奶为我披上的一件温暖的棉衣。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⑥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在我右手骨折时，同学送来的一篇字迹工整的笔记。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endParaRPr lang="zh-CN" altLang="en-US" sz="2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851744" y="897298"/>
            <a:ext cx="7488820" cy="3368232"/>
          </a:xfrm>
          <a:prstGeom prst="roundRect">
            <a:avLst>
              <a:gd name="adj" fmla="val 7045"/>
            </a:avLst>
          </a:prstGeom>
          <a:noFill/>
          <a:ln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3489136" y="614781"/>
            <a:ext cx="2569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他</a:t>
            </a:r>
            <a:r>
              <a:rPr lang="zh-CN" altLang="zh-CN" sz="2400" u="sng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后悔</a:t>
            </a:r>
            <a:r>
              <a:rPr lang="zh-CN" altLang="zh-CN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了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31422" y="1344553"/>
            <a:ext cx="711805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①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与同学之间的矛盾：误解大家，忘记道歉。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②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与老师之间的小摩擦，无法体会到老师的一片良苦用心。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③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与父母之间的小纠纷：不理解父母，伤害了父母。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④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在生活上，他人的关心被我误解。</a:t>
            </a:r>
            <a:endParaRPr lang="zh-CN" altLang="zh-CN" sz="2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980951" y="1344553"/>
            <a:ext cx="7179074" cy="1866858"/>
          </a:xfrm>
          <a:prstGeom prst="roundRect">
            <a:avLst>
              <a:gd name="adj" fmla="val 7045"/>
            </a:avLst>
          </a:prstGeom>
          <a:noFill/>
          <a:ln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3379807" y="326550"/>
            <a:ext cx="2569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他</a:t>
            </a:r>
            <a:r>
              <a:rPr lang="zh-CN" altLang="en-US" sz="2400" u="sng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陶醉</a:t>
            </a:r>
            <a:r>
              <a:rPr lang="zh-CN" altLang="zh-CN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了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67159" y="927115"/>
            <a:ext cx="8160151" cy="3367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①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被自然美景陶醉：春花、夏雨、秋霜、冬雪、瀑布、大海、高山、河水、小溪、树木……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②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动物活动：蝴蝶起舞、蜜蜂采蜜、青蛙鸣叫、蝈蝈弹琴、鱼儿游水、小鸟嬉戏、孔雀开屏……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③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被建筑物陶醉：亭台楼阁、桥梁、隧道、房屋……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④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文艺作品：影视、音乐、书籍……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⑤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艺术品：绘画、书法、瓷器、陶艺、雕刻、刺绣、花艺、花插、茶艺……</a:t>
            </a:r>
            <a:endParaRPr lang="zh-CN" altLang="zh-CN" sz="20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⑥</a:t>
            </a:r>
            <a:r>
              <a:rPr lang="zh-CN" altLang="zh-CN" sz="2000" smtClean="0">
                <a:latin typeface="楷体" panose="02010609060101010101" pitchFamily="49" charset="-122"/>
                <a:ea typeface="楷体" panose="02010609060101010101" pitchFamily="49" charset="-122"/>
              </a:rPr>
              <a:t>其他：书籍、文章、诗词……</a:t>
            </a:r>
            <a:endParaRPr lang="zh-CN" altLang="zh-CN" sz="2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405115" y="927115"/>
            <a:ext cx="8322196" cy="3367268"/>
          </a:xfrm>
          <a:prstGeom prst="roundRect">
            <a:avLst>
              <a:gd name="adj" fmla="val 7045"/>
            </a:avLst>
          </a:prstGeom>
          <a:noFill/>
          <a:ln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833377" y="590310"/>
            <a:ext cx="4548851" cy="2951619"/>
          </a:xfrm>
          <a:prstGeom prst="cloudCallout">
            <a:avLst>
              <a:gd name="adj1" fmla="val 49611"/>
              <a:gd name="adj2" fmla="val 41324"/>
            </a:avLst>
          </a:prstGeom>
          <a:ln>
            <a:prstDash val="sys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000" smtClean="0"/>
              <a:t>选择自己印象最深的说给小组同学听，小组同学互相评议。小组长分类整理小组同学的发言。</a:t>
            </a:r>
            <a:endParaRPr lang="zh-CN" altLang="en-US" sz="2000"/>
          </a:p>
        </p:txBody>
      </p:sp>
      <p:pic>
        <p:nvPicPr>
          <p:cNvPr id="3" name="Picture 7" descr="https://bpic.51yuansu.com/pic3/cover/04/05/36/6128b04f48582_610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5525961" y="2458523"/>
            <a:ext cx="2249740" cy="2072712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320369" y="593188"/>
            <a:ext cx="3939110" cy="712396"/>
            <a:chOff x="320369" y="593188"/>
            <a:chExt cx="3939110" cy="712396"/>
          </a:xfrm>
        </p:grpSpPr>
        <p:pic>
          <p:nvPicPr>
            <p:cNvPr id="3" name="Picture 2" descr="https://bpic.51yuansu.com/pic3/cover/04/06/15/6152be2e71ef4_610.jpg?x-oss-process=image/sharpen,100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</a:blip>
            <a:stretch>
              <a:fillRect/>
            </a:stretch>
          </p:blipFill>
          <p:spPr bwMode="auto">
            <a:xfrm>
              <a:off x="320369" y="593188"/>
              <a:ext cx="712396" cy="712396"/>
            </a:xfrm>
            <a:prstGeom prst="rect">
              <a:avLst/>
            </a:prstGeom>
            <a:noFill/>
          </p:spPr>
        </p:pic>
        <p:sp>
          <p:nvSpPr>
            <p:cNvPr id="4" name="TextBox 3"/>
            <p:cNvSpPr txBox="1"/>
            <p:nvPr/>
          </p:nvSpPr>
          <p:spPr>
            <a:xfrm>
              <a:off x="859140" y="798653"/>
              <a:ext cx="340033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zh-CN" sz="2400" b="1" smtClean="0">
                  <a:solidFill>
                    <a:srgbClr val="FF0000"/>
                  </a:solidFill>
                </a:rPr>
                <a:t>回顾课文，学习写事</a:t>
              </a:r>
              <a:endParaRPr lang="zh-CN" altLang="en-US" sz="2400">
                <a:solidFill>
                  <a:srgbClr val="FF0000"/>
                </a:solidFill>
              </a:endParaRPr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859140" y="1469985"/>
            <a:ext cx="7532501" cy="1420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事情选好了，下面就进入到如何把事情的经过写具体、写清楚了。现在，我们来回顾一下本单元所学的课文，看看课文是如何写事的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033668" y="752354"/>
            <a:ext cx="7072132" cy="1938992"/>
          </a:xfrm>
          <a:prstGeom prst="rect">
            <a:avLst/>
          </a:prstGeom>
          <a:noFill/>
          <a:ln>
            <a:solidFill>
              <a:srgbClr val="FF0000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smtClean="0"/>
              <a:t>         </a:t>
            </a:r>
            <a:r>
              <a:rPr lang="zh-CN" altLang="zh-CN" sz="2000" smtClean="0"/>
              <a:t>护国战争时期，在重庆，刘伯承因为在战争中右眼受伤去德国人开设的诊所里看医生，在准备手术时因怕麻醉剂影响大脑，刘伯承拒绝在手术中使用麻醉剂，一声不吭地做完了手术。沃克医生称赞他为军神，并在最后得知他就是刘伯承。</a:t>
            </a:r>
            <a:endParaRPr lang="zh-CN" altLang="en-US" sz="2000"/>
          </a:p>
        </p:txBody>
      </p:sp>
      <p:sp>
        <p:nvSpPr>
          <p:cNvPr id="4" name="TextBox 3"/>
          <p:cNvSpPr txBox="1"/>
          <p:nvPr/>
        </p:nvSpPr>
        <p:spPr>
          <a:xfrm>
            <a:off x="1192695" y="3019299"/>
            <a:ext cx="70721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谁来说一说，这篇文章详写了什么？略写了什么？它又是如何把事情的经过写清楚、具体的呢？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636607" y="872634"/>
            <a:ext cx="7917084" cy="2799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smtClean="0"/>
              <a:t>         </a:t>
            </a:r>
            <a:r>
              <a:rPr lang="zh-CN" altLang="zh-CN" sz="2400" smtClean="0"/>
              <a:t>这篇文章，略写了事情的起因和结果，详写了事情的经过。该文通过把沃克医生给刘伯承做手术这件事，拆分为四个步骤来写，即问诊时、手术前、手术中和手术后。然后对每个部分做侧重点的描写，从而为我们刻画了一个钢铁般坚强的刘伯承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833376" y="682906"/>
            <a:ext cx="71994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000" smtClean="0">
                <a:latin typeface="黑体" panose="02010609060101010101" pitchFamily="49" charset="-122"/>
                <a:ea typeface="黑体" panose="02010609060101010101" pitchFamily="49" charset="-122"/>
              </a:rPr>
              <a:t>《清贫》一文，方志敏自述了一件什么事情？详写了什么</a:t>
            </a:r>
            <a:r>
              <a:rPr lang="zh-CN" altLang="en-US" sz="2000" smtClean="0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zh-CN" sz="2000" smtClean="0">
                <a:latin typeface="黑体" panose="02010609060101010101" pitchFamily="49" charset="-122"/>
                <a:ea typeface="黑体" panose="02010609060101010101" pitchFamily="49" charset="-122"/>
              </a:rPr>
              <a:t>略写了什么</a:t>
            </a:r>
            <a:r>
              <a:rPr lang="zh-CN" altLang="en-US" sz="2000" smtClean="0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zh-CN" sz="2000" smtClean="0">
                <a:latin typeface="黑体" panose="02010609060101010101" pitchFamily="49" charset="-122"/>
                <a:ea typeface="黑体" panose="02010609060101010101" pitchFamily="49" charset="-122"/>
              </a:rPr>
              <a:t>又是如何把事情的经过写清楚、具体的呢？</a:t>
            </a:r>
            <a:endParaRPr lang="zh-CN" altLang="en-US" sz="20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324350" y="1944547"/>
            <a:ext cx="4201611" cy="1886286"/>
          </a:xfrm>
          <a:prstGeom prst="rect">
            <a:avLst/>
          </a:prstGeom>
          <a:noFill/>
          <a:ln>
            <a:solidFill>
              <a:srgbClr val="FFC000"/>
            </a:solidFill>
            <a:prstDash val="lg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000" b="1" smtClean="0"/>
              <a:t>本文详写的是“一桩趣事”，略写的是家藏的“传家宝”。对于这桩“趣事”，作者也是分步骤来写，即搜身和逼问。</a:t>
            </a:r>
            <a:endParaRPr lang="zh-CN" altLang="zh-CN" sz="2000" b="1"/>
          </a:p>
        </p:txBody>
      </p:sp>
      <p:pic>
        <p:nvPicPr>
          <p:cNvPr id="5" name="Picture 7" descr="https://bpic.51yuansu.com/pic3/cover/04/05/36/6128b04f48582_610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5525961" y="2139798"/>
            <a:ext cx="2249740" cy="207271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https://d.book118.com/808111044142006040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974806"/>
      </a:folHlink>
    </a:clrScheme>
    <a:fontScheme name="办公室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宋体</vt:lpstr>
      <vt:lpstr>微软雅黑</vt:lpstr>
      <vt:lpstr>黑体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2024-09-19T13:54:29.448</cp:lastPrinted>
  <dcterms:created xsi:type="dcterms:W3CDTF">2024-09-19T05:54:29Z</dcterms:created>
  <dcterms:modified xsi:type="dcterms:W3CDTF">2024-09-19T05:54:31Z</dcterms:modified>
</cp:coreProperties>
</file>