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2" r:id="rId41"/>
  </p:sldIdLst>
  <p:sldSz cx="9144000" cy="6858000"/>
  <p:notesSz cx="6858000" cy="9144000"/>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tags" Target="tags/tag1.xml" /><Relationship Id="rId43" Type="http://schemas.openxmlformats.org/officeDocument/2006/relationships/presProps" Target="presProps.xml" /><Relationship Id="rId44" Type="http://schemas.openxmlformats.org/officeDocument/2006/relationships/viewProps" Target="viewProps.xml" /><Relationship Id="rId45" Type="http://schemas.openxmlformats.org/officeDocument/2006/relationships/theme" Target="theme/theme1.xml" /><Relationship Id="rId46"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FC2B01-E7E0-445A-B0C8-B20DDACED9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CA69A4-E021-44EF-AACD-21FF11E28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7F80A3-8F20-4DE4-93D1-B54413FDAC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AC7CFC-1E9A-4D88-8C64-369DB6CBA2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A55F1C-5EB6-4F33-874F-EACB6DF7A1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37A5E1-EBC6-4208-97F3-79C9E845E0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42B699-8081-4A40-AC7B-1480EE5A09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1418EF-C506-4033-94AF-E5C763469F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7683B8-8941-43E8-871F-5A288678E4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3E5D60-2553-4DA2-8A07-34CA5A900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2B8C78-4EE5-459E-9A22-255397D895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2800" b="1" i="0">
                <a:solidFill>
                  <a:schemeClr val="tx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1" i="0">
                <a:solidFill>
                  <a:srgbClr val="DDE89A"/>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800" b="1" i="0">
                <a:solidFill>
                  <a:srgbClr val="DDE89A"/>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16" name="bg object 16"/>
          <p:cNvSpPr/>
          <p:nvPr/>
        </p:nvSpPr>
        <p:spPr>
          <a:xfrm>
            <a:off x="107950" y="117475"/>
            <a:ext cx="8928100" cy="6626225"/>
          </a:xfrm>
          <a:custGeom>
            <a:rect l="l" t="t" r="r" b="b"/>
            <a:pathLst>
              <a:path w="8928100" h="6626225">
                <a:moveTo>
                  <a:pt x="7824065" y="6626225"/>
                </a:moveTo>
                <a:lnTo>
                  <a:pt x="0" y="6626225"/>
                </a:lnTo>
                <a:lnTo>
                  <a:pt x="0" y="1104393"/>
                </a:lnTo>
                <a:lnTo>
                  <a:pt x="1020" y="1056487"/>
                </a:lnTo>
                <a:lnTo>
                  <a:pt x="4052" y="1009102"/>
                </a:lnTo>
                <a:lnTo>
                  <a:pt x="9055" y="962279"/>
                </a:lnTo>
                <a:lnTo>
                  <a:pt x="15988" y="916061"/>
                </a:lnTo>
                <a:lnTo>
                  <a:pt x="24810" y="870489"/>
                </a:lnTo>
                <a:lnTo>
                  <a:pt x="35478" y="825603"/>
                </a:lnTo>
                <a:lnTo>
                  <a:pt x="47951" y="781447"/>
                </a:lnTo>
                <a:lnTo>
                  <a:pt x="62188" y="738060"/>
                </a:lnTo>
                <a:lnTo>
                  <a:pt x="78147" y="695484"/>
                </a:lnTo>
                <a:lnTo>
                  <a:pt x="95788" y="653761"/>
                </a:lnTo>
                <a:lnTo>
                  <a:pt x="115068" y="612932"/>
                </a:lnTo>
                <a:lnTo>
                  <a:pt x="135946" y="573040"/>
                </a:lnTo>
                <a:lnTo>
                  <a:pt x="158381" y="534124"/>
                </a:lnTo>
                <a:lnTo>
                  <a:pt x="182332" y="496227"/>
                </a:lnTo>
                <a:lnTo>
                  <a:pt x="207756" y="459389"/>
                </a:lnTo>
                <a:lnTo>
                  <a:pt x="234613" y="423653"/>
                </a:lnTo>
                <a:lnTo>
                  <a:pt x="262861" y="389061"/>
                </a:lnTo>
                <a:lnTo>
                  <a:pt x="292458" y="355652"/>
                </a:lnTo>
                <a:lnTo>
                  <a:pt x="323364" y="323469"/>
                </a:lnTo>
                <a:lnTo>
                  <a:pt x="355536" y="292553"/>
                </a:lnTo>
                <a:lnTo>
                  <a:pt x="388934" y="262946"/>
                </a:lnTo>
                <a:lnTo>
                  <a:pt x="423516" y="234689"/>
                </a:lnTo>
                <a:lnTo>
                  <a:pt x="459240" y="207824"/>
                </a:lnTo>
                <a:lnTo>
                  <a:pt x="496065" y="182391"/>
                </a:lnTo>
                <a:lnTo>
                  <a:pt x="533950" y="158433"/>
                </a:lnTo>
                <a:lnTo>
                  <a:pt x="572853" y="135991"/>
                </a:lnTo>
                <a:lnTo>
                  <a:pt x="612733" y="115105"/>
                </a:lnTo>
                <a:lnTo>
                  <a:pt x="653549" y="95819"/>
                </a:lnTo>
                <a:lnTo>
                  <a:pt x="695258" y="78173"/>
                </a:lnTo>
                <a:lnTo>
                  <a:pt x="737820" y="62208"/>
                </a:lnTo>
                <a:lnTo>
                  <a:pt x="781193" y="47966"/>
                </a:lnTo>
                <a:lnTo>
                  <a:pt x="825335" y="35489"/>
                </a:lnTo>
                <a:lnTo>
                  <a:pt x="870206" y="24818"/>
                </a:lnTo>
                <a:lnTo>
                  <a:pt x="915764" y="15994"/>
                </a:lnTo>
                <a:lnTo>
                  <a:pt x="961967" y="9058"/>
                </a:lnTo>
                <a:lnTo>
                  <a:pt x="1008774" y="4053"/>
                </a:lnTo>
                <a:lnTo>
                  <a:pt x="1056144" y="1020"/>
                </a:lnTo>
                <a:lnTo>
                  <a:pt x="1104034" y="0"/>
                </a:lnTo>
                <a:lnTo>
                  <a:pt x="8928100" y="0"/>
                </a:lnTo>
                <a:lnTo>
                  <a:pt x="8928100" y="5521832"/>
                </a:lnTo>
                <a:lnTo>
                  <a:pt x="8927079" y="5569738"/>
                </a:lnTo>
                <a:lnTo>
                  <a:pt x="8924047" y="5617123"/>
                </a:lnTo>
                <a:lnTo>
                  <a:pt x="8919044" y="5663946"/>
                </a:lnTo>
                <a:lnTo>
                  <a:pt x="8912111" y="5710164"/>
                </a:lnTo>
                <a:lnTo>
                  <a:pt x="8903289" y="5755736"/>
                </a:lnTo>
                <a:lnTo>
                  <a:pt x="8892622" y="5800622"/>
                </a:lnTo>
                <a:lnTo>
                  <a:pt x="8880148" y="5844778"/>
                </a:lnTo>
                <a:lnTo>
                  <a:pt x="8865911" y="5888165"/>
                </a:lnTo>
                <a:lnTo>
                  <a:pt x="8849952" y="5930741"/>
                </a:lnTo>
                <a:lnTo>
                  <a:pt x="8832311" y="5972464"/>
                </a:lnTo>
                <a:lnTo>
                  <a:pt x="8813031" y="6013293"/>
                </a:lnTo>
                <a:lnTo>
                  <a:pt x="8792153" y="6053185"/>
                </a:lnTo>
                <a:lnTo>
                  <a:pt x="8769718" y="6092101"/>
                </a:lnTo>
                <a:lnTo>
                  <a:pt x="8745767" y="6129998"/>
                </a:lnTo>
                <a:lnTo>
                  <a:pt x="8720343" y="6166836"/>
                </a:lnTo>
                <a:lnTo>
                  <a:pt x="8693486" y="6202571"/>
                </a:lnTo>
                <a:lnTo>
                  <a:pt x="8665238" y="6237164"/>
                </a:lnTo>
                <a:lnTo>
                  <a:pt x="8635641" y="6270573"/>
                </a:lnTo>
                <a:lnTo>
                  <a:pt x="8604735" y="6302756"/>
                </a:lnTo>
                <a:lnTo>
                  <a:pt x="8572563" y="6333672"/>
                </a:lnTo>
                <a:lnTo>
                  <a:pt x="8539165" y="6363279"/>
                </a:lnTo>
                <a:lnTo>
                  <a:pt x="8504583" y="6391536"/>
                </a:lnTo>
                <a:lnTo>
                  <a:pt x="8468859" y="6418401"/>
                </a:lnTo>
                <a:lnTo>
                  <a:pt x="8432034" y="6443834"/>
                </a:lnTo>
                <a:lnTo>
                  <a:pt x="8394149" y="6467792"/>
                </a:lnTo>
                <a:lnTo>
                  <a:pt x="8355246" y="6490234"/>
                </a:lnTo>
                <a:lnTo>
                  <a:pt x="8315366" y="6511119"/>
                </a:lnTo>
                <a:lnTo>
                  <a:pt x="8274551" y="6530406"/>
                </a:lnTo>
                <a:lnTo>
                  <a:pt x="8232841" y="6548052"/>
                </a:lnTo>
                <a:lnTo>
                  <a:pt x="8190280" y="6564017"/>
                </a:lnTo>
                <a:lnTo>
                  <a:pt x="8146907" y="6578258"/>
                </a:lnTo>
                <a:lnTo>
                  <a:pt x="8102764" y="6590736"/>
                </a:lnTo>
                <a:lnTo>
                  <a:pt x="8057893" y="6601407"/>
                </a:lnTo>
                <a:lnTo>
                  <a:pt x="8012336" y="6610231"/>
                </a:lnTo>
                <a:lnTo>
                  <a:pt x="7966133" y="6617166"/>
                </a:lnTo>
                <a:lnTo>
                  <a:pt x="7919326" y="6622171"/>
                </a:lnTo>
                <a:lnTo>
                  <a:pt x="7871956" y="6625205"/>
                </a:lnTo>
                <a:lnTo>
                  <a:pt x="7824065" y="6626225"/>
                </a:lnTo>
                <a:close/>
              </a:path>
            </a:pathLst>
          </a:custGeom>
          <a:solidFill>
            <a:srgbClr val="000000"/>
          </a:solidFill>
        </p:spPr>
        <p:txBody>
          <a:bodyPr wrap="square" lIns="0" tIns="0" rIns="0" bIns="0" rtlCol="0"/>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6553200" y="6013450"/>
            <a:ext cx="2392361" cy="564898"/>
          </a:xfrm>
          <a:prstGeom prst="rect">
            <a:avLst/>
          </a:prstGeom>
        </p:spPr>
      </p:pic>
      <p:sp>
        <p:nvSpPr>
          <p:cNvPr id="17" name="bg object 17"/>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18" name="bg object 18"/>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pic>
        <p:nvPicPr>
          <p:cNvPr id="19" name="bg object 19"/>
          <p:cNvPicPr/>
          <p:nvPr/>
        </p:nvPicPr>
        <p:blipFill>
          <a:blip r:embed="rId7"/>
          <a:stretch>
            <a:fillRect/>
          </a:stretch>
        </p:blipFill>
        <p:spPr>
          <a:xfrm>
            <a:off x="92075" y="98424"/>
            <a:ext cx="8956675" cy="179387"/>
          </a:xfrm>
          <a:prstGeom prst="rect">
            <a:avLst/>
          </a:prstGeom>
        </p:spPr>
      </p:pic>
      <p:sp>
        <p:nvSpPr>
          <p:cNvPr id="20" name="bg object 20"/>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21" name="bg object 21"/>
          <p:cNvPicPr/>
          <p:nvPr/>
        </p:nvPicPr>
        <p:blipFill>
          <a:blip r:embed="rId8"/>
          <a:stretch>
            <a:fillRect/>
          </a:stretch>
        </p:blipFill>
        <p:spPr>
          <a:xfrm>
            <a:off x="92075" y="306388"/>
            <a:ext cx="8955088" cy="836611"/>
          </a:xfrm>
          <a:prstGeom prst="rect">
            <a:avLst/>
          </a:prstGeom>
        </p:spPr>
      </p:pic>
      <p:sp>
        <p:nvSpPr>
          <p:cNvPr id="22" name="bg object 22"/>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23" name="bg object 23"/>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pic>
        <p:nvPicPr>
          <p:cNvPr id="24" name="bg object 24"/>
          <p:cNvPicPr/>
          <p:nvPr/>
        </p:nvPicPr>
        <p:blipFill>
          <a:blip r:embed="rId9"/>
          <a:stretch>
            <a:fillRect/>
          </a:stretch>
        </p:blipFill>
        <p:spPr>
          <a:xfrm>
            <a:off x="8245475" y="415925"/>
            <a:ext cx="534988" cy="546100"/>
          </a:xfrm>
          <a:prstGeom prst="rect">
            <a:avLst/>
          </a:prstGeom>
        </p:spPr>
      </p:pic>
      <p:sp>
        <p:nvSpPr>
          <p:cNvPr id="25" name="bg object 25"/>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pic>
        <p:nvPicPr>
          <p:cNvPr id="26" name="bg object 26"/>
          <p:cNvPicPr/>
          <p:nvPr/>
        </p:nvPicPr>
        <p:blipFill>
          <a:blip r:embed="rId10"/>
          <a:stretch>
            <a:fillRect/>
          </a:stretch>
        </p:blipFill>
        <p:spPr>
          <a:xfrm>
            <a:off x="7620000" y="415925"/>
            <a:ext cx="534988" cy="546100"/>
          </a:xfrm>
          <a:prstGeom prst="rect">
            <a:avLst/>
          </a:prstGeom>
        </p:spPr>
      </p:pic>
      <p:sp>
        <p:nvSpPr>
          <p:cNvPr id="27" name="bg object 2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sp>
        <p:nvSpPr>
          <p:cNvPr id="28" name="bg object 28"/>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9" name="bg object 29"/>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sp>
        <p:nvSpPr>
          <p:cNvPr id="2" name="Holder 2"/>
          <p:cNvSpPr>
            <a:spLocks noGrp="1"/>
          </p:cNvSpPr>
          <p:nvPr>
            <p:ph type="title"/>
          </p:nvPr>
        </p:nvSpPr>
        <p:spPr>
          <a:xfrm>
            <a:off x="535939" y="457358"/>
            <a:ext cx="5715000" cy="452119"/>
          </a:xfrm>
          <a:prstGeom prst="rect">
            <a:avLst/>
          </a:prstGeom>
        </p:spPr>
        <p:txBody>
          <a:bodyPr wrap="square" lIns="0" tIns="0" rIns="0" bIns="0">
            <a:spAutoFit/>
          </a:bodyPr>
          <a:lstStyle>
            <a:lvl1pPr>
              <a:defRPr sz="2800" b="1" i="0">
                <a:solidFill>
                  <a:schemeClr val="tx1"/>
                </a:solidFill>
                <a:latin typeface="Microsoft JhengHei"/>
                <a:cs typeface="Microsoft JhengHei"/>
              </a:defRPr>
            </a:lvl1pPr>
          </a:lstStyle>
          <a:p/>
        </p:txBody>
      </p:sp>
      <p:sp>
        <p:nvSpPr>
          <p:cNvPr id="3" name="Holder 3"/>
          <p:cNvSpPr>
            <a:spLocks noGrp="1"/>
          </p:cNvSpPr>
          <p:nvPr>
            <p:ph type="body" idx="1"/>
          </p:nvPr>
        </p:nvSpPr>
        <p:spPr>
          <a:xfrm>
            <a:off x="329565" y="1385570"/>
            <a:ext cx="8559800" cy="4292600"/>
          </a:xfrm>
          <a:prstGeom prst="rect">
            <a:avLst/>
          </a:prstGeom>
        </p:spPr>
        <p:txBody>
          <a:bodyPr wrap="square" lIns="0" tIns="0" rIns="0" bIns="0">
            <a:spAutoFit/>
          </a:bodyPr>
          <a:lstStyle>
            <a:lvl1pPr>
              <a:defRPr sz="2800" b="1" i="0">
                <a:solidFill>
                  <a:srgbClr val="DDE89A"/>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image" Target="../media/image14.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7.png" /><Relationship Id="rId5" Type="http://schemas.openxmlformats.org/officeDocument/2006/relationships/image" Target="../media/image18.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0.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2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2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6.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7.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8.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9.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0.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31.jpeg" /><Relationship Id="rId8" Type="http://schemas.openxmlformats.org/officeDocument/2006/relationships/image" Target="../media/image32.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33.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34.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35.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1200112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1698625" y="3705225"/>
            <a:ext cx="742950" cy="742950"/>
          </a:xfrm>
          <a:custGeom>
            <a:rect l="l" t="t" r="r" b="b"/>
            <a:pathLst>
              <a:path w="742950" h="742950">
                <a:moveTo>
                  <a:pt x="742950" y="742950"/>
                </a:moveTo>
                <a:lnTo>
                  <a:pt x="0" y="742950"/>
                </a:lnTo>
                <a:lnTo>
                  <a:pt x="0" y="0"/>
                </a:lnTo>
                <a:lnTo>
                  <a:pt x="742950" y="0"/>
                </a:lnTo>
                <a:lnTo>
                  <a:pt x="742950" y="742950"/>
                </a:lnTo>
                <a:close/>
              </a:path>
            </a:pathLst>
          </a:custGeom>
          <a:solidFill>
            <a:srgbClr val="80CB35">
              <a:alpha val="50195"/>
            </a:srgbClr>
          </a:solidFill>
        </p:spPr>
        <p:txBody>
          <a:bodyPr wrap="square" lIns="0" tIns="0" rIns="0" bIns="0" rtlCol="0"/>
          <a:lstStyle/>
          <a:p/>
        </p:txBody>
      </p:sp>
      <p:pic>
        <p:nvPicPr>
          <p:cNvPr id="3" name="object 3"/>
          <p:cNvPicPr/>
          <p:nvPr/>
        </p:nvPicPr>
        <p:blipFill>
          <a:blip r:embed="rId2"/>
          <a:stretch>
            <a:fillRect/>
          </a:stretch>
        </p:blipFill>
        <p:spPr>
          <a:xfrm>
            <a:off x="2492375" y="4510087"/>
            <a:ext cx="742950" cy="744538"/>
          </a:xfrm>
          <a:prstGeom prst="rect">
            <a:avLst/>
          </a:prstGeom>
        </p:spPr>
      </p:pic>
      <p:pic>
        <p:nvPicPr>
          <p:cNvPr id="4" name="object 4"/>
          <p:cNvPicPr/>
          <p:nvPr/>
        </p:nvPicPr>
        <p:blipFill>
          <a:blip r:embed="rId3"/>
          <a:stretch>
            <a:fillRect/>
          </a:stretch>
        </p:blipFill>
        <p:spPr>
          <a:xfrm>
            <a:off x="915987" y="4510087"/>
            <a:ext cx="742950" cy="744538"/>
          </a:xfrm>
          <a:prstGeom prst="rect">
            <a:avLst/>
          </a:prstGeom>
        </p:spPr>
      </p:pic>
      <p:sp>
        <p:nvSpPr>
          <p:cNvPr id="5" name="object 5"/>
          <p:cNvSpPr/>
          <p:nvPr/>
        </p:nvSpPr>
        <p:spPr>
          <a:xfrm>
            <a:off x="1703388" y="5314950"/>
            <a:ext cx="742950" cy="742950"/>
          </a:xfrm>
          <a:custGeom>
            <a:rect l="l" t="t" r="r" b="b"/>
            <a:pathLst>
              <a:path w="742950" h="742950">
                <a:moveTo>
                  <a:pt x="742950" y="742950"/>
                </a:moveTo>
                <a:lnTo>
                  <a:pt x="0" y="742950"/>
                </a:lnTo>
                <a:lnTo>
                  <a:pt x="0" y="0"/>
                </a:lnTo>
                <a:lnTo>
                  <a:pt x="742950" y="0"/>
                </a:lnTo>
                <a:lnTo>
                  <a:pt x="742950" y="742950"/>
                </a:lnTo>
                <a:close/>
              </a:path>
            </a:pathLst>
          </a:custGeom>
          <a:solidFill>
            <a:srgbClr val="DDDDDD"/>
          </a:solidFill>
        </p:spPr>
        <p:txBody>
          <a:bodyPr wrap="square" lIns="0" tIns="0" rIns="0" bIns="0" rtlCol="0"/>
          <a:lstStyle/>
          <a:p/>
        </p:txBody>
      </p:sp>
      <p:sp>
        <p:nvSpPr>
          <p:cNvPr id="6" name="object 6"/>
          <p:cNvSpPr/>
          <p:nvPr/>
        </p:nvSpPr>
        <p:spPr>
          <a:xfrm>
            <a:off x="128587" y="3705225"/>
            <a:ext cx="742950" cy="742950"/>
          </a:xfrm>
          <a:custGeom>
            <a:rect l="l" t="t" r="r" b="b"/>
            <a:pathLst>
              <a:path w="742950" h="742950">
                <a:moveTo>
                  <a:pt x="742949" y="742950"/>
                </a:moveTo>
                <a:lnTo>
                  <a:pt x="0" y="742950"/>
                </a:lnTo>
                <a:lnTo>
                  <a:pt x="0" y="0"/>
                </a:lnTo>
                <a:lnTo>
                  <a:pt x="742949" y="0"/>
                </a:lnTo>
                <a:lnTo>
                  <a:pt x="742949" y="742950"/>
                </a:lnTo>
                <a:close/>
              </a:path>
            </a:pathLst>
          </a:custGeom>
          <a:solidFill>
            <a:srgbClr val="DDDDDD"/>
          </a:solidFill>
        </p:spPr>
        <p:txBody>
          <a:bodyPr wrap="square" lIns="0" tIns="0" rIns="0" bIns="0" rtlCol="0"/>
          <a:lstStyle/>
          <a:p/>
        </p:txBody>
      </p:sp>
      <p:sp>
        <p:nvSpPr>
          <p:cNvPr id="7" name="object 7"/>
          <p:cNvSpPr/>
          <p:nvPr/>
        </p:nvSpPr>
        <p:spPr>
          <a:xfrm>
            <a:off x="2492375" y="3705225"/>
            <a:ext cx="742950" cy="742950"/>
          </a:xfrm>
          <a:custGeom>
            <a:rect l="l" t="t" r="r" b="b"/>
            <a:pathLst>
              <a:path w="742950" h="742950">
                <a:moveTo>
                  <a:pt x="742950" y="742950"/>
                </a:moveTo>
                <a:lnTo>
                  <a:pt x="0" y="742950"/>
                </a:lnTo>
                <a:lnTo>
                  <a:pt x="0" y="0"/>
                </a:lnTo>
                <a:lnTo>
                  <a:pt x="742950" y="0"/>
                </a:lnTo>
                <a:lnTo>
                  <a:pt x="742950" y="742950"/>
                </a:lnTo>
                <a:close/>
              </a:path>
            </a:pathLst>
          </a:custGeom>
          <a:solidFill>
            <a:srgbClr val="DDDDDD"/>
          </a:solidFill>
        </p:spPr>
        <p:txBody>
          <a:bodyPr wrap="square" lIns="0" tIns="0" rIns="0" bIns="0" rtlCol="0"/>
          <a:lstStyle/>
          <a:p/>
        </p:txBody>
      </p:sp>
      <p:grpSp>
        <p:nvGrpSpPr>
          <p:cNvPr id="8" name="object 8"/>
          <p:cNvGrpSpPr/>
          <p:nvPr/>
        </p:nvGrpSpPr>
        <p:grpSpPr>
          <a:xfrm>
            <a:off x="112712" y="5954711"/>
            <a:ext cx="8936355" cy="631825"/>
            <a:chOff x="112712" y="5954711"/>
            <a:chExt cx="8936355" cy="631825"/>
          </a:xfrm>
        </p:grpSpPr>
        <p:sp>
          <p:nvSpPr>
            <p:cNvPr id="9" name="object 9"/>
            <p:cNvSpPr/>
            <p:nvPr/>
          </p:nvSpPr>
          <p:spPr>
            <a:xfrm>
              <a:off x="112712" y="5954711"/>
              <a:ext cx="8931275" cy="554355"/>
            </a:xfrm>
            <a:custGeom>
              <a:rect l="l" t="t" r="r" b="b"/>
              <a:pathLst>
                <a:path w="8931275" h="554354">
                  <a:moveTo>
                    <a:pt x="8928204" y="196678"/>
                  </a:moveTo>
                  <a:lnTo>
                    <a:pt x="5259067" y="196678"/>
                  </a:lnTo>
                  <a:lnTo>
                    <a:pt x="6451601" y="187325"/>
                  </a:lnTo>
                  <a:lnTo>
                    <a:pt x="6872288" y="0"/>
                  </a:lnTo>
                  <a:lnTo>
                    <a:pt x="8926513" y="0"/>
                  </a:lnTo>
                  <a:lnTo>
                    <a:pt x="8928204" y="196678"/>
                  </a:lnTo>
                  <a:close/>
                </a:path>
                <a:path w="8931275" h="554354">
                  <a:moveTo>
                    <a:pt x="8931276" y="554037"/>
                  </a:moveTo>
                  <a:lnTo>
                    <a:pt x="0" y="554037"/>
                  </a:lnTo>
                  <a:lnTo>
                    <a:pt x="0" y="180975"/>
                  </a:lnTo>
                  <a:lnTo>
                    <a:pt x="26008" y="180575"/>
                  </a:lnTo>
                  <a:lnTo>
                    <a:pt x="673982" y="177413"/>
                  </a:lnTo>
                  <a:lnTo>
                    <a:pt x="8928204" y="196678"/>
                  </a:lnTo>
                  <a:lnTo>
                    <a:pt x="8931276" y="554037"/>
                  </a:lnTo>
                  <a:close/>
                </a:path>
              </a:pathLst>
            </a:custGeom>
            <a:solidFill>
              <a:srgbClr val="DDE89A"/>
            </a:solidFill>
          </p:spPr>
          <p:txBody>
            <a:bodyPr wrap="square" lIns="0" tIns="0" rIns="0" bIns="0" rtlCol="0"/>
            <a:lstStyle/>
            <a:p/>
          </p:txBody>
        </p:sp>
        <p:sp>
          <p:nvSpPr>
            <p:cNvPr id="10" name="object 10"/>
            <p:cNvSpPr/>
            <p:nvPr/>
          </p:nvSpPr>
          <p:spPr>
            <a:xfrm>
              <a:off x="112712" y="6032498"/>
              <a:ext cx="8931275" cy="554355"/>
            </a:xfrm>
            <a:custGeom>
              <a:rect l="l" t="t" r="r" b="b"/>
              <a:pathLst>
                <a:path w="8931275" h="554354">
                  <a:moveTo>
                    <a:pt x="8928150" y="196670"/>
                  </a:moveTo>
                  <a:lnTo>
                    <a:pt x="5241622" y="196670"/>
                  </a:lnTo>
                  <a:lnTo>
                    <a:pt x="6480176" y="187325"/>
                  </a:lnTo>
                  <a:lnTo>
                    <a:pt x="6897688" y="0"/>
                  </a:lnTo>
                  <a:lnTo>
                    <a:pt x="8926513" y="9525"/>
                  </a:lnTo>
                  <a:lnTo>
                    <a:pt x="8928150" y="196670"/>
                  </a:lnTo>
                  <a:close/>
                </a:path>
                <a:path w="8931275" h="554354">
                  <a:moveTo>
                    <a:pt x="8931276" y="554037"/>
                  </a:moveTo>
                  <a:lnTo>
                    <a:pt x="0" y="554037"/>
                  </a:lnTo>
                  <a:lnTo>
                    <a:pt x="0" y="180975"/>
                  </a:lnTo>
                  <a:lnTo>
                    <a:pt x="272569" y="178296"/>
                  </a:lnTo>
                  <a:lnTo>
                    <a:pt x="626139" y="177413"/>
                  </a:lnTo>
                  <a:lnTo>
                    <a:pt x="8928150" y="196670"/>
                  </a:lnTo>
                  <a:lnTo>
                    <a:pt x="8931276" y="554037"/>
                  </a:lnTo>
                  <a:close/>
                </a:path>
              </a:pathLst>
            </a:custGeom>
            <a:solidFill>
              <a:srgbClr val="319A2A"/>
            </a:solidFill>
          </p:spPr>
          <p:txBody>
            <a:bodyPr wrap="square" lIns="0" tIns="0" rIns="0" bIns="0" rtlCol="0"/>
            <a:lstStyle/>
            <a:p/>
          </p:txBody>
        </p:sp>
        <p:sp>
          <p:nvSpPr>
            <p:cNvPr id="11" name="object 11"/>
            <p:cNvSpPr/>
            <p:nvPr/>
          </p:nvSpPr>
          <p:spPr>
            <a:xfrm>
              <a:off x="6681787" y="6084886"/>
              <a:ext cx="2367280" cy="139700"/>
            </a:xfrm>
            <a:custGeom>
              <a:rect l="l" t="t" r="r" b="b"/>
              <a:pathLst>
                <a:path w="2367279" h="139700">
                  <a:moveTo>
                    <a:pt x="433387" y="139700"/>
                  </a:moveTo>
                  <a:lnTo>
                    <a:pt x="0" y="133350"/>
                  </a:lnTo>
                  <a:lnTo>
                    <a:pt x="354012" y="0"/>
                  </a:lnTo>
                  <a:lnTo>
                    <a:pt x="2366963" y="0"/>
                  </a:lnTo>
                  <a:lnTo>
                    <a:pt x="2362200" y="95250"/>
                  </a:lnTo>
                  <a:lnTo>
                    <a:pt x="608012" y="93662"/>
                  </a:lnTo>
                  <a:lnTo>
                    <a:pt x="433387" y="139700"/>
                  </a:lnTo>
                  <a:close/>
                </a:path>
              </a:pathLst>
            </a:custGeom>
            <a:solidFill>
              <a:srgbClr val="FFFFFF">
                <a:alpha val="30195"/>
              </a:srgbClr>
            </a:solidFill>
          </p:spPr>
          <p:txBody>
            <a:bodyPr wrap="square" lIns="0" tIns="0" rIns="0" bIns="0" rtlCol="0"/>
            <a:lstStyle/>
            <a:p/>
          </p:txBody>
        </p:sp>
      </p:grpSp>
      <p:pic>
        <p:nvPicPr>
          <p:cNvPr id="12" name="object 12"/>
          <p:cNvPicPr/>
          <p:nvPr/>
        </p:nvPicPr>
        <p:blipFill>
          <a:blip r:embed="rId4"/>
          <a:stretch>
            <a:fillRect/>
          </a:stretch>
        </p:blipFill>
        <p:spPr>
          <a:xfrm>
            <a:off x="6003924" y="1765161"/>
            <a:ext cx="2766697" cy="786798"/>
          </a:xfrm>
          <a:prstGeom prst="rect">
            <a:avLst/>
          </a:prstGeom>
        </p:spPr>
      </p:pic>
      <p:pic>
        <p:nvPicPr>
          <p:cNvPr id="13" name="object 13"/>
          <p:cNvPicPr/>
          <p:nvPr/>
        </p:nvPicPr>
        <p:blipFill>
          <a:blip r:embed="rId5"/>
          <a:stretch>
            <a:fillRect/>
          </a:stretch>
        </p:blipFill>
        <p:spPr>
          <a:xfrm>
            <a:off x="85725" y="76200"/>
            <a:ext cx="8977311" cy="500062"/>
          </a:xfrm>
          <a:prstGeom prst="rect">
            <a:avLst/>
          </a:prstGeom>
        </p:spPr>
      </p:pic>
      <p:sp>
        <p:nvSpPr>
          <p:cNvPr id="14" name="object 14"/>
          <p:cNvSpPr/>
          <p:nvPr/>
        </p:nvSpPr>
        <p:spPr>
          <a:xfrm>
            <a:off x="114300" y="6610350"/>
            <a:ext cx="8931275" cy="163830"/>
          </a:xfrm>
          <a:custGeom>
            <a:rect l="l" t="t" r="r" b="b"/>
            <a:pathLst>
              <a:path w="8931275" h="163829">
                <a:moveTo>
                  <a:pt x="8931275" y="163511"/>
                </a:moveTo>
                <a:lnTo>
                  <a:pt x="0" y="163511"/>
                </a:lnTo>
                <a:lnTo>
                  <a:pt x="0" y="0"/>
                </a:lnTo>
                <a:lnTo>
                  <a:pt x="8931275" y="0"/>
                </a:lnTo>
                <a:lnTo>
                  <a:pt x="8931275" y="163511"/>
                </a:lnTo>
                <a:close/>
              </a:path>
            </a:pathLst>
          </a:custGeom>
          <a:solidFill>
            <a:srgbClr val="80CB35"/>
          </a:solidFill>
        </p:spPr>
        <p:txBody>
          <a:bodyPr wrap="square" lIns="0" tIns="0" rIns="0" bIns="0" rtlCol="0"/>
          <a:lstStyle/>
          <a:p/>
        </p:txBody>
      </p:sp>
      <p:grpSp>
        <p:nvGrpSpPr>
          <p:cNvPr id="15" name="object 15"/>
          <p:cNvGrpSpPr/>
          <p:nvPr/>
        </p:nvGrpSpPr>
        <p:grpSpPr>
          <a:xfrm>
            <a:off x="85725" y="854075"/>
            <a:ext cx="8982075" cy="1132205"/>
            <a:chOff x="85725" y="854075"/>
            <a:chExt cx="8982075" cy="1132205"/>
          </a:xfrm>
        </p:grpSpPr>
        <p:sp>
          <p:nvSpPr>
            <p:cNvPr id="16" name="object 16"/>
            <p:cNvSpPr/>
            <p:nvPr/>
          </p:nvSpPr>
          <p:spPr>
            <a:xfrm>
              <a:off x="85725" y="1168400"/>
              <a:ext cx="8982075" cy="817880"/>
            </a:xfrm>
            <a:custGeom>
              <a:rect l="l" t="t" r="r" b="b"/>
              <a:pathLst>
                <a:path w="8982075" h="817880">
                  <a:moveTo>
                    <a:pt x="0" y="817562"/>
                  </a:moveTo>
                  <a:lnTo>
                    <a:pt x="0" y="0"/>
                  </a:lnTo>
                  <a:lnTo>
                    <a:pt x="8982075" y="0"/>
                  </a:lnTo>
                  <a:lnTo>
                    <a:pt x="8982075" y="606180"/>
                  </a:lnTo>
                  <a:lnTo>
                    <a:pt x="3424225" y="606180"/>
                  </a:lnTo>
                  <a:lnTo>
                    <a:pt x="2674387" y="610232"/>
                  </a:lnTo>
                  <a:lnTo>
                    <a:pt x="2493738" y="613864"/>
                  </a:lnTo>
                  <a:lnTo>
                    <a:pt x="2124295" y="809248"/>
                  </a:lnTo>
                  <a:lnTo>
                    <a:pt x="0" y="817562"/>
                  </a:lnTo>
                  <a:close/>
                </a:path>
                <a:path w="8982075" h="817880">
                  <a:moveTo>
                    <a:pt x="8127235" y="632641"/>
                  </a:moveTo>
                  <a:lnTo>
                    <a:pt x="3424225" y="606180"/>
                  </a:lnTo>
                  <a:lnTo>
                    <a:pt x="8982075" y="606180"/>
                  </a:lnTo>
                  <a:lnTo>
                    <a:pt x="8982075" y="624950"/>
                  </a:lnTo>
                  <a:lnTo>
                    <a:pt x="8127235" y="632641"/>
                  </a:lnTo>
                  <a:close/>
                </a:path>
              </a:pathLst>
            </a:custGeom>
            <a:solidFill>
              <a:srgbClr val="DDE89A"/>
            </a:solidFill>
          </p:spPr>
          <p:txBody>
            <a:bodyPr wrap="square" lIns="0" tIns="0" rIns="0" bIns="0" rtlCol="0"/>
            <a:lstStyle/>
            <a:p/>
          </p:txBody>
        </p:sp>
        <p:sp>
          <p:nvSpPr>
            <p:cNvPr id="17" name="object 17"/>
            <p:cNvSpPr/>
            <p:nvPr/>
          </p:nvSpPr>
          <p:spPr>
            <a:xfrm>
              <a:off x="85725" y="854075"/>
              <a:ext cx="8982075" cy="1040130"/>
            </a:xfrm>
            <a:custGeom>
              <a:rect l="l" t="t" r="r" b="b"/>
              <a:pathLst>
                <a:path w="8982075" h="1040130">
                  <a:moveTo>
                    <a:pt x="0" y="1039812"/>
                  </a:moveTo>
                  <a:lnTo>
                    <a:pt x="1587" y="0"/>
                  </a:lnTo>
                  <a:lnTo>
                    <a:pt x="8980487" y="0"/>
                  </a:lnTo>
                  <a:lnTo>
                    <a:pt x="8982075" y="847725"/>
                  </a:lnTo>
                  <a:lnTo>
                    <a:pt x="2465387" y="838200"/>
                  </a:lnTo>
                  <a:lnTo>
                    <a:pt x="2090737" y="1033462"/>
                  </a:lnTo>
                  <a:lnTo>
                    <a:pt x="0" y="1039812"/>
                  </a:lnTo>
                  <a:close/>
                </a:path>
              </a:pathLst>
            </a:custGeom>
            <a:solidFill>
              <a:srgbClr val="319A2A"/>
            </a:solidFill>
          </p:spPr>
          <p:txBody>
            <a:bodyPr wrap="square" lIns="0" tIns="0" rIns="0" bIns="0" rtlCol="0"/>
            <a:lstStyle/>
            <a:p/>
          </p:txBody>
        </p:sp>
        <p:sp>
          <p:nvSpPr>
            <p:cNvPr id="18" name="object 18"/>
            <p:cNvSpPr/>
            <p:nvPr/>
          </p:nvSpPr>
          <p:spPr>
            <a:xfrm>
              <a:off x="85725" y="1685925"/>
              <a:ext cx="2374900" cy="155575"/>
            </a:xfrm>
            <a:custGeom>
              <a:rect l="l" t="t" r="r" b="b"/>
              <a:pathLst>
                <a:path w="2374900" h="155575">
                  <a:moveTo>
                    <a:pt x="2079686" y="155575"/>
                  </a:moveTo>
                  <a:lnTo>
                    <a:pt x="0" y="152796"/>
                  </a:lnTo>
                  <a:lnTo>
                    <a:pt x="0" y="68064"/>
                  </a:lnTo>
                  <a:lnTo>
                    <a:pt x="1763033" y="69453"/>
                  </a:lnTo>
                  <a:lnTo>
                    <a:pt x="1883427" y="0"/>
                  </a:lnTo>
                  <a:lnTo>
                    <a:pt x="2374900" y="1389"/>
                  </a:lnTo>
                  <a:lnTo>
                    <a:pt x="2079686" y="155575"/>
                  </a:lnTo>
                  <a:close/>
                </a:path>
              </a:pathLst>
            </a:custGeom>
            <a:solidFill>
              <a:srgbClr val="FFFFFF">
                <a:alpha val="30195"/>
              </a:srgbClr>
            </a:solidFill>
          </p:spPr>
          <p:txBody>
            <a:bodyPr wrap="square" lIns="0" tIns="0" rIns="0" bIns="0" rtlCol="0"/>
            <a:lstStyle/>
            <a:p/>
          </p:txBody>
        </p:sp>
      </p:grpSp>
      <p:sp>
        <p:nvSpPr>
          <p:cNvPr id="19" name="object 19"/>
          <p:cNvSpPr/>
          <p:nvPr/>
        </p:nvSpPr>
        <p:spPr>
          <a:xfrm>
            <a:off x="85725" y="609600"/>
            <a:ext cx="8982075" cy="186055"/>
          </a:xfrm>
          <a:custGeom>
            <a:rect l="l" t="t" r="r" b="b"/>
            <a:pathLst>
              <a:path w="8982075" h="186054">
                <a:moveTo>
                  <a:pt x="8982075" y="185737"/>
                </a:moveTo>
                <a:lnTo>
                  <a:pt x="0" y="185737"/>
                </a:lnTo>
                <a:lnTo>
                  <a:pt x="0" y="0"/>
                </a:lnTo>
                <a:lnTo>
                  <a:pt x="8982075" y="0"/>
                </a:lnTo>
                <a:lnTo>
                  <a:pt x="8982075" y="185737"/>
                </a:lnTo>
                <a:close/>
              </a:path>
            </a:pathLst>
          </a:custGeom>
          <a:solidFill>
            <a:srgbClr val="80CB35"/>
          </a:solidFill>
        </p:spPr>
        <p:txBody>
          <a:bodyPr wrap="square" lIns="0" tIns="0" rIns="0" bIns="0" rtlCol="0"/>
          <a:lstStyle/>
          <a:p/>
        </p:txBody>
      </p:sp>
      <p:pic>
        <p:nvPicPr>
          <p:cNvPr id="20" name="object 20"/>
          <p:cNvPicPr/>
          <p:nvPr/>
        </p:nvPicPr>
        <p:blipFill>
          <a:blip r:embed="rId6"/>
          <a:stretch>
            <a:fillRect/>
          </a:stretch>
        </p:blipFill>
        <p:spPr>
          <a:xfrm>
            <a:off x="4067175" y="4497387"/>
            <a:ext cx="741362" cy="742950"/>
          </a:xfrm>
          <a:prstGeom prst="rect">
            <a:avLst/>
          </a:prstGeom>
        </p:spPr>
      </p:pic>
      <p:pic>
        <p:nvPicPr>
          <p:cNvPr id="21" name="object 21"/>
          <p:cNvPicPr/>
          <p:nvPr/>
        </p:nvPicPr>
        <p:blipFill>
          <a:blip r:embed="rId7"/>
          <a:stretch>
            <a:fillRect/>
          </a:stretch>
        </p:blipFill>
        <p:spPr>
          <a:xfrm>
            <a:off x="3275012" y="5314950"/>
            <a:ext cx="742950" cy="742950"/>
          </a:xfrm>
          <a:prstGeom prst="rect">
            <a:avLst/>
          </a:prstGeom>
        </p:spPr>
      </p:pic>
      <p:sp>
        <p:nvSpPr>
          <p:cNvPr id="22" name="object 22"/>
          <p:cNvSpPr/>
          <p:nvPr/>
        </p:nvSpPr>
        <p:spPr>
          <a:xfrm>
            <a:off x="3282950" y="4510087"/>
            <a:ext cx="741680" cy="744855"/>
          </a:xfrm>
          <a:custGeom>
            <a:rect l="l" t="t" r="r" b="b"/>
            <a:pathLst>
              <a:path w="741679" h="744854">
                <a:moveTo>
                  <a:pt x="741362" y="744538"/>
                </a:moveTo>
                <a:lnTo>
                  <a:pt x="0" y="744538"/>
                </a:lnTo>
                <a:lnTo>
                  <a:pt x="0" y="0"/>
                </a:lnTo>
                <a:lnTo>
                  <a:pt x="741362" y="0"/>
                </a:lnTo>
                <a:lnTo>
                  <a:pt x="741362" y="744538"/>
                </a:lnTo>
                <a:close/>
              </a:path>
            </a:pathLst>
          </a:custGeom>
          <a:solidFill>
            <a:srgbClr val="D7D7D7"/>
          </a:solidFill>
        </p:spPr>
        <p:txBody>
          <a:bodyPr wrap="square" lIns="0" tIns="0" rIns="0" bIns="0" rtlCol="0"/>
          <a:lstStyle/>
          <a:p/>
        </p:txBody>
      </p:sp>
      <p:pic>
        <p:nvPicPr>
          <p:cNvPr id="23" name="object 23"/>
          <p:cNvPicPr/>
          <p:nvPr/>
        </p:nvPicPr>
        <p:blipFill>
          <a:blip r:embed="rId8"/>
          <a:stretch>
            <a:fillRect/>
          </a:stretch>
        </p:blipFill>
        <p:spPr>
          <a:xfrm>
            <a:off x="1703388" y="5314950"/>
            <a:ext cx="742950" cy="742950"/>
          </a:xfrm>
          <a:prstGeom prst="rect">
            <a:avLst/>
          </a:prstGeom>
        </p:spPr>
      </p:pic>
      <p:sp>
        <p:nvSpPr>
          <p:cNvPr id="24" name="object 24"/>
          <p:cNvSpPr/>
          <p:nvPr/>
        </p:nvSpPr>
        <p:spPr>
          <a:xfrm>
            <a:off x="1703388" y="4511675"/>
            <a:ext cx="742950" cy="742950"/>
          </a:xfrm>
          <a:custGeom>
            <a:rect l="l" t="t" r="r" b="b"/>
            <a:pathLst>
              <a:path w="742950" h="742950">
                <a:moveTo>
                  <a:pt x="742950" y="742950"/>
                </a:moveTo>
                <a:lnTo>
                  <a:pt x="0" y="742950"/>
                </a:lnTo>
                <a:lnTo>
                  <a:pt x="0" y="0"/>
                </a:lnTo>
                <a:lnTo>
                  <a:pt x="742950" y="0"/>
                </a:lnTo>
                <a:lnTo>
                  <a:pt x="742950" y="742950"/>
                </a:lnTo>
                <a:close/>
              </a:path>
            </a:pathLst>
          </a:custGeom>
          <a:solidFill>
            <a:srgbClr val="80CB35">
              <a:alpha val="50195"/>
            </a:srgbClr>
          </a:solidFill>
        </p:spPr>
        <p:txBody>
          <a:bodyPr wrap="square" lIns="0" tIns="0" rIns="0" bIns="0" rtlCol="0"/>
          <a:lstStyle/>
          <a:p/>
        </p:txBody>
      </p:sp>
      <p:sp>
        <p:nvSpPr>
          <p:cNvPr id="25" name="object 25"/>
          <p:cNvSpPr/>
          <p:nvPr/>
        </p:nvSpPr>
        <p:spPr>
          <a:xfrm>
            <a:off x="128587" y="4511675"/>
            <a:ext cx="741680" cy="742950"/>
          </a:xfrm>
          <a:custGeom>
            <a:rect l="l" t="t" r="r" b="b"/>
            <a:pathLst>
              <a:path w="741680" h="742950">
                <a:moveTo>
                  <a:pt x="741362" y="742950"/>
                </a:moveTo>
                <a:lnTo>
                  <a:pt x="0" y="742950"/>
                </a:lnTo>
                <a:lnTo>
                  <a:pt x="0" y="0"/>
                </a:lnTo>
                <a:lnTo>
                  <a:pt x="741362" y="0"/>
                </a:lnTo>
                <a:lnTo>
                  <a:pt x="741362" y="742950"/>
                </a:lnTo>
                <a:close/>
              </a:path>
            </a:pathLst>
          </a:custGeom>
          <a:solidFill>
            <a:srgbClr val="319A2A">
              <a:alpha val="50195"/>
            </a:srgbClr>
          </a:solidFill>
        </p:spPr>
        <p:txBody>
          <a:bodyPr wrap="square" lIns="0" tIns="0" rIns="0" bIns="0" rtlCol="0"/>
          <a:lstStyle/>
          <a:p/>
        </p:txBody>
      </p:sp>
      <p:sp>
        <p:nvSpPr>
          <p:cNvPr id="26" name="object 26"/>
          <p:cNvSpPr/>
          <p:nvPr/>
        </p:nvSpPr>
        <p:spPr>
          <a:xfrm>
            <a:off x="2492375" y="5314950"/>
            <a:ext cx="742950" cy="742950"/>
          </a:xfrm>
          <a:custGeom>
            <a:rect l="l" t="t" r="r" b="b"/>
            <a:pathLst>
              <a:path w="742950" h="742950">
                <a:moveTo>
                  <a:pt x="742950" y="742950"/>
                </a:moveTo>
                <a:lnTo>
                  <a:pt x="0" y="742950"/>
                </a:lnTo>
                <a:lnTo>
                  <a:pt x="0" y="0"/>
                </a:lnTo>
                <a:lnTo>
                  <a:pt x="742950" y="0"/>
                </a:lnTo>
                <a:lnTo>
                  <a:pt x="742950" y="742950"/>
                </a:lnTo>
                <a:close/>
              </a:path>
            </a:pathLst>
          </a:custGeom>
          <a:solidFill>
            <a:srgbClr val="DDE89A"/>
          </a:solidFill>
        </p:spPr>
        <p:txBody>
          <a:bodyPr wrap="square" lIns="0" tIns="0" rIns="0" bIns="0" rtlCol="0"/>
          <a:lstStyle/>
          <a:p/>
        </p:txBody>
      </p:sp>
      <p:pic>
        <p:nvPicPr>
          <p:cNvPr id="27" name="object 27"/>
          <p:cNvPicPr/>
          <p:nvPr/>
        </p:nvPicPr>
        <p:blipFill>
          <a:blip r:embed="rId9"/>
          <a:stretch>
            <a:fillRect/>
          </a:stretch>
        </p:blipFill>
        <p:spPr>
          <a:xfrm>
            <a:off x="127000" y="2908300"/>
            <a:ext cx="1347787" cy="1531938"/>
          </a:xfrm>
          <a:prstGeom prst="rect">
            <a:avLst/>
          </a:prstGeom>
        </p:spPr>
      </p:pic>
      <p:pic>
        <p:nvPicPr>
          <p:cNvPr id="28" name="object 28"/>
          <p:cNvPicPr/>
          <p:nvPr/>
        </p:nvPicPr>
        <p:blipFill>
          <a:blip r:embed="rId10"/>
          <a:stretch>
            <a:fillRect/>
          </a:stretch>
        </p:blipFill>
        <p:spPr>
          <a:xfrm>
            <a:off x="1701800" y="3705225"/>
            <a:ext cx="744538" cy="742950"/>
          </a:xfrm>
          <a:prstGeom prst="rect">
            <a:avLst/>
          </a:prstGeom>
        </p:spPr>
      </p:pic>
      <p:sp>
        <p:nvSpPr>
          <p:cNvPr id="29" name="object 29"/>
          <p:cNvSpPr txBox="1">
            <a:spLocks noGrp="1"/>
          </p:cNvSpPr>
          <p:nvPr>
            <p:ph type="title"/>
          </p:nvPr>
        </p:nvSpPr>
        <p:spPr>
          <a:xfrm>
            <a:off x="3987800" y="3021647"/>
            <a:ext cx="3683000" cy="1122680"/>
          </a:xfrm>
          <a:prstGeom prst="rect">
            <a:avLst/>
          </a:prstGeom>
        </p:spPr>
        <p:txBody>
          <a:bodyPr vert="horz" wrap="square" lIns="0" tIns="12700" rIns="0" bIns="0" rtlCol="0">
            <a:spAutoFit/>
          </a:bodyPr>
          <a:lstStyle/>
          <a:p>
            <a:pPr marL="12700">
              <a:lnSpc>
                <a:spcPct val="100000"/>
              </a:lnSpc>
              <a:spcBef>
                <a:spcPts val="100"/>
              </a:spcBef>
            </a:pPr>
            <a:r>
              <a:rPr sz="7200" b="0" spc="-15">
                <a:solidFill>
                  <a:srgbClr val="223E62"/>
                </a:solidFill>
                <a:latin typeface="宋体"/>
                <a:cs typeface="宋体"/>
              </a:rPr>
              <a:t>战略实施</a:t>
            </a:r>
            <a:endParaRPr sz="7200">
              <a:latin typeface="宋体"/>
              <a:cs typeface="宋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39" y="457358"/>
            <a:ext cx="1447800" cy="452120"/>
          </a:xfrm>
          <a:prstGeom prst="rect">
            <a:avLst/>
          </a:prstGeom>
        </p:spPr>
        <p:txBody>
          <a:bodyPr vert="horz" wrap="square" lIns="0" tIns="12700" rIns="0" bIns="0" rtlCol="0">
            <a:spAutoFit/>
          </a:bodyPr>
          <a:lstStyle/>
          <a:p>
            <a:pPr marL="12700">
              <a:lnSpc>
                <a:spcPct val="100000"/>
              </a:lnSpc>
              <a:spcBef>
                <a:spcPts val="100"/>
              </a:spcBef>
            </a:pPr>
            <a:r>
              <a:rPr spc="-15"/>
              <a:t>本章内容</a:t>
            </a:r>
          </a:p>
        </p:txBody>
      </p:sp>
      <p:pic>
        <p:nvPicPr>
          <p:cNvPr id="3" name="object 3"/>
          <p:cNvPicPr/>
          <p:nvPr/>
        </p:nvPicPr>
        <p:blipFill>
          <a:blip r:embed="rId2"/>
          <a:stretch>
            <a:fillRect/>
          </a:stretch>
        </p:blipFill>
        <p:spPr>
          <a:xfrm>
            <a:off x="1692274" y="1928811"/>
            <a:ext cx="5311775" cy="688975"/>
          </a:xfrm>
          <a:prstGeom prst="rect">
            <a:avLst/>
          </a:prstGeom>
        </p:spPr>
      </p:pic>
      <p:sp>
        <p:nvSpPr>
          <p:cNvPr id="4" name="object 4"/>
          <p:cNvSpPr txBox="1"/>
          <p:nvPr/>
        </p:nvSpPr>
        <p:spPr>
          <a:xfrm>
            <a:off x="2602730" y="1974532"/>
            <a:ext cx="3683000" cy="513080"/>
          </a:xfrm>
          <a:prstGeom prst="rect">
            <a:avLst/>
          </a:prstGeom>
        </p:spPr>
        <p:txBody>
          <a:bodyPr vert="horz" wrap="square" lIns="0" tIns="12700" rIns="0" bIns="0" rtlCol="0">
            <a:spAutoFit/>
          </a:bodyPr>
          <a:lstStyle/>
          <a:p>
            <a:pPr marL="12700">
              <a:lnSpc>
                <a:spcPct val="100000"/>
              </a:lnSpc>
              <a:spcBef>
                <a:spcPts val="100"/>
              </a:spcBef>
            </a:pPr>
            <a:r>
              <a:rPr sz="3200" b="1" spc="-10">
                <a:solidFill>
                  <a:srgbClr val="333333"/>
                </a:solidFill>
                <a:latin typeface="Microsoft JhengHei"/>
                <a:cs typeface="Microsoft JhengHei"/>
              </a:rPr>
              <a:t>公司战略与组织结构</a:t>
            </a:r>
            <a:endParaRPr sz="3200">
              <a:latin typeface="Microsoft JhengHei"/>
              <a:cs typeface="Microsoft JhengHei"/>
            </a:endParaRPr>
          </a:p>
        </p:txBody>
      </p:sp>
      <p:pic>
        <p:nvPicPr>
          <p:cNvPr id="5" name="object 5"/>
          <p:cNvPicPr/>
          <p:nvPr/>
        </p:nvPicPr>
        <p:blipFill>
          <a:blip r:embed="rId3"/>
          <a:stretch>
            <a:fillRect/>
          </a:stretch>
        </p:blipFill>
        <p:spPr>
          <a:xfrm>
            <a:off x="1498600" y="1930400"/>
            <a:ext cx="792162" cy="949325"/>
          </a:xfrm>
          <a:prstGeom prst="rect">
            <a:avLst/>
          </a:prstGeom>
        </p:spPr>
      </p:pic>
      <p:sp>
        <p:nvSpPr>
          <p:cNvPr id="6" name="object 6"/>
          <p:cNvSpPr txBox="1"/>
          <p:nvPr/>
        </p:nvSpPr>
        <p:spPr>
          <a:xfrm>
            <a:off x="1910729" y="2045487"/>
            <a:ext cx="194945" cy="391160"/>
          </a:xfrm>
          <a:prstGeom prst="rect">
            <a:avLst/>
          </a:prstGeom>
        </p:spPr>
        <p:txBody>
          <a:bodyPr vert="horz" wrap="square" lIns="0" tIns="12700" rIns="0" bIns="0" rtlCol="0">
            <a:spAutoFit/>
          </a:bodyPr>
          <a:lstStyle/>
          <a:p>
            <a:pPr marL="12700">
              <a:lnSpc>
                <a:spcPct val="100000"/>
              </a:lnSpc>
              <a:spcBef>
                <a:spcPts val="100"/>
              </a:spcBef>
            </a:pPr>
            <a:r>
              <a:rPr sz="2400" b="1">
                <a:solidFill>
                  <a:srgbClr val="FFFFFF"/>
                </a:solidFill>
                <a:latin typeface="Arial"/>
                <a:cs typeface="Arial"/>
              </a:rPr>
              <a:t>1</a:t>
            </a:r>
            <a:endParaRPr sz="2400">
              <a:latin typeface="Arial"/>
              <a:cs typeface="Arial"/>
            </a:endParaRPr>
          </a:p>
        </p:txBody>
      </p:sp>
      <p:pic>
        <p:nvPicPr>
          <p:cNvPr id="7" name="object 7"/>
          <p:cNvPicPr/>
          <p:nvPr/>
        </p:nvPicPr>
        <p:blipFill>
          <a:blip r:embed="rId4"/>
          <a:stretch>
            <a:fillRect/>
          </a:stretch>
        </p:blipFill>
        <p:spPr>
          <a:xfrm>
            <a:off x="1692274" y="3067049"/>
            <a:ext cx="5311774" cy="688975"/>
          </a:xfrm>
          <a:prstGeom prst="rect">
            <a:avLst/>
          </a:prstGeom>
        </p:spPr>
      </p:pic>
      <p:sp>
        <p:nvSpPr>
          <p:cNvPr id="8" name="object 8"/>
          <p:cNvSpPr txBox="1"/>
          <p:nvPr/>
        </p:nvSpPr>
        <p:spPr>
          <a:xfrm>
            <a:off x="2602730" y="3113266"/>
            <a:ext cx="3683000" cy="513080"/>
          </a:xfrm>
          <a:prstGeom prst="rect">
            <a:avLst/>
          </a:prstGeom>
        </p:spPr>
        <p:txBody>
          <a:bodyPr vert="horz" wrap="square" lIns="0" tIns="12700" rIns="0" bIns="0" rtlCol="0">
            <a:spAutoFit/>
          </a:bodyPr>
          <a:lstStyle/>
          <a:p>
            <a:pPr marL="12700">
              <a:lnSpc>
                <a:spcPct val="100000"/>
              </a:lnSpc>
              <a:spcBef>
                <a:spcPts val="100"/>
              </a:spcBef>
            </a:pPr>
            <a:r>
              <a:rPr sz="3200" b="1" spc="-10">
                <a:solidFill>
                  <a:srgbClr val="333333"/>
                </a:solidFill>
                <a:latin typeface="Microsoft JhengHei"/>
                <a:cs typeface="Microsoft JhengHei"/>
              </a:rPr>
              <a:t>公司战略与企业文化</a:t>
            </a:r>
            <a:endParaRPr sz="3200">
              <a:latin typeface="Microsoft JhengHei"/>
              <a:cs typeface="Microsoft JhengHei"/>
            </a:endParaRPr>
          </a:p>
        </p:txBody>
      </p:sp>
      <p:pic>
        <p:nvPicPr>
          <p:cNvPr id="9" name="object 9"/>
          <p:cNvPicPr/>
          <p:nvPr/>
        </p:nvPicPr>
        <p:blipFill>
          <a:blip r:embed="rId3"/>
          <a:stretch>
            <a:fillRect/>
          </a:stretch>
        </p:blipFill>
        <p:spPr>
          <a:xfrm>
            <a:off x="1511300" y="3060700"/>
            <a:ext cx="792163" cy="949325"/>
          </a:xfrm>
          <a:prstGeom prst="rect">
            <a:avLst/>
          </a:prstGeom>
        </p:spPr>
      </p:pic>
      <p:sp>
        <p:nvSpPr>
          <p:cNvPr id="10" name="object 10"/>
          <p:cNvSpPr txBox="1"/>
          <p:nvPr/>
        </p:nvSpPr>
        <p:spPr>
          <a:xfrm>
            <a:off x="1923430" y="3178963"/>
            <a:ext cx="194945" cy="391160"/>
          </a:xfrm>
          <a:prstGeom prst="rect">
            <a:avLst/>
          </a:prstGeom>
        </p:spPr>
        <p:txBody>
          <a:bodyPr vert="horz" wrap="square" lIns="0" tIns="12700" rIns="0" bIns="0" rtlCol="0">
            <a:spAutoFit/>
          </a:bodyPr>
          <a:lstStyle/>
          <a:p>
            <a:pPr marL="12700">
              <a:lnSpc>
                <a:spcPct val="100000"/>
              </a:lnSpc>
              <a:spcBef>
                <a:spcPts val="100"/>
              </a:spcBef>
            </a:pPr>
            <a:r>
              <a:rPr sz="2400" b="1">
                <a:solidFill>
                  <a:srgbClr val="FFFFFF"/>
                </a:solidFill>
                <a:latin typeface="Arial"/>
                <a:cs typeface="Arial"/>
              </a:rPr>
              <a:t>2</a:t>
            </a:r>
            <a:endParaRPr sz="2400">
              <a:latin typeface="Arial"/>
              <a:cs typeface="Arial"/>
            </a:endParaRPr>
          </a:p>
        </p:txBody>
      </p:sp>
      <p:pic>
        <p:nvPicPr>
          <p:cNvPr id="11" name="object 11"/>
          <p:cNvPicPr/>
          <p:nvPr/>
        </p:nvPicPr>
        <p:blipFill>
          <a:blip r:embed="rId5"/>
          <a:stretch>
            <a:fillRect/>
          </a:stretch>
        </p:blipFill>
        <p:spPr>
          <a:xfrm>
            <a:off x="1692274" y="4233861"/>
            <a:ext cx="5311774" cy="688975"/>
          </a:xfrm>
          <a:prstGeom prst="rect">
            <a:avLst/>
          </a:prstGeom>
        </p:spPr>
      </p:pic>
      <p:sp>
        <p:nvSpPr>
          <p:cNvPr id="12" name="object 12"/>
          <p:cNvSpPr txBox="1"/>
          <p:nvPr/>
        </p:nvSpPr>
        <p:spPr>
          <a:xfrm>
            <a:off x="3546722" y="4278986"/>
            <a:ext cx="1651000" cy="513080"/>
          </a:xfrm>
          <a:prstGeom prst="rect">
            <a:avLst/>
          </a:prstGeom>
        </p:spPr>
        <p:txBody>
          <a:bodyPr vert="horz" wrap="square" lIns="0" tIns="12700" rIns="0" bIns="0" rtlCol="0">
            <a:spAutoFit/>
          </a:bodyPr>
          <a:lstStyle/>
          <a:p>
            <a:pPr marL="12700">
              <a:lnSpc>
                <a:spcPct val="100000"/>
              </a:lnSpc>
              <a:spcBef>
                <a:spcPts val="100"/>
              </a:spcBef>
            </a:pPr>
            <a:r>
              <a:rPr sz="3200" b="1" spc="-15">
                <a:solidFill>
                  <a:srgbClr val="333333"/>
                </a:solidFill>
                <a:latin typeface="Microsoft JhengHei"/>
                <a:cs typeface="Microsoft JhengHei"/>
              </a:rPr>
              <a:t>战略控制</a:t>
            </a:r>
            <a:endParaRPr sz="3200">
              <a:latin typeface="Microsoft JhengHei"/>
              <a:cs typeface="Microsoft JhengHei"/>
            </a:endParaRPr>
          </a:p>
        </p:txBody>
      </p:sp>
      <p:pic>
        <p:nvPicPr>
          <p:cNvPr id="13" name="object 13"/>
          <p:cNvPicPr/>
          <p:nvPr/>
        </p:nvPicPr>
        <p:blipFill>
          <a:blip r:embed="rId3"/>
          <a:stretch>
            <a:fillRect/>
          </a:stretch>
        </p:blipFill>
        <p:spPr>
          <a:xfrm>
            <a:off x="1511300" y="4203700"/>
            <a:ext cx="792163" cy="949325"/>
          </a:xfrm>
          <a:prstGeom prst="rect">
            <a:avLst/>
          </a:prstGeom>
        </p:spPr>
      </p:pic>
      <p:sp>
        <p:nvSpPr>
          <p:cNvPr id="14" name="object 14"/>
          <p:cNvSpPr txBox="1"/>
          <p:nvPr/>
        </p:nvSpPr>
        <p:spPr>
          <a:xfrm>
            <a:off x="1923430" y="4367999"/>
            <a:ext cx="194945" cy="391160"/>
          </a:xfrm>
          <a:prstGeom prst="rect">
            <a:avLst/>
          </a:prstGeom>
        </p:spPr>
        <p:txBody>
          <a:bodyPr vert="horz" wrap="square" lIns="0" tIns="12700" rIns="0" bIns="0" rtlCol="0">
            <a:spAutoFit/>
          </a:bodyPr>
          <a:lstStyle/>
          <a:p>
            <a:pPr marL="12700">
              <a:lnSpc>
                <a:spcPct val="100000"/>
              </a:lnSpc>
              <a:spcBef>
                <a:spcPts val="100"/>
              </a:spcBef>
            </a:pPr>
            <a:r>
              <a:rPr sz="2400" b="1">
                <a:solidFill>
                  <a:srgbClr val="FFFFFF"/>
                </a:solidFill>
                <a:latin typeface="Arial"/>
                <a:cs typeface="Arial"/>
              </a:rPr>
              <a:t>3</a:t>
            </a:r>
            <a:endParaRPr sz="2400">
              <a:latin typeface="Arial"/>
              <a:cs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509713" y="3064513"/>
            <a:ext cx="6197600" cy="848360"/>
          </a:xfrm>
          <a:prstGeom prst="rect">
            <a:avLst/>
          </a:prstGeom>
        </p:spPr>
        <p:txBody>
          <a:bodyPr vert="horz" wrap="square" lIns="0" tIns="12700" rIns="0" bIns="0" rtlCol="0">
            <a:spAutoFit/>
          </a:bodyPr>
          <a:lstStyle/>
          <a:p>
            <a:pPr marL="12700">
              <a:lnSpc>
                <a:spcPct val="100000"/>
              </a:lnSpc>
              <a:spcBef>
                <a:spcPts val="100"/>
              </a:spcBef>
            </a:pPr>
            <a:r>
              <a:rPr sz="5400" spc="-10">
                <a:latin typeface="微软雅黑"/>
                <a:cs typeface="微软雅黑"/>
              </a:rPr>
              <a:t>公司战略与组织结构</a:t>
            </a:r>
            <a:endParaRPr sz="5400">
              <a:latin typeface="微软雅黑"/>
              <a:cs typeface="微软雅黑"/>
            </a:endParaRPr>
          </a:p>
        </p:txBody>
      </p:sp>
      <p:sp>
        <p:nvSpPr>
          <p:cNvPr id="3" name="object 3"/>
          <p:cNvSpPr txBox="1"/>
          <p:nvPr/>
        </p:nvSpPr>
        <p:spPr>
          <a:xfrm>
            <a:off x="801052" y="2464753"/>
            <a:ext cx="1397000" cy="574040"/>
          </a:xfrm>
          <a:prstGeom prst="rect">
            <a:avLst/>
          </a:prstGeom>
        </p:spPr>
        <p:txBody>
          <a:bodyPr vert="horz" wrap="square" lIns="0" tIns="12700" rIns="0" bIns="0" rtlCol="0">
            <a:spAutoFit/>
          </a:bodyPr>
          <a:lstStyle/>
          <a:p>
            <a:pPr marL="12700">
              <a:lnSpc>
                <a:spcPct val="100000"/>
              </a:lnSpc>
              <a:spcBef>
                <a:spcPts val="100"/>
              </a:spcBef>
            </a:pPr>
            <a:r>
              <a:rPr sz="3600" b="1" spc="-20">
                <a:latin typeface="Microsoft JhengHei"/>
                <a:cs typeface="Microsoft JhengHei"/>
              </a:rPr>
              <a:t>第一节</a:t>
            </a:r>
            <a:endParaRPr sz="3600">
              <a:latin typeface="Microsoft JhengHei"/>
              <a:cs typeface="Microsoft JhengHei"/>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39" y="457358"/>
            <a:ext cx="424180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一、组织结构的构成要素</a:t>
            </a:r>
            <a:r>
              <a:rPr sz="2400" b="1" spc="-50">
                <a:latin typeface="Microsoft JhengHei"/>
                <a:cs typeface="Microsoft JhengHei"/>
              </a:rPr>
              <a:t>①</a:t>
            </a:r>
            <a:endParaRPr sz="2400">
              <a:latin typeface="Microsoft JhengHei"/>
              <a:cs typeface="Microsoft JhengHei"/>
            </a:endParaRPr>
          </a:p>
        </p:txBody>
      </p:sp>
      <p:sp>
        <p:nvSpPr>
          <p:cNvPr id="3" name="object 3"/>
          <p:cNvSpPr txBox="1">
            <a:spLocks noGrp="1"/>
          </p:cNvSpPr>
          <p:nvPr>
            <p:ph type="title"/>
          </p:nvPr>
        </p:nvSpPr>
        <p:spPr>
          <a:xfrm>
            <a:off x="402590" y="1567248"/>
            <a:ext cx="2057400" cy="513080"/>
          </a:xfrm>
          <a:prstGeom prst="rect">
            <a:avLst/>
          </a:prstGeom>
        </p:spPr>
        <p:txBody>
          <a:bodyPr vert="horz" wrap="square" lIns="0" tIns="12700" rIns="0" bIns="0" rtlCol="0">
            <a:spAutoFit/>
          </a:bodyPr>
          <a:lstStyle/>
          <a:p>
            <a:pPr marL="12700">
              <a:lnSpc>
                <a:spcPct val="100000"/>
              </a:lnSpc>
              <a:spcBef>
                <a:spcPts val="100"/>
              </a:spcBef>
            </a:pPr>
            <a:r>
              <a:rPr sz="3200" spc="-10">
                <a:solidFill>
                  <a:srgbClr val="DDE89A"/>
                </a:solidFill>
              </a:rPr>
              <a:t>组织结构：</a:t>
            </a:r>
            <a:endParaRPr sz="3200"/>
          </a:p>
        </p:txBody>
      </p:sp>
      <p:sp>
        <p:nvSpPr>
          <p:cNvPr id="4" name="object 4"/>
          <p:cNvSpPr txBox="1"/>
          <p:nvPr/>
        </p:nvSpPr>
        <p:spPr>
          <a:xfrm>
            <a:off x="402590" y="2054928"/>
            <a:ext cx="8559800" cy="2239010"/>
          </a:xfrm>
          <a:prstGeom prst="rect">
            <a:avLst/>
          </a:prstGeom>
        </p:spPr>
        <p:txBody>
          <a:bodyPr vert="horz" wrap="square" lIns="0" tIns="10795" rIns="0" bIns="0" rtlCol="0">
            <a:spAutoFit/>
          </a:bodyPr>
          <a:lstStyle/>
          <a:p>
            <a:pPr marL="12700" marR="5080">
              <a:lnSpc>
                <a:spcPct val="110400"/>
              </a:lnSpc>
              <a:spcBef>
                <a:spcPts val="85"/>
              </a:spcBef>
            </a:pPr>
            <a:r>
              <a:rPr sz="3200" b="1" spc="-5">
                <a:solidFill>
                  <a:srgbClr val="DDE89A"/>
                </a:solidFill>
                <a:latin typeface="Microsoft JhengHei"/>
                <a:cs typeface="Microsoft JhengHei"/>
              </a:rPr>
              <a:t>组织为实现共同目标而进行的各种分工和协调</a:t>
            </a:r>
            <a:r>
              <a:rPr sz="3200" b="1" spc="-50">
                <a:solidFill>
                  <a:srgbClr val="DDE89A"/>
                </a:solidFill>
                <a:latin typeface="Microsoft JhengHei"/>
                <a:cs typeface="Microsoft JhengHei"/>
              </a:rPr>
              <a:t> </a:t>
            </a:r>
            <a:r>
              <a:rPr sz="3200" b="1" spc="-5">
                <a:solidFill>
                  <a:srgbClr val="DDE89A"/>
                </a:solidFill>
                <a:latin typeface="Microsoft JhengHei"/>
                <a:cs typeface="Microsoft JhengHei"/>
              </a:rPr>
              <a:t>的系统，平衡企业组织内专业化与整合两个方</a:t>
            </a:r>
            <a:r>
              <a:rPr sz="3200" b="1" spc="-50">
                <a:solidFill>
                  <a:srgbClr val="DDE89A"/>
                </a:solidFill>
                <a:latin typeface="Microsoft JhengHei"/>
                <a:cs typeface="Microsoft JhengHei"/>
              </a:rPr>
              <a:t> </a:t>
            </a:r>
            <a:r>
              <a:rPr sz="3200" b="1" spc="-5">
                <a:solidFill>
                  <a:srgbClr val="DDE89A"/>
                </a:solidFill>
                <a:latin typeface="Microsoft JhengHei"/>
                <a:cs typeface="Microsoft JhengHei"/>
              </a:rPr>
              <a:t>面的要求，运用集权和分权的手段对企业生产经</a:t>
            </a:r>
            <a:r>
              <a:rPr sz="3200" b="1">
                <a:solidFill>
                  <a:srgbClr val="DDE89A"/>
                </a:solidFill>
                <a:latin typeface="Microsoft JhengHei"/>
                <a:cs typeface="Microsoft JhengHei"/>
              </a:rPr>
              <a:t>经营活动进行组织和控制，包括</a:t>
            </a:r>
            <a:r>
              <a:rPr sz="3600" b="1">
                <a:solidFill>
                  <a:srgbClr val="DDE89A"/>
                </a:solidFill>
                <a:latin typeface="Microsoft JhengHei"/>
                <a:cs typeface="Microsoft JhengHei"/>
              </a:rPr>
              <a:t>分工</a:t>
            </a:r>
            <a:r>
              <a:rPr sz="3200" b="1">
                <a:solidFill>
                  <a:srgbClr val="DDE89A"/>
                </a:solidFill>
                <a:latin typeface="Microsoft JhengHei"/>
                <a:cs typeface="Microsoft JhengHei"/>
              </a:rPr>
              <a:t>和</a:t>
            </a:r>
            <a:r>
              <a:rPr sz="3600" b="1" spc="-25">
                <a:solidFill>
                  <a:srgbClr val="DDE89A"/>
                </a:solidFill>
                <a:latin typeface="Microsoft JhengHei"/>
                <a:cs typeface="Microsoft JhengHei"/>
              </a:rPr>
              <a:t>整合</a:t>
            </a:r>
            <a:endParaRPr sz="3600">
              <a:latin typeface="Microsoft JhengHei"/>
              <a:cs typeface="Microsoft JhengHei"/>
            </a:endParaRPr>
          </a:p>
        </p:txBody>
      </p:sp>
      <p:pic>
        <p:nvPicPr>
          <p:cNvPr id="5" name="object 5"/>
          <p:cNvPicPr/>
          <p:nvPr/>
        </p:nvPicPr>
        <p:blipFill>
          <a:blip r:embed="rId2"/>
          <a:stretch>
            <a:fillRect/>
          </a:stretch>
        </p:blipFill>
        <p:spPr>
          <a:xfrm>
            <a:off x="2336800" y="1346200"/>
            <a:ext cx="4713287" cy="5286374"/>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6553200" y="6013450"/>
            <a:ext cx="2392361" cy="564898"/>
          </a:xfrm>
          <a:prstGeom prst="rect">
            <a:avLst/>
          </a:prstGeom>
        </p:spPr>
      </p:pic>
      <p:grpSp>
        <p:nvGrpSpPr>
          <p:cNvPr id="3" name="object 3"/>
          <p:cNvGrpSpPr/>
          <p:nvPr/>
        </p:nvGrpSpPr>
        <p:grpSpPr>
          <a:xfrm>
            <a:off x="95250" y="6446837"/>
            <a:ext cx="8975725" cy="323850"/>
            <a:chOff x="95250" y="6446837"/>
            <a:chExt cx="8975725" cy="323850"/>
          </a:xfrm>
        </p:grpSpPr>
        <p:sp>
          <p:nvSpPr>
            <p:cNvPr id="4" name="object 4"/>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5" name="object 5"/>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grpSp>
      <p:grpSp>
        <p:nvGrpSpPr>
          <p:cNvPr id="6" name="object 6"/>
          <p:cNvGrpSpPr/>
          <p:nvPr/>
        </p:nvGrpSpPr>
        <p:grpSpPr>
          <a:xfrm>
            <a:off x="92075" y="98424"/>
            <a:ext cx="8956675" cy="1148080"/>
            <a:chOff x="92075" y="98424"/>
            <a:chExt cx="8956675" cy="1148080"/>
          </a:xfrm>
        </p:grpSpPr>
        <p:pic>
          <p:nvPicPr>
            <p:cNvPr id="7" name="object 7"/>
            <p:cNvPicPr/>
            <p:nvPr/>
          </p:nvPicPr>
          <p:blipFill>
            <a:blip r:embed="rId3"/>
            <a:stretch>
              <a:fillRect/>
            </a:stretch>
          </p:blipFill>
          <p:spPr>
            <a:xfrm>
              <a:off x="92075" y="98424"/>
              <a:ext cx="8956675" cy="179387"/>
            </a:xfrm>
            <a:prstGeom prst="rect">
              <a:avLst/>
            </a:prstGeom>
          </p:spPr>
        </p:pic>
        <p:sp>
          <p:nvSpPr>
            <p:cNvPr id="8" name="object 8"/>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9" name="object 9"/>
            <p:cNvPicPr/>
            <p:nvPr/>
          </p:nvPicPr>
          <p:blipFill>
            <a:blip r:embed="rId4"/>
            <a:stretch>
              <a:fillRect/>
            </a:stretch>
          </p:blipFill>
          <p:spPr>
            <a:xfrm>
              <a:off x="92075" y="306388"/>
              <a:ext cx="8955088" cy="836611"/>
            </a:xfrm>
            <a:prstGeom prst="rect">
              <a:avLst/>
            </a:prstGeom>
          </p:spPr>
        </p:pic>
      </p:grpSp>
      <p:sp>
        <p:nvSpPr>
          <p:cNvPr id="10" name="object 10"/>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11" name="object 11"/>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grpSp>
        <p:nvGrpSpPr>
          <p:cNvPr id="12" name="object 12"/>
          <p:cNvGrpSpPr/>
          <p:nvPr/>
        </p:nvGrpSpPr>
        <p:grpSpPr>
          <a:xfrm>
            <a:off x="8240712" y="411162"/>
            <a:ext cx="544830" cy="555625"/>
            <a:chOff x="8240712" y="411162"/>
            <a:chExt cx="544830" cy="555625"/>
          </a:xfrm>
        </p:grpSpPr>
        <p:pic>
          <p:nvPicPr>
            <p:cNvPr id="13" name="object 13"/>
            <p:cNvPicPr/>
            <p:nvPr/>
          </p:nvPicPr>
          <p:blipFill>
            <a:blip r:embed="rId5"/>
            <a:stretch>
              <a:fillRect/>
            </a:stretch>
          </p:blipFill>
          <p:spPr>
            <a:xfrm>
              <a:off x="8245475" y="415925"/>
              <a:ext cx="534988" cy="546100"/>
            </a:xfrm>
            <a:prstGeom prst="rect">
              <a:avLst/>
            </a:prstGeom>
          </p:spPr>
        </p:pic>
        <p:sp>
          <p:nvSpPr>
            <p:cNvPr id="14" name="object 14"/>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7615237" y="411162"/>
            <a:ext cx="544830" cy="555625"/>
            <a:chOff x="7615237" y="411162"/>
            <a:chExt cx="544830" cy="555625"/>
          </a:xfrm>
        </p:grpSpPr>
        <p:pic>
          <p:nvPicPr>
            <p:cNvPr id="16" name="object 16"/>
            <p:cNvPicPr/>
            <p:nvPr/>
          </p:nvPicPr>
          <p:blipFill>
            <a:blip r:embed="rId6"/>
            <a:stretch>
              <a:fillRect/>
            </a:stretch>
          </p:blipFill>
          <p:spPr>
            <a:xfrm>
              <a:off x="7620000" y="415925"/>
              <a:ext cx="534988" cy="546100"/>
            </a:xfrm>
            <a:prstGeom prst="rect">
              <a:avLst/>
            </a:prstGeom>
          </p:spPr>
        </p:pic>
        <p:sp>
          <p:nvSpPr>
            <p:cNvPr id="17" name="object 1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8" name="object 18"/>
          <p:cNvGrpSpPr/>
          <p:nvPr/>
        </p:nvGrpSpPr>
        <p:grpSpPr>
          <a:xfrm>
            <a:off x="6996112" y="411162"/>
            <a:ext cx="544830" cy="555625"/>
            <a:chOff x="6996112" y="411162"/>
            <a:chExt cx="544830" cy="555625"/>
          </a:xfrm>
        </p:grpSpPr>
        <p:sp>
          <p:nvSpPr>
            <p:cNvPr id="19" name="object 19"/>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0" name="object 20"/>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sp>
        <p:nvSpPr>
          <p:cNvPr id="21" name="object 21"/>
          <p:cNvSpPr txBox="1"/>
          <p:nvPr/>
        </p:nvSpPr>
        <p:spPr>
          <a:xfrm>
            <a:off x="402590" y="1446899"/>
            <a:ext cx="7848600" cy="1433830"/>
          </a:xfrm>
          <a:prstGeom prst="rect">
            <a:avLst/>
          </a:prstGeom>
        </p:spPr>
        <p:txBody>
          <a:bodyPr vert="horz" wrap="square" lIns="0" tIns="12700" rIns="0" bIns="0" rtlCol="0">
            <a:spAutoFit/>
          </a:bodyPr>
          <a:lstStyle/>
          <a:p>
            <a:pPr marL="12700" marR="5080" algn="just">
              <a:lnSpc>
                <a:spcPct val="110000"/>
              </a:lnSpc>
              <a:spcBef>
                <a:spcPts val="100"/>
              </a:spcBef>
            </a:pPr>
            <a:r>
              <a:rPr sz="2800" b="1" spc="-5">
                <a:solidFill>
                  <a:srgbClr val="DDE89A"/>
                </a:solidFill>
                <a:latin typeface="Microsoft JhengHei"/>
                <a:cs typeface="Microsoft JhengHei"/>
              </a:rPr>
              <a:t>分工是指企业为创造价值而对其人员和资源的分配方式职能或事业部的数目越多，而且越专业化，企</a:t>
            </a:r>
            <a:r>
              <a:rPr sz="2800" b="1" spc="-10">
                <a:solidFill>
                  <a:srgbClr val="DDE89A"/>
                </a:solidFill>
                <a:latin typeface="Microsoft JhengHei"/>
                <a:cs typeface="Microsoft JhengHei"/>
              </a:rPr>
              <a:t>业的分工程度就越高</a:t>
            </a:r>
            <a:endParaRPr sz="2800">
              <a:latin typeface="Microsoft JhengHei"/>
              <a:cs typeface="Microsoft JhengHei"/>
            </a:endParaRPr>
          </a:p>
        </p:txBody>
      </p:sp>
      <p:sp>
        <p:nvSpPr>
          <p:cNvPr id="22" name="object 22"/>
          <p:cNvSpPr txBox="1"/>
          <p:nvPr/>
        </p:nvSpPr>
        <p:spPr>
          <a:xfrm>
            <a:off x="762590" y="2897747"/>
            <a:ext cx="7620000" cy="452120"/>
          </a:xfrm>
          <a:prstGeom prst="rect">
            <a:avLst/>
          </a:prstGeom>
        </p:spPr>
        <p:txBody>
          <a:bodyPr vert="horz" wrap="square" lIns="0" tIns="6350" rIns="0" bIns="0" rtlCol="0">
            <a:spAutoFit/>
          </a:bodyPr>
          <a:lstStyle/>
          <a:p>
            <a:pPr marL="139700" indent="-127635">
              <a:lnSpc>
                <a:spcPct val="100000"/>
              </a:lnSpc>
              <a:spcBef>
                <a:spcPts val="50"/>
              </a:spcBef>
              <a:buSzPct val="98214"/>
              <a:buFont typeface="Arial"/>
              <a:buChar char="•"/>
              <a:tabLst>
                <a:tab pos="140335"/>
              </a:tabLst>
            </a:pPr>
            <a:r>
              <a:rPr sz="2800" b="1" spc="-5">
                <a:solidFill>
                  <a:srgbClr val="DDE89A"/>
                </a:solidFill>
                <a:latin typeface="Microsoft JhengHei"/>
                <a:cs typeface="Microsoft JhengHei"/>
              </a:rPr>
              <a:t>纵向分工，企业高层管理人员必须在如何分配组</a:t>
            </a:r>
            <a:endParaRPr sz="2800">
              <a:latin typeface="Microsoft JhengHei"/>
              <a:cs typeface="Microsoft JhengHei"/>
            </a:endParaRPr>
          </a:p>
        </p:txBody>
      </p:sp>
      <p:sp>
        <p:nvSpPr>
          <p:cNvPr id="23" name="object 23"/>
          <p:cNvSpPr txBox="1"/>
          <p:nvPr/>
        </p:nvSpPr>
        <p:spPr>
          <a:xfrm>
            <a:off x="762590" y="3367140"/>
            <a:ext cx="7493000" cy="452120"/>
          </a:xfrm>
          <a:prstGeom prst="rect">
            <a:avLst/>
          </a:prstGeom>
        </p:spPr>
        <p:txBody>
          <a:bodyPr vert="horz" wrap="square" lIns="0" tIns="12700" rIns="0" bIns="0" rtlCol="0">
            <a:spAutoFit/>
          </a:bodyPr>
          <a:lstStyle/>
          <a:p>
            <a:pPr marL="12700">
              <a:lnSpc>
                <a:spcPct val="100000"/>
              </a:lnSpc>
              <a:spcBef>
                <a:spcPts val="100"/>
              </a:spcBef>
            </a:pPr>
            <a:r>
              <a:rPr sz="2800" b="1" spc="-5">
                <a:solidFill>
                  <a:srgbClr val="DDE89A"/>
                </a:solidFill>
                <a:latin typeface="Microsoft JhengHei"/>
                <a:cs typeface="Microsoft JhengHei"/>
              </a:rPr>
              <a:t>织的决策权上做出选择，以便很好地控制企业创</a:t>
            </a:r>
            <a:endParaRPr sz="2800">
              <a:latin typeface="Microsoft JhengHei"/>
              <a:cs typeface="Microsoft JhengHei"/>
            </a:endParaRPr>
          </a:p>
        </p:txBody>
      </p:sp>
      <p:sp>
        <p:nvSpPr>
          <p:cNvPr id="24" name="object 24"/>
          <p:cNvSpPr txBox="1"/>
          <p:nvPr/>
        </p:nvSpPr>
        <p:spPr>
          <a:xfrm>
            <a:off x="762590" y="3800847"/>
            <a:ext cx="7620000" cy="1896110"/>
          </a:xfrm>
          <a:prstGeom prst="rect">
            <a:avLst/>
          </a:prstGeom>
        </p:spPr>
        <p:txBody>
          <a:bodyPr vert="horz" wrap="square" lIns="0" tIns="48260" rIns="0" bIns="0" rtlCol="0">
            <a:spAutoFit/>
          </a:bodyPr>
          <a:lstStyle/>
          <a:p>
            <a:pPr marL="12700">
              <a:lnSpc>
                <a:spcPct val="100000"/>
              </a:lnSpc>
              <a:spcBef>
                <a:spcPts val="380"/>
              </a:spcBef>
            </a:pPr>
            <a:r>
              <a:rPr sz="2800" b="1" spc="-10">
                <a:solidFill>
                  <a:srgbClr val="DDE89A"/>
                </a:solidFill>
                <a:latin typeface="Microsoft JhengHei"/>
                <a:cs typeface="Microsoft JhengHei"/>
              </a:rPr>
              <a:t>造价值的活动</a:t>
            </a:r>
            <a:endParaRPr sz="2800">
              <a:latin typeface="Microsoft JhengHei"/>
              <a:cs typeface="Microsoft JhengHei"/>
            </a:endParaRPr>
          </a:p>
          <a:p>
            <a:pPr marL="12700" marR="5080" indent="127635">
              <a:lnSpc>
                <a:spcPts val="3700"/>
              </a:lnSpc>
              <a:spcBef>
                <a:spcPts val="85"/>
              </a:spcBef>
              <a:buSzPct val="98214"/>
              <a:buFont typeface="Arial"/>
              <a:buChar char="•"/>
              <a:tabLst>
                <a:tab pos="140335"/>
              </a:tabLst>
            </a:pPr>
            <a:r>
              <a:rPr sz="2800" b="1" spc="-5">
                <a:solidFill>
                  <a:srgbClr val="DDE89A"/>
                </a:solidFill>
                <a:latin typeface="Microsoft JhengHei"/>
                <a:cs typeface="Microsoft JhengHei"/>
              </a:rPr>
              <a:t>横向分工，企业高层管理人员必须在如何分配人员、职能部门以及事业部方面做出选择，以便增加企业创造价值的能力</a:t>
            </a:r>
            <a:endParaRPr sz="2800">
              <a:latin typeface="Microsoft JhengHei"/>
              <a:cs typeface="Microsoft JhengHei"/>
            </a:endParaRPr>
          </a:p>
        </p:txBody>
      </p:sp>
      <p:sp>
        <p:nvSpPr>
          <p:cNvPr id="25" name="object 25"/>
          <p:cNvSpPr txBox="1"/>
          <p:nvPr/>
        </p:nvSpPr>
        <p:spPr>
          <a:xfrm>
            <a:off x="474028" y="3127871"/>
            <a:ext cx="7848600" cy="452120"/>
          </a:xfrm>
          <a:prstGeom prst="rect">
            <a:avLst/>
          </a:prstGeom>
        </p:spPr>
        <p:txBody>
          <a:bodyPr vert="horz" wrap="square" lIns="0" tIns="12700" rIns="0" bIns="0" rtlCol="0">
            <a:spAutoFit/>
          </a:bodyPr>
          <a:lstStyle/>
          <a:p>
            <a:pPr marL="12700">
              <a:lnSpc>
                <a:spcPct val="100000"/>
              </a:lnSpc>
              <a:spcBef>
                <a:spcPts val="100"/>
              </a:spcBef>
            </a:pPr>
            <a:r>
              <a:rPr sz="2800" b="1" spc="-5">
                <a:solidFill>
                  <a:srgbClr val="DDE89A"/>
                </a:solidFill>
                <a:latin typeface="Microsoft JhengHei"/>
                <a:cs typeface="Microsoft JhengHei"/>
              </a:rPr>
              <a:t>整合是指企业为实现预期的目标而用来协调人员与</a:t>
            </a:r>
            <a:endParaRPr sz="2800">
              <a:latin typeface="Microsoft JhengHei"/>
              <a:cs typeface="Microsoft JhengHei"/>
            </a:endParaRPr>
          </a:p>
        </p:txBody>
      </p:sp>
      <p:sp>
        <p:nvSpPr>
          <p:cNvPr id="26" name="object 26"/>
          <p:cNvSpPr txBox="1"/>
          <p:nvPr/>
        </p:nvSpPr>
        <p:spPr>
          <a:xfrm>
            <a:off x="474028" y="3597263"/>
            <a:ext cx="3937000"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DDE89A"/>
                </a:solidFill>
                <a:latin typeface="Microsoft JhengHei"/>
                <a:cs typeface="Microsoft JhengHei"/>
              </a:rPr>
              <a:t>职能的手段（团队合作</a:t>
            </a:r>
            <a:r>
              <a:rPr sz="2800" b="1" spc="-50">
                <a:solidFill>
                  <a:srgbClr val="DDE89A"/>
                </a:solidFill>
                <a:latin typeface="Microsoft JhengHei"/>
                <a:cs typeface="Microsoft JhengHei"/>
              </a:rPr>
              <a:t>）</a:t>
            </a:r>
            <a:endParaRPr sz="2800">
              <a:latin typeface="Microsoft JhengHei"/>
              <a:cs typeface="Microsoft JhengHei"/>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二、纵横向分工结构</a:t>
            </a:r>
            <a:r>
              <a:rPr sz="2400" spc="-50"/>
              <a:t>②</a:t>
            </a:r>
            <a:endParaRPr sz="2400"/>
          </a:p>
        </p:txBody>
      </p:sp>
      <p:sp>
        <p:nvSpPr>
          <p:cNvPr id="3" name="object 3"/>
          <p:cNvSpPr txBox="1"/>
          <p:nvPr/>
        </p:nvSpPr>
        <p:spPr>
          <a:xfrm>
            <a:off x="402590" y="1385570"/>
            <a:ext cx="8204200" cy="4601210"/>
          </a:xfrm>
          <a:prstGeom prst="rect">
            <a:avLst/>
          </a:prstGeom>
        </p:spPr>
        <p:txBody>
          <a:bodyPr vert="horz" wrap="square" lIns="0" tIns="12700" rIns="0" bIns="0" rtlCol="0">
            <a:spAutoFit/>
          </a:bodyPr>
          <a:lstStyle/>
          <a:p>
            <a:pPr marL="12700">
              <a:lnSpc>
                <a:spcPct val="100000"/>
              </a:lnSpc>
              <a:spcBef>
                <a:spcPts val="100"/>
              </a:spcBef>
            </a:pPr>
            <a:r>
              <a:rPr sz="2800" b="1">
                <a:solidFill>
                  <a:srgbClr val="DDE89A"/>
                </a:solidFill>
                <a:latin typeface="Microsoft JhengHei"/>
                <a:cs typeface="Microsoft JhengHei"/>
              </a:rPr>
              <a:t>（一）</a:t>
            </a:r>
            <a:r>
              <a:rPr sz="2800" b="1" spc="-10">
                <a:solidFill>
                  <a:srgbClr val="DDE89A"/>
                </a:solidFill>
                <a:latin typeface="Microsoft JhengHei"/>
                <a:cs typeface="Microsoft JhengHei"/>
              </a:rPr>
              <a:t>纵向分工结构</a:t>
            </a:r>
            <a:endParaRPr sz="2800">
              <a:latin typeface="Microsoft JhengHei"/>
              <a:cs typeface="Microsoft JhengHei"/>
            </a:endParaRPr>
          </a:p>
          <a:p>
            <a:pPr marL="12700" marR="5080">
              <a:lnSpc>
                <a:spcPct val="100000"/>
              </a:lnSpc>
            </a:pPr>
            <a:r>
              <a:rPr sz="2800" b="1" spc="-5">
                <a:solidFill>
                  <a:srgbClr val="DDE89A"/>
                </a:solidFill>
                <a:latin typeface="Microsoft JhengHei"/>
                <a:cs typeface="Microsoft JhengHei"/>
              </a:rPr>
              <a:t>纵向分工是指企业高层管理人员为了有效地贯彻执</a:t>
            </a:r>
            <a:r>
              <a:rPr sz="2800" b="1" spc="-50">
                <a:solidFill>
                  <a:srgbClr val="DDE89A"/>
                </a:solidFill>
                <a:latin typeface="Microsoft JhengHei"/>
                <a:cs typeface="Microsoft JhengHei"/>
              </a:rPr>
              <a:t> </a:t>
            </a:r>
            <a:r>
              <a:rPr sz="2800" b="1" spc="-5">
                <a:solidFill>
                  <a:srgbClr val="DDE89A"/>
                </a:solidFill>
                <a:latin typeface="Microsoft JhengHei"/>
                <a:cs typeface="Microsoft JhengHei"/>
              </a:rPr>
              <a:t>行企业的战略，选择适当的管理层次和正确的控制幅幅度，并说明连接企业各层管理人员、工作以及各</a:t>
            </a:r>
            <a:r>
              <a:rPr sz="2800" b="1" spc="-50">
                <a:solidFill>
                  <a:srgbClr val="DDE89A"/>
                </a:solidFill>
                <a:latin typeface="Microsoft JhengHei"/>
                <a:cs typeface="Microsoft JhengHei"/>
              </a:rPr>
              <a:t> </a:t>
            </a:r>
            <a:r>
              <a:rPr sz="2800" b="1" spc="-10">
                <a:solidFill>
                  <a:srgbClr val="DDE89A"/>
                </a:solidFill>
                <a:latin typeface="Microsoft JhengHei"/>
                <a:cs typeface="Microsoft JhengHei"/>
              </a:rPr>
              <a:t>项职能的关系</a:t>
            </a:r>
            <a:endParaRPr sz="2800">
              <a:latin typeface="Microsoft JhengHei"/>
              <a:cs typeface="Microsoft JhengHei"/>
            </a:endParaRPr>
          </a:p>
          <a:p>
            <a:pPr marL="12700">
              <a:lnSpc>
                <a:spcPct val="100000"/>
              </a:lnSpc>
            </a:pPr>
            <a:r>
              <a:rPr sz="2800" b="1" spc="200">
                <a:solidFill>
                  <a:srgbClr val="DDE89A"/>
                </a:solidFill>
                <a:latin typeface="Microsoft JhengHei"/>
                <a:cs typeface="Microsoft JhengHei"/>
              </a:rPr>
              <a:t>1.</a:t>
            </a:r>
            <a:r>
              <a:rPr sz="2800" b="1" spc="-5">
                <a:solidFill>
                  <a:srgbClr val="DDE89A"/>
                </a:solidFill>
                <a:latin typeface="Microsoft JhengHei"/>
                <a:cs typeface="Microsoft JhengHei"/>
              </a:rPr>
              <a:t>纵向分工结构的基本类型</a:t>
            </a:r>
            <a:endParaRPr sz="2800">
              <a:latin typeface="Microsoft JhengHei"/>
              <a:cs typeface="Microsoft JhengHei"/>
            </a:endParaRPr>
          </a:p>
          <a:p>
            <a:pPr marL="326390" marR="3094990" indent="711200">
              <a:lnSpc>
                <a:spcPct val="99900"/>
              </a:lnSpc>
              <a:spcBef>
                <a:spcPts val="1960"/>
              </a:spcBef>
            </a:pPr>
            <a:r>
              <a:rPr sz="3200" b="1" u="heavy">
                <a:solidFill>
                  <a:srgbClr val="660066"/>
                </a:solidFill>
                <a:uFill>
                  <a:solidFill>
                    <a:srgbClr val="660066"/>
                  </a:solidFill>
                </a:uFill>
                <a:latin typeface="Microsoft JhengHei"/>
                <a:cs typeface="Microsoft JhengHei"/>
              </a:rPr>
              <a:t>高长型</a:t>
            </a:r>
            <a:r>
              <a:rPr sz="2800" b="1" spc="-10">
                <a:solidFill>
                  <a:srgbClr val="660066"/>
                </a:solidFill>
                <a:latin typeface="Microsoft JhengHei"/>
                <a:cs typeface="Microsoft JhengHei"/>
              </a:rPr>
              <a:t>组织结构是指具有</a:t>
            </a:r>
            <a:r>
              <a:rPr sz="2800" b="1" spc="-5">
                <a:solidFill>
                  <a:srgbClr val="660066"/>
                </a:solidFill>
                <a:latin typeface="Microsoft JhengHei"/>
                <a:cs typeface="Microsoft JhengHei"/>
              </a:rPr>
              <a:t>一定规模的企业的内部有很多管理层次，每个层次上管理人</a:t>
            </a:r>
            <a:r>
              <a:rPr sz="2800" b="1" spc="-10">
                <a:solidFill>
                  <a:srgbClr val="660066"/>
                </a:solidFill>
                <a:latin typeface="Microsoft JhengHei"/>
                <a:cs typeface="Microsoft JhengHei"/>
              </a:rPr>
              <a:t>员的控制幅度较窄</a:t>
            </a:r>
            <a:endParaRPr sz="2800">
              <a:latin typeface="Microsoft JhengHei"/>
              <a:cs typeface="Microsoft JhengHei"/>
            </a:endParaRPr>
          </a:p>
        </p:txBody>
      </p:sp>
      <p:pic>
        <p:nvPicPr>
          <p:cNvPr id="4" name="object 4"/>
          <p:cNvPicPr/>
          <p:nvPr/>
        </p:nvPicPr>
        <p:blipFill>
          <a:blip r:embed="rId2"/>
          <a:stretch>
            <a:fillRect/>
          </a:stretch>
        </p:blipFill>
        <p:spPr>
          <a:xfrm>
            <a:off x="5753100" y="3644900"/>
            <a:ext cx="2781571" cy="2790825"/>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6553200" y="6013450"/>
            <a:ext cx="2392361" cy="564898"/>
          </a:xfrm>
          <a:prstGeom prst="rect">
            <a:avLst/>
          </a:prstGeom>
        </p:spPr>
      </p:pic>
      <p:grpSp>
        <p:nvGrpSpPr>
          <p:cNvPr id="3" name="object 3"/>
          <p:cNvGrpSpPr/>
          <p:nvPr/>
        </p:nvGrpSpPr>
        <p:grpSpPr>
          <a:xfrm>
            <a:off x="95250" y="6446837"/>
            <a:ext cx="8975725" cy="323850"/>
            <a:chOff x="95250" y="6446837"/>
            <a:chExt cx="8975725" cy="323850"/>
          </a:xfrm>
        </p:grpSpPr>
        <p:sp>
          <p:nvSpPr>
            <p:cNvPr id="4" name="object 4"/>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5" name="object 5"/>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grpSp>
      <p:grpSp>
        <p:nvGrpSpPr>
          <p:cNvPr id="6" name="object 6"/>
          <p:cNvGrpSpPr/>
          <p:nvPr/>
        </p:nvGrpSpPr>
        <p:grpSpPr>
          <a:xfrm>
            <a:off x="92075" y="98424"/>
            <a:ext cx="8956675" cy="1148080"/>
            <a:chOff x="92075" y="98424"/>
            <a:chExt cx="8956675" cy="1148080"/>
          </a:xfrm>
        </p:grpSpPr>
        <p:pic>
          <p:nvPicPr>
            <p:cNvPr id="7" name="object 7"/>
            <p:cNvPicPr/>
            <p:nvPr/>
          </p:nvPicPr>
          <p:blipFill>
            <a:blip r:embed="rId3"/>
            <a:stretch>
              <a:fillRect/>
            </a:stretch>
          </p:blipFill>
          <p:spPr>
            <a:xfrm>
              <a:off x="92075" y="98424"/>
              <a:ext cx="8956675" cy="179387"/>
            </a:xfrm>
            <a:prstGeom prst="rect">
              <a:avLst/>
            </a:prstGeom>
          </p:spPr>
        </p:pic>
        <p:sp>
          <p:nvSpPr>
            <p:cNvPr id="8" name="object 8"/>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9" name="object 9"/>
            <p:cNvPicPr/>
            <p:nvPr/>
          </p:nvPicPr>
          <p:blipFill>
            <a:blip r:embed="rId4"/>
            <a:stretch>
              <a:fillRect/>
            </a:stretch>
          </p:blipFill>
          <p:spPr>
            <a:xfrm>
              <a:off x="92075" y="306388"/>
              <a:ext cx="8955088" cy="836611"/>
            </a:xfrm>
            <a:prstGeom prst="rect">
              <a:avLst/>
            </a:prstGeom>
          </p:spPr>
        </p:pic>
      </p:grpSp>
      <p:sp>
        <p:nvSpPr>
          <p:cNvPr id="10" name="object 10"/>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11" name="object 11"/>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grpSp>
        <p:nvGrpSpPr>
          <p:cNvPr id="12" name="object 12"/>
          <p:cNvGrpSpPr/>
          <p:nvPr/>
        </p:nvGrpSpPr>
        <p:grpSpPr>
          <a:xfrm>
            <a:off x="8240712" y="411162"/>
            <a:ext cx="544830" cy="555625"/>
            <a:chOff x="8240712" y="411162"/>
            <a:chExt cx="544830" cy="555625"/>
          </a:xfrm>
        </p:grpSpPr>
        <p:pic>
          <p:nvPicPr>
            <p:cNvPr id="13" name="object 13"/>
            <p:cNvPicPr/>
            <p:nvPr/>
          </p:nvPicPr>
          <p:blipFill>
            <a:blip r:embed="rId5"/>
            <a:stretch>
              <a:fillRect/>
            </a:stretch>
          </p:blipFill>
          <p:spPr>
            <a:xfrm>
              <a:off x="8245475" y="415925"/>
              <a:ext cx="534988" cy="546100"/>
            </a:xfrm>
            <a:prstGeom prst="rect">
              <a:avLst/>
            </a:prstGeom>
          </p:spPr>
        </p:pic>
        <p:sp>
          <p:nvSpPr>
            <p:cNvPr id="14" name="object 14"/>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7615237" y="411162"/>
            <a:ext cx="544830" cy="555625"/>
            <a:chOff x="7615237" y="411162"/>
            <a:chExt cx="544830" cy="555625"/>
          </a:xfrm>
        </p:grpSpPr>
        <p:pic>
          <p:nvPicPr>
            <p:cNvPr id="16" name="object 16"/>
            <p:cNvPicPr/>
            <p:nvPr/>
          </p:nvPicPr>
          <p:blipFill>
            <a:blip r:embed="rId6"/>
            <a:stretch>
              <a:fillRect/>
            </a:stretch>
          </p:blipFill>
          <p:spPr>
            <a:xfrm>
              <a:off x="7620000" y="415925"/>
              <a:ext cx="534988" cy="546100"/>
            </a:xfrm>
            <a:prstGeom prst="rect">
              <a:avLst/>
            </a:prstGeom>
          </p:spPr>
        </p:pic>
        <p:sp>
          <p:nvSpPr>
            <p:cNvPr id="17" name="object 1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8" name="object 18"/>
          <p:cNvGrpSpPr/>
          <p:nvPr/>
        </p:nvGrpSpPr>
        <p:grpSpPr>
          <a:xfrm>
            <a:off x="6996112" y="411162"/>
            <a:ext cx="544830" cy="555625"/>
            <a:chOff x="6996112" y="411162"/>
            <a:chExt cx="544830" cy="555625"/>
          </a:xfrm>
        </p:grpSpPr>
        <p:sp>
          <p:nvSpPr>
            <p:cNvPr id="19" name="object 19"/>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0" name="object 20"/>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sp>
        <p:nvSpPr>
          <p:cNvPr id="21" name="object 21"/>
          <p:cNvSpPr txBox="1"/>
          <p:nvPr/>
        </p:nvSpPr>
        <p:spPr>
          <a:xfrm>
            <a:off x="329565" y="1312544"/>
            <a:ext cx="8559800" cy="5146040"/>
          </a:xfrm>
          <a:prstGeom prst="rect">
            <a:avLst/>
          </a:prstGeom>
        </p:spPr>
        <p:txBody>
          <a:bodyPr vert="horz" wrap="square" lIns="0" tIns="12700" rIns="0" bIns="0" rtlCol="0">
            <a:spAutoFit/>
          </a:bodyPr>
          <a:lstStyle/>
          <a:p>
            <a:pPr marL="12700">
              <a:lnSpc>
                <a:spcPct val="100000"/>
              </a:lnSpc>
              <a:spcBef>
                <a:spcPts val="100"/>
              </a:spcBef>
            </a:pPr>
            <a:r>
              <a:rPr sz="2800" b="1" spc="200">
                <a:solidFill>
                  <a:srgbClr val="DDE89A"/>
                </a:solidFill>
                <a:latin typeface="Microsoft JhengHei"/>
                <a:cs typeface="Microsoft JhengHei"/>
              </a:rPr>
              <a:t>2.</a:t>
            </a:r>
            <a:r>
              <a:rPr sz="2800" b="1" spc="-10">
                <a:solidFill>
                  <a:srgbClr val="DDE89A"/>
                </a:solidFill>
                <a:latin typeface="Microsoft JhengHei"/>
                <a:cs typeface="Microsoft JhengHei"/>
              </a:rPr>
              <a:t>纵向分工结构组</a:t>
            </a:r>
            <a:endParaRPr sz="2800">
              <a:latin typeface="Microsoft JhengHei"/>
              <a:cs typeface="Microsoft JhengHei"/>
            </a:endParaRPr>
          </a:p>
          <a:p>
            <a:pPr marL="12700">
              <a:lnSpc>
                <a:spcPct val="100000"/>
              </a:lnSpc>
            </a:pPr>
            <a:r>
              <a:rPr sz="2800" b="1" spc="-100">
                <a:solidFill>
                  <a:srgbClr val="185E25"/>
                </a:solidFill>
                <a:latin typeface="Microsoft JhengHei"/>
                <a:cs typeface="Microsoft JhengHei"/>
              </a:rPr>
              <a:t>（1）</a:t>
            </a:r>
            <a:r>
              <a:rPr sz="2800" b="1" spc="-10">
                <a:solidFill>
                  <a:srgbClr val="185E25"/>
                </a:solidFill>
                <a:latin typeface="Microsoft JhengHei"/>
                <a:cs typeface="Microsoft JhengHei"/>
              </a:rPr>
              <a:t>集权与分权</a:t>
            </a:r>
            <a:endParaRPr sz="2800">
              <a:latin typeface="Microsoft JhengHei"/>
              <a:cs typeface="Microsoft JhengHei"/>
            </a:endParaRPr>
          </a:p>
          <a:p>
            <a:pPr marL="12700" marR="5080">
              <a:lnSpc>
                <a:spcPct val="100000"/>
              </a:lnSpc>
            </a:pPr>
            <a:r>
              <a:rPr sz="2800" b="1">
                <a:solidFill>
                  <a:srgbClr val="660066"/>
                </a:solidFill>
                <a:latin typeface="Microsoft JhengHei"/>
                <a:cs typeface="Microsoft JhengHei"/>
              </a:rPr>
              <a:t>集权型</a:t>
            </a:r>
            <a:r>
              <a:rPr sz="2800" b="1" spc="-5">
                <a:latin typeface="Microsoft JhengHei"/>
                <a:cs typeface="Microsoft JhengHei"/>
              </a:rPr>
              <a:t>：企业的髙层管理人员拥有最重要的决策权力，</a:t>
            </a:r>
            <a:r>
              <a:rPr sz="2800" b="1">
                <a:latin typeface="Microsoft JhengHei"/>
                <a:cs typeface="Microsoft JhengHei"/>
              </a:rPr>
              <a:t>管理幅度较窄（层级式结构），</a:t>
            </a:r>
            <a:r>
              <a:rPr sz="2800" b="1" spc="-10">
                <a:latin typeface="Microsoft JhengHei"/>
                <a:cs typeface="Microsoft JhengHei"/>
              </a:rPr>
              <a:t>适用于产品线数量有</a:t>
            </a:r>
            <a:r>
              <a:rPr sz="2800" b="1" spc="-50">
                <a:latin typeface="Microsoft JhengHei"/>
                <a:cs typeface="Microsoft JhengHei"/>
              </a:rPr>
              <a:t> </a:t>
            </a:r>
            <a:r>
              <a:rPr sz="2800" b="1" spc="-5">
                <a:latin typeface="Microsoft JhengHei"/>
                <a:cs typeface="Microsoft JhengHei"/>
              </a:rPr>
              <a:t>限且关系较为密切的企业</a:t>
            </a:r>
            <a:endParaRPr sz="2800">
              <a:latin typeface="Microsoft JhengHei"/>
              <a:cs typeface="Microsoft JhengHei"/>
            </a:endParaRPr>
          </a:p>
          <a:p>
            <a:pPr marL="12700" marR="361315" indent="711200" algn="just">
              <a:lnSpc>
                <a:spcPct val="100000"/>
              </a:lnSpc>
            </a:pPr>
            <a:r>
              <a:rPr sz="2800" b="1" u="heavy">
                <a:solidFill>
                  <a:srgbClr val="002060"/>
                </a:solidFill>
                <a:uFill>
                  <a:solidFill>
                    <a:srgbClr val="002060"/>
                  </a:solidFill>
                </a:uFill>
                <a:latin typeface="Microsoft JhengHei"/>
                <a:cs typeface="Microsoft JhengHei"/>
              </a:rPr>
              <a:t>优点</a:t>
            </a:r>
            <a:r>
              <a:rPr sz="2800" b="1" spc="-5">
                <a:solidFill>
                  <a:srgbClr val="002060"/>
                </a:solidFill>
                <a:latin typeface="Microsoft JhengHei"/>
                <a:cs typeface="Microsoft JhengHei"/>
              </a:rPr>
              <a:t>：易于协调各职能间的决策；对报告线的形式进行了规范；能与企业的目标达成一致；危急情况下能进行快速决策；有助于实现规模经济；适用于由外部机构实施密切监控的企业</a:t>
            </a:r>
            <a:endParaRPr sz="2800">
              <a:latin typeface="Microsoft JhengHei"/>
              <a:cs typeface="Microsoft JhengHei"/>
            </a:endParaRPr>
          </a:p>
          <a:p>
            <a:pPr marL="12700" marR="361315" indent="711200" algn="just">
              <a:lnSpc>
                <a:spcPct val="100000"/>
              </a:lnSpc>
            </a:pPr>
            <a:r>
              <a:rPr sz="2800" b="1" u="heavy">
                <a:solidFill>
                  <a:srgbClr val="002060"/>
                </a:solidFill>
                <a:uFill>
                  <a:solidFill>
                    <a:srgbClr val="002060"/>
                  </a:solidFill>
                </a:uFill>
                <a:latin typeface="Microsoft JhengHei"/>
                <a:cs typeface="Microsoft JhengHei"/>
              </a:rPr>
              <a:t>缺点</a:t>
            </a:r>
            <a:r>
              <a:rPr sz="2800" b="1" spc="-5">
                <a:solidFill>
                  <a:srgbClr val="002060"/>
                </a:solidFill>
                <a:latin typeface="Microsoft JhengHei"/>
                <a:cs typeface="Microsoft JhengHei"/>
              </a:rPr>
              <a:t>：高级管理层可能不会重视个别部门的不同要求；决策时间过长；对级别较低的管理者而言，其</a:t>
            </a:r>
            <a:r>
              <a:rPr sz="2800" b="1" spc="-10">
                <a:solidFill>
                  <a:srgbClr val="002060"/>
                </a:solidFill>
                <a:latin typeface="Microsoft JhengHei"/>
                <a:cs typeface="Microsoft JhengHei"/>
              </a:rPr>
              <a:t>职业发展有限</a:t>
            </a:r>
            <a:endParaRPr sz="2800">
              <a:latin typeface="Microsoft JhengHei"/>
              <a:cs typeface="Microsoft JhengHei"/>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6553200" y="6013450"/>
            <a:ext cx="2392361" cy="564898"/>
          </a:xfrm>
          <a:prstGeom prst="rect">
            <a:avLst/>
          </a:prstGeom>
        </p:spPr>
      </p:pic>
      <p:grpSp>
        <p:nvGrpSpPr>
          <p:cNvPr id="3" name="object 3"/>
          <p:cNvGrpSpPr/>
          <p:nvPr/>
        </p:nvGrpSpPr>
        <p:grpSpPr>
          <a:xfrm>
            <a:off x="95250" y="6446837"/>
            <a:ext cx="8975725" cy="323850"/>
            <a:chOff x="95250" y="6446837"/>
            <a:chExt cx="8975725" cy="323850"/>
          </a:xfrm>
        </p:grpSpPr>
        <p:sp>
          <p:nvSpPr>
            <p:cNvPr id="4" name="object 4"/>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5" name="object 5"/>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grpSp>
      <p:grpSp>
        <p:nvGrpSpPr>
          <p:cNvPr id="6" name="object 6"/>
          <p:cNvGrpSpPr/>
          <p:nvPr/>
        </p:nvGrpSpPr>
        <p:grpSpPr>
          <a:xfrm>
            <a:off x="92075" y="98424"/>
            <a:ext cx="8956675" cy="1148080"/>
            <a:chOff x="92075" y="98424"/>
            <a:chExt cx="8956675" cy="1148080"/>
          </a:xfrm>
        </p:grpSpPr>
        <p:pic>
          <p:nvPicPr>
            <p:cNvPr id="7" name="object 7"/>
            <p:cNvPicPr/>
            <p:nvPr/>
          </p:nvPicPr>
          <p:blipFill>
            <a:blip r:embed="rId3"/>
            <a:stretch>
              <a:fillRect/>
            </a:stretch>
          </p:blipFill>
          <p:spPr>
            <a:xfrm>
              <a:off x="92075" y="98424"/>
              <a:ext cx="8956675" cy="179387"/>
            </a:xfrm>
            <a:prstGeom prst="rect">
              <a:avLst/>
            </a:prstGeom>
          </p:spPr>
        </p:pic>
        <p:sp>
          <p:nvSpPr>
            <p:cNvPr id="8" name="object 8"/>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9" name="object 9"/>
            <p:cNvPicPr/>
            <p:nvPr/>
          </p:nvPicPr>
          <p:blipFill>
            <a:blip r:embed="rId4"/>
            <a:stretch>
              <a:fillRect/>
            </a:stretch>
          </p:blipFill>
          <p:spPr>
            <a:xfrm>
              <a:off x="92075" y="306388"/>
              <a:ext cx="8955088" cy="836611"/>
            </a:xfrm>
            <a:prstGeom prst="rect">
              <a:avLst/>
            </a:prstGeom>
          </p:spPr>
        </p:pic>
      </p:grpSp>
      <p:sp>
        <p:nvSpPr>
          <p:cNvPr id="10" name="object 10"/>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11" name="object 11"/>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grpSp>
        <p:nvGrpSpPr>
          <p:cNvPr id="12" name="object 12"/>
          <p:cNvGrpSpPr/>
          <p:nvPr/>
        </p:nvGrpSpPr>
        <p:grpSpPr>
          <a:xfrm>
            <a:off x="8240712" y="411162"/>
            <a:ext cx="544830" cy="555625"/>
            <a:chOff x="8240712" y="411162"/>
            <a:chExt cx="544830" cy="555625"/>
          </a:xfrm>
        </p:grpSpPr>
        <p:pic>
          <p:nvPicPr>
            <p:cNvPr id="13" name="object 13"/>
            <p:cNvPicPr/>
            <p:nvPr/>
          </p:nvPicPr>
          <p:blipFill>
            <a:blip r:embed="rId5"/>
            <a:stretch>
              <a:fillRect/>
            </a:stretch>
          </p:blipFill>
          <p:spPr>
            <a:xfrm>
              <a:off x="8245475" y="415925"/>
              <a:ext cx="534988" cy="546100"/>
            </a:xfrm>
            <a:prstGeom prst="rect">
              <a:avLst/>
            </a:prstGeom>
          </p:spPr>
        </p:pic>
        <p:sp>
          <p:nvSpPr>
            <p:cNvPr id="14" name="object 14"/>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7615237" y="411162"/>
            <a:ext cx="544830" cy="555625"/>
            <a:chOff x="7615237" y="411162"/>
            <a:chExt cx="544830" cy="555625"/>
          </a:xfrm>
        </p:grpSpPr>
        <p:pic>
          <p:nvPicPr>
            <p:cNvPr id="16" name="object 16"/>
            <p:cNvPicPr/>
            <p:nvPr/>
          </p:nvPicPr>
          <p:blipFill>
            <a:blip r:embed="rId6"/>
            <a:stretch>
              <a:fillRect/>
            </a:stretch>
          </p:blipFill>
          <p:spPr>
            <a:xfrm>
              <a:off x="7620000" y="415925"/>
              <a:ext cx="534988" cy="546100"/>
            </a:xfrm>
            <a:prstGeom prst="rect">
              <a:avLst/>
            </a:prstGeom>
          </p:spPr>
        </p:pic>
        <p:sp>
          <p:nvSpPr>
            <p:cNvPr id="17" name="object 1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8" name="object 18"/>
          <p:cNvGrpSpPr/>
          <p:nvPr/>
        </p:nvGrpSpPr>
        <p:grpSpPr>
          <a:xfrm>
            <a:off x="6996112" y="411162"/>
            <a:ext cx="544830" cy="555625"/>
            <a:chOff x="6996112" y="411162"/>
            <a:chExt cx="544830" cy="555625"/>
          </a:xfrm>
        </p:grpSpPr>
        <p:sp>
          <p:nvSpPr>
            <p:cNvPr id="19" name="object 19"/>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0" name="object 20"/>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sp>
        <p:nvSpPr>
          <p:cNvPr id="21" name="object 21"/>
          <p:cNvSpPr txBox="1"/>
          <p:nvPr/>
        </p:nvSpPr>
        <p:spPr>
          <a:xfrm>
            <a:off x="474028" y="1312544"/>
            <a:ext cx="8559800" cy="3439160"/>
          </a:xfrm>
          <a:prstGeom prst="rect">
            <a:avLst/>
          </a:prstGeom>
        </p:spPr>
        <p:txBody>
          <a:bodyPr vert="horz" wrap="square" lIns="0" tIns="12700" rIns="0" bIns="0" rtlCol="0">
            <a:spAutoFit/>
          </a:bodyPr>
          <a:lstStyle/>
          <a:p>
            <a:pPr marL="12700">
              <a:lnSpc>
                <a:spcPct val="100000"/>
              </a:lnSpc>
              <a:spcBef>
                <a:spcPts val="100"/>
              </a:spcBef>
            </a:pPr>
            <a:r>
              <a:rPr sz="2800" b="1" spc="-5">
                <a:solidFill>
                  <a:srgbClr val="DDE89A"/>
                </a:solidFill>
                <a:latin typeface="Microsoft JhengHei"/>
                <a:cs typeface="Microsoft JhengHei"/>
              </a:rPr>
              <a:t>分权型：包含更少的管理层，并将决策权分配到较低的</a:t>
            </a:r>
            <a:endParaRPr sz="2800">
              <a:latin typeface="Microsoft JhengHei"/>
              <a:cs typeface="Microsoft JhengHei"/>
            </a:endParaRPr>
          </a:p>
          <a:p>
            <a:pPr marL="12700">
              <a:lnSpc>
                <a:spcPct val="100000"/>
              </a:lnSpc>
            </a:pPr>
            <a:r>
              <a:rPr sz="2800" b="1">
                <a:solidFill>
                  <a:srgbClr val="DDE89A"/>
                </a:solidFill>
                <a:latin typeface="Microsoft JhengHei"/>
                <a:cs typeface="Microsoft JhengHei"/>
              </a:rPr>
              <a:t>的层级（扁平型结构</a:t>
            </a:r>
            <a:r>
              <a:rPr sz="2800" b="1" spc="-50">
                <a:solidFill>
                  <a:srgbClr val="DDE89A"/>
                </a:solidFill>
                <a:latin typeface="Microsoft JhengHei"/>
                <a:cs typeface="Microsoft JhengHei"/>
              </a:rPr>
              <a:t>）</a:t>
            </a:r>
            <a:endParaRPr sz="2800">
              <a:latin typeface="Microsoft JhengHei"/>
              <a:cs typeface="Microsoft JhengHei"/>
            </a:endParaRPr>
          </a:p>
          <a:p>
            <a:pPr marL="12700" marR="360680">
              <a:lnSpc>
                <a:spcPct val="100000"/>
              </a:lnSpc>
            </a:pPr>
            <a:r>
              <a:rPr sz="2800" b="1" spc="-250">
                <a:solidFill>
                  <a:srgbClr val="DDE89A"/>
                </a:solidFill>
                <a:latin typeface="Microsoft JhengHei"/>
                <a:cs typeface="Microsoft JhengHei"/>
              </a:rPr>
              <a:t>——</a:t>
            </a:r>
            <a:r>
              <a:rPr sz="2800" b="1" spc="-5">
                <a:solidFill>
                  <a:srgbClr val="DDE89A"/>
                </a:solidFill>
                <a:latin typeface="Microsoft JhengHei"/>
                <a:cs typeface="Microsoft JhengHei"/>
              </a:rPr>
              <a:t>企业应该将权力分配给决策层来授权和激励员工</a:t>
            </a:r>
            <a:r>
              <a:rPr sz="2800" b="1" u="heavy">
                <a:solidFill>
                  <a:srgbClr val="DDE89A"/>
                </a:solidFill>
                <a:uFill>
                  <a:solidFill>
                    <a:srgbClr val="DDE89A"/>
                  </a:solidFill>
                </a:uFill>
                <a:latin typeface="Microsoft JhengHei"/>
                <a:cs typeface="Microsoft JhengHei"/>
              </a:rPr>
              <a:t>优点</a:t>
            </a:r>
            <a:r>
              <a:rPr sz="2800" b="1" spc="-50">
                <a:solidFill>
                  <a:srgbClr val="DDE89A"/>
                </a:solidFill>
                <a:latin typeface="Microsoft JhengHei"/>
                <a:cs typeface="Microsoft JhengHei"/>
              </a:rPr>
              <a:t>：</a:t>
            </a:r>
            <a:endParaRPr sz="2800">
              <a:latin typeface="Microsoft JhengHei"/>
              <a:cs typeface="Microsoft JhengHei"/>
            </a:endParaRPr>
          </a:p>
          <a:p>
            <a:pPr marL="596900" indent="-127635">
              <a:lnSpc>
                <a:spcPts val="3340"/>
              </a:lnSpc>
              <a:buSzPct val="98214"/>
              <a:buFont typeface="Arial"/>
              <a:buChar char="•"/>
              <a:tabLst>
                <a:tab pos="597535"/>
              </a:tabLst>
            </a:pPr>
            <a:r>
              <a:rPr sz="2800" b="1" spc="-10">
                <a:solidFill>
                  <a:srgbClr val="DDE89A"/>
                </a:solidFill>
                <a:latin typeface="Microsoft JhengHei"/>
                <a:cs typeface="Microsoft JhengHei"/>
              </a:rPr>
              <a:t>减少了信息负载</a:t>
            </a:r>
            <a:endParaRPr sz="2800">
              <a:latin typeface="Microsoft JhengHei"/>
              <a:cs typeface="Microsoft JhengHei"/>
            </a:endParaRPr>
          </a:p>
          <a:p>
            <a:pPr marL="596900" indent="-127635">
              <a:lnSpc>
                <a:spcPts val="3360"/>
              </a:lnSpc>
              <a:buSzPct val="98214"/>
              <a:buFont typeface="Arial"/>
              <a:buChar char="•"/>
              <a:tabLst>
                <a:tab pos="597535"/>
              </a:tabLst>
            </a:pPr>
            <a:r>
              <a:rPr sz="2800" b="1" spc="-5">
                <a:solidFill>
                  <a:srgbClr val="DDE89A"/>
                </a:solidFill>
                <a:latin typeface="Microsoft JhengHei"/>
                <a:cs typeface="Microsoft JhengHei"/>
              </a:rPr>
              <a:t>提高了企业的反应能力</a:t>
            </a:r>
            <a:endParaRPr sz="2800">
              <a:latin typeface="Microsoft JhengHei"/>
              <a:cs typeface="Microsoft JhengHei"/>
            </a:endParaRPr>
          </a:p>
          <a:p>
            <a:pPr marL="469900" marR="132080" indent="127635">
              <a:lnSpc>
                <a:spcPts val="3360"/>
              </a:lnSpc>
              <a:spcBef>
                <a:spcPts val="120"/>
              </a:spcBef>
              <a:buSzPct val="98214"/>
              <a:buFont typeface="Arial"/>
              <a:buChar char="•"/>
              <a:tabLst>
                <a:tab pos="597535"/>
              </a:tabLst>
            </a:pPr>
            <a:r>
              <a:rPr sz="2800" b="1" spc="-5">
                <a:solidFill>
                  <a:srgbClr val="DDE89A"/>
                </a:solidFill>
                <a:latin typeface="Microsoft JhengHei"/>
                <a:cs typeface="Microsoft JhengHei"/>
              </a:rPr>
              <a:t>为决策提供了更多的信息并对员工产生了激励效应</a:t>
            </a:r>
            <a:r>
              <a:rPr sz="2800" b="1" spc="-50">
                <a:solidFill>
                  <a:srgbClr val="DDE89A"/>
                </a:solidFill>
                <a:latin typeface="Microsoft JhengHei"/>
                <a:cs typeface="Microsoft JhengHei"/>
              </a:rPr>
              <a:t>应</a:t>
            </a:r>
            <a:endParaRPr sz="2800">
              <a:latin typeface="Microsoft JhengHei"/>
              <a:cs typeface="Microsoft JhengHei"/>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6553200" y="6013450"/>
            <a:ext cx="2392361" cy="564898"/>
          </a:xfrm>
          <a:prstGeom prst="rect">
            <a:avLst/>
          </a:prstGeom>
        </p:spPr>
      </p:pic>
      <p:grpSp>
        <p:nvGrpSpPr>
          <p:cNvPr id="3" name="object 3"/>
          <p:cNvGrpSpPr/>
          <p:nvPr/>
        </p:nvGrpSpPr>
        <p:grpSpPr>
          <a:xfrm>
            <a:off x="95250" y="6446837"/>
            <a:ext cx="8975725" cy="323850"/>
            <a:chOff x="95250" y="6446837"/>
            <a:chExt cx="8975725" cy="323850"/>
          </a:xfrm>
        </p:grpSpPr>
        <p:sp>
          <p:nvSpPr>
            <p:cNvPr id="4" name="object 4"/>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5" name="object 5"/>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grpSp>
      <p:grpSp>
        <p:nvGrpSpPr>
          <p:cNvPr id="6" name="object 6"/>
          <p:cNvGrpSpPr/>
          <p:nvPr/>
        </p:nvGrpSpPr>
        <p:grpSpPr>
          <a:xfrm>
            <a:off x="92075" y="98424"/>
            <a:ext cx="8956675" cy="1148080"/>
            <a:chOff x="92075" y="98424"/>
            <a:chExt cx="8956675" cy="1148080"/>
          </a:xfrm>
        </p:grpSpPr>
        <p:pic>
          <p:nvPicPr>
            <p:cNvPr id="7" name="object 7"/>
            <p:cNvPicPr/>
            <p:nvPr/>
          </p:nvPicPr>
          <p:blipFill>
            <a:blip r:embed="rId3"/>
            <a:stretch>
              <a:fillRect/>
            </a:stretch>
          </p:blipFill>
          <p:spPr>
            <a:xfrm>
              <a:off x="92075" y="98424"/>
              <a:ext cx="8956675" cy="179387"/>
            </a:xfrm>
            <a:prstGeom prst="rect">
              <a:avLst/>
            </a:prstGeom>
          </p:spPr>
        </p:pic>
        <p:sp>
          <p:nvSpPr>
            <p:cNvPr id="8" name="object 8"/>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9" name="object 9"/>
            <p:cNvPicPr/>
            <p:nvPr/>
          </p:nvPicPr>
          <p:blipFill>
            <a:blip r:embed="rId4"/>
            <a:stretch>
              <a:fillRect/>
            </a:stretch>
          </p:blipFill>
          <p:spPr>
            <a:xfrm>
              <a:off x="92075" y="306388"/>
              <a:ext cx="8955088" cy="836611"/>
            </a:xfrm>
            <a:prstGeom prst="rect">
              <a:avLst/>
            </a:prstGeom>
          </p:spPr>
        </p:pic>
      </p:grpSp>
      <p:sp>
        <p:nvSpPr>
          <p:cNvPr id="10" name="object 10"/>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11" name="object 11"/>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grpSp>
        <p:nvGrpSpPr>
          <p:cNvPr id="12" name="object 12"/>
          <p:cNvGrpSpPr/>
          <p:nvPr/>
        </p:nvGrpSpPr>
        <p:grpSpPr>
          <a:xfrm>
            <a:off x="8240712" y="411162"/>
            <a:ext cx="544830" cy="555625"/>
            <a:chOff x="8240712" y="411162"/>
            <a:chExt cx="544830" cy="555625"/>
          </a:xfrm>
        </p:grpSpPr>
        <p:pic>
          <p:nvPicPr>
            <p:cNvPr id="13" name="object 13"/>
            <p:cNvPicPr/>
            <p:nvPr/>
          </p:nvPicPr>
          <p:blipFill>
            <a:blip r:embed="rId5"/>
            <a:stretch>
              <a:fillRect/>
            </a:stretch>
          </p:blipFill>
          <p:spPr>
            <a:xfrm>
              <a:off x="8245475" y="415925"/>
              <a:ext cx="534988" cy="546100"/>
            </a:xfrm>
            <a:prstGeom prst="rect">
              <a:avLst/>
            </a:prstGeom>
          </p:spPr>
        </p:pic>
        <p:sp>
          <p:nvSpPr>
            <p:cNvPr id="14" name="object 14"/>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7615237" y="411162"/>
            <a:ext cx="544830" cy="555625"/>
            <a:chOff x="7615237" y="411162"/>
            <a:chExt cx="544830" cy="555625"/>
          </a:xfrm>
        </p:grpSpPr>
        <p:pic>
          <p:nvPicPr>
            <p:cNvPr id="16" name="object 16"/>
            <p:cNvPicPr/>
            <p:nvPr/>
          </p:nvPicPr>
          <p:blipFill>
            <a:blip r:embed="rId6"/>
            <a:stretch>
              <a:fillRect/>
            </a:stretch>
          </p:blipFill>
          <p:spPr>
            <a:xfrm>
              <a:off x="7620000" y="415925"/>
              <a:ext cx="534988" cy="546100"/>
            </a:xfrm>
            <a:prstGeom prst="rect">
              <a:avLst/>
            </a:prstGeom>
          </p:spPr>
        </p:pic>
        <p:sp>
          <p:nvSpPr>
            <p:cNvPr id="17" name="object 1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8" name="object 18"/>
          <p:cNvGrpSpPr/>
          <p:nvPr/>
        </p:nvGrpSpPr>
        <p:grpSpPr>
          <a:xfrm>
            <a:off x="6996112" y="411162"/>
            <a:ext cx="544830" cy="555625"/>
            <a:chOff x="6996112" y="411162"/>
            <a:chExt cx="544830" cy="555625"/>
          </a:xfrm>
        </p:grpSpPr>
        <p:sp>
          <p:nvSpPr>
            <p:cNvPr id="19" name="object 19"/>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0" name="object 20"/>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sp>
        <p:nvSpPr>
          <p:cNvPr id="21" name="object 21"/>
          <p:cNvSpPr txBox="1"/>
          <p:nvPr/>
        </p:nvSpPr>
        <p:spPr>
          <a:xfrm>
            <a:off x="329565" y="1385570"/>
            <a:ext cx="8384540" cy="4292600"/>
          </a:xfrm>
          <a:prstGeom prst="rect">
            <a:avLst/>
          </a:prstGeom>
        </p:spPr>
        <p:txBody>
          <a:bodyPr vert="horz" wrap="square" lIns="0" tIns="12700" rIns="0" bIns="0" rtlCol="0">
            <a:spAutoFit/>
          </a:bodyPr>
          <a:lstStyle/>
          <a:p>
            <a:pPr marL="902335" indent="-889635">
              <a:lnSpc>
                <a:spcPts val="3335"/>
              </a:lnSpc>
              <a:spcBef>
                <a:spcPts val="100"/>
              </a:spcBef>
              <a:buSzPct val="96428"/>
              <a:buAutoNum type="arabicPlain" startAt="2"/>
              <a:tabLst>
                <a:tab pos="902335"/>
              </a:tabLst>
            </a:pPr>
            <a:r>
              <a:rPr sz="2800" b="1" spc="-10">
                <a:solidFill>
                  <a:srgbClr val="DDE89A"/>
                </a:solidFill>
                <a:latin typeface="Microsoft JhengHei"/>
                <a:cs typeface="Microsoft JhengHei"/>
              </a:rPr>
              <a:t>中层管理人员人数</a:t>
            </a:r>
            <a:endParaRPr sz="2800">
              <a:latin typeface="Microsoft JhengHei"/>
              <a:cs typeface="Microsoft JhengHei"/>
            </a:endParaRPr>
          </a:p>
          <a:p>
            <a:pPr marL="320040" lvl="1" indent="-128270">
              <a:lnSpc>
                <a:spcPts val="3365"/>
              </a:lnSpc>
              <a:buSzPct val="98214"/>
              <a:buFont typeface="Arial"/>
              <a:buChar char="•"/>
              <a:tabLst>
                <a:tab pos="320675"/>
              </a:tabLst>
            </a:pPr>
            <a:r>
              <a:rPr sz="2800" b="1" spc="-105">
                <a:solidFill>
                  <a:srgbClr val="DDE89A"/>
                </a:solidFill>
                <a:latin typeface="Microsoft JhengHei"/>
                <a:cs typeface="Microsoft JhengHei"/>
              </a:rPr>
              <a:t>高长型——</a:t>
            </a:r>
            <a:r>
              <a:rPr sz="2800" b="1" spc="-55">
                <a:solidFill>
                  <a:srgbClr val="DDE89A"/>
                </a:solidFill>
                <a:latin typeface="Microsoft JhengHei"/>
                <a:cs typeface="Microsoft JhengHei"/>
              </a:rPr>
              <a:t>中层管理人员较多——</a:t>
            </a:r>
            <a:r>
              <a:rPr sz="2800" b="1" spc="-10">
                <a:solidFill>
                  <a:srgbClr val="DDE89A"/>
                </a:solidFill>
                <a:latin typeface="Microsoft JhengHei"/>
                <a:cs typeface="Microsoft JhengHei"/>
              </a:rPr>
              <a:t>行政费用较高</a:t>
            </a:r>
            <a:endParaRPr sz="2800">
              <a:latin typeface="Microsoft JhengHei"/>
              <a:cs typeface="Microsoft JhengHei"/>
            </a:endParaRPr>
          </a:p>
          <a:p>
            <a:pPr marL="320040" lvl="1" indent="-128270">
              <a:lnSpc>
                <a:spcPts val="3385"/>
              </a:lnSpc>
              <a:buSzPct val="98214"/>
              <a:buFont typeface="Arial"/>
              <a:buChar char="•"/>
              <a:tabLst>
                <a:tab pos="320675"/>
              </a:tabLst>
            </a:pPr>
            <a:r>
              <a:rPr sz="2800" b="1" spc="-105">
                <a:solidFill>
                  <a:srgbClr val="DDE89A"/>
                </a:solidFill>
                <a:latin typeface="Microsoft JhengHei"/>
                <a:cs typeface="Microsoft JhengHei"/>
              </a:rPr>
              <a:t>扁平型——</a:t>
            </a:r>
            <a:r>
              <a:rPr sz="2800" b="1" spc="-10">
                <a:solidFill>
                  <a:srgbClr val="DDE89A"/>
                </a:solidFill>
                <a:latin typeface="Microsoft JhengHei"/>
                <a:cs typeface="Microsoft JhengHei"/>
              </a:rPr>
              <a:t>层级较少—</a:t>
            </a:r>
            <a:endParaRPr sz="2800">
              <a:latin typeface="Microsoft JhengHei"/>
              <a:cs typeface="Microsoft JhengHei"/>
            </a:endParaRPr>
          </a:p>
          <a:p>
            <a:pPr marL="902335" indent="-889635">
              <a:lnSpc>
                <a:spcPts val="3354"/>
              </a:lnSpc>
              <a:buSzPct val="96428"/>
              <a:buAutoNum type="arabicPlain" startAt="2"/>
              <a:tabLst>
                <a:tab pos="902335"/>
              </a:tabLst>
            </a:pPr>
            <a:r>
              <a:rPr sz="2800" b="1" spc="-15">
                <a:solidFill>
                  <a:srgbClr val="993300"/>
                </a:solidFill>
                <a:latin typeface="Microsoft JhengHei"/>
                <a:cs typeface="Microsoft JhengHei"/>
              </a:rPr>
              <a:t>信息传递</a:t>
            </a:r>
            <a:endParaRPr sz="2800">
              <a:latin typeface="Microsoft JhengHei"/>
              <a:cs typeface="Microsoft JhengHei"/>
            </a:endParaRPr>
          </a:p>
          <a:p>
            <a:pPr marL="192405" marR="5080">
              <a:lnSpc>
                <a:spcPct val="100000"/>
              </a:lnSpc>
            </a:pPr>
            <a:r>
              <a:rPr sz="2800" b="1" spc="-5">
                <a:solidFill>
                  <a:srgbClr val="993300"/>
                </a:solidFill>
                <a:latin typeface="Microsoft JhengHei"/>
                <a:cs typeface="Microsoft JhengHei"/>
              </a:rPr>
              <a:t>管理层级越多，信息传递过程中容易发生扭曲，信息</a:t>
            </a:r>
            <a:r>
              <a:rPr sz="2800" b="1" spc="-15">
                <a:solidFill>
                  <a:srgbClr val="993300"/>
                </a:solidFill>
                <a:latin typeface="Microsoft JhengHei"/>
                <a:cs typeface="Microsoft JhengHei"/>
              </a:rPr>
              <a:t>传递失效</a:t>
            </a:r>
            <a:endParaRPr sz="2800">
              <a:latin typeface="Microsoft JhengHei"/>
              <a:cs typeface="Microsoft JhengHei"/>
            </a:endParaRPr>
          </a:p>
          <a:p>
            <a:pPr marL="902335" indent="-889635">
              <a:lnSpc>
                <a:spcPts val="3335"/>
              </a:lnSpc>
              <a:buSzPct val="96428"/>
              <a:buAutoNum type="arabicPlain" startAt="4"/>
              <a:tabLst>
                <a:tab pos="902335"/>
              </a:tabLst>
            </a:pPr>
            <a:r>
              <a:rPr sz="2800" b="1" spc="-10">
                <a:latin typeface="Microsoft JhengHei"/>
                <a:cs typeface="Microsoft JhengHei"/>
              </a:rPr>
              <a:t>协调与激励</a:t>
            </a:r>
            <a:endParaRPr sz="2800">
              <a:latin typeface="Microsoft JhengHei"/>
              <a:cs typeface="Microsoft JhengHei"/>
            </a:endParaRPr>
          </a:p>
          <a:p>
            <a:pPr marL="320040" lvl="1" indent="-128270">
              <a:lnSpc>
                <a:spcPts val="3365"/>
              </a:lnSpc>
              <a:buSzPct val="98214"/>
              <a:buFont typeface="Arial"/>
              <a:buChar char="•"/>
              <a:tabLst>
                <a:tab pos="320675"/>
              </a:tabLst>
            </a:pPr>
            <a:r>
              <a:rPr sz="2800" b="1" spc="-105">
                <a:latin typeface="Microsoft JhengHei"/>
                <a:cs typeface="Microsoft JhengHei"/>
              </a:rPr>
              <a:t>层级多——</a:t>
            </a:r>
            <a:r>
              <a:rPr sz="2800" b="1" spc="-85">
                <a:latin typeface="Microsoft JhengHei"/>
                <a:cs typeface="Microsoft JhengHei"/>
              </a:rPr>
              <a:t>沟通困难——</a:t>
            </a:r>
            <a:r>
              <a:rPr sz="2800" b="1" spc="-15">
                <a:latin typeface="Microsoft JhengHei"/>
                <a:cs typeface="Microsoft JhengHei"/>
              </a:rPr>
              <a:t>不易协调</a:t>
            </a:r>
            <a:endParaRPr sz="2800">
              <a:latin typeface="Microsoft JhengHei"/>
              <a:cs typeface="Microsoft JhengHei"/>
            </a:endParaRPr>
          </a:p>
          <a:p>
            <a:pPr marL="192405" marR="233679" lvl="1" indent="128270">
              <a:lnSpc>
                <a:spcPts val="3360"/>
              </a:lnSpc>
              <a:spcBef>
                <a:spcPts val="120"/>
              </a:spcBef>
              <a:buSzPct val="98214"/>
              <a:buFont typeface="Arial"/>
              <a:buChar char="•"/>
              <a:tabLst>
                <a:tab pos="320675"/>
              </a:tabLst>
            </a:pPr>
            <a:r>
              <a:rPr sz="2800" b="1" spc="-5">
                <a:latin typeface="Microsoft JhengHei"/>
                <a:cs typeface="Microsoft JhengHei"/>
              </a:rPr>
              <a:t>扁平型结构比高长型结构更能调动管理人员的积极</a:t>
            </a:r>
            <a:r>
              <a:rPr sz="2800" b="1" spc="-10">
                <a:latin typeface="Microsoft JhengHei"/>
                <a:cs typeface="Microsoft JhengHei"/>
              </a:rPr>
              <a:t>性，激励效果较好</a:t>
            </a:r>
            <a:endParaRPr sz="2800">
              <a:latin typeface="Microsoft JhengHei"/>
              <a:cs typeface="Microsoft JhengHei"/>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39" y="457358"/>
            <a:ext cx="322580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（二）</a:t>
            </a:r>
            <a:r>
              <a:rPr sz="2800" b="1" spc="-10">
                <a:latin typeface="Microsoft JhengHei"/>
                <a:cs typeface="Microsoft JhengHei"/>
              </a:rPr>
              <a:t>横向分工结构</a:t>
            </a:r>
            <a:endParaRPr sz="2800">
              <a:latin typeface="Microsoft JhengHei"/>
              <a:cs typeface="Microsoft JhengHei"/>
            </a:endParaRPr>
          </a:p>
        </p:txBody>
      </p:sp>
      <p:sp>
        <p:nvSpPr>
          <p:cNvPr id="3" name="object 3"/>
          <p:cNvSpPr txBox="1"/>
          <p:nvPr/>
        </p:nvSpPr>
        <p:spPr>
          <a:xfrm>
            <a:off x="897290" y="1628800"/>
            <a:ext cx="2448560" cy="1469390"/>
          </a:xfrm>
          <a:prstGeom prst="rect">
            <a:avLst/>
          </a:prstGeom>
          <a:solidFill>
            <a:srgbClr val="404040"/>
          </a:solidFill>
          <a:ln w="25400">
            <a:solidFill>
              <a:srgbClr val="DDE89A"/>
            </a:solidFill>
          </a:ln>
        </p:spPr>
        <p:txBody>
          <a:bodyPr vert="horz" wrap="square" lIns="0" tIns="421640" rIns="0" bIns="0" rtlCol="0">
            <a:spAutoFit/>
          </a:bodyPr>
          <a:lstStyle/>
          <a:p>
            <a:pPr marL="442595">
              <a:lnSpc>
                <a:spcPct val="100000"/>
              </a:lnSpc>
              <a:spcBef>
                <a:spcPts val="3320"/>
              </a:spcBef>
            </a:pPr>
            <a:r>
              <a:rPr sz="4100" b="1" spc="-20">
                <a:solidFill>
                  <a:srgbClr val="DDE89A"/>
                </a:solidFill>
                <a:latin typeface="Microsoft JhengHei"/>
                <a:cs typeface="Microsoft JhengHei"/>
              </a:rPr>
              <a:t>创业型</a:t>
            </a:r>
            <a:endParaRPr sz="4100">
              <a:latin typeface="Microsoft JhengHei"/>
              <a:cs typeface="Microsoft JhengHei"/>
            </a:endParaRPr>
          </a:p>
        </p:txBody>
      </p:sp>
      <p:sp>
        <p:nvSpPr>
          <p:cNvPr id="4" name="object 4"/>
          <p:cNvSpPr txBox="1"/>
          <p:nvPr/>
        </p:nvSpPr>
        <p:spPr>
          <a:xfrm>
            <a:off x="3491210" y="1628800"/>
            <a:ext cx="2448560" cy="1469390"/>
          </a:xfrm>
          <a:prstGeom prst="rect">
            <a:avLst/>
          </a:prstGeom>
          <a:solidFill>
            <a:srgbClr val="1C4575"/>
          </a:solidFill>
          <a:ln w="25400">
            <a:solidFill>
              <a:srgbClr val="DDE89A"/>
            </a:solidFill>
          </a:ln>
        </p:spPr>
        <p:txBody>
          <a:bodyPr vert="horz" wrap="square" lIns="0" tIns="421640" rIns="0" bIns="0" rtlCol="0">
            <a:spAutoFit/>
          </a:bodyPr>
          <a:lstStyle/>
          <a:p>
            <a:pPr marL="442595">
              <a:lnSpc>
                <a:spcPct val="100000"/>
              </a:lnSpc>
              <a:spcBef>
                <a:spcPts val="3320"/>
              </a:spcBef>
            </a:pPr>
            <a:r>
              <a:rPr sz="4100" b="1" spc="-20">
                <a:solidFill>
                  <a:srgbClr val="DDE89A"/>
                </a:solidFill>
                <a:latin typeface="Microsoft JhengHei"/>
                <a:cs typeface="Microsoft JhengHei"/>
              </a:rPr>
              <a:t>职能制</a:t>
            </a:r>
            <a:endParaRPr sz="4100">
              <a:latin typeface="Microsoft JhengHei"/>
              <a:cs typeface="Microsoft JhengHei"/>
            </a:endParaRPr>
          </a:p>
        </p:txBody>
      </p:sp>
      <p:sp>
        <p:nvSpPr>
          <p:cNvPr id="5" name="object 5"/>
          <p:cNvSpPr txBox="1">
            <a:spLocks noGrp="1"/>
          </p:cNvSpPr>
          <p:nvPr>
            <p:ph type="title"/>
          </p:nvPr>
        </p:nvSpPr>
        <p:spPr>
          <a:xfrm>
            <a:off x="6157182" y="1628800"/>
            <a:ext cx="2448560" cy="1469390"/>
          </a:xfrm>
          <a:prstGeom prst="rect">
            <a:avLst/>
          </a:prstGeom>
          <a:solidFill>
            <a:srgbClr val="663300"/>
          </a:solidFill>
          <a:ln w="25400">
            <a:solidFill>
              <a:srgbClr val="DDE89A"/>
            </a:solidFill>
          </a:ln>
        </p:spPr>
        <p:txBody>
          <a:bodyPr vert="horz" wrap="square" lIns="0" tIns="421640" rIns="0" bIns="0" rtlCol="0">
            <a:spAutoFit/>
          </a:bodyPr>
          <a:lstStyle/>
          <a:p>
            <a:pPr marL="182245">
              <a:lnSpc>
                <a:spcPct val="100000"/>
              </a:lnSpc>
              <a:spcBef>
                <a:spcPts val="3320"/>
              </a:spcBef>
            </a:pPr>
            <a:r>
              <a:rPr sz="4100" spc="-15">
                <a:solidFill>
                  <a:srgbClr val="DDE89A"/>
                </a:solidFill>
              </a:rPr>
              <a:t>事业部制</a:t>
            </a:r>
            <a:endParaRPr sz="4100"/>
          </a:p>
        </p:txBody>
      </p:sp>
      <p:sp>
        <p:nvSpPr>
          <p:cNvPr id="6" name="object 6"/>
          <p:cNvSpPr txBox="1"/>
          <p:nvPr/>
        </p:nvSpPr>
        <p:spPr>
          <a:xfrm>
            <a:off x="2194238" y="3284493"/>
            <a:ext cx="2448560" cy="1469390"/>
          </a:xfrm>
          <a:prstGeom prst="rect">
            <a:avLst/>
          </a:prstGeom>
          <a:solidFill>
            <a:srgbClr val="CC0000"/>
          </a:solidFill>
          <a:ln w="25400">
            <a:solidFill>
              <a:srgbClr val="DDE89A"/>
            </a:solidFill>
          </a:ln>
        </p:spPr>
        <p:txBody>
          <a:bodyPr vert="horz" wrap="square" lIns="0" tIns="421640" rIns="0" bIns="0" rtlCol="0">
            <a:spAutoFit/>
          </a:bodyPr>
          <a:lstStyle/>
          <a:p>
            <a:pPr algn="ctr">
              <a:lnSpc>
                <a:spcPct val="100000"/>
              </a:lnSpc>
              <a:spcBef>
                <a:spcPts val="3320"/>
              </a:spcBef>
            </a:pPr>
            <a:r>
              <a:rPr sz="4100" b="1" spc="-2035">
                <a:solidFill>
                  <a:srgbClr val="DDE89A"/>
                </a:solidFill>
                <a:latin typeface="Microsoft JhengHei"/>
                <a:cs typeface="Microsoft JhengHei"/>
              </a:rPr>
              <a:t>M</a:t>
            </a:r>
            <a:r>
              <a:rPr sz="4100" b="1" spc="-50">
                <a:solidFill>
                  <a:srgbClr val="DDE89A"/>
                </a:solidFill>
                <a:latin typeface="Microsoft JhengHei"/>
                <a:cs typeface="Microsoft JhengHei"/>
              </a:rPr>
              <a:t>型</a:t>
            </a:r>
            <a:endParaRPr sz="4100">
              <a:latin typeface="Microsoft JhengHei"/>
              <a:cs typeface="Microsoft JhengHei"/>
            </a:endParaRPr>
          </a:p>
        </p:txBody>
      </p:sp>
      <p:sp>
        <p:nvSpPr>
          <p:cNvPr id="7" name="object 7"/>
          <p:cNvSpPr txBox="1"/>
          <p:nvPr/>
        </p:nvSpPr>
        <p:spPr>
          <a:xfrm>
            <a:off x="5220473" y="3284493"/>
            <a:ext cx="2448560" cy="1469390"/>
          </a:xfrm>
          <a:prstGeom prst="rect">
            <a:avLst/>
          </a:prstGeom>
          <a:solidFill>
            <a:srgbClr val="008000"/>
          </a:solidFill>
          <a:ln w="25400">
            <a:solidFill>
              <a:srgbClr val="DDE89A"/>
            </a:solidFill>
          </a:ln>
        </p:spPr>
        <p:txBody>
          <a:bodyPr vert="horz" wrap="square" lIns="0" tIns="63500" rIns="0" bIns="0" rtlCol="0">
            <a:spAutoFit/>
          </a:bodyPr>
          <a:lstStyle/>
          <a:p>
            <a:pPr marL="817244" marR="403225" indent="-406400">
              <a:lnSpc>
                <a:spcPct val="125000"/>
              </a:lnSpc>
              <a:spcBef>
                <a:spcPts val="500"/>
              </a:spcBef>
            </a:pPr>
            <a:r>
              <a:rPr sz="3200" b="1" spc="-15">
                <a:solidFill>
                  <a:srgbClr val="DDE89A"/>
                </a:solidFill>
                <a:latin typeface="Microsoft JhengHei"/>
                <a:cs typeface="Microsoft JhengHei"/>
              </a:rPr>
              <a:t>战略业务</a:t>
            </a:r>
            <a:r>
              <a:rPr sz="3200" b="1" spc="-25">
                <a:solidFill>
                  <a:srgbClr val="DDE89A"/>
                </a:solidFill>
                <a:latin typeface="Microsoft JhengHei"/>
                <a:cs typeface="Microsoft JhengHei"/>
              </a:rPr>
              <a:t>单位</a:t>
            </a:r>
            <a:endParaRPr sz="3200">
              <a:latin typeface="Microsoft JhengHei"/>
              <a:cs typeface="Microsoft JhengHei"/>
            </a:endParaRPr>
          </a:p>
        </p:txBody>
      </p:sp>
      <p:sp>
        <p:nvSpPr>
          <p:cNvPr id="8" name="object 8"/>
          <p:cNvSpPr txBox="1"/>
          <p:nvPr/>
        </p:nvSpPr>
        <p:spPr>
          <a:xfrm>
            <a:off x="3563263" y="4869666"/>
            <a:ext cx="2448560" cy="1469390"/>
          </a:xfrm>
          <a:prstGeom prst="rect">
            <a:avLst/>
          </a:prstGeom>
          <a:solidFill>
            <a:srgbClr val="CC3300"/>
          </a:solidFill>
          <a:ln w="25400">
            <a:solidFill>
              <a:srgbClr val="DDE89A"/>
            </a:solidFill>
          </a:ln>
        </p:spPr>
        <p:txBody>
          <a:bodyPr vert="horz" wrap="square" lIns="0" tIns="421640" rIns="0" bIns="0" rtlCol="0">
            <a:spAutoFit/>
          </a:bodyPr>
          <a:lstStyle/>
          <a:p>
            <a:pPr marL="442595">
              <a:lnSpc>
                <a:spcPct val="100000"/>
              </a:lnSpc>
              <a:spcBef>
                <a:spcPts val="3320"/>
              </a:spcBef>
            </a:pPr>
            <a:r>
              <a:rPr sz="4100" b="1" spc="-20">
                <a:solidFill>
                  <a:srgbClr val="DDE89A"/>
                </a:solidFill>
                <a:latin typeface="Microsoft JhengHei"/>
                <a:cs typeface="Microsoft JhengHei"/>
              </a:rPr>
              <a:t>矩阵制</a:t>
            </a:r>
            <a:endParaRPr sz="4100">
              <a:latin typeface="Microsoft JhengHei"/>
              <a:cs typeface="Microsoft JhengHei"/>
            </a:endParaRPr>
          </a:p>
        </p:txBody>
      </p:sp>
      <p:sp>
        <p:nvSpPr>
          <p:cNvPr id="9" name="object 9"/>
          <p:cNvSpPr txBox="1"/>
          <p:nvPr/>
        </p:nvSpPr>
        <p:spPr>
          <a:xfrm>
            <a:off x="537027" y="4869660"/>
            <a:ext cx="2448560" cy="1469390"/>
          </a:xfrm>
          <a:prstGeom prst="rect">
            <a:avLst/>
          </a:prstGeom>
          <a:solidFill>
            <a:srgbClr val="0066FF"/>
          </a:solidFill>
          <a:ln w="25400">
            <a:solidFill>
              <a:srgbClr val="DDE89A"/>
            </a:solidFill>
          </a:ln>
        </p:spPr>
        <p:txBody>
          <a:bodyPr vert="horz" wrap="square" lIns="0" tIns="192405" rIns="0" bIns="0" rtlCol="0">
            <a:spAutoFit/>
          </a:bodyPr>
          <a:lstStyle/>
          <a:p>
            <a:pPr marL="309245">
              <a:lnSpc>
                <a:spcPts val="4095"/>
              </a:lnSpc>
              <a:spcBef>
                <a:spcPts val="1515"/>
              </a:spcBef>
            </a:pPr>
            <a:r>
              <a:rPr sz="3600" b="1" spc="-15">
                <a:solidFill>
                  <a:srgbClr val="DDE89A"/>
                </a:solidFill>
                <a:latin typeface="Microsoft JhengHei"/>
                <a:cs typeface="Microsoft JhengHei"/>
              </a:rPr>
              <a:t>控股企业</a:t>
            </a:r>
            <a:endParaRPr sz="3600">
              <a:latin typeface="Microsoft JhengHei"/>
              <a:cs typeface="Microsoft JhengHei"/>
            </a:endParaRPr>
          </a:p>
          <a:p>
            <a:pPr marL="290195">
              <a:lnSpc>
                <a:spcPts val="4455"/>
              </a:lnSpc>
            </a:pPr>
            <a:r>
              <a:rPr sz="3600" b="1">
                <a:solidFill>
                  <a:srgbClr val="DDE89A"/>
                </a:solidFill>
                <a:latin typeface="Microsoft JhengHei"/>
                <a:cs typeface="Microsoft JhengHei"/>
              </a:rPr>
              <a:t>（集团</a:t>
            </a:r>
            <a:r>
              <a:rPr sz="3900" b="1" spc="-50">
                <a:solidFill>
                  <a:srgbClr val="DDE89A"/>
                </a:solidFill>
                <a:latin typeface="Microsoft JhengHei"/>
                <a:cs typeface="Microsoft JhengHei"/>
              </a:rPr>
              <a:t>）</a:t>
            </a:r>
            <a:endParaRPr sz="3900">
              <a:latin typeface="Microsoft JhengHei"/>
              <a:cs typeface="Microsoft JhengHei"/>
            </a:endParaRPr>
          </a:p>
        </p:txBody>
      </p:sp>
      <p:sp>
        <p:nvSpPr>
          <p:cNvPr id="10" name="object 10"/>
          <p:cNvSpPr txBox="1"/>
          <p:nvPr/>
        </p:nvSpPr>
        <p:spPr>
          <a:xfrm>
            <a:off x="6695727" y="4941713"/>
            <a:ext cx="2448560" cy="1469390"/>
          </a:xfrm>
          <a:prstGeom prst="rect">
            <a:avLst/>
          </a:prstGeom>
          <a:solidFill>
            <a:srgbClr val="6600CC"/>
          </a:solidFill>
          <a:ln w="25400">
            <a:solidFill>
              <a:srgbClr val="DDE89A"/>
            </a:solidFill>
          </a:ln>
        </p:spPr>
        <p:txBody>
          <a:bodyPr vert="horz" wrap="square" lIns="0" tIns="210820" rIns="0" bIns="0" rtlCol="0">
            <a:spAutoFit/>
          </a:bodyPr>
          <a:lstStyle/>
          <a:p>
            <a:pPr marL="442595" marR="174625" indent="-260350">
              <a:lnSpc>
                <a:spcPts val="4430"/>
              </a:lnSpc>
              <a:spcBef>
                <a:spcPts val="1660"/>
              </a:spcBef>
            </a:pPr>
            <a:r>
              <a:rPr sz="4100" b="1" spc="-15">
                <a:solidFill>
                  <a:srgbClr val="DDE89A"/>
                </a:solidFill>
                <a:latin typeface="Microsoft JhengHei"/>
                <a:cs typeface="Microsoft JhengHei"/>
              </a:rPr>
              <a:t>国际化经</a:t>
            </a:r>
            <a:r>
              <a:rPr sz="4100" b="1" spc="-20">
                <a:solidFill>
                  <a:srgbClr val="DDE89A"/>
                </a:solidFill>
                <a:latin typeface="Microsoft JhengHei"/>
                <a:cs typeface="Microsoft JhengHei"/>
              </a:rPr>
              <a:t>营企业</a:t>
            </a:r>
            <a:endParaRPr sz="4100">
              <a:latin typeface="Microsoft JhengHei"/>
              <a:cs typeface="Microsoft JhengHei"/>
            </a:endParaRPr>
          </a:p>
        </p:txBody>
      </p:sp>
      <p:sp>
        <p:nvSpPr>
          <p:cNvPr id="11" name="object 11"/>
          <p:cNvSpPr txBox="1"/>
          <p:nvPr/>
        </p:nvSpPr>
        <p:spPr>
          <a:xfrm>
            <a:off x="474028" y="1169670"/>
            <a:ext cx="1803400" cy="452120"/>
          </a:xfrm>
          <a:prstGeom prst="rect">
            <a:avLst/>
          </a:prstGeom>
        </p:spPr>
        <p:txBody>
          <a:bodyPr vert="horz" wrap="square" lIns="0" tIns="12700" rIns="0" bIns="0" rtlCol="0">
            <a:spAutoFit/>
          </a:bodyPr>
          <a:lstStyle/>
          <a:p>
            <a:pPr marL="12700">
              <a:lnSpc>
                <a:spcPct val="100000"/>
              </a:lnSpc>
              <a:spcBef>
                <a:spcPts val="100"/>
              </a:spcBef>
            </a:pPr>
            <a:r>
              <a:rPr sz="2800" b="1" spc="200">
                <a:solidFill>
                  <a:srgbClr val="DDE89A"/>
                </a:solidFill>
                <a:latin typeface="Microsoft JhengHei"/>
                <a:cs typeface="Microsoft JhengHei"/>
              </a:rPr>
              <a:t>1.</a:t>
            </a:r>
            <a:r>
              <a:rPr sz="2800" b="1" spc="-15">
                <a:solidFill>
                  <a:srgbClr val="DDE89A"/>
                </a:solidFill>
                <a:latin typeface="Microsoft JhengHei"/>
                <a:cs typeface="Microsoft JhengHei"/>
              </a:rPr>
              <a:t>横向分工</a:t>
            </a:r>
            <a:endParaRPr sz="2800">
              <a:latin typeface="Microsoft JhengHei"/>
              <a:cs typeface="Microsoft JhengHei"/>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39" y="457358"/>
            <a:ext cx="3403600" cy="452120"/>
          </a:xfrm>
          <a:prstGeom prst="rect">
            <a:avLst/>
          </a:prstGeom>
        </p:spPr>
        <p:txBody>
          <a:bodyPr vert="horz" wrap="square" lIns="0" tIns="12700" rIns="0" bIns="0" rtlCol="0">
            <a:spAutoFit/>
          </a:bodyPr>
          <a:lstStyle/>
          <a:p>
            <a:pPr marL="12700">
              <a:lnSpc>
                <a:spcPct val="100000"/>
              </a:lnSpc>
              <a:spcBef>
                <a:spcPts val="100"/>
              </a:spcBef>
            </a:pPr>
            <a:r>
              <a:rPr spc="-100"/>
              <a:t>（1）</a:t>
            </a:r>
            <a:r>
              <a:rPr spc="-10"/>
              <a:t>创业型组织结构</a:t>
            </a:r>
          </a:p>
        </p:txBody>
      </p:sp>
      <p:sp>
        <p:nvSpPr>
          <p:cNvPr id="3" name="object 3"/>
          <p:cNvSpPr txBox="1"/>
          <p:nvPr/>
        </p:nvSpPr>
        <p:spPr>
          <a:xfrm>
            <a:off x="402590" y="1457801"/>
            <a:ext cx="8026400" cy="2311400"/>
          </a:xfrm>
          <a:prstGeom prst="rect">
            <a:avLst/>
          </a:prstGeom>
        </p:spPr>
        <p:txBody>
          <a:bodyPr vert="horz" wrap="square" lIns="0" tIns="12700" rIns="0" bIns="0" rtlCol="0">
            <a:spAutoFit/>
          </a:bodyPr>
          <a:lstStyle/>
          <a:p>
            <a:pPr marL="12700">
              <a:lnSpc>
                <a:spcPct val="100000"/>
              </a:lnSpc>
              <a:spcBef>
                <a:spcPts val="100"/>
              </a:spcBef>
            </a:pPr>
            <a:r>
              <a:rPr sz="3000" b="1" spc="-15">
                <a:solidFill>
                  <a:srgbClr val="DDE89A"/>
                </a:solidFill>
                <a:latin typeface="Microsoft JhengHei"/>
                <a:cs typeface="Microsoft JhengHei"/>
              </a:rPr>
              <a:t>创业型组</a:t>
            </a:r>
            <a:endParaRPr sz="3000">
              <a:latin typeface="Microsoft JhengHei"/>
              <a:cs typeface="Microsoft JhengHei"/>
            </a:endParaRPr>
          </a:p>
          <a:p>
            <a:pPr marL="12700" marR="5080" indent="762000">
              <a:lnSpc>
                <a:spcPct val="100000"/>
              </a:lnSpc>
            </a:pPr>
            <a:r>
              <a:rPr sz="3000" b="1" spc="-5">
                <a:solidFill>
                  <a:srgbClr val="003366"/>
                </a:solidFill>
                <a:latin typeface="Microsoft JhengHei"/>
                <a:cs typeface="Microsoft JhengHei"/>
              </a:rPr>
              <a:t>企业的所有者或管理者对若干下属实施直接控制，并由其下属执行一系列工作任务</a:t>
            </a:r>
            <a:endParaRPr sz="3000">
              <a:latin typeface="Microsoft JhengHei"/>
              <a:cs typeface="Microsoft JhengHei"/>
            </a:endParaRPr>
          </a:p>
          <a:p>
            <a:pPr marL="12700" marR="5080" indent="762000">
              <a:lnSpc>
                <a:spcPct val="100000"/>
              </a:lnSpc>
            </a:pPr>
            <a:r>
              <a:rPr sz="3000" b="1" spc="-5">
                <a:solidFill>
                  <a:srgbClr val="003366"/>
                </a:solidFill>
                <a:latin typeface="Microsoft JhengHei"/>
                <a:cs typeface="Microsoft JhengHei"/>
              </a:rPr>
              <a:t>企业的战略计划由中心人员完成，该中心人员还负责所有重要的经营决策</a:t>
            </a:r>
            <a:endParaRPr sz="3000">
              <a:latin typeface="Microsoft JhengHei"/>
              <a:cs typeface="Microsoft JhengHei"/>
            </a:endParaRPr>
          </a:p>
        </p:txBody>
      </p:sp>
      <p:pic>
        <p:nvPicPr>
          <p:cNvPr id="4" name="object 4"/>
          <p:cNvPicPr/>
          <p:nvPr/>
        </p:nvPicPr>
        <p:blipFill>
          <a:blip r:embed="rId2"/>
          <a:stretch>
            <a:fillRect/>
          </a:stretch>
        </p:blipFill>
        <p:spPr>
          <a:xfrm>
            <a:off x="6299200" y="4584700"/>
            <a:ext cx="1944687" cy="1971675"/>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39" y="457358"/>
            <a:ext cx="3403600" cy="452120"/>
          </a:xfrm>
          <a:prstGeom prst="rect">
            <a:avLst/>
          </a:prstGeom>
        </p:spPr>
        <p:txBody>
          <a:bodyPr vert="horz" wrap="square" lIns="0" tIns="12700" rIns="0" bIns="0" rtlCol="0">
            <a:spAutoFit/>
          </a:bodyPr>
          <a:lstStyle/>
          <a:p>
            <a:pPr marL="12700">
              <a:lnSpc>
                <a:spcPct val="100000"/>
              </a:lnSpc>
              <a:spcBef>
                <a:spcPts val="100"/>
              </a:spcBef>
            </a:pPr>
            <a:r>
              <a:rPr spc="-100"/>
              <a:t>（2）</a:t>
            </a:r>
            <a:r>
              <a:rPr spc="-10"/>
              <a:t>职能制组织结构</a:t>
            </a:r>
          </a:p>
        </p:txBody>
      </p:sp>
      <p:sp>
        <p:nvSpPr>
          <p:cNvPr id="3" name="object 3"/>
          <p:cNvSpPr txBox="1"/>
          <p:nvPr/>
        </p:nvSpPr>
        <p:spPr>
          <a:xfrm>
            <a:off x="474028" y="1673701"/>
            <a:ext cx="8026400" cy="2311400"/>
          </a:xfrm>
          <a:prstGeom prst="rect">
            <a:avLst/>
          </a:prstGeom>
        </p:spPr>
        <p:txBody>
          <a:bodyPr vert="horz" wrap="square" lIns="0" tIns="12700" rIns="0" bIns="0" rtlCol="0">
            <a:spAutoFit/>
          </a:bodyPr>
          <a:lstStyle/>
          <a:p>
            <a:pPr marL="12700">
              <a:lnSpc>
                <a:spcPct val="100000"/>
              </a:lnSpc>
              <a:spcBef>
                <a:spcPts val="100"/>
              </a:spcBef>
            </a:pPr>
            <a:r>
              <a:rPr sz="3000" b="1" spc="-5">
                <a:solidFill>
                  <a:srgbClr val="DDE89A"/>
                </a:solidFill>
                <a:latin typeface="Microsoft JhengHei"/>
                <a:cs typeface="Microsoft JhengHei"/>
              </a:rPr>
              <a:t>职能制组织结构被大多数人认为是组织结构的典</a:t>
            </a:r>
            <a:endParaRPr sz="3000">
              <a:latin typeface="Microsoft JhengHei"/>
              <a:cs typeface="Microsoft JhengHei"/>
            </a:endParaRPr>
          </a:p>
          <a:p>
            <a:pPr marL="12700">
              <a:lnSpc>
                <a:spcPct val="100000"/>
              </a:lnSpc>
            </a:pPr>
            <a:r>
              <a:rPr sz="3000" b="1" spc="-20">
                <a:solidFill>
                  <a:srgbClr val="DDE89A"/>
                </a:solidFill>
                <a:latin typeface="Microsoft JhengHei"/>
                <a:cs typeface="Microsoft JhengHei"/>
              </a:rPr>
              <a:t>型模式</a:t>
            </a:r>
            <a:endParaRPr sz="3000">
              <a:latin typeface="Microsoft JhengHei"/>
              <a:cs typeface="Microsoft JhengHei"/>
            </a:endParaRPr>
          </a:p>
          <a:p>
            <a:pPr marL="12700" marR="5080" algn="just">
              <a:lnSpc>
                <a:spcPct val="100000"/>
              </a:lnSpc>
            </a:pPr>
            <a:r>
              <a:rPr sz="3000" b="1" spc="-5">
                <a:solidFill>
                  <a:srgbClr val="DDE89A"/>
                </a:solidFill>
                <a:latin typeface="Microsoft JhengHei"/>
                <a:cs typeface="Microsoft JhengHei"/>
              </a:rPr>
              <a:t>按职能来组织部门分工，即从企业高层到基层，均把承担相同职能的管理业务及其人员组合在一起，设置相应的管理部门和管理职务</a:t>
            </a:r>
            <a:endParaRPr sz="3000">
              <a:latin typeface="Microsoft JhengHei"/>
              <a:cs typeface="Microsoft JhengHei"/>
            </a:endParaRPr>
          </a:p>
        </p:txBody>
      </p:sp>
      <p:pic>
        <p:nvPicPr>
          <p:cNvPr id="4" name="object 4"/>
          <p:cNvPicPr/>
          <p:nvPr/>
        </p:nvPicPr>
        <p:blipFill>
          <a:blip r:embed="rId2"/>
          <a:stretch>
            <a:fillRect/>
          </a:stretch>
        </p:blipFill>
        <p:spPr>
          <a:xfrm>
            <a:off x="330200" y="1397000"/>
            <a:ext cx="8321675" cy="4938712"/>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6553200" y="6013450"/>
            <a:ext cx="2392361" cy="564898"/>
          </a:xfrm>
          <a:prstGeom prst="rect">
            <a:avLst/>
          </a:prstGeom>
        </p:spPr>
      </p:pic>
      <p:grpSp>
        <p:nvGrpSpPr>
          <p:cNvPr id="3" name="object 3"/>
          <p:cNvGrpSpPr/>
          <p:nvPr/>
        </p:nvGrpSpPr>
        <p:grpSpPr>
          <a:xfrm>
            <a:off x="95250" y="6446837"/>
            <a:ext cx="8975725" cy="323850"/>
            <a:chOff x="95250" y="6446837"/>
            <a:chExt cx="8975725" cy="323850"/>
          </a:xfrm>
        </p:grpSpPr>
        <p:sp>
          <p:nvSpPr>
            <p:cNvPr id="4" name="object 4"/>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5" name="object 5"/>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grpSp>
      <p:grpSp>
        <p:nvGrpSpPr>
          <p:cNvPr id="6" name="object 6"/>
          <p:cNvGrpSpPr/>
          <p:nvPr/>
        </p:nvGrpSpPr>
        <p:grpSpPr>
          <a:xfrm>
            <a:off x="92075" y="98424"/>
            <a:ext cx="8956675" cy="1148080"/>
            <a:chOff x="92075" y="98424"/>
            <a:chExt cx="8956675" cy="1148080"/>
          </a:xfrm>
        </p:grpSpPr>
        <p:pic>
          <p:nvPicPr>
            <p:cNvPr id="7" name="object 7"/>
            <p:cNvPicPr/>
            <p:nvPr/>
          </p:nvPicPr>
          <p:blipFill>
            <a:blip r:embed="rId3"/>
            <a:stretch>
              <a:fillRect/>
            </a:stretch>
          </p:blipFill>
          <p:spPr>
            <a:xfrm>
              <a:off x="92075" y="98424"/>
              <a:ext cx="8956675" cy="179387"/>
            </a:xfrm>
            <a:prstGeom prst="rect">
              <a:avLst/>
            </a:prstGeom>
          </p:spPr>
        </p:pic>
        <p:sp>
          <p:nvSpPr>
            <p:cNvPr id="8" name="object 8"/>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9" name="object 9"/>
            <p:cNvPicPr/>
            <p:nvPr/>
          </p:nvPicPr>
          <p:blipFill>
            <a:blip r:embed="rId4"/>
            <a:stretch>
              <a:fillRect/>
            </a:stretch>
          </p:blipFill>
          <p:spPr>
            <a:xfrm>
              <a:off x="92075" y="306388"/>
              <a:ext cx="8955088" cy="836611"/>
            </a:xfrm>
            <a:prstGeom prst="rect">
              <a:avLst/>
            </a:prstGeom>
          </p:spPr>
        </p:pic>
      </p:grpSp>
      <p:sp>
        <p:nvSpPr>
          <p:cNvPr id="10" name="object 10"/>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11" name="object 11"/>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grpSp>
        <p:nvGrpSpPr>
          <p:cNvPr id="12" name="object 12"/>
          <p:cNvGrpSpPr/>
          <p:nvPr/>
        </p:nvGrpSpPr>
        <p:grpSpPr>
          <a:xfrm>
            <a:off x="8240712" y="411162"/>
            <a:ext cx="544830" cy="555625"/>
            <a:chOff x="8240712" y="411162"/>
            <a:chExt cx="544830" cy="555625"/>
          </a:xfrm>
        </p:grpSpPr>
        <p:pic>
          <p:nvPicPr>
            <p:cNvPr id="13" name="object 13"/>
            <p:cNvPicPr/>
            <p:nvPr/>
          </p:nvPicPr>
          <p:blipFill>
            <a:blip r:embed="rId5"/>
            <a:stretch>
              <a:fillRect/>
            </a:stretch>
          </p:blipFill>
          <p:spPr>
            <a:xfrm>
              <a:off x="8245475" y="415925"/>
              <a:ext cx="534988" cy="546100"/>
            </a:xfrm>
            <a:prstGeom prst="rect">
              <a:avLst/>
            </a:prstGeom>
          </p:spPr>
        </p:pic>
        <p:sp>
          <p:nvSpPr>
            <p:cNvPr id="14" name="object 14"/>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7615237" y="411162"/>
            <a:ext cx="544830" cy="555625"/>
            <a:chOff x="7615237" y="411162"/>
            <a:chExt cx="544830" cy="555625"/>
          </a:xfrm>
        </p:grpSpPr>
        <p:pic>
          <p:nvPicPr>
            <p:cNvPr id="16" name="object 16"/>
            <p:cNvPicPr/>
            <p:nvPr/>
          </p:nvPicPr>
          <p:blipFill>
            <a:blip r:embed="rId6"/>
            <a:stretch>
              <a:fillRect/>
            </a:stretch>
          </p:blipFill>
          <p:spPr>
            <a:xfrm>
              <a:off x="7620000" y="415925"/>
              <a:ext cx="534988" cy="546100"/>
            </a:xfrm>
            <a:prstGeom prst="rect">
              <a:avLst/>
            </a:prstGeom>
          </p:spPr>
        </p:pic>
        <p:sp>
          <p:nvSpPr>
            <p:cNvPr id="17" name="object 1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8" name="object 18"/>
          <p:cNvGrpSpPr/>
          <p:nvPr/>
        </p:nvGrpSpPr>
        <p:grpSpPr>
          <a:xfrm>
            <a:off x="6996112" y="411162"/>
            <a:ext cx="544830" cy="555625"/>
            <a:chOff x="6996112" y="411162"/>
            <a:chExt cx="544830" cy="555625"/>
          </a:xfrm>
        </p:grpSpPr>
        <p:sp>
          <p:nvSpPr>
            <p:cNvPr id="19" name="object 19"/>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0" name="object 20"/>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sp>
        <p:nvSpPr>
          <p:cNvPr id="21" name="object 21"/>
          <p:cNvSpPr txBox="1"/>
          <p:nvPr/>
        </p:nvSpPr>
        <p:spPr>
          <a:xfrm>
            <a:off x="329565" y="1311752"/>
            <a:ext cx="8398510" cy="4781550"/>
          </a:xfrm>
          <a:prstGeom prst="rect">
            <a:avLst/>
          </a:prstGeom>
        </p:spPr>
        <p:txBody>
          <a:bodyPr vert="horz" wrap="square" lIns="0" tIns="12700" rIns="0" bIns="0" rtlCol="0">
            <a:spAutoFit/>
          </a:bodyPr>
          <a:lstStyle/>
          <a:p>
            <a:pPr marL="12700">
              <a:lnSpc>
                <a:spcPts val="3095"/>
              </a:lnSpc>
              <a:spcBef>
                <a:spcPts val="100"/>
              </a:spcBef>
            </a:pPr>
            <a:r>
              <a:rPr sz="2100" spc="-700">
                <a:solidFill>
                  <a:srgbClr val="DDE89A"/>
                </a:solidFill>
                <a:latin typeface="Segoe UI Symbol"/>
                <a:cs typeface="Segoe UI Symbol"/>
              </a:rPr>
              <a:t>★</a:t>
            </a:r>
            <a:r>
              <a:rPr sz="2600" b="1" spc="-20">
                <a:solidFill>
                  <a:srgbClr val="DDE89A"/>
                </a:solidFill>
                <a:latin typeface="Microsoft JhengHei"/>
                <a:cs typeface="Microsoft JhengHei"/>
              </a:rPr>
              <a:t>优点：</a:t>
            </a:r>
            <a:endParaRPr sz="2600">
              <a:latin typeface="Microsoft JhengHei"/>
              <a:cs typeface="Microsoft JhengHei"/>
            </a:endParaRPr>
          </a:p>
          <a:p>
            <a:pPr marL="130810" indent="-118745">
              <a:lnSpc>
                <a:spcPts val="3125"/>
              </a:lnSpc>
              <a:buSzPct val="98076"/>
              <a:buFont typeface="Arial"/>
              <a:buChar char="•"/>
              <a:tabLst>
                <a:tab pos="131445"/>
              </a:tabLst>
            </a:pPr>
            <a:r>
              <a:rPr sz="2600" b="1" spc="-10">
                <a:solidFill>
                  <a:srgbClr val="DDE89A"/>
                </a:solidFill>
                <a:latin typeface="Microsoft JhengHei"/>
                <a:cs typeface="Microsoft JhengHei"/>
              </a:rPr>
              <a:t>实现规模经济</a:t>
            </a:r>
            <a:endParaRPr sz="2600">
              <a:latin typeface="Microsoft JhengHei"/>
              <a:cs typeface="Microsoft JhengHei"/>
            </a:endParaRPr>
          </a:p>
          <a:p>
            <a:pPr marL="130810" indent="-118745">
              <a:lnSpc>
                <a:spcPts val="3120"/>
              </a:lnSpc>
              <a:buSzPct val="98076"/>
              <a:buFont typeface="Arial"/>
              <a:buChar char="•"/>
              <a:tabLst>
                <a:tab pos="131445"/>
              </a:tabLst>
            </a:pPr>
            <a:r>
              <a:rPr sz="2600" b="1" spc="-10">
                <a:solidFill>
                  <a:srgbClr val="DDE89A"/>
                </a:solidFill>
                <a:latin typeface="Microsoft JhengHei"/>
                <a:cs typeface="Microsoft JhengHei"/>
              </a:rPr>
              <a:t>提升深入的职能技能</a:t>
            </a:r>
            <a:endParaRPr sz="2600">
              <a:latin typeface="Microsoft JhengHei"/>
              <a:cs typeface="Microsoft JhengHei"/>
            </a:endParaRPr>
          </a:p>
          <a:p>
            <a:pPr marL="130810" indent="-118745">
              <a:lnSpc>
                <a:spcPts val="3120"/>
              </a:lnSpc>
              <a:buSzPct val="98076"/>
              <a:buFont typeface="Arial"/>
              <a:buChar char="•"/>
              <a:tabLst>
                <a:tab pos="131445"/>
              </a:tabLst>
            </a:pPr>
            <a:r>
              <a:rPr sz="2600" b="1" spc="-5">
                <a:solidFill>
                  <a:srgbClr val="DDE89A"/>
                </a:solidFill>
                <a:latin typeface="Microsoft JhengHei"/>
                <a:cs typeface="Microsoft JhengHei"/>
              </a:rPr>
              <a:t>由于任务为常规和重复性任务，因而工作效率得到提高</a:t>
            </a:r>
            <a:endParaRPr sz="2600">
              <a:latin typeface="Microsoft JhengHei"/>
              <a:cs typeface="Microsoft JhengHei"/>
            </a:endParaRPr>
          </a:p>
          <a:p>
            <a:pPr marL="130810" indent="-118745">
              <a:lnSpc>
                <a:spcPts val="3145"/>
              </a:lnSpc>
              <a:buSzPct val="98076"/>
              <a:buFont typeface="Arial"/>
              <a:buChar char="•"/>
              <a:tabLst>
                <a:tab pos="131445"/>
              </a:tabLst>
            </a:pPr>
            <a:r>
              <a:rPr sz="2600" b="1" spc="-5">
                <a:solidFill>
                  <a:srgbClr val="DDE89A"/>
                </a:solidFill>
                <a:latin typeface="Microsoft JhengHei"/>
                <a:cs typeface="Microsoft JhengHei"/>
              </a:rPr>
              <a:t>董事会便于监控各个部门</a:t>
            </a:r>
            <a:endParaRPr sz="2600">
              <a:latin typeface="Microsoft JhengHei"/>
              <a:cs typeface="Microsoft JhengHei"/>
            </a:endParaRPr>
          </a:p>
          <a:p>
            <a:pPr marL="12700">
              <a:lnSpc>
                <a:spcPts val="3090"/>
              </a:lnSpc>
            </a:pPr>
            <a:r>
              <a:rPr sz="2000">
                <a:solidFill>
                  <a:srgbClr val="DDE89A"/>
                </a:solidFill>
                <a:latin typeface="楷体"/>
                <a:cs typeface="楷体"/>
              </a:rPr>
              <a:t>☆</a:t>
            </a:r>
            <a:r>
              <a:rPr sz="2600" b="1" spc="-20">
                <a:solidFill>
                  <a:srgbClr val="DDE89A"/>
                </a:solidFill>
                <a:latin typeface="Microsoft JhengHei"/>
                <a:cs typeface="Microsoft JhengHei"/>
              </a:rPr>
              <a:t>缺点：</a:t>
            </a:r>
            <a:endParaRPr sz="2600">
              <a:latin typeface="Microsoft JhengHei"/>
              <a:cs typeface="Microsoft JhengHei"/>
            </a:endParaRPr>
          </a:p>
          <a:p>
            <a:pPr marL="12700" marR="5080" indent="118745">
              <a:lnSpc>
                <a:spcPts val="3120"/>
              </a:lnSpc>
              <a:spcBef>
                <a:spcPts val="125"/>
              </a:spcBef>
              <a:buSzPct val="98076"/>
              <a:buFont typeface="Arial"/>
              <a:buChar char="•"/>
              <a:tabLst>
                <a:tab pos="131445"/>
              </a:tabLst>
            </a:pPr>
            <a:r>
              <a:rPr sz="2600" b="1" spc="-5">
                <a:solidFill>
                  <a:srgbClr val="DDE89A"/>
                </a:solidFill>
                <a:latin typeface="Microsoft JhengHei"/>
                <a:cs typeface="Microsoft JhengHei"/>
              </a:rPr>
              <a:t>由于对战略重要性的流程进行了过度细分，在协调不同职</a:t>
            </a:r>
            <a:r>
              <a:rPr sz="2600" b="1" spc="-10">
                <a:solidFill>
                  <a:srgbClr val="DDE89A"/>
                </a:solidFill>
                <a:latin typeface="Microsoft JhengHei"/>
                <a:cs typeface="Microsoft JhengHei"/>
              </a:rPr>
              <a:t>能时可能出现问题</a:t>
            </a:r>
            <a:endParaRPr sz="2600">
              <a:latin typeface="Microsoft JhengHei"/>
              <a:cs typeface="Microsoft JhengHei"/>
            </a:endParaRPr>
          </a:p>
          <a:p>
            <a:pPr marL="130810" indent="-118745">
              <a:lnSpc>
                <a:spcPts val="2995"/>
              </a:lnSpc>
              <a:buSzPct val="98076"/>
              <a:buFont typeface="Arial"/>
              <a:buChar char="•"/>
              <a:tabLst>
                <a:tab pos="131445"/>
              </a:tabLst>
            </a:pPr>
            <a:r>
              <a:rPr sz="2600" b="1" spc="-5">
                <a:solidFill>
                  <a:srgbClr val="DDE89A"/>
                </a:solidFill>
                <a:latin typeface="Microsoft JhengHei"/>
                <a:cs typeface="Microsoft JhengHei"/>
              </a:rPr>
              <a:t>难以确定各项产品产生的盈亏</a:t>
            </a:r>
            <a:endParaRPr sz="2600">
              <a:latin typeface="Microsoft JhengHei"/>
              <a:cs typeface="Microsoft JhengHei"/>
            </a:endParaRPr>
          </a:p>
          <a:p>
            <a:pPr marL="12700" marR="5080" indent="118745">
              <a:lnSpc>
                <a:spcPts val="3120"/>
              </a:lnSpc>
              <a:spcBef>
                <a:spcPts val="125"/>
              </a:spcBef>
              <a:buSzPct val="98076"/>
              <a:buFont typeface="Arial"/>
              <a:buChar char="•"/>
              <a:tabLst>
                <a:tab pos="131445"/>
              </a:tabLst>
            </a:pPr>
            <a:r>
              <a:rPr sz="2600" b="1" spc="-5">
                <a:solidFill>
                  <a:srgbClr val="DDE89A"/>
                </a:solidFill>
                <a:latin typeface="Microsoft JhengHei"/>
                <a:cs typeface="Microsoft JhengHei"/>
              </a:rPr>
              <a:t>导致职能间发生冲突、各自为政，而不是出于企业整体利</a:t>
            </a:r>
            <a:r>
              <a:rPr sz="2600" b="1" spc="-10">
                <a:solidFill>
                  <a:srgbClr val="DDE89A"/>
                </a:solidFill>
                <a:latin typeface="Microsoft JhengHei"/>
                <a:cs typeface="Microsoft JhengHei"/>
              </a:rPr>
              <a:t>益进行相互合作</a:t>
            </a:r>
            <a:endParaRPr sz="2600">
              <a:latin typeface="Microsoft JhengHei"/>
              <a:cs typeface="Microsoft JhengHei"/>
            </a:endParaRPr>
          </a:p>
          <a:p>
            <a:pPr marL="130810" indent="-118745">
              <a:lnSpc>
                <a:spcPts val="3025"/>
              </a:lnSpc>
              <a:buSzPct val="98076"/>
              <a:buFont typeface="Arial"/>
              <a:buChar char="•"/>
              <a:tabLst>
                <a:tab pos="131445"/>
              </a:tabLst>
            </a:pPr>
            <a:r>
              <a:rPr sz="2600" b="1" spc="-5">
                <a:solidFill>
                  <a:srgbClr val="DDE89A"/>
                </a:solidFill>
                <a:latin typeface="Microsoft JhengHei"/>
                <a:cs typeface="Microsoft JhengHei"/>
              </a:rPr>
              <a:t>等级层次以及集权化的决策制定机制会放慢反应速度</a:t>
            </a:r>
            <a:endParaRPr sz="2600">
              <a:latin typeface="Microsoft JhengHei"/>
              <a:cs typeface="Microsoft JhengHei"/>
            </a:endParaRPr>
          </a:p>
        </p:txBody>
      </p:sp>
      <p:pic>
        <p:nvPicPr>
          <p:cNvPr id="22" name="object 22"/>
          <p:cNvPicPr/>
          <p:nvPr/>
        </p:nvPicPr>
        <p:blipFill>
          <a:blip r:embed="rId7"/>
          <a:stretch>
            <a:fillRect/>
          </a:stretch>
        </p:blipFill>
        <p:spPr>
          <a:xfrm>
            <a:off x="4356100" y="1130300"/>
            <a:ext cx="2232025" cy="1304925"/>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39" y="457358"/>
            <a:ext cx="3759200" cy="452120"/>
          </a:xfrm>
          <a:prstGeom prst="rect">
            <a:avLst/>
          </a:prstGeom>
        </p:spPr>
        <p:txBody>
          <a:bodyPr vert="horz" wrap="square" lIns="0" tIns="12700" rIns="0" bIns="0" rtlCol="0">
            <a:spAutoFit/>
          </a:bodyPr>
          <a:lstStyle/>
          <a:p>
            <a:pPr marL="12700">
              <a:lnSpc>
                <a:spcPct val="100000"/>
              </a:lnSpc>
              <a:spcBef>
                <a:spcPts val="100"/>
              </a:spcBef>
            </a:pPr>
            <a:r>
              <a:rPr sz="2800" b="1" spc="-100">
                <a:latin typeface="Microsoft JhengHei"/>
                <a:cs typeface="Microsoft JhengHei"/>
              </a:rPr>
              <a:t>（3）</a:t>
            </a:r>
            <a:r>
              <a:rPr sz="2800" b="1" spc="-10">
                <a:latin typeface="Microsoft JhengHei"/>
                <a:cs typeface="Microsoft JhengHei"/>
              </a:rPr>
              <a:t>事业部制组织结构</a:t>
            </a:r>
            <a:endParaRPr sz="2800">
              <a:latin typeface="Microsoft JhengHei"/>
              <a:cs typeface="Microsoft JhengHei"/>
            </a:endParaRPr>
          </a:p>
        </p:txBody>
      </p:sp>
      <p:sp>
        <p:nvSpPr>
          <p:cNvPr id="3" name="object 3"/>
          <p:cNvSpPr txBox="1">
            <a:spLocks noGrp="1"/>
          </p:cNvSpPr>
          <p:nvPr>
            <p:ph type="title"/>
          </p:nvPr>
        </p:nvSpPr>
        <p:spPr>
          <a:xfrm>
            <a:off x="402590" y="1386364"/>
            <a:ext cx="8166734" cy="1838960"/>
          </a:xfrm>
          <a:prstGeom prst="rect">
            <a:avLst/>
          </a:prstGeom>
        </p:spPr>
        <p:txBody>
          <a:bodyPr vert="horz" wrap="square" lIns="0" tIns="12700" rIns="0" bIns="0" rtlCol="0">
            <a:spAutoFit/>
          </a:bodyPr>
          <a:lstStyle/>
          <a:p>
            <a:pPr marL="12700" marR="145415" algn="just">
              <a:lnSpc>
                <a:spcPct val="100000"/>
              </a:lnSpc>
              <a:spcBef>
                <a:spcPts val="100"/>
              </a:spcBef>
            </a:pPr>
            <a:r>
              <a:rPr sz="3000" spc="-5">
                <a:solidFill>
                  <a:srgbClr val="DDE89A"/>
                </a:solidFill>
              </a:rPr>
              <a:t>事业部制结构按照产品、服务、市场或地区定义出不同的事业部，将企业人员划分为不同的事业</a:t>
            </a:r>
            <a:r>
              <a:rPr sz="3000" spc="-10">
                <a:solidFill>
                  <a:srgbClr val="DDE89A"/>
                </a:solidFill>
              </a:rPr>
              <a:t>部被称为事业部制</a:t>
            </a:r>
            <a:endParaRPr sz="3000"/>
          </a:p>
          <a:p>
            <a:pPr marL="469900">
              <a:lnSpc>
                <a:spcPts val="3475"/>
              </a:lnSpc>
            </a:pPr>
            <a:r>
              <a:rPr sz="3400" b="0" spc="-1140">
                <a:solidFill>
                  <a:srgbClr val="DDE89A"/>
                </a:solidFill>
                <a:latin typeface="Segoe UI Symbol"/>
                <a:cs typeface="Segoe UI Symbol"/>
              </a:rPr>
              <a:t>★</a:t>
            </a:r>
            <a:r>
              <a:rPr spc="-5">
                <a:solidFill>
                  <a:srgbClr val="DDE89A"/>
                </a:solidFill>
              </a:rPr>
              <a:t>制定战略并不仅仅是高层管理者和领导者的任务</a:t>
            </a:r>
            <a:endParaRPr sz="3400">
              <a:latin typeface="Segoe UI Symbol"/>
              <a:cs typeface="Segoe UI Symbol"/>
            </a:endParaRPr>
          </a:p>
        </p:txBody>
      </p:sp>
      <p:sp>
        <p:nvSpPr>
          <p:cNvPr id="4" name="object 4"/>
          <p:cNvSpPr txBox="1"/>
          <p:nvPr/>
        </p:nvSpPr>
        <p:spPr>
          <a:xfrm>
            <a:off x="402590" y="3183890"/>
            <a:ext cx="8204200" cy="3012440"/>
          </a:xfrm>
          <a:prstGeom prst="rect">
            <a:avLst/>
          </a:prstGeom>
        </p:spPr>
        <p:txBody>
          <a:bodyPr vert="horz" wrap="square" lIns="0" tIns="12700" rIns="0" bIns="0" rtlCol="0">
            <a:spAutoFit/>
          </a:bodyPr>
          <a:lstStyle/>
          <a:p>
            <a:pPr marL="12700" marR="5080">
              <a:lnSpc>
                <a:spcPct val="100000"/>
              </a:lnSpc>
              <a:spcBef>
                <a:spcPts val="100"/>
              </a:spcBef>
            </a:pPr>
            <a:r>
              <a:rPr sz="2800" b="1" spc="-5">
                <a:solidFill>
                  <a:srgbClr val="DDE89A"/>
                </a:solidFill>
                <a:latin typeface="Microsoft JhengHei"/>
                <a:cs typeface="Microsoft JhengHei"/>
              </a:rPr>
              <a:t>①区域事业部制结构：按特定的地理位置来对企业的</a:t>
            </a:r>
            <a:r>
              <a:rPr sz="2800" b="1" spc="-10">
                <a:solidFill>
                  <a:srgbClr val="DDE89A"/>
                </a:solidFill>
                <a:latin typeface="Microsoft JhengHei"/>
                <a:cs typeface="Microsoft JhengHei"/>
              </a:rPr>
              <a:t>活动和人员进行分类</a:t>
            </a:r>
            <a:endParaRPr sz="2800">
              <a:latin typeface="Microsoft JhengHei"/>
              <a:cs typeface="Microsoft JhengHei"/>
            </a:endParaRPr>
          </a:p>
          <a:p>
            <a:pPr marL="12700" marR="5080">
              <a:lnSpc>
                <a:spcPct val="100000"/>
              </a:lnSpc>
            </a:pPr>
            <a:r>
              <a:rPr sz="2250">
                <a:solidFill>
                  <a:srgbClr val="DDE89A"/>
                </a:solidFill>
                <a:latin typeface="Arial"/>
                <a:cs typeface="Arial"/>
              </a:rPr>
              <a:t>Δ</a:t>
            </a:r>
            <a:r>
              <a:rPr sz="2800" b="1" spc="-5">
                <a:solidFill>
                  <a:srgbClr val="DDE89A"/>
                </a:solidFill>
                <a:latin typeface="Microsoft JhengHei"/>
                <a:cs typeface="Microsoft JhengHei"/>
              </a:rPr>
              <a:t>优点：方便与客户联系，更好的地区决策；建立地区工厂或办事处会削减成本费用；有利于海外经营企</a:t>
            </a:r>
            <a:r>
              <a:rPr sz="2800" b="1" spc="-10">
                <a:solidFill>
                  <a:srgbClr val="DDE89A"/>
                </a:solidFill>
                <a:latin typeface="Microsoft JhengHei"/>
                <a:cs typeface="Microsoft JhengHei"/>
              </a:rPr>
              <a:t>业应对各种环境变化</a:t>
            </a:r>
            <a:endParaRPr sz="2800">
              <a:latin typeface="Microsoft JhengHei"/>
              <a:cs typeface="Microsoft JhengHei"/>
            </a:endParaRPr>
          </a:p>
          <a:p>
            <a:pPr marL="12700" marR="166370">
              <a:lnSpc>
                <a:spcPct val="100000"/>
              </a:lnSpc>
            </a:pPr>
            <a:r>
              <a:rPr sz="2250">
                <a:solidFill>
                  <a:srgbClr val="DDE89A"/>
                </a:solidFill>
                <a:latin typeface="Arial"/>
                <a:cs typeface="Arial"/>
              </a:rPr>
              <a:t>Δ</a:t>
            </a:r>
            <a:r>
              <a:rPr sz="2800" b="1" spc="-5">
                <a:solidFill>
                  <a:srgbClr val="DDE89A"/>
                </a:solidFill>
                <a:latin typeface="Microsoft JhengHei"/>
                <a:cs typeface="Microsoft JhengHei"/>
              </a:rPr>
              <a:t>缺点：管理成本的重复；难以处理跨区域的大客户</a:t>
            </a:r>
            <a:r>
              <a:rPr sz="2800" b="1" spc="-20">
                <a:solidFill>
                  <a:srgbClr val="DDE89A"/>
                </a:solidFill>
                <a:latin typeface="Microsoft JhengHei"/>
                <a:cs typeface="Microsoft JhengHei"/>
              </a:rPr>
              <a:t>的事务</a:t>
            </a:r>
            <a:endParaRPr sz="2800">
              <a:latin typeface="Microsoft JhengHei"/>
              <a:cs typeface="Microsoft JhengHei"/>
            </a:endParaRPr>
          </a:p>
        </p:txBody>
      </p:sp>
      <p:pic>
        <p:nvPicPr>
          <p:cNvPr id="5" name="object 5"/>
          <p:cNvPicPr/>
          <p:nvPr/>
        </p:nvPicPr>
        <p:blipFill>
          <a:blip r:embed="rId2"/>
          <a:stretch>
            <a:fillRect/>
          </a:stretch>
        </p:blipFill>
        <p:spPr>
          <a:xfrm>
            <a:off x="393700" y="2781300"/>
            <a:ext cx="8324850" cy="3816350"/>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6553200" y="6013450"/>
            <a:ext cx="2392361" cy="564898"/>
          </a:xfrm>
          <a:prstGeom prst="rect">
            <a:avLst/>
          </a:prstGeom>
        </p:spPr>
      </p:pic>
      <p:grpSp>
        <p:nvGrpSpPr>
          <p:cNvPr id="3" name="object 3"/>
          <p:cNvGrpSpPr/>
          <p:nvPr/>
        </p:nvGrpSpPr>
        <p:grpSpPr>
          <a:xfrm>
            <a:off x="95250" y="6446837"/>
            <a:ext cx="8975725" cy="323850"/>
            <a:chOff x="95250" y="6446837"/>
            <a:chExt cx="8975725" cy="323850"/>
          </a:xfrm>
        </p:grpSpPr>
        <p:sp>
          <p:nvSpPr>
            <p:cNvPr id="4" name="object 4"/>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5" name="object 5"/>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grpSp>
      <p:grpSp>
        <p:nvGrpSpPr>
          <p:cNvPr id="6" name="object 6"/>
          <p:cNvGrpSpPr/>
          <p:nvPr/>
        </p:nvGrpSpPr>
        <p:grpSpPr>
          <a:xfrm>
            <a:off x="92075" y="98424"/>
            <a:ext cx="8956675" cy="1148080"/>
            <a:chOff x="92075" y="98424"/>
            <a:chExt cx="8956675" cy="1148080"/>
          </a:xfrm>
        </p:grpSpPr>
        <p:pic>
          <p:nvPicPr>
            <p:cNvPr id="7" name="object 7"/>
            <p:cNvPicPr/>
            <p:nvPr/>
          </p:nvPicPr>
          <p:blipFill>
            <a:blip r:embed="rId3"/>
            <a:stretch>
              <a:fillRect/>
            </a:stretch>
          </p:blipFill>
          <p:spPr>
            <a:xfrm>
              <a:off x="92075" y="98424"/>
              <a:ext cx="8956675" cy="179387"/>
            </a:xfrm>
            <a:prstGeom prst="rect">
              <a:avLst/>
            </a:prstGeom>
          </p:spPr>
        </p:pic>
        <p:sp>
          <p:nvSpPr>
            <p:cNvPr id="8" name="object 8"/>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9" name="object 9"/>
            <p:cNvPicPr/>
            <p:nvPr/>
          </p:nvPicPr>
          <p:blipFill>
            <a:blip r:embed="rId4"/>
            <a:stretch>
              <a:fillRect/>
            </a:stretch>
          </p:blipFill>
          <p:spPr>
            <a:xfrm>
              <a:off x="92075" y="306388"/>
              <a:ext cx="8955088" cy="836611"/>
            </a:xfrm>
            <a:prstGeom prst="rect">
              <a:avLst/>
            </a:prstGeom>
          </p:spPr>
        </p:pic>
      </p:grpSp>
      <p:sp>
        <p:nvSpPr>
          <p:cNvPr id="10" name="object 10"/>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11" name="object 11"/>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grpSp>
        <p:nvGrpSpPr>
          <p:cNvPr id="12" name="object 12"/>
          <p:cNvGrpSpPr/>
          <p:nvPr/>
        </p:nvGrpSpPr>
        <p:grpSpPr>
          <a:xfrm>
            <a:off x="8240712" y="411162"/>
            <a:ext cx="544830" cy="555625"/>
            <a:chOff x="8240712" y="411162"/>
            <a:chExt cx="544830" cy="555625"/>
          </a:xfrm>
        </p:grpSpPr>
        <p:pic>
          <p:nvPicPr>
            <p:cNvPr id="13" name="object 13"/>
            <p:cNvPicPr/>
            <p:nvPr/>
          </p:nvPicPr>
          <p:blipFill>
            <a:blip r:embed="rId5"/>
            <a:stretch>
              <a:fillRect/>
            </a:stretch>
          </p:blipFill>
          <p:spPr>
            <a:xfrm>
              <a:off x="8245475" y="415925"/>
              <a:ext cx="534988" cy="546100"/>
            </a:xfrm>
            <a:prstGeom prst="rect">
              <a:avLst/>
            </a:prstGeom>
          </p:spPr>
        </p:pic>
        <p:sp>
          <p:nvSpPr>
            <p:cNvPr id="14" name="object 14"/>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7615237" y="411162"/>
            <a:ext cx="544830" cy="555625"/>
            <a:chOff x="7615237" y="411162"/>
            <a:chExt cx="544830" cy="555625"/>
          </a:xfrm>
        </p:grpSpPr>
        <p:pic>
          <p:nvPicPr>
            <p:cNvPr id="16" name="object 16"/>
            <p:cNvPicPr/>
            <p:nvPr/>
          </p:nvPicPr>
          <p:blipFill>
            <a:blip r:embed="rId6"/>
            <a:stretch>
              <a:fillRect/>
            </a:stretch>
          </p:blipFill>
          <p:spPr>
            <a:xfrm>
              <a:off x="7620000" y="415925"/>
              <a:ext cx="534988" cy="546100"/>
            </a:xfrm>
            <a:prstGeom prst="rect">
              <a:avLst/>
            </a:prstGeom>
          </p:spPr>
        </p:pic>
        <p:sp>
          <p:nvSpPr>
            <p:cNvPr id="17" name="object 1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8" name="object 18"/>
          <p:cNvGrpSpPr/>
          <p:nvPr/>
        </p:nvGrpSpPr>
        <p:grpSpPr>
          <a:xfrm>
            <a:off x="6996112" y="411162"/>
            <a:ext cx="544830" cy="555625"/>
            <a:chOff x="6996112" y="411162"/>
            <a:chExt cx="544830" cy="555625"/>
          </a:xfrm>
        </p:grpSpPr>
        <p:sp>
          <p:nvSpPr>
            <p:cNvPr id="19" name="object 19"/>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0" name="object 20"/>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sp>
        <p:nvSpPr>
          <p:cNvPr id="21" name="object 21"/>
          <p:cNvSpPr txBox="1"/>
          <p:nvPr/>
        </p:nvSpPr>
        <p:spPr>
          <a:xfrm>
            <a:off x="329565" y="1457007"/>
            <a:ext cx="8559800" cy="4719320"/>
          </a:xfrm>
          <a:prstGeom prst="rect">
            <a:avLst/>
          </a:prstGeom>
        </p:spPr>
        <p:txBody>
          <a:bodyPr vert="horz" wrap="square" lIns="0" tIns="12700" rIns="0" bIns="0" rtlCol="0">
            <a:spAutoFit/>
          </a:bodyPr>
          <a:lstStyle/>
          <a:p>
            <a:pPr marL="12700">
              <a:lnSpc>
                <a:spcPct val="100000"/>
              </a:lnSpc>
              <a:spcBef>
                <a:spcPts val="100"/>
              </a:spcBef>
            </a:pPr>
            <a:r>
              <a:rPr sz="2800" b="1" spc="40">
                <a:solidFill>
                  <a:srgbClr val="DDE89A"/>
                </a:solidFill>
                <a:latin typeface="Microsoft JhengHei"/>
                <a:cs typeface="Microsoft JhengHei"/>
              </a:rPr>
              <a:t>②产品/</a:t>
            </a:r>
            <a:r>
              <a:rPr sz="2800" b="1" spc="-10">
                <a:solidFill>
                  <a:srgbClr val="DDE89A"/>
                </a:solidFill>
                <a:latin typeface="Microsoft JhengHei"/>
                <a:cs typeface="Microsoft JhengHei"/>
              </a:rPr>
              <a:t>品牌事业部制结构</a:t>
            </a:r>
            <a:endParaRPr sz="2800">
              <a:latin typeface="Microsoft JhengHei"/>
              <a:cs typeface="Microsoft JhengHei"/>
            </a:endParaRPr>
          </a:p>
          <a:p>
            <a:pPr marL="12700" marR="361315">
              <a:lnSpc>
                <a:spcPct val="100000"/>
              </a:lnSpc>
            </a:pPr>
            <a:r>
              <a:rPr sz="2800" b="1" spc="-5">
                <a:solidFill>
                  <a:srgbClr val="DDE89A"/>
                </a:solidFill>
                <a:latin typeface="Microsoft JhengHei"/>
                <a:cs typeface="Microsoft JhengHei"/>
              </a:rPr>
              <a:t>以企业产品的种类为基础设立若干产品部，而不是以</a:t>
            </a:r>
            <a:r>
              <a:rPr sz="2800" b="1" spc="-10">
                <a:solidFill>
                  <a:srgbClr val="DDE89A"/>
                </a:solidFill>
                <a:latin typeface="Microsoft JhengHei"/>
                <a:cs typeface="Microsoft JhengHei"/>
              </a:rPr>
              <a:t>职能为基础进行划分</a:t>
            </a:r>
            <a:endParaRPr sz="2800">
              <a:latin typeface="Microsoft JhengHei"/>
              <a:cs typeface="Microsoft JhengHei"/>
            </a:endParaRPr>
          </a:p>
          <a:p>
            <a:pPr marL="12700" marR="360680">
              <a:lnSpc>
                <a:spcPct val="100000"/>
              </a:lnSpc>
            </a:pPr>
            <a:r>
              <a:rPr sz="2250">
                <a:solidFill>
                  <a:srgbClr val="DDE89A"/>
                </a:solidFill>
                <a:latin typeface="Arial"/>
                <a:cs typeface="Arial"/>
              </a:rPr>
              <a:t>Δ</a:t>
            </a:r>
            <a:r>
              <a:rPr sz="2800" b="1" spc="-5">
                <a:solidFill>
                  <a:srgbClr val="DDE89A"/>
                </a:solidFill>
                <a:latin typeface="Microsoft JhengHei"/>
                <a:cs typeface="Microsoft JhengHei"/>
              </a:rPr>
              <a:t>优点：生产与销售不同产品的不同职能活动和工作可以通过事业部经理来予以协调和配合；各个事业部</a:t>
            </a:r>
            <a:endParaRPr sz="2800">
              <a:latin typeface="Microsoft JhengHei"/>
              <a:cs typeface="Microsoft JhengHei"/>
            </a:endParaRPr>
          </a:p>
          <a:p>
            <a:pPr marL="12700" marR="5080">
              <a:lnSpc>
                <a:spcPct val="100000"/>
              </a:lnSpc>
            </a:pPr>
            <a:r>
              <a:rPr sz="2800" b="1" spc="-5">
                <a:solidFill>
                  <a:srgbClr val="DDE89A"/>
                </a:solidFill>
                <a:latin typeface="Microsoft JhengHei"/>
                <a:cs typeface="Microsoft JhengHei"/>
              </a:rPr>
              <a:t>可以集中精力在其自身的区域；易于出售或关闭经营不</a:t>
            </a:r>
            <a:r>
              <a:rPr sz="2800" b="1" spc="-10">
                <a:solidFill>
                  <a:srgbClr val="DDE89A"/>
                </a:solidFill>
                <a:latin typeface="Microsoft JhengHei"/>
                <a:cs typeface="Microsoft JhengHei"/>
              </a:rPr>
              <a:t>不善的事业部</a:t>
            </a:r>
            <a:endParaRPr sz="2800">
              <a:latin typeface="Microsoft JhengHei"/>
              <a:cs typeface="Microsoft JhengHei"/>
            </a:endParaRPr>
          </a:p>
          <a:p>
            <a:pPr marL="12700" marR="166370">
              <a:lnSpc>
                <a:spcPct val="100000"/>
              </a:lnSpc>
            </a:pPr>
            <a:r>
              <a:rPr sz="2250">
                <a:solidFill>
                  <a:srgbClr val="DDE89A"/>
                </a:solidFill>
                <a:latin typeface="Arial"/>
                <a:cs typeface="Arial"/>
              </a:rPr>
              <a:t>Δ</a:t>
            </a:r>
            <a:r>
              <a:rPr sz="2800" b="1" spc="-5">
                <a:solidFill>
                  <a:srgbClr val="DDE89A"/>
                </a:solidFill>
                <a:latin typeface="Microsoft JhengHei"/>
                <a:cs typeface="Microsoft JhengHei"/>
              </a:rPr>
              <a:t>缺点：各个事业部会为了争夺有限资源而产生摩擦；各个事业部之间会存在管理成本的重叠和浪费；若产品事业部数量较大，则难以协调；若产品事业部数量较大，高级管理层会缺乏整体观念</a:t>
            </a:r>
            <a:endParaRPr sz="2800">
              <a:latin typeface="Microsoft JhengHei"/>
              <a:cs typeface="Microsoft JhengHei"/>
            </a:endParaRPr>
          </a:p>
        </p:txBody>
      </p:sp>
      <p:pic>
        <p:nvPicPr>
          <p:cNvPr id="22" name="object 22"/>
          <p:cNvPicPr/>
          <p:nvPr/>
        </p:nvPicPr>
        <p:blipFill>
          <a:blip r:embed="rId7"/>
          <a:stretch>
            <a:fillRect/>
          </a:stretch>
        </p:blipFill>
        <p:spPr>
          <a:xfrm>
            <a:off x="330200" y="1346200"/>
            <a:ext cx="8424861" cy="4895850"/>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6553200" y="6013450"/>
            <a:ext cx="2392361" cy="564898"/>
          </a:xfrm>
          <a:prstGeom prst="rect">
            <a:avLst/>
          </a:prstGeom>
        </p:spPr>
      </p:pic>
      <p:grpSp>
        <p:nvGrpSpPr>
          <p:cNvPr id="3" name="object 3"/>
          <p:cNvGrpSpPr/>
          <p:nvPr/>
        </p:nvGrpSpPr>
        <p:grpSpPr>
          <a:xfrm>
            <a:off x="95250" y="6446837"/>
            <a:ext cx="8975725" cy="323850"/>
            <a:chOff x="95250" y="6446837"/>
            <a:chExt cx="8975725" cy="323850"/>
          </a:xfrm>
        </p:grpSpPr>
        <p:sp>
          <p:nvSpPr>
            <p:cNvPr id="4" name="object 4"/>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5" name="object 5"/>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grpSp>
      <p:grpSp>
        <p:nvGrpSpPr>
          <p:cNvPr id="6" name="object 6"/>
          <p:cNvGrpSpPr/>
          <p:nvPr/>
        </p:nvGrpSpPr>
        <p:grpSpPr>
          <a:xfrm>
            <a:off x="92075" y="98424"/>
            <a:ext cx="8956675" cy="1148080"/>
            <a:chOff x="92075" y="98424"/>
            <a:chExt cx="8956675" cy="1148080"/>
          </a:xfrm>
        </p:grpSpPr>
        <p:pic>
          <p:nvPicPr>
            <p:cNvPr id="7" name="object 7"/>
            <p:cNvPicPr/>
            <p:nvPr/>
          </p:nvPicPr>
          <p:blipFill>
            <a:blip r:embed="rId3"/>
            <a:stretch>
              <a:fillRect/>
            </a:stretch>
          </p:blipFill>
          <p:spPr>
            <a:xfrm>
              <a:off x="92075" y="98424"/>
              <a:ext cx="8956675" cy="179387"/>
            </a:xfrm>
            <a:prstGeom prst="rect">
              <a:avLst/>
            </a:prstGeom>
          </p:spPr>
        </p:pic>
        <p:sp>
          <p:nvSpPr>
            <p:cNvPr id="8" name="object 8"/>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9" name="object 9"/>
            <p:cNvPicPr/>
            <p:nvPr/>
          </p:nvPicPr>
          <p:blipFill>
            <a:blip r:embed="rId4"/>
            <a:stretch>
              <a:fillRect/>
            </a:stretch>
          </p:blipFill>
          <p:spPr>
            <a:xfrm>
              <a:off x="92075" y="306388"/>
              <a:ext cx="8955088" cy="836611"/>
            </a:xfrm>
            <a:prstGeom prst="rect">
              <a:avLst/>
            </a:prstGeom>
          </p:spPr>
        </p:pic>
      </p:grpSp>
      <p:sp>
        <p:nvSpPr>
          <p:cNvPr id="10" name="object 10"/>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11" name="object 11"/>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grpSp>
        <p:nvGrpSpPr>
          <p:cNvPr id="12" name="object 12"/>
          <p:cNvGrpSpPr/>
          <p:nvPr/>
        </p:nvGrpSpPr>
        <p:grpSpPr>
          <a:xfrm>
            <a:off x="8240712" y="411162"/>
            <a:ext cx="544830" cy="555625"/>
            <a:chOff x="8240712" y="411162"/>
            <a:chExt cx="544830" cy="555625"/>
          </a:xfrm>
        </p:grpSpPr>
        <p:pic>
          <p:nvPicPr>
            <p:cNvPr id="13" name="object 13"/>
            <p:cNvPicPr/>
            <p:nvPr/>
          </p:nvPicPr>
          <p:blipFill>
            <a:blip r:embed="rId5"/>
            <a:stretch>
              <a:fillRect/>
            </a:stretch>
          </p:blipFill>
          <p:spPr>
            <a:xfrm>
              <a:off x="8245475" y="415925"/>
              <a:ext cx="534988" cy="546100"/>
            </a:xfrm>
            <a:prstGeom prst="rect">
              <a:avLst/>
            </a:prstGeom>
          </p:spPr>
        </p:pic>
        <p:sp>
          <p:nvSpPr>
            <p:cNvPr id="14" name="object 14"/>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7615237" y="411162"/>
            <a:ext cx="544830" cy="555625"/>
            <a:chOff x="7615237" y="411162"/>
            <a:chExt cx="544830" cy="555625"/>
          </a:xfrm>
        </p:grpSpPr>
        <p:pic>
          <p:nvPicPr>
            <p:cNvPr id="16" name="object 16"/>
            <p:cNvPicPr/>
            <p:nvPr/>
          </p:nvPicPr>
          <p:blipFill>
            <a:blip r:embed="rId6"/>
            <a:stretch>
              <a:fillRect/>
            </a:stretch>
          </p:blipFill>
          <p:spPr>
            <a:xfrm>
              <a:off x="7620000" y="415925"/>
              <a:ext cx="534988" cy="546100"/>
            </a:xfrm>
            <a:prstGeom prst="rect">
              <a:avLst/>
            </a:prstGeom>
          </p:spPr>
        </p:pic>
        <p:sp>
          <p:nvSpPr>
            <p:cNvPr id="17" name="object 1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8" name="object 18"/>
          <p:cNvGrpSpPr/>
          <p:nvPr/>
        </p:nvGrpSpPr>
        <p:grpSpPr>
          <a:xfrm>
            <a:off x="6996112" y="411162"/>
            <a:ext cx="544830" cy="555625"/>
            <a:chOff x="6996112" y="411162"/>
            <a:chExt cx="544830" cy="555625"/>
          </a:xfrm>
        </p:grpSpPr>
        <p:sp>
          <p:nvSpPr>
            <p:cNvPr id="19" name="object 19"/>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0" name="object 20"/>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sp>
        <p:nvSpPr>
          <p:cNvPr id="21" name="object 21"/>
          <p:cNvSpPr txBox="1"/>
          <p:nvPr/>
        </p:nvSpPr>
        <p:spPr>
          <a:xfrm>
            <a:off x="258128" y="1373090"/>
            <a:ext cx="8691245" cy="2579370"/>
          </a:xfrm>
          <a:prstGeom prst="rect">
            <a:avLst/>
          </a:prstGeom>
        </p:spPr>
        <p:txBody>
          <a:bodyPr vert="horz" wrap="square" lIns="0" tIns="90170" rIns="0" bIns="0" rtlCol="0">
            <a:spAutoFit/>
          </a:bodyPr>
          <a:lstStyle/>
          <a:p>
            <a:pPr marL="12700">
              <a:lnSpc>
                <a:spcPct val="100000"/>
              </a:lnSpc>
              <a:spcBef>
                <a:spcPts val="710"/>
              </a:spcBef>
            </a:pPr>
            <a:r>
              <a:rPr sz="2800" b="1" spc="-5">
                <a:solidFill>
                  <a:srgbClr val="DDE89A"/>
                </a:solidFill>
                <a:latin typeface="Microsoft JhengHei"/>
                <a:cs typeface="Microsoft JhengHei"/>
              </a:rPr>
              <a:t>③客户细分或市场细分事业部制</a:t>
            </a:r>
            <a:endParaRPr sz="2800">
              <a:latin typeface="Microsoft JhengHei"/>
              <a:cs typeface="Microsoft JhengHei"/>
            </a:endParaRPr>
          </a:p>
          <a:p>
            <a:pPr marL="372110" marR="5080" indent="128270">
              <a:lnSpc>
                <a:spcPts val="4029"/>
              </a:lnSpc>
              <a:spcBef>
                <a:spcPts val="250"/>
              </a:spcBef>
              <a:buSzPct val="98214"/>
              <a:buFont typeface="Arial"/>
              <a:buChar char="•"/>
              <a:tabLst>
                <a:tab pos="500380"/>
              </a:tabLst>
            </a:pPr>
            <a:r>
              <a:rPr sz="2800" b="1" spc="-5">
                <a:solidFill>
                  <a:srgbClr val="DDE89A"/>
                </a:solidFill>
                <a:latin typeface="Microsoft JhengHei"/>
                <a:cs typeface="Microsoft JhengHei"/>
              </a:rPr>
              <a:t>客户事业部制结构通常与销售部门和销售工作相关，批销企业或分包企业也可能采用这种结构，在这些企业中由管理者负责联系主要客户</a:t>
            </a:r>
            <a:endParaRPr sz="2800">
              <a:latin typeface="Microsoft JhengHei"/>
              <a:cs typeface="Microsoft JhengHei"/>
            </a:endParaRPr>
          </a:p>
          <a:p>
            <a:pPr marL="499745" indent="-128270">
              <a:lnSpc>
                <a:spcPct val="100000"/>
              </a:lnSpc>
              <a:spcBef>
                <a:spcPts val="380"/>
              </a:spcBef>
              <a:buSzPct val="98214"/>
              <a:buFont typeface="Arial"/>
              <a:buChar char="•"/>
              <a:tabLst>
                <a:tab pos="500380"/>
              </a:tabLst>
            </a:pPr>
            <a:r>
              <a:rPr sz="2800" b="1" spc="-5">
                <a:solidFill>
                  <a:srgbClr val="DDE89A"/>
                </a:solidFill>
                <a:latin typeface="Microsoft JhengHei"/>
                <a:cs typeface="Microsoft JhengHei"/>
              </a:rPr>
              <a:t>将不同类型的市场按照客户进行划分</a:t>
            </a:r>
            <a:endParaRPr sz="2800">
              <a:latin typeface="Microsoft JhengHei"/>
              <a:cs typeface="Microsoft JhengHei"/>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29564" y="3219256"/>
            <a:ext cx="3708400" cy="2804160"/>
          </a:xfrm>
          <a:prstGeom prst="rect">
            <a:avLst/>
          </a:prstGeom>
        </p:spPr>
        <p:txBody>
          <a:bodyPr vert="horz" wrap="square" lIns="0" tIns="12700" rIns="0" bIns="0" rtlCol="0">
            <a:spAutoFit/>
          </a:bodyPr>
          <a:lstStyle/>
          <a:p>
            <a:pPr marL="12700">
              <a:lnSpc>
                <a:spcPct val="100000"/>
              </a:lnSpc>
              <a:spcBef>
                <a:spcPts val="100"/>
              </a:spcBef>
            </a:pPr>
            <a:r>
              <a:rPr sz="4200" b="1" spc="-2077" baseline="2976">
                <a:solidFill>
                  <a:srgbClr val="DDE89A"/>
                </a:solidFill>
                <a:latin typeface="Microsoft JhengHei"/>
                <a:cs typeface="Microsoft JhengHei"/>
              </a:rPr>
              <a:t>益和</a:t>
            </a:r>
            <a:r>
              <a:rPr sz="3000" b="1" spc="-240">
                <a:solidFill>
                  <a:srgbClr val="DDE89A"/>
                </a:solidFill>
                <a:latin typeface="Microsoft JhengHei"/>
                <a:cs typeface="Microsoft JhengHei"/>
              </a:rPr>
              <a:t>快</a:t>
            </a:r>
            <a:r>
              <a:rPr sz="4200" b="1" spc="-3847" baseline="2976">
                <a:solidFill>
                  <a:srgbClr val="DDE89A"/>
                </a:solidFill>
                <a:latin typeface="Microsoft JhengHei"/>
                <a:cs typeface="Microsoft JhengHei"/>
              </a:rPr>
              <a:t>效</a:t>
            </a:r>
            <a:r>
              <a:rPr sz="3000" b="1" spc="-440">
                <a:solidFill>
                  <a:srgbClr val="DDE89A"/>
                </a:solidFill>
                <a:latin typeface="Microsoft JhengHei"/>
                <a:cs typeface="Microsoft JhengHei"/>
              </a:rPr>
              <a:t>的</a:t>
            </a:r>
            <a:r>
              <a:rPr sz="4200" b="1" spc="-3547" baseline="2976">
                <a:solidFill>
                  <a:srgbClr val="DDE89A"/>
                </a:solidFill>
                <a:latin typeface="Microsoft JhengHei"/>
                <a:cs typeface="Microsoft JhengHei"/>
              </a:rPr>
              <a:t>率</a:t>
            </a:r>
            <a:r>
              <a:rPr sz="3000" b="1" spc="-15">
                <a:solidFill>
                  <a:srgbClr val="DDE89A"/>
                </a:solidFill>
                <a:latin typeface="Microsoft JhengHei"/>
                <a:cs typeface="Microsoft JhengHei"/>
              </a:rPr>
              <a:t>大型企业</a:t>
            </a:r>
            <a:endParaRPr sz="3000">
              <a:latin typeface="Microsoft JhengHei"/>
              <a:cs typeface="Microsoft JhengHei"/>
            </a:endParaRPr>
          </a:p>
          <a:p>
            <a:pPr marL="139700" indent="-127635">
              <a:lnSpc>
                <a:spcPct val="100000"/>
              </a:lnSpc>
              <a:spcBef>
                <a:spcPts val="70"/>
              </a:spcBef>
              <a:buSzPct val="98214"/>
              <a:buFont typeface="Arial"/>
              <a:buChar char="•"/>
              <a:tabLst>
                <a:tab pos="140335"/>
              </a:tabLst>
            </a:pPr>
            <a:r>
              <a:rPr sz="2800" b="1" spc="-5">
                <a:solidFill>
                  <a:srgbClr val="DDE89A"/>
                </a:solidFill>
                <a:latin typeface="Microsoft JhengHei"/>
                <a:cs typeface="Microsoft JhengHei"/>
              </a:rPr>
              <a:t>事业部自成系统，独立</a:t>
            </a:r>
            <a:endParaRPr sz="2800">
              <a:latin typeface="Microsoft JhengHei"/>
              <a:cs typeface="Microsoft JhengHei"/>
            </a:endParaRPr>
          </a:p>
          <a:p>
            <a:pPr marL="12700">
              <a:lnSpc>
                <a:spcPct val="100000"/>
              </a:lnSpc>
              <a:spcBef>
                <a:spcPts val="325"/>
              </a:spcBef>
            </a:pPr>
            <a:r>
              <a:rPr sz="2800" b="1" spc="-25">
                <a:solidFill>
                  <a:srgbClr val="DDE89A"/>
                </a:solidFill>
                <a:latin typeface="Microsoft JhengHei"/>
                <a:cs typeface="Microsoft JhengHei"/>
              </a:rPr>
              <a:t>经营</a:t>
            </a:r>
            <a:endParaRPr sz="2800">
              <a:latin typeface="Microsoft JhengHei"/>
              <a:cs typeface="Microsoft JhengHei"/>
            </a:endParaRPr>
          </a:p>
          <a:p>
            <a:pPr marL="12700" marR="5080" indent="127635">
              <a:lnSpc>
                <a:spcPts val="3700"/>
              </a:lnSpc>
              <a:spcBef>
                <a:spcPts val="180"/>
              </a:spcBef>
              <a:buSzPct val="98214"/>
              <a:buFont typeface="Arial"/>
              <a:buChar char="•"/>
              <a:tabLst>
                <a:tab pos="140335"/>
              </a:tabLst>
            </a:pPr>
            <a:r>
              <a:rPr sz="2800" b="1" spc="-5">
                <a:solidFill>
                  <a:srgbClr val="DDE89A"/>
                </a:solidFill>
                <a:latin typeface="Microsoft JhengHei"/>
                <a:cs typeface="Microsoft JhengHei"/>
              </a:rPr>
              <a:t>便于组织专业化生产，</a:t>
            </a:r>
            <a:r>
              <a:rPr sz="2800" b="1" spc="-10">
                <a:solidFill>
                  <a:srgbClr val="DDE89A"/>
                </a:solidFill>
                <a:latin typeface="Microsoft JhengHei"/>
                <a:cs typeface="Microsoft JhengHei"/>
              </a:rPr>
              <a:t>形成经济规模</a:t>
            </a:r>
            <a:endParaRPr sz="2800">
              <a:latin typeface="Microsoft JhengHei"/>
              <a:cs typeface="Microsoft JhengHei"/>
            </a:endParaRPr>
          </a:p>
          <a:p>
            <a:pPr marL="139700" indent="-127635">
              <a:lnSpc>
                <a:spcPct val="100000"/>
              </a:lnSpc>
              <a:spcBef>
                <a:spcPts val="100"/>
              </a:spcBef>
              <a:buSzPct val="98214"/>
              <a:buFont typeface="Arial"/>
              <a:buChar char="•"/>
              <a:tabLst>
                <a:tab pos="140335"/>
              </a:tabLst>
            </a:pPr>
            <a:r>
              <a:rPr sz="2800" b="1" spc="-15">
                <a:solidFill>
                  <a:srgbClr val="DDE89A"/>
                </a:solidFill>
                <a:latin typeface="Microsoft JhengHei"/>
                <a:cs typeface="Microsoft JhengHei"/>
              </a:rPr>
              <a:t>各事业部</a:t>
            </a:r>
            <a:endParaRPr sz="2800">
              <a:latin typeface="Microsoft JhengHei"/>
              <a:cs typeface="Microsoft JhengHei"/>
            </a:endParaRPr>
          </a:p>
        </p:txBody>
      </p:sp>
      <p:sp>
        <p:nvSpPr>
          <p:cNvPr id="3" name="object 3"/>
          <p:cNvSpPr txBox="1"/>
          <p:nvPr/>
        </p:nvSpPr>
        <p:spPr>
          <a:xfrm>
            <a:off x="5155565" y="1418134"/>
            <a:ext cx="736600" cy="452120"/>
          </a:xfrm>
          <a:prstGeom prst="rect">
            <a:avLst/>
          </a:prstGeom>
        </p:spPr>
        <p:txBody>
          <a:bodyPr vert="horz" wrap="square" lIns="0" tIns="12700" rIns="0" bIns="0" rtlCol="0">
            <a:spAutoFit/>
          </a:bodyPr>
          <a:lstStyle/>
          <a:p>
            <a:pPr marL="12700">
              <a:lnSpc>
                <a:spcPct val="100000"/>
              </a:lnSpc>
              <a:spcBef>
                <a:spcPts val="100"/>
              </a:spcBef>
            </a:pPr>
            <a:r>
              <a:rPr sz="2800" b="1" u="heavy" spc="-25">
                <a:solidFill>
                  <a:srgbClr val="DDE89A"/>
                </a:solidFill>
                <a:uFill>
                  <a:solidFill>
                    <a:srgbClr val="DDE89A"/>
                  </a:solidFill>
                </a:uFill>
                <a:latin typeface="Microsoft JhengHei"/>
                <a:cs typeface="Microsoft JhengHei"/>
              </a:rPr>
              <a:t>缺点</a:t>
            </a:r>
            <a:endParaRPr sz="2800">
              <a:latin typeface="Microsoft JhengHei"/>
              <a:cs typeface="Microsoft JhengHei"/>
            </a:endParaRPr>
          </a:p>
        </p:txBody>
      </p:sp>
      <p:sp>
        <p:nvSpPr>
          <p:cNvPr id="4" name="object 4"/>
          <p:cNvSpPr txBox="1"/>
          <p:nvPr/>
        </p:nvSpPr>
        <p:spPr>
          <a:xfrm>
            <a:off x="304164" y="1309424"/>
            <a:ext cx="8229600" cy="1901189"/>
          </a:xfrm>
          <a:prstGeom prst="rect">
            <a:avLst/>
          </a:prstGeom>
        </p:spPr>
        <p:txBody>
          <a:bodyPr vert="horz" wrap="square" lIns="0" tIns="48260" rIns="0" bIns="0" rtlCol="0">
            <a:spAutoFit/>
          </a:bodyPr>
          <a:lstStyle/>
          <a:p>
            <a:pPr marL="38100">
              <a:lnSpc>
                <a:spcPct val="100000"/>
              </a:lnSpc>
              <a:spcBef>
                <a:spcPts val="380"/>
              </a:spcBef>
            </a:pPr>
            <a:r>
              <a:rPr sz="2800" b="1" u="heavy" spc="-25">
                <a:solidFill>
                  <a:srgbClr val="DDE89A"/>
                </a:solidFill>
                <a:uFill>
                  <a:solidFill>
                    <a:srgbClr val="DDE89A"/>
                  </a:solidFill>
                </a:uFill>
                <a:latin typeface="Microsoft JhengHei"/>
                <a:cs typeface="Microsoft JhengHei"/>
              </a:rPr>
              <a:t>优点</a:t>
            </a:r>
            <a:endParaRPr sz="2800">
              <a:latin typeface="Microsoft JhengHei"/>
              <a:cs typeface="Microsoft JhengHei"/>
            </a:endParaRPr>
          </a:p>
          <a:p>
            <a:pPr marL="165100" indent="-127635">
              <a:lnSpc>
                <a:spcPts val="3304"/>
              </a:lnSpc>
              <a:spcBef>
                <a:spcPts val="285"/>
              </a:spcBef>
              <a:buSzPct val="98214"/>
              <a:buFont typeface="Arial"/>
              <a:buChar char="•"/>
              <a:tabLst>
                <a:tab pos="165735"/>
              </a:tabLst>
            </a:pPr>
            <a:r>
              <a:rPr sz="2800" b="1" spc="-5">
                <a:solidFill>
                  <a:srgbClr val="DDE89A"/>
                </a:solidFill>
                <a:latin typeface="Microsoft JhengHei"/>
                <a:cs typeface="Microsoft JhengHei"/>
              </a:rPr>
              <a:t>既有高度的稳定性，又</a:t>
            </a:r>
            <a:endParaRPr sz="2800">
              <a:latin typeface="Microsoft JhengHei"/>
              <a:cs typeface="Microsoft JhengHei"/>
            </a:endParaRPr>
          </a:p>
          <a:p>
            <a:pPr marL="38100">
              <a:lnSpc>
                <a:spcPts val="3485"/>
              </a:lnSpc>
            </a:pPr>
            <a:r>
              <a:rPr sz="4200" b="1" spc="-2077" baseline="-6944">
                <a:solidFill>
                  <a:srgbClr val="DDE89A"/>
                </a:solidFill>
                <a:latin typeface="Microsoft JhengHei"/>
                <a:cs typeface="Microsoft JhengHei"/>
              </a:rPr>
              <a:t>有良</a:t>
            </a:r>
            <a:r>
              <a:rPr sz="3000" b="1" spc="-240">
                <a:solidFill>
                  <a:srgbClr val="DDE89A"/>
                </a:solidFill>
                <a:latin typeface="Microsoft JhengHei"/>
                <a:cs typeface="Microsoft JhengHei"/>
              </a:rPr>
              <a:t>事</a:t>
            </a:r>
            <a:r>
              <a:rPr sz="4200" b="1" spc="-3847" baseline="-6944">
                <a:solidFill>
                  <a:srgbClr val="DDE89A"/>
                </a:solidFill>
                <a:latin typeface="Microsoft JhengHei"/>
                <a:cs typeface="Microsoft JhengHei"/>
              </a:rPr>
              <a:t>好</a:t>
            </a:r>
            <a:r>
              <a:rPr sz="3000" b="1" spc="-440">
                <a:solidFill>
                  <a:srgbClr val="DDE89A"/>
                </a:solidFill>
                <a:latin typeface="Microsoft JhengHei"/>
                <a:cs typeface="Microsoft JhengHei"/>
              </a:rPr>
              <a:t>业</a:t>
            </a:r>
            <a:r>
              <a:rPr sz="4200" b="1" spc="-3547" baseline="-6944">
                <a:solidFill>
                  <a:srgbClr val="DDE89A"/>
                </a:solidFill>
                <a:latin typeface="Microsoft JhengHei"/>
                <a:cs typeface="Microsoft JhengHei"/>
              </a:rPr>
              <a:t>的</a:t>
            </a:r>
            <a:r>
              <a:rPr sz="3000" b="1" spc="-640">
                <a:solidFill>
                  <a:srgbClr val="DDE89A"/>
                </a:solidFill>
                <a:latin typeface="Microsoft JhengHei"/>
                <a:cs typeface="Microsoft JhengHei"/>
              </a:rPr>
              <a:t>部</a:t>
            </a:r>
            <a:r>
              <a:rPr sz="4200" b="1" spc="-3247" baseline="-6944">
                <a:solidFill>
                  <a:srgbClr val="DDE89A"/>
                </a:solidFill>
                <a:latin typeface="Microsoft JhengHei"/>
                <a:cs typeface="Microsoft JhengHei"/>
              </a:rPr>
              <a:t>适</a:t>
            </a:r>
            <a:r>
              <a:rPr sz="3000" b="1" spc="-840">
                <a:solidFill>
                  <a:srgbClr val="DDE89A"/>
                </a:solidFill>
                <a:latin typeface="Microsoft JhengHei"/>
                <a:cs typeface="Microsoft JhengHei"/>
              </a:rPr>
              <a:t>制</a:t>
            </a:r>
            <a:r>
              <a:rPr sz="4200" b="1" spc="-2947" baseline="-6944">
                <a:solidFill>
                  <a:srgbClr val="DDE89A"/>
                </a:solidFill>
                <a:latin typeface="Microsoft JhengHei"/>
                <a:cs typeface="Microsoft JhengHei"/>
              </a:rPr>
              <a:t>应</a:t>
            </a:r>
            <a:r>
              <a:rPr sz="3000" b="1" spc="-1040">
                <a:solidFill>
                  <a:srgbClr val="DDE89A"/>
                </a:solidFill>
                <a:latin typeface="Microsoft JhengHei"/>
                <a:cs typeface="Microsoft JhengHei"/>
              </a:rPr>
              <a:t>结</a:t>
            </a:r>
            <a:r>
              <a:rPr sz="4200" b="1" spc="-2647" baseline="-6944">
                <a:solidFill>
                  <a:srgbClr val="DDE89A"/>
                </a:solidFill>
                <a:latin typeface="Microsoft JhengHei"/>
                <a:cs typeface="Microsoft JhengHei"/>
              </a:rPr>
              <a:t>性</a:t>
            </a:r>
            <a:r>
              <a:rPr sz="3000" b="1" spc="-120">
                <a:solidFill>
                  <a:srgbClr val="DDE89A"/>
                </a:solidFill>
                <a:latin typeface="Microsoft JhengHei"/>
                <a:cs typeface="Microsoft JhengHei"/>
              </a:rPr>
              <a:t>构主要适用于产</a:t>
            </a:r>
            <a:r>
              <a:rPr sz="4275" spc="-247" baseline="-18518">
                <a:latin typeface="Arial"/>
                <a:cs typeface="Arial"/>
              </a:rPr>
              <a:t>•</a:t>
            </a:r>
            <a:r>
              <a:rPr sz="3000" b="1" spc="-2840">
                <a:solidFill>
                  <a:srgbClr val="DDE89A"/>
                </a:solidFill>
                <a:latin typeface="Microsoft JhengHei"/>
                <a:cs typeface="Microsoft JhengHei"/>
              </a:rPr>
              <a:t>业</a:t>
            </a:r>
            <a:r>
              <a:rPr sz="4200" b="1" spc="-2077" baseline="-18849">
                <a:latin typeface="Microsoft JhengHei"/>
                <a:cs typeface="Microsoft JhengHei"/>
              </a:rPr>
              <a:t>一定</a:t>
            </a:r>
            <a:r>
              <a:rPr sz="3000" b="1" spc="-240">
                <a:solidFill>
                  <a:srgbClr val="DDE89A"/>
                </a:solidFill>
                <a:latin typeface="Microsoft JhengHei"/>
                <a:cs typeface="Microsoft JhengHei"/>
              </a:rPr>
              <a:t>多</a:t>
            </a:r>
            <a:r>
              <a:rPr sz="4200" b="1" spc="-3847" baseline="-18849">
                <a:latin typeface="Microsoft JhengHei"/>
                <a:cs typeface="Microsoft JhengHei"/>
              </a:rPr>
              <a:t>程</a:t>
            </a:r>
            <a:r>
              <a:rPr sz="3000" b="1" spc="-440">
                <a:solidFill>
                  <a:srgbClr val="DDE89A"/>
                </a:solidFill>
                <a:latin typeface="Microsoft JhengHei"/>
                <a:cs typeface="Microsoft JhengHei"/>
              </a:rPr>
              <a:t>元</a:t>
            </a:r>
            <a:r>
              <a:rPr sz="4200" b="1" spc="-3547" baseline="-18849">
                <a:latin typeface="Microsoft JhengHei"/>
                <a:cs typeface="Microsoft JhengHei"/>
              </a:rPr>
              <a:t>度</a:t>
            </a:r>
            <a:r>
              <a:rPr sz="3000" b="1" spc="-640">
                <a:solidFill>
                  <a:srgbClr val="DDE89A"/>
                </a:solidFill>
                <a:latin typeface="Microsoft JhengHei"/>
                <a:cs typeface="Microsoft JhengHei"/>
              </a:rPr>
              <a:t>化</a:t>
            </a:r>
            <a:r>
              <a:rPr sz="4200" b="1" spc="-3247" baseline="-18849">
                <a:latin typeface="Microsoft JhengHei"/>
                <a:cs typeface="Microsoft JhengHei"/>
              </a:rPr>
              <a:t>上</a:t>
            </a:r>
            <a:r>
              <a:rPr sz="3000" b="1" spc="-840">
                <a:solidFill>
                  <a:srgbClr val="DDE89A"/>
                </a:solidFill>
                <a:latin typeface="Microsoft JhengHei"/>
                <a:cs typeface="Microsoft JhengHei"/>
              </a:rPr>
              <a:t>、</a:t>
            </a:r>
            <a:r>
              <a:rPr sz="4200" b="1" spc="-2947" baseline="-18849">
                <a:latin typeface="Microsoft JhengHei"/>
                <a:cs typeface="Microsoft JhengHei"/>
              </a:rPr>
              <a:t>增</a:t>
            </a:r>
            <a:r>
              <a:rPr sz="3000" b="1" spc="-1040">
                <a:solidFill>
                  <a:srgbClr val="DDE89A"/>
                </a:solidFill>
                <a:latin typeface="Microsoft JhengHei"/>
                <a:cs typeface="Microsoft JhengHei"/>
              </a:rPr>
              <a:t>品</a:t>
            </a:r>
            <a:r>
              <a:rPr sz="4200" b="1" spc="-2647" baseline="-18849">
                <a:latin typeface="Microsoft JhengHei"/>
                <a:cs typeface="Microsoft JhengHei"/>
              </a:rPr>
              <a:t>加</a:t>
            </a:r>
            <a:r>
              <a:rPr sz="3000" b="1" spc="-1240">
                <a:solidFill>
                  <a:srgbClr val="DDE89A"/>
                </a:solidFill>
                <a:latin typeface="Microsoft JhengHei"/>
                <a:cs typeface="Microsoft JhengHei"/>
              </a:rPr>
              <a:t>种</a:t>
            </a:r>
            <a:r>
              <a:rPr sz="4200" b="1" spc="-2347" baseline="-18849">
                <a:latin typeface="Microsoft JhengHei"/>
                <a:cs typeface="Microsoft JhengHei"/>
              </a:rPr>
              <a:t>了</a:t>
            </a:r>
            <a:r>
              <a:rPr sz="3000" b="1" spc="-1440">
                <a:solidFill>
                  <a:srgbClr val="DDE89A"/>
                </a:solidFill>
                <a:latin typeface="Microsoft JhengHei"/>
                <a:cs typeface="Microsoft JhengHei"/>
              </a:rPr>
              <a:t>多</a:t>
            </a:r>
            <a:r>
              <a:rPr sz="4200" b="1" spc="-75" baseline="-18849">
                <a:latin typeface="Microsoft JhengHei"/>
                <a:cs typeface="Microsoft JhengHei"/>
              </a:rPr>
              <a:t>费</a:t>
            </a:r>
            <a:endParaRPr sz="4200" baseline="-18849">
              <a:latin typeface="Microsoft JhengHei"/>
              <a:cs typeface="Microsoft JhengHei"/>
            </a:endParaRPr>
          </a:p>
          <a:p>
            <a:pPr marL="165100" indent="-127635">
              <a:lnSpc>
                <a:spcPct val="100000"/>
              </a:lnSpc>
              <a:spcBef>
                <a:spcPts val="450"/>
              </a:spcBef>
              <a:buSzPct val="98214"/>
              <a:buFont typeface="Arial"/>
              <a:buChar char="•"/>
              <a:tabLst>
                <a:tab pos="165735"/>
              </a:tabLst>
            </a:pPr>
            <a:r>
              <a:rPr sz="2800" b="1" spc="-965">
                <a:solidFill>
                  <a:srgbClr val="DDE89A"/>
                </a:solidFill>
                <a:latin typeface="Microsoft JhengHei"/>
                <a:cs typeface="Microsoft JhengHei"/>
              </a:rPr>
              <a:t>权</a:t>
            </a:r>
            <a:r>
              <a:rPr sz="4500" b="1" spc="-3060" baseline="1851">
                <a:solidFill>
                  <a:srgbClr val="DDE89A"/>
                </a:solidFill>
                <a:latin typeface="Microsoft JhengHei"/>
                <a:cs typeface="Microsoft JhengHei"/>
              </a:rPr>
              <a:t>样</a:t>
            </a:r>
            <a:r>
              <a:rPr sz="2800" b="1" spc="-765">
                <a:solidFill>
                  <a:srgbClr val="DDE89A"/>
                </a:solidFill>
                <a:latin typeface="Microsoft JhengHei"/>
                <a:cs typeface="Microsoft JhengHei"/>
              </a:rPr>
              <a:t>力</a:t>
            </a:r>
            <a:r>
              <a:rPr sz="4500" b="1" spc="-3359" baseline="1851">
                <a:solidFill>
                  <a:srgbClr val="DDE89A"/>
                </a:solidFill>
                <a:latin typeface="Microsoft JhengHei"/>
                <a:cs typeface="Microsoft JhengHei"/>
              </a:rPr>
              <a:t>化</a:t>
            </a:r>
            <a:r>
              <a:rPr sz="2800" b="1" spc="-565">
                <a:solidFill>
                  <a:srgbClr val="DDE89A"/>
                </a:solidFill>
                <a:latin typeface="Microsoft JhengHei"/>
                <a:cs typeface="Microsoft JhengHei"/>
              </a:rPr>
              <a:t>下</a:t>
            </a:r>
            <a:r>
              <a:rPr sz="4500" b="1" spc="-3659" baseline="1851">
                <a:solidFill>
                  <a:srgbClr val="DDE89A"/>
                </a:solidFill>
                <a:latin typeface="Microsoft JhengHei"/>
                <a:cs typeface="Microsoft JhengHei"/>
              </a:rPr>
              <a:t>、</a:t>
            </a:r>
            <a:r>
              <a:rPr sz="2800" b="1" spc="-365">
                <a:solidFill>
                  <a:srgbClr val="DDE89A"/>
                </a:solidFill>
                <a:latin typeface="Microsoft JhengHei"/>
                <a:cs typeface="Microsoft JhengHei"/>
              </a:rPr>
              <a:t>放</a:t>
            </a:r>
            <a:r>
              <a:rPr sz="4500" b="1" spc="-3959" baseline="1851">
                <a:solidFill>
                  <a:srgbClr val="DDE89A"/>
                </a:solidFill>
                <a:latin typeface="Microsoft JhengHei"/>
                <a:cs typeface="Microsoft JhengHei"/>
              </a:rPr>
              <a:t>各</a:t>
            </a:r>
            <a:r>
              <a:rPr sz="2800" b="1" spc="-165">
                <a:solidFill>
                  <a:srgbClr val="DDE89A"/>
                </a:solidFill>
                <a:latin typeface="Microsoft JhengHei"/>
                <a:cs typeface="Microsoft JhengHei"/>
              </a:rPr>
              <a:t>，</a:t>
            </a:r>
            <a:r>
              <a:rPr sz="4500" b="1" spc="-4259" baseline="1851">
                <a:solidFill>
                  <a:srgbClr val="DDE89A"/>
                </a:solidFill>
                <a:latin typeface="Microsoft JhengHei"/>
                <a:cs typeface="Microsoft JhengHei"/>
              </a:rPr>
              <a:t>有</a:t>
            </a:r>
            <a:r>
              <a:rPr sz="2800" b="1" spc="-1385">
                <a:solidFill>
                  <a:srgbClr val="DDE89A"/>
                </a:solidFill>
                <a:latin typeface="Microsoft JhengHei"/>
                <a:cs typeface="Microsoft JhengHei"/>
              </a:rPr>
              <a:t>提高</a:t>
            </a:r>
            <a:r>
              <a:rPr sz="4500" b="1" spc="-359" baseline="1851">
                <a:solidFill>
                  <a:srgbClr val="DDE89A"/>
                </a:solidFill>
                <a:latin typeface="Microsoft JhengHei"/>
                <a:cs typeface="Microsoft JhengHei"/>
              </a:rPr>
              <a:t>独</a:t>
            </a:r>
            <a:r>
              <a:rPr sz="2800" b="1" spc="-2565">
                <a:solidFill>
                  <a:srgbClr val="DDE89A"/>
                </a:solidFill>
                <a:latin typeface="Microsoft JhengHei"/>
                <a:cs typeface="Microsoft JhengHei"/>
              </a:rPr>
              <a:t>整</a:t>
            </a:r>
            <a:r>
              <a:rPr sz="4500" b="1" spc="-660" baseline="1851">
                <a:solidFill>
                  <a:srgbClr val="DDE89A"/>
                </a:solidFill>
                <a:latin typeface="Microsoft JhengHei"/>
                <a:cs typeface="Microsoft JhengHei"/>
              </a:rPr>
              <a:t>立</a:t>
            </a:r>
            <a:r>
              <a:rPr sz="2800" b="1" spc="-2365">
                <a:solidFill>
                  <a:srgbClr val="DDE89A"/>
                </a:solidFill>
                <a:latin typeface="Microsoft JhengHei"/>
                <a:cs typeface="Microsoft JhengHei"/>
              </a:rPr>
              <a:t>体</a:t>
            </a:r>
            <a:r>
              <a:rPr sz="4500" b="1" spc="-960" baseline="1851">
                <a:solidFill>
                  <a:srgbClr val="DDE89A"/>
                </a:solidFill>
                <a:latin typeface="Microsoft JhengHei"/>
                <a:cs typeface="Microsoft JhengHei"/>
              </a:rPr>
              <a:t>的</a:t>
            </a:r>
            <a:r>
              <a:rPr sz="2800" b="1" spc="-2165">
                <a:solidFill>
                  <a:srgbClr val="DDE89A"/>
                </a:solidFill>
                <a:latin typeface="Microsoft JhengHei"/>
                <a:cs typeface="Microsoft JhengHei"/>
              </a:rPr>
              <a:t>效</a:t>
            </a:r>
            <a:r>
              <a:rPr sz="4500" b="1" spc="-315" baseline="1851">
                <a:solidFill>
                  <a:srgbClr val="DDE89A"/>
                </a:solidFill>
                <a:latin typeface="Microsoft JhengHei"/>
                <a:cs typeface="Microsoft JhengHei"/>
              </a:rPr>
              <a:t>市场，而</a:t>
            </a:r>
            <a:r>
              <a:rPr sz="4200" b="1" spc="-2947" baseline="-11904">
                <a:latin typeface="Microsoft JhengHei"/>
                <a:cs typeface="Microsoft JhengHei"/>
              </a:rPr>
              <a:t>用</a:t>
            </a:r>
            <a:r>
              <a:rPr sz="4500" b="1" spc="-1560" baseline="1851">
                <a:solidFill>
                  <a:srgbClr val="DDE89A"/>
                </a:solidFill>
                <a:latin typeface="Microsoft JhengHei"/>
                <a:cs typeface="Microsoft JhengHei"/>
              </a:rPr>
              <a:t>且</a:t>
            </a:r>
            <a:r>
              <a:rPr sz="4200" b="1" spc="-2647" baseline="-11904">
                <a:latin typeface="Microsoft JhengHei"/>
                <a:cs typeface="Microsoft JhengHei"/>
              </a:rPr>
              <a:t>开</a:t>
            </a:r>
            <a:r>
              <a:rPr sz="4500" b="1" spc="-1860" baseline="1851">
                <a:solidFill>
                  <a:srgbClr val="DDE89A"/>
                </a:solidFill>
                <a:latin typeface="Microsoft JhengHei"/>
                <a:cs typeface="Microsoft JhengHei"/>
              </a:rPr>
              <a:t>市</a:t>
            </a:r>
            <a:r>
              <a:rPr sz="4200" b="1" spc="-2347" baseline="-11904">
                <a:latin typeface="Microsoft JhengHei"/>
                <a:cs typeface="Microsoft JhengHei"/>
              </a:rPr>
              <a:t>支</a:t>
            </a:r>
            <a:r>
              <a:rPr sz="4500" b="1" spc="-15" baseline="1851">
                <a:solidFill>
                  <a:srgbClr val="DDE89A"/>
                </a:solidFill>
                <a:latin typeface="Microsoft JhengHei"/>
                <a:cs typeface="Microsoft JhengHei"/>
              </a:rPr>
              <a:t>场环境变化较</a:t>
            </a:r>
            <a:endParaRPr sz="4500" baseline="1851">
              <a:latin typeface="Microsoft JhengHei"/>
              <a:cs typeface="Microsoft JhengHei"/>
            </a:endParaRPr>
          </a:p>
        </p:txBody>
      </p:sp>
      <p:sp>
        <p:nvSpPr>
          <p:cNvPr id="5" name="object 5"/>
          <p:cNvSpPr txBox="1"/>
          <p:nvPr/>
        </p:nvSpPr>
        <p:spPr>
          <a:xfrm>
            <a:off x="5155565" y="3253030"/>
            <a:ext cx="3581400" cy="1433830"/>
          </a:xfrm>
          <a:prstGeom prst="rect">
            <a:avLst/>
          </a:prstGeom>
        </p:spPr>
        <p:txBody>
          <a:bodyPr vert="horz" wrap="square" lIns="0" tIns="6350" rIns="0" bIns="0" rtlCol="0">
            <a:spAutoFit/>
          </a:bodyPr>
          <a:lstStyle/>
          <a:p>
            <a:pPr marL="12700" marR="5080" indent="127635">
              <a:lnSpc>
                <a:spcPct val="109800"/>
              </a:lnSpc>
              <a:spcBef>
                <a:spcPts val="50"/>
              </a:spcBef>
              <a:buSzPct val="98214"/>
              <a:buFont typeface="Arial"/>
              <a:buChar char="•"/>
              <a:tabLst>
                <a:tab pos="140335"/>
              </a:tabLst>
            </a:pPr>
            <a:r>
              <a:rPr sz="2800" b="1" spc="-10">
                <a:latin typeface="Microsoft JhengHei"/>
                <a:cs typeface="Microsoft JhengHei"/>
              </a:rPr>
              <a:t>对公司总部的管理工</a:t>
            </a:r>
            <a:r>
              <a:rPr sz="2800" b="1" spc="-5">
                <a:latin typeface="Microsoft JhengHei"/>
                <a:cs typeface="Microsoft JhengHei"/>
              </a:rPr>
              <a:t>作要求较高，否则容易</a:t>
            </a:r>
            <a:r>
              <a:rPr sz="2800" b="1" spc="-15">
                <a:latin typeface="Microsoft JhengHei"/>
                <a:cs typeface="Microsoft JhengHei"/>
              </a:rPr>
              <a:t>发生失控</a:t>
            </a:r>
            <a:endParaRPr sz="2800">
              <a:latin typeface="Microsoft JhengHei"/>
              <a:cs typeface="Microsoft JhengHei"/>
            </a:endParaRPr>
          </a:p>
        </p:txBody>
      </p:sp>
      <p:sp>
        <p:nvSpPr>
          <p:cNvPr id="6" name="object 6"/>
          <p:cNvSpPr txBox="1">
            <a:spLocks noGrp="1"/>
          </p:cNvSpPr>
          <p:nvPr>
            <p:ph type="title"/>
          </p:nvPr>
        </p:nvSpPr>
        <p:spPr>
          <a:xfrm>
            <a:off x="535939" y="457358"/>
            <a:ext cx="3937000" cy="452120"/>
          </a:xfrm>
          <a:prstGeom prst="rect">
            <a:avLst/>
          </a:prstGeom>
        </p:spPr>
        <p:txBody>
          <a:bodyPr vert="horz" wrap="square" lIns="0" tIns="12700" rIns="0" bIns="0" rtlCol="0">
            <a:spAutoFit/>
          </a:bodyPr>
          <a:lstStyle/>
          <a:p>
            <a:pPr marL="12700">
              <a:lnSpc>
                <a:spcPct val="100000"/>
              </a:lnSpc>
              <a:spcBef>
                <a:spcPts val="100"/>
              </a:spcBef>
            </a:pPr>
            <a:r>
              <a:rPr spc="-5"/>
              <a:t>事业部制组织结构优缺点</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312544"/>
            <a:ext cx="8204200" cy="878840"/>
          </a:xfrm>
          <a:prstGeom prst="rect">
            <a:avLst/>
          </a:prstGeom>
        </p:spPr>
        <p:txBody>
          <a:bodyPr vert="horz" wrap="square" lIns="0" tIns="12700" rIns="0" bIns="0" rtlCol="0">
            <a:spAutoFit/>
          </a:bodyPr>
          <a:lstStyle/>
          <a:p>
            <a:pPr marL="12700" marR="5080">
              <a:lnSpc>
                <a:spcPct val="100000"/>
              </a:lnSpc>
              <a:spcBef>
                <a:spcPts val="100"/>
              </a:spcBef>
            </a:pPr>
            <a:r>
              <a:rPr sz="2800" b="1" spc="-5">
                <a:solidFill>
                  <a:srgbClr val="DDE89A"/>
                </a:solidFill>
                <a:latin typeface="Microsoft JhengHei"/>
                <a:cs typeface="Microsoft JhengHei"/>
              </a:rPr>
              <a:t>将该企业划分成若干事业部，每一个事业部负责一个</a:t>
            </a:r>
            <a:r>
              <a:rPr sz="2800" b="1" spc="-70">
                <a:solidFill>
                  <a:srgbClr val="DDE89A"/>
                </a:solidFill>
                <a:latin typeface="Microsoft JhengHei"/>
                <a:cs typeface="Microsoft JhengHei"/>
              </a:rPr>
              <a:t>或多个产品线——</a:t>
            </a:r>
            <a:r>
              <a:rPr sz="2800" b="1" spc="-10">
                <a:solidFill>
                  <a:srgbClr val="DDE89A"/>
                </a:solidFill>
                <a:latin typeface="Microsoft JhengHei"/>
                <a:cs typeface="Microsoft JhengHei"/>
              </a:rPr>
              <a:t>多元化经营</a:t>
            </a:r>
            <a:endParaRPr sz="2800">
              <a:latin typeface="Microsoft JhengHei"/>
              <a:cs typeface="Microsoft JhengHei"/>
            </a:endParaRPr>
          </a:p>
        </p:txBody>
      </p:sp>
      <p:pic>
        <p:nvPicPr>
          <p:cNvPr id="3" name="object 3"/>
          <p:cNvPicPr/>
          <p:nvPr/>
        </p:nvPicPr>
        <p:blipFill>
          <a:blip r:embed="rId2"/>
          <a:stretch>
            <a:fillRect/>
          </a:stretch>
        </p:blipFill>
        <p:spPr>
          <a:xfrm>
            <a:off x="762000" y="2565400"/>
            <a:ext cx="7559675" cy="2979738"/>
          </a:xfrm>
          <a:prstGeom prst="rect">
            <a:avLst/>
          </a:prstGeom>
        </p:spPr>
      </p:pic>
      <p:sp>
        <p:nvSpPr>
          <p:cNvPr id="4" name="object 4"/>
          <p:cNvSpPr txBox="1"/>
          <p:nvPr/>
        </p:nvSpPr>
        <p:spPr>
          <a:xfrm>
            <a:off x="258128" y="2536507"/>
            <a:ext cx="4064000" cy="3012440"/>
          </a:xfrm>
          <a:prstGeom prst="rect">
            <a:avLst/>
          </a:prstGeom>
        </p:spPr>
        <p:txBody>
          <a:bodyPr vert="horz" wrap="square" lIns="0" tIns="12700" rIns="0" bIns="0" rtlCol="0">
            <a:spAutoFit/>
          </a:bodyPr>
          <a:lstStyle/>
          <a:p>
            <a:pPr marL="12700">
              <a:lnSpc>
                <a:spcPts val="3335"/>
              </a:lnSpc>
              <a:spcBef>
                <a:spcPts val="100"/>
              </a:spcBef>
            </a:pPr>
            <a:r>
              <a:rPr sz="2800" b="1" spc="-20">
                <a:solidFill>
                  <a:srgbClr val="DDE89A"/>
                </a:solidFill>
                <a:latin typeface="Microsoft JhengHei"/>
                <a:cs typeface="Microsoft JhengHei"/>
              </a:rPr>
              <a:t>优点：</a:t>
            </a:r>
            <a:endParaRPr sz="2800">
              <a:latin typeface="Microsoft JhengHei"/>
              <a:cs typeface="Microsoft JhengHei"/>
            </a:endParaRPr>
          </a:p>
          <a:p>
            <a:pPr marL="139700" indent="-127635">
              <a:lnSpc>
                <a:spcPts val="3365"/>
              </a:lnSpc>
              <a:buSzPct val="98214"/>
              <a:buFont typeface="Arial"/>
              <a:buChar char="•"/>
              <a:tabLst>
                <a:tab pos="140335"/>
              </a:tabLst>
            </a:pPr>
            <a:r>
              <a:rPr sz="2800" b="1" spc="-10">
                <a:solidFill>
                  <a:srgbClr val="DDE89A"/>
                </a:solidFill>
                <a:latin typeface="Microsoft JhengHei"/>
                <a:cs typeface="Microsoft JhengHei"/>
              </a:rPr>
              <a:t>便于企业持续成长</a:t>
            </a:r>
            <a:endParaRPr sz="2800">
              <a:latin typeface="Microsoft JhengHei"/>
              <a:cs typeface="Microsoft JhengHei"/>
            </a:endParaRPr>
          </a:p>
          <a:p>
            <a:pPr marL="12700" marR="5080" indent="127635">
              <a:lnSpc>
                <a:spcPts val="3360"/>
              </a:lnSpc>
              <a:spcBef>
                <a:spcPts val="130"/>
              </a:spcBef>
              <a:buSzPct val="98214"/>
              <a:buFont typeface="Arial"/>
              <a:buChar char="•"/>
              <a:tabLst>
                <a:tab pos="140335"/>
              </a:tabLst>
            </a:pPr>
            <a:r>
              <a:rPr sz="2800" b="1" spc="-5">
                <a:solidFill>
                  <a:srgbClr val="DDE89A"/>
                </a:solidFill>
                <a:latin typeface="Microsoft JhengHei"/>
                <a:cs typeface="Microsoft JhengHei"/>
              </a:rPr>
              <a:t>事业部有高层领导，便于</a:t>
            </a:r>
            <a:r>
              <a:rPr sz="2800" b="1" spc="-10">
                <a:solidFill>
                  <a:srgbClr val="DDE89A"/>
                </a:solidFill>
                <a:latin typeface="Microsoft JhengHei"/>
                <a:cs typeface="Microsoft JhengHei"/>
              </a:rPr>
              <a:t>决策与资源配置</a:t>
            </a:r>
            <a:endParaRPr sz="2800">
              <a:latin typeface="Microsoft JhengHei"/>
              <a:cs typeface="Microsoft JhengHei"/>
            </a:endParaRPr>
          </a:p>
          <a:p>
            <a:pPr marL="139700" indent="-127635">
              <a:lnSpc>
                <a:spcPts val="3229"/>
              </a:lnSpc>
              <a:buSzPct val="98214"/>
              <a:buFont typeface="Arial"/>
              <a:buChar char="•"/>
              <a:tabLst>
                <a:tab pos="140335"/>
              </a:tabLst>
            </a:pPr>
            <a:r>
              <a:rPr sz="2800" b="1" spc="-10">
                <a:solidFill>
                  <a:srgbClr val="DDE89A"/>
                </a:solidFill>
                <a:latin typeface="Microsoft JhengHei"/>
                <a:cs typeface="Microsoft JhengHei"/>
              </a:rPr>
              <a:t>职权不断分派</a:t>
            </a:r>
            <a:endParaRPr sz="2800">
              <a:latin typeface="Microsoft JhengHei"/>
              <a:cs typeface="Microsoft JhengHei"/>
            </a:endParaRPr>
          </a:p>
          <a:p>
            <a:pPr marL="12700" marR="5080" indent="127635">
              <a:lnSpc>
                <a:spcPts val="3360"/>
              </a:lnSpc>
              <a:spcBef>
                <a:spcPts val="120"/>
              </a:spcBef>
              <a:buSzPct val="98214"/>
              <a:buFont typeface="Arial"/>
              <a:buChar char="•"/>
              <a:tabLst>
                <a:tab pos="140335"/>
              </a:tabLst>
            </a:pPr>
            <a:r>
              <a:rPr sz="2800" b="1" spc="-5">
                <a:solidFill>
                  <a:srgbClr val="DDE89A"/>
                </a:solidFill>
                <a:latin typeface="Microsoft JhengHei"/>
                <a:cs typeface="Microsoft JhengHei"/>
              </a:rPr>
              <a:t>对事业部进行评估和比较</a:t>
            </a:r>
            <a:r>
              <a:rPr sz="2800" b="1" spc="-20">
                <a:solidFill>
                  <a:srgbClr val="DDE89A"/>
                </a:solidFill>
                <a:latin typeface="Microsoft JhengHei"/>
                <a:cs typeface="Microsoft JhengHei"/>
              </a:rPr>
              <a:t>较容易</a:t>
            </a:r>
            <a:endParaRPr sz="2800">
              <a:latin typeface="Microsoft JhengHei"/>
              <a:cs typeface="Microsoft JhengHei"/>
            </a:endParaRPr>
          </a:p>
        </p:txBody>
      </p:sp>
      <p:sp>
        <p:nvSpPr>
          <p:cNvPr id="5" name="object 5"/>
          <p:cNvSpPr txBox="1"/>
          <p:nvPr/>
        </p:nvSpPr>
        <p:spPr>
          <a:xfrm>
            <a:off x="4866639" y="2536507"/>
            <a:ext cx="4064000" cy="2586990"/>
          </a:xfrm>
          <a:prstGeom prst="rect">
            <a:avLst/>
          </a:prstGeom>
        </p:spPr>
        <p:txBody>
          <a:bodyPr vert="horz" wrap="square" lIns="0" tIns="12700" rIns="0" bIns="0" rtlCol="0">
            <a:spAutoFit/>
          </a:bodyPr>
          <a:lstStyle/>
          <a:p>
            <a:pPr marL="12700">
              <a:lnSpc>
                <a:spcPts val="3335"/>
              </a:lnSpc>
              <a:spcBef>
                <a:spcPts val="100"/>
              </a:spcBef>
            </a:pPr>
            <a:r>
              <a:rPr sz="2800" b="1" spc="-20">
                <a:solidFill>
                  <a:srgbClr val="DDE89A"/>
                </a:solidFill>
                <a:latin typeface="Microsoft JhengHei"/>
                <a:cs typeface="Microsoft JhengHei"/>
              </a:rPr>
              <a:t>缺点：</a:t>
            </a:r>
            <a:endParaRPr sz="2800">
              <a:latin typeface="Microsoft JhengHei"/>
              <a:cs typeface="Microsoft JhengHei"/>
            </a:endParaRPr>
          </a:p>
          <a:p>
            <a:pPr marL="12700" marR="5080" indent="127635">
              <a:lnSpc>
                <a:spcPts val="3360"/>
              </a:lnSpc>
              <a:spcBef>
                <a:spcPts val="135"/>
              </a:spcBef>
              <a:buSzPct val="98214"/>
              <a:buFont typeface="Arial"/>
              <a:buChar char="•"/>
              <a:tabLst>
                <a:tab pos="140335"/>
              </a:tabLst>
            </a:pPr>
            <a:r>
              <a:rPr sz="2800" b="1" spc="-5">
                <a:solidFill>
                  <a:srgbClr val="DDE89A"/>
                </a:solidFill>
                <a:latin typeface="Microsoft JhengHei"/>
                <a:cs typeface="Microsoft JhengHei"/>
              </a:rPr>
              <a:t>分配企业的管理成本比较</a:t>
            </a:r>
            <a:r>
              <a:rPr sz="2800" b="1" spc="-10">
                <a:solidFill>
                  <a:srgbClr val="DDE89A"/>
                </a:solidFill>
                <a:latin typeface="Microsoft JhengHei"/>
                <a:cs typeface="Microsoft JhengHei"/>
              </a:rPr>
              <a:t>较困难并略带主观性</a:t>
            </a:r>
            <a:endParaRPr sz="2800">
              <a:latin typeface="Microsoft JhengHei"/>
              <a:cs typeface="Microsoft JhengHei"/>
            </a:endParaRPr>
          </a:p>
          <a:p>
            <a:pPr marL="12700" marR="5080" indent="127635">
              <a:lnSpc>
                <a:spcPts val="3360"/>
              </a:lnSpc>
              <a:buSzPct val="98214"/>
              <a:buFont typeface="Arial"/>
              <a:buChar char="•"/>
              <a:tabLst>
                <a:tab pos="140335"/>
              </a:tabLst>
            </a:pPr>
            <a:r>
              <a:rPr sz="2800" b="1" spc="-5">
                <a:solidFill>
                  <a:srgbClr val="DDE89A"/>
                </a:solidFill>
                <a:latin typeface="Microsoft JhengHei"/>
                <a:cs typeface="Microsoft JhengHei"/>
              </a:rPr>
              <a:t>事业部为争取资源而产生</a:t>
            </a:r>
            <a:r>
              <a:rPr sz="2800" b="1" spc="-20">
                <a:solidFill>
                  <a:srgbClr val="DDE89A"/>
                </a:solidFill>
                <a:latin typeface="Microsoft JhengHei"/>
                <a:cs typeface="Microsoft JhengHei"/>
              </a:rPr>
              <a:t>生摩擦</a:t>
            </a:r>
            <a:endParaRPr sz="2800">
              <a:latin typeface="Microsoft JhengHei"/>
              <a:cs typeface="Microsoft JhengHei"/>
            </a:endParaRPr>
          </a:p>
          <a:p>
            <a:pPr marL="139700" indent="-127635">
              <a:lnSpc>
                <a:spcPts val="3260"/>
              </a:lnSpc>
              <a:buSzPct val="98214"/>
              <a:buFont typeface="Arial"/>
              <a:buChar char="•"/>
              <a:tabLst>
                <a:tab pos="140335"/>
              </a:tabLst>
            </a:pPr>
            <a:r>
              <a:rPr sz="2800" b="1" u="heavy">
                <a:solidFill>
                  <a:srgbClr val="DDE89A"/>
                </a:solidFill>
                <a:uFill>
                  <a:solidFill>
                    <a:srgbClr val="DDE89A"/>
                  </a:solidFill>
                </a:uFill>
                <a:latin typeface="Microsoft JhengHei"/>
                <a:cs typeface="Microsoft JhengHei"/>
              </a:rPr>
              <a:t>转移价格</a:t>
            </a:r>
            <a:r>
              <a:rPr sz="2800" b="1" spc="-15">
                <a:solidFill>
                  <a:srgbClr val="DDE89A"/>
                </a:solidFill>
                <a:latin typeface="Microsoft JhengHei"/>
                <a:cs typeface="Microsoft JhengHei"/>
              </a:rPr>
              <a:t>产生冲突</a:t>
            </a:r>
            <a:endParaRPr sz="2800">
              <a:latin typeface="Microsoft JhengHei"/>
              <a:cs typeface="Microsoft JhengHei"/>
            </a:endParaRPr>
          </a:p>
        </p:txBody>
      </p:sp>
      <p:sp>
        <p:nvSpPr>
          <p:cNvPr id="6" name="object 6"/>
          <p:cNvSpPr/>
          <p:nvPr/>
        </p:nvSpPr>
        <p:spPr>
          <a:xfrm>
            <a:off x="3924300" y="2276475"/>
            <a:ext cx="5040630" cy="2188210"/>
          </a:xfrm>
          <a:custGeom>
            <a:rect l="l" t="t" r="r" b="b"/>
            <a:pathLst>
              <a:path w="5040630" h="2188210">
                <a:moveTo>
                  <a:pt x="1470107" y="2187774"/>
                </a:moveTo>
                <a:lnTo>
                  <a:pt x="840051" y="1944688"/>
                </a:lnTo>
                <a:lnTo>
                  <a:pt x="0" y="1944688"/>
                </a:lnTo>
                <a:lnTo>
                  <a:pt x="0" y="0"/>
                </a:lnTo>
                <a:lnTo>
                  <a:pt x="5040311" y="0"/>
                </a:lnTo>
                <a:lnTo>
                  <a:pt x="5040311" y="1944688"/>
                </a:lnTo>
                <a:lnTo>
                  <a:pt x="2100129" y="1944688"/>
                </a:lnTo>
                <a:lnTo>
                  <a:pt x="1470107" y="2187774"/>
                </a:lnTo>
                <a:close/>
              </a:path>
            </a:pathLst>
          </a:custGeom>
          <a:solidFill>
            <a:srgbClr val="DDE89A"/>
          </a:solidFill>
        </p:spPr>
        <p:txBody>
          <a:bodyPr wrap="square" lIns="0" tIns="0" rIns="0" bIns="0" rtlCol="0"/>
          <a:lstStyle/>
          <a:p/>
        </p:txBody>
      </p:sp>
      <p:sp>
        <p:nvSpPr>
          <p:cNvPr id="7" name="object 7"/>
          <p:cNvSpPr txBox="1">
            <a:spLocks noGrp="1"/>
          </p:cNvSpPr>
          <p:nvPr>
            <p:ph type="title"/>
          </p:nvPr>
        </p:nvSpPr>
        <p:spPr>
          <a:xfrm>
            <a:off x="535939" y="445769"/>
            <a:ext cx="4089400" cy="513080"/>
          </a:xfrm>
          <a:prstGeom prst="rect">
            <a:avLst/>
          </a:prstGeom>
        </p:spPr>
        <p:txBody>
          <a:bodyPr vert="horz" wrap="square" lIns="0" tIns="12700" rIns="0" bIns="0" rtlCol="0">
            <a:spAutoFit/>
          </a:bodyPr>
          <a:lstStyle/>
          <a:p>
            <a:pPr marL="12700">
              <a:lnSpc>
                <a:spcPct val="100000"/>
              </a:lnSpc>
              <a:spcBef>
                <a:spcPts val="100"/>
              </a:spcBef>
            </a:pPr>
            <a:r>
              <a:rPr sz="3200" spc="-480">
                <a:solidFill>
                  <a:srgbClr val="DDE89A"/>
                </a:solidFill>
              </a:rPr>
              <a:t>（4）M</a:t>
            </a:r>
            <a:r>
              <a:rPr sz="3200" spc="-10">
                <a:solidFill>
                  <a:srgbClr val="DDE89A"/>
                </a:solidFill>
              </a:rPr>
              <a:t>型企业组织结构</a:t>
            </a:r>
            <a:endParaRPr sz="3200"/>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0"/>
              <a:t>（5）</a:t>
            </a:r>
            <a:r>
              <a:rPr/>
              <a:t>战略业务单位组织结构</a:t>
            </a:r>
            <a:r>
              <a:rPr spc="-300"/>
              <a:t>（SBU）</a:t>
            </a:r>
          </a:p>
        </p:txBody>
      </p:sp>
      <p:sp>
        <p:nvSpPr>
          <p:cNvPr id="3" name="object 3"/>
          <p:cNvSpPr txBox="1"/>
          <p:nvPr/>
        </p:nvSpPr>
        <p:spPr>
          <a:xfrm>
            <a:off x="329565" y="1385570"/>
            <a:ext cx="8559800" cy="5146040"/>
          </a:xfrm>
          <a:prstGeom prst="rect">
            <a:avLst/>
          </a:prstGeom>
        </p:spPr>
        <p:txBody>
          <a:bodyPr vert="horz" wrap="square" lIns="0" tIns="12700" rIns="0" bIns="0" rtlCol="0">
            <a:spAutoFit/>
          </a:bodyPr>
          <a:lstStyle/>
          <a:p>
            <a:pPr marL="12700" marR="5080">
              <a:lnSpc>
                <a:spcPct val="100000"/>
              </a:lnSpc>
              <a:spcBef>
                <a:spcPts val="100"/>
              </a:spcBef>
            </a:pPr>
            <a:r>
              <a:rPr sz="2800" b="1" spc="-5">
                <a:solidFill>
                  <a:srgbClr val="DDE89A"/>
                </a:solidFill>
                <a:latin typeface="Microsoft JhengHei"/>
                <a:cs typeface="Microsoft JhengHei"/>
              </a:rPr>
              <a:t>战略业务单位：公司中的一个单位，或者职能单元，</a:t>
            </a:r>
            <a:r>
              <a:rPr sz="2800" b="1" spc="-50">
                <a:solidFill>
                  <a:srgbClr val="DDE89A"/>
                </a:solidFill>
                <a:latin typeface="Microsoft JhengHei"/>
                <a:cs typeface="Microsoft JhengHei"/>
              </a:rPr>
              <a:t> </a:t>
            </a:r>
            <a:r>
              <a:rPr sz="2800" b="1" spc="-5">
                <a:solidFill>
                  <a:srgbClr val="DDE89A"/>
                </a:solidFill>
                <a:latin typeface="Microsoft JhengHei"/>
                <a:cs typeface="Microsoft JhengHei"/>
              </a:rPr>
              <a:t>它是以企业所服务的独立的产品、行业或市场为基础，由企业若干事业部或事业部的某些部分组成的战略组织</a:t>
            </a:r>
            <a:r>
              <a:rPr sz="2800" b="1">
                <a:solidFill>
                  <a:srgbClr val="DDE89A"/>
                </a:solidFill>
                <a:latin typeface="Microsoft JhengHei"/>
                <a:cs typeface="Microsoft JhengHei"/>
              </a:rPr>
              <a:t>织，适用于规模较大的</a:t>
            </a:r>
            <a:r>
              <a:rPr sz="2800" b="1" u="heavy">
                <a:solidFill>
                  <a:srgbClr val="DDE89A"/>
                </a:solidFill>
                <a:uFill>
                  <a:solidFill>
                    <a:srgbClr val="DDE89A"/>
                  </a:solidFill>
                </a:uFill>
                <a:latin typeface="Microsoft JhengHei"/>
                <a:cs typeface="Microsoft JhengHei"/>
              </a:rPr>
              <a:t>多元化经营</a:t>
            </a:r>
            <a:r>
              <a:rPr sz="2800" b="1" spc="-20">
                <a:solidFill>
                  <a:srgbClr val="DDE89A"/>
                </a:solidFill>
                <a:latin typeface="Microsoft JhengHei"/>
                <a:cs typeface="Microsoft JhengHei"/>
              </a:rPr>
              <a:t>的企业</a:t>
            </a:r>
            <a:endParaRPr sz="2800">
              <a:latin typeface="Microsoft JhengHei"/>
              <a:cs typeface="Microsoft JhengHei"/>
            </a:endParaRPr>
          </a:p>
          <a:p>
            <a:pPr marL="12700">
              <a:lnSpc>
                <a:spcPct val="100000"/>
              </a:lnSpc>
            </a:pPr>
            <a:r>
              <a:rPr sz="2250">
                <a:solidFill>
                  <a:srgbClr val="DDE89A"/>
                </a:solidFill>
                <a:latin typeface="Arial"/>
                <a:cs typeface="Arial"/>
              </a:rPr>
              <a:t>Δ</a:t>
            </a:r>
            <a:r>
              <a:rPr sz="2800" b="1" spc="-5">
                <a:solidFill>
                  <a:srgbClr val="DDE89A"/>
                </a:solidFill>
                <a:latin typeface="Microsoft JhengHei"/>
                <a:cs typeface="Microsoft JhengHei"/>
              </a:rPr>
              <a:t>优点：降低了企业总部的控制跨度；控制幅度的降</a:t>
            </a:r>
            <a:endParaRPr sz="2800">
              <a:latin typeface="Microsoft JhengHei"/>
              <a:cs typeface="Microsoft JhengHei"/>
            </a:endParaRPr>
          </a:p>
          <a:p>
            <a:pPr marL="12700" marR="5080">
              <a:lnSpc>
                <a:spcPct val="100000"/>
              </a:lnSpc>
            </a:pPr>
            <a:r>
              <a:rPr sz="2800" b="1" spc="-5">
                <a:solidFill>
                  <a:srgbClr val="DDE89A"/>
                </a:solidFill>
                <a:latin typeface="Microsoft JhengHei"/>
                <a:cs typeface="Microsoft JhengHei"/>
              </a:rPr>
              <a:t>低减轻了总部的信息过渡情况；使得具有类似使命、产产品、市场或技术的事业部之间能够更好地协调；易</a:t>
            </a:r>
            <a:r>
              <a:rPr sz="2800" b="1" spc="-50">
                <a:solidFill>
                  <a:srgbClr val="DDE89A"/>
                </a:solidFill>
                <a:latin typeface="Microsoft JhengHei"/>
                <a:cs typeface="Microsoft JhengHei"/>
              </a:rPr>
              <a:t> </a:t>
            </a:r>
            <a:r>
              <a:rPr sz="2800" b="1" spc="-5">
                <a:solidFill>
                  <a:srgbClr val="DDE89A"/>
                </a:solidFill>
                <a:latin typeface="Microsoft JhengHei"/>
                <a:cs typeface="Microsoft JhengHei"/>
              </a:rPr>
              <a:t>于监控每个战略业务单位的绩效</a:t>
            </a:r>
            <a:endParaRPr sz="2800">
              <a:latin typeface="Microsoft JhengHei"/>
              <a:cs typeface="Microsoft JhengHei"/>
            </a:endParaRPr>
          </a:p>
          <a:p>
            <a:pPr marL="12700">
              <a:lnSpc>
                <a:spcPct val="100000"/>
              </a:lnSpc>
            </a:pPr>
            <a:r>
              <a:rPr sz="2250">
                <a:solidFill>
                  <a:srgbClr val="DDE89A"/>
                </a:solidFill>
                <a:latin typeface="Arial"/>
                <a:cs typeface="Arial"/>
              </a:rPr>
              <a:t>Δ</a:t>
            </a:r>
            <a:r>
              <a:rPr sz="2800" b="1" spc="-5">
                <a:solidFill>
                  <a:srgbClr val="DDE89A"/>
                </a:solidFill>
                <a:latin typeface="Microsoft JhengHei"/>
                <a:cs typeface="Microsoft JhengHei"/>
              </a:rPr>
              <a:t>缺点：总部与事业部和产品层的关系变的疏远；战</a:t>
            </a:r>
            <a:endParaRPr sz="2800">
              <a:latin typeface="Microsoft JhengHei"/>
              <a:cs typeface="Microsoft JhengHei"/>
            </a:endParaRPr>
          </a:p>
          <a:p>
            <a:pPr marL="12700" marR="5080">
              <a:lnSpc>
                <a:spcPct val="100000"/>
              </a:lnSpc>
            </a:pPr>
            <a:r>
              <a:rPr sz="2800" b="1" spc="-5">
                <a:solidFill>
                  <a:srgbClr val="DDE89A"/>
                </a:solidFill>
                <a:latin typeface="Microsoft JhengHei"/>
                <a:cs typeface="Microsoft JhengHei"/>
              </a:rPr>
              <a:t>略业务单位经理为了取得更多的企业资源会引发竞争和和摩擦，而这些竞争会变成职能性失调并会对企业的</a:t>
            </a:r>
            <a:r>
              <a:rPr sz="2800" b="1" spc="-50">
                <a:solidFill>
                  <a:srgbClr val="DDE89A"/>
                </a:solidFill>
                <a:latin typeface="Microsoft JhengHei"/>
                <a:cs typeface="Microsoft JhengHei"/>
              </a:rPr>
              <a:t> </a:t>
            </a:r>
            <a:r>
              <a:rPr sz="2800" b="1" spc="-5">
                <a:solidFill>
                  <a:srgbClr val="DDE89A"/>
                </a:solidFill>
                <a:latin typeface="Microsoft JhengHei"/>
                <a:cs typeface="Microsoft JhengHei"/>
              </a:rPr>
              <a:t>总体绩效产生不利影响</a:t>
            </a:r>
            <a:endParaRPr sz="2800">
              <a:latin typeface="Microsoft JhengHei"/>
              <a:cs typeface="Microsoft JhengHei"/>
            </a:endParaRPr>
          </a:p>
        </p:txBody>
      </p:sp>
      <p:pic>
        <p:nvPicPr>
          <p:cNvPr id="4" name="object 4"/>
          <p:cNvPicPr/>
          <p:nvPr/>
        </p:nvPicPr>
        <p:blipFill>
          <a:blip r:embed="rId2"/>
          <a:stretch>
            <a:fillRect/>
          </a:stretch>
        </p:blipFill>
        <p:spPr>
          <a:xfrm>
            <a:off x="254000" y="1193800"/>
            <a:ext cx="8496300" cy="5243512"/>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39" y="457358"/>
            <a:ext cx="3048000" cy="452120"/>
          </a:xfrm>
          <a:prstGeom prst="rect">
            <a:avLst/>
          </a:prstGeom>
        </p:spPr>
        <p:txBody>
          <a:bodyPr vert="horz" wrap="square" lIns="0" tIns="12700" rIns="0" bIns="0" rtlCol="0">
            <a:spAutoFit/>
          </a:bodyPr>
          <a:lstStyle/>
          <a:p>
            <a:pPr marL="12700">
              <a:lnSpc>
                <a:spcPct val="100000"/>
              </a:lnSpc>
              <a:spcBef>
                <a:spcPts val="100"/>
              </a:spcBef>
            </a:pPr>
            <a:r>
              <a:rPr spc="-100"/>
              <a:t>（6）</a:t>
            </a:r>
            <a:r>
              <a:rPr spc="-10"/>
              <a:t>矩阵组织结构</a:t>
            </a:r>
          </a:p>
        </p:txBody>
      </p:sp>
      <p:sp>
        <p:nvSpPr>
          <p:cNvPr id="3" name="object 3"/>
          <p:cNvSpPr txBox="1"/>
          <p:nvPr/>
        </p:nvSpPr>
        <p:spPr>
          <a:xfrm>
            <a:off x="402590" y="1313339"/>
            <a:ext cx="8162290" cy="5055870"/>
          </a:xfrm>
          <a:prstGeom prst="rect">
            <a:avLst/>
          </a:prstGeom>
        </p:spPr>
        <p:txBody>
          <a:bodyPr vert="horz" wrap="square" lIns="0" tIns="12700" rIns="0" bIns="0" rtlCol="0">
            <a:spAutoFit/>
          </a:bodyPr>
          <a:lstStyle/>
          <a:p>
            <a:pPr marL="12700" marR="140335" algn="just">
              <a:lnSpc>
                <a:spcPct val="100000"/>
              </a:lnSpc>
              <a:spcBef>
                <a:spcPts val="100"/>
              </a:spcBef>
            </a:pPr>
            <a:r>
              <a:rPr sz="3000" b="1" spc="-5">
                <a:solidFill>
                  <a:srgbClr val="DDE89A"/>
                </a:solidFill>
                <a:latin typeface="Microsoft JhengHei"/>
                <a:cs typeface="Microsoft JhengHei"/>
              </a:rPr>
              <a:t>矩阵制组织结构：在直线职能制垂直形态组织系统的基础上，再增加一种横向的领导系统，其独特之处在于事业部制与职能制组织结构特征的同</a:t>
            </a:r>
            <a:r>
              <a:rPr sz="3000" b="1" spc="-20">
                <a:solidFill>
                  <a:srgbClr val="DDE89A"/>
                </a:solidFill>
                <a:latin typeface="Microsoft JhengHei"/>
                <a:cs typeface="Microsoft JhengHei"/>
              </a:rPr>
              <a:t>时实现</a:t>
            </a:r>
            <a:endParaRPr sz="3000">
              <a:latin typeface="Microsoft JhengHei"/>
              <a:cs typeface="Microsoft JhengHei"/>
            </a:endParaRPr>
          </a:p>
          <a:p>
            <a:pPr marL="12700">
              <a:lnSpc>
                <a:spcPts val="3575"/>
              </a:lnSpc>
            </a:pPr>
            <a:r>
              <a:rPr sz="2450">
                <a:solidFill>
                  <a:srgbClr val="DDE89A"/>
                </a:solidFill>
                <a:latin typeface="Arial"/>
                <a:cs typeface="Arial"/>
              </a:rPr>
              <a:t>Δ</a:t>
            </a:r>
            <a:r>
              <a:rPr sz="3000" b="1" spc="-25">
                <a:solidFill>
                  <a:srgbClr val="DDE89A"/>
                </a:solidFill>
                <a:latin typeface="Microsoft JhengHei"/>
                <a:cs typeface="Microsoft JhengHei"/>
              </a:rPr>
              <a:t>优点</a:t>
            </a:r>
            <a:endParaRPr sz="3000">
              <a:latin typeface="Microsoft JhengHei"/>
              <a:cs typeface="Microsoft JhengHei"/>
            </a:endParaRPr>
          </a:p>
          <a:p>
            <a:pPr marL="148590" indent="-136525">
              <a:lnSpc>
                <a:spcPts val="3604"/>
              </a:lnSpc>
              <a:buSzPct val="98333"/>
              <a:buFont typeface="Arial"/>
              <a:buChar char="•"/>
              <a:tabLst>
                <a:tab pos="149225"/>
              </a:tabLst>
            </a:pPr>
            <a:r>
              <a:rPr sz="3000" b="1" spc="-5">
                <a:solidFill>
                  <a:srgbClr val="DDE89A"/>
                </a:solidFill>
                <a:latin typeface="Microsoft JhengHei"/>
                <a:cs typeface="Microsoft JhengHei"/>
              </a:rPr>
              <a:t>项目经理与项目的关系更紧密</a:t>
            </a:r>
            <a:endParaRPr sz="3000">
              <a:latin typeface="Microsoft JhengHei"/>
              <a:cs typeface="Microsoft JhengHei"/>
            </a:endParaRPr>
          </a:p>
          <a:p>
            <a:pPr marL="12700" marR="5080" indent="136525">
              <a:lnSpc>
                <a:spcPts val="3600"/>
              </a:lnSpc>
              <a:spcBef>
                <a:spcPts val="140"/>
              </a:spcBef>
              <a:buSzPct val="98333"/>
              <a:buFont typeface="Arial"/>
              <a:buChar char="•"/>
              <a:tabLst>
                <a:tab pos="149225"/>
              </a:tabLst>
            </a:pPr>
            <a:r>
              <a:rPr sz="3000" b="1" spc="-5">
                <a:solidFill>
                  <a:srgbClr val="DDE89A"/>
                </a:solidFill>
                <a:latin typeface="Microsoft JhengHei"/>
                <a:cs typeface="Microsoft JhengHei"/>
              </a:rPr>
              <a:t>更加有效地先考虑关键项目，加强对产品和市场</a:t>
            </a:r>
            <a:r>
              <a:rPr sz="3000" b="1" spc="-20">
                <a:solidFill>
                  <a:srgbClr val="DDE89A"/>
                </a:solidFill>
                <a:latin typeface="Microsoft JhengHei"/>
                <a:cs typeface="Microsoft JhengHei"/>
              </a:rPr>
              <a:t>的关注</a:t>
            </a:r>
            <a:endParaRPr sz="3000">
              <a:latin typeface="Microsoft JhengHei"/>
              <a:cs typeface="Microsoft JhengHei"/>
            </a:endParaRPr>
          </a:p>
          <a:p>
            <a:pPr marL="148590" indent="-136525">
              <a:lnSpc>
                <a:spcPts val="3460"/>
              </a:lnSpc>
              <a:buSzPct val="98333"/>
              <a:buFont typeface="Arial"/>
              <a:buChar char="•"/>
              <a:tabLst>
                <a:tab pos="149225"/>
              </a:tabLst>
            </a:pPr>
            <a:r>
              <a:rPr sz="3000" b="1" spc="-5">
                <a:solidFill>
                  <a:srgbClr val="DDE89A"/>
                </a:solidFill>
                <a:latin typeface="Microsoft JhengHei"/>
                <a:cs typeface="Microsoft JhengHei"/>
              </a:rPr>
              <a:t>与产品主管和区域主管之间的联系更加直接</a:t>
            </a:r>
            <a:endParaRPr sz="3000">
              <a:latin typeface="Microsoft JhengHei"/>
              <a:cs typeface="Microsoft JhengHei"/>
            </a:endParaRPr>
          </a:p>
          <a:p>
            <a:pPr marL="148590" indent="-136525">
              <a:lnSpc>
                <a:spcPts val="3600"/>
              </a:lnSpc>
              <a:buSzPct val="98333"/>
              <a:buFont typeface="Arial"/>
              <a:buChar char="•"/>
              <a:tabLst>
                <a:tab pos="149225"/>
              </a:tabLst>
            </a:pPr>
            <a:r>
              <a:rPr sz="3000" b="1" spc="-10">
                <a:solidFill>
                  <a:srgbClr val="DDE89A"/>
                </a:solidFill>
                <a:latin typeface="Microsoft JhengHei"/>
                <a:cs typeface="Microsoft JhengHei"/>
              </a:rPr>
              <a:t>各部门之间协作加强</a:t>
            </a:r>
            <a:endParaRPr sz="3000">
              <a:latin typeface="Microsoft JhengHei"/>
              <a:cs typeface="Microsoft JhengHei"/>
            </a:endParaRPr>
          </a:p>
          <a:p>
            <a:pPr marL="148590" indent="-136525">
              <a:lnSpc>
                <a:spcPts val="3629"/>
              </a:lnSpc>
              <a:buSzPct val="98333"/>
              <a:buFont typeface="Arial"/>
              <a:buChar char="•"/>
              <a:tabLst>
                <a:tab pos="149225"/>
              </a:tabLst>
            </a:pPr>
            <a:r>
              <a:rPr sz="3000" b="1" spc="-5">
                <a:solidFill>
                  <a:srgbClr val="DDE89A"/>
                </a:solidFill>
                <a:latin typeface="Microsoft JhengHei"/>
                <a:cs typeface="Microsoft JhengHei"/>
              </a:rPr>
              <a:t>双重权力是的企业具有多重定位</a:t>
            </a:r>
            <a:endParaRPr sz="3000">
              <a:latin typeface="Microsoft JhengHei"/>
              <a:cs typeface="Microsoft JhengHei"/>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body" idx="1"/>
          </p:nvPr>
        </p:nvSpPr>
        <p:spPr>
          <a:prstGeom prst="rect">
            <a:avLst/>
          </a:prstGeom>
        </p:spPr>
        <p:txBody>
          <a:bodyPr vert="horz" wrap="square" lIns="0" tIns="148641" rIns="0" bIns="0" rtlCol="0">
            <a:spAutoFit/>
          </a:bodyPr>
          <a:lstStyle/>
          <a:p>
            <a:pPr marL="12700" marR="360680">
              <a:lnSpc>
                <a:spcPct val="110000"/>
              </a:lnSpc>
              <a:spcBef>
                <a:spcPts val="100"/>
              </a:spcBef>
            </a:pPr>
            <a:r>
              <a:rPr/>
              <a:t>企业集团的组织形式，在</a:t>
            </a:r>
            <a:r>
              <a:rPr spc="-819"/>
              <a:t>H</a:t>
            </a:r>
            <a:r>
              <a:rPr spc="-5"/>
              <a:t>型公司持有子公司或分公</a:t>
            </a:r>
            <a:r>
              <a:rPr/>
              <a:t>司部分或全部股份，</a:t>
            </a:r>
            <a:r>
              <a:rPr u="heavy" spc="-5">
                <a:uFill>
                  <a:solidFill>
                    <a:srgbClr val="DDE89A"/>
                  </a:solidFill>
                </a:uFill>
              </a:rPr>
              <a:t>下属各子公司具有独立的法人资</a:t>
            </a:r>
            <a:r>
              <a:rPr u="heavy">
                <a:uFill>
                  <a:solidFill>
                    <a:srgbClr val="DDE89A"/>
                  </a:solidFill>
                </a:uFill>
              </a:rPr>
              <a:t>格</a:t>
            </a:r>
            <a:r>
              <a:rPr spc="-5"/>
              <a:t>，是相对独立的利润中心</a:t>
            </a:r>
          </a:p>
          <a:p>
            <a:pPr marL="12700" marR="5080">
              <a:lnSpc>
                <a:spcPct val="110000"/>
              </a:lnSpc>
            </a:pPr>
            <a:r>
              <a:rPr spc="-5"/>
              <a:t>母企业的作用仅限于做出购买或出售这些企业的决策，而很少参与它们的产品或市场战略</a:t>
            </a:r>
          </a:p>
        </p:txBody>
      </p:sp>
      <p:pic>
        <p:nvPicPr>
          <p:cNvPr id="3" name="object 3"/>
          <p:cNvPicPr/>
          <p:nvPr/>
        </p:nvPicPr>
        <p:blipFill>
          <a:blip r:embed="rId2"/>
          <a:stretch>
            <a:fillRect/>
          </a:stretch>
        </p:blipFill>
        <p:spPr>
          <a:xfrm>
            <a:off x="5791200" y="4648200"/>
            <a:ext cx="1871662" cy="1871662"/>
          </a:xfrm>
          <a:prstGeom prst="rect">
            <a:avLst/>
          </a:prstGeom>
        </p:spPr>
      </p:pic>
      <p:sp>
        <p:nvSpPr>
          <p:cNvPr id="4" name="object 4"/>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75"/>
              <a:t>(7)H</a:t>
            </a:r>
            <a:r>
              <a:rPr/>
              <a:t>型结构（</a:t>
            </a:r>
            <a:r>
              <a:rPr spc="80"/>
              <a:t>控股企业[</a:t>
            </a:r>
            <a:r>
              <a:rPr spc="135"/>
              <a:t>集团]</a:t>
            </a:r>
            <a:r>
              <a:rPr spc="120"/>
              <a:t>结构)</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39" y="457358"/>
            <a:ext cx="4826000" cy="452120"/>
          </a:xfrm>
          <a:prstGeom prst="rect">
            <a:avLst/>
          </a:prstGeom>
        </p:spPr>
        <p:txBody>
          <a:bodyPr vert="horz" wrap="square" lIns="0" tIns="12700" rIns="0" bIns="0" rtlCol="0">
            <a:spAutoFit/>
          </a:bodyPr>
          <a:lstStyle/>
          <a:p>
            <a:pPr marL="12700">
              <a:lnSpc>
                <a:spcPct val="100000"/>
              </a:lnSpc>
              <a:spcBef>
                <a:spcPts val="100"/>
              </a:spcBef>
            </a:pPr>
            <a:r>
              <a:rPr spc="180"/>
              <a:t>(8)</a:t>
            </a:r>
            <a:r>
              <a:rPr spc="-5"/>
              <a:t>国际化经营企业的组织结构</a:t>
            </a:r>
          </a:p>
        </p:txBody>
      </p:sp>
      <p:pic>
        <p:nvPicPr>
          <p:cNvPr id="3" name="object 3"/>
          <p:cNvPicPr/>
          <p:nvPr/>
        </p:nvPicPr>
        <p:blipFill>
          <a:blip r:embed="rId2"/>
          <a:stretch>
            <a:fillRect/>
          </a:stretch>
        </p:blipFill>
        <p:spPr>
          <a:xfrm>
            <a:off x="1651545" y="1409700"/>
            <a:ext cx="6042862" cy="4134347"/>
          </a:xfrm>
          <a:prstGeom prst="rect">
            <a:avLst/>
          </a:prstGeom>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6553200" y="6013450"/>
            <a:ext cx="2392361" cy="564898"/>
          </a:xfrm>
          <a:prstGeom prst="rect">
            <a:avLst/>
          </a:prstGeom>
        </p:spPr>
      </p:pic>
      <p:grpSp>
        <p:nvGrpSpPr>
          <p:cNvPr id="3" name="object 3"/>
          <p:cNvGrpSpPr/>
          <p:nvPr/>
        </p:nvGrpSpPr>
        <p:grpSpPr>
          <a:xfrm>
            <a:off x="95250" y="6446837"/>
            <a:ext cx="8975725" cy="323850"/>
            <a:chOff x="95250" y="6446837"/>
            <a:chExt cx="8975725" cy="323850"/>
          </a:xfrm>
        </p:grpSpPr>
        <p:sp>
          <p:nvSpPr>
            <p:cNvPr id="4" name="object 4"/>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5" name="object 5"/>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grpSp>
      <p:grpSp>
        <p:nvGrpSpPr>
          <p:cNvPr id="6" name="object 6"/>
          <p:cNvGrpSpPr/>
          <p:nvPr/>
        </p:nvGrpSpPr>
        <p:grpSpPr>
          <a:xfrm>
            <a:off x="92075" y="98424"/>
            <a:ext cx="8956675" cy="1148080"/>
            <a:chOff x="92075" y="98424"/>
            <a:chExt cx="8956675" cy="1148080"/>
          </a:xfrm>
        </p:grpSpPr>
        <p:pic>
          <p:nvPicPr>
            <p:cNvPr id="7" name="object 7"/>
            <p:cNvPicPr/>
            <p:nvPr/>
          </p:nvPicPr>
          <p:blipFill>
            <a:blip r:embed="rId3"/>
            <a:stretch>
              <a:fillRect/>
            </a:stretch>
          </p:blipFill>
          <p:spPr>
            <a:xfrm>
              <a:off x="92075" y="98424"/>
              <a:ext cx="8956675" cy="179387"/>
            </a:xfrm>
            <a:prstGeom prst="rect">
              <a:avLst/>
            </a:prstGeom>
          </p:spPr>
        </p:pic>
        <p:sp>
          <p:nvSpPr>
            <p:cNvPr id="8" name="object 8"/>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9" name="object 9"/>
            <p:cNvPicPr/>
            <p:nvPr/>
          </p:nvPicPr>
          <p:blipFill>
            <a:blip r:embed="rId4"/>
            <a:stretch>
              <a:fillRect/>
            </a:stretch>
          </p:blipFill>
          <p:spPr>
            <a:xfrm>
              <a:off x="92075" y="306388"/>
              <a:ext cx="8955088" cy="836611"/>
            </a:xfrm>
            <a:prstGeom prst="rect">
              <a:avLst/>
            </a:prstGeom>
          </p:spPr>
        </p:pic>
      </p:grpSp>
      <p:sp>
        <p:nvSpPr>
          <p:cNvPr id="10" name="object 10"/>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11" name="object 11"/>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grpSp>
        <p:nvGrpSpPr>
          <p:cNvPr id="12" name="object 12"/>
          <p:cNvGrpSpPr/>
          <p:nvPr/>
        </p:nvGrpSpPr>
        <p:grpSpPr>
          <a:xfrm>
            <a:off x="8240712" y="411162"/>
            <a:ext cx="544830" cy="555625"/>
            <a:chOff x="8240712" y="411162"/>
            <a:chExt cx="544830" cy="555625"/>
          </a:xfrm>
        </p:grpSpPr>
        <p:pic>
          <p:nvPicPr>
            <p:cNvPr id="13" name="object 13"/>
            <p:cNvPicPr/>
            <p:nvPr/>
          </p:nvPicPr>
          <p:blipFill>
            <a:blip r:embed="rId5"/>
            <a:stretch>
              <a:fillRect/>
            </a:stretch>
          </p:blipFill>
          <p:spPr>
            <a:xfrm>
              <a:off x="8245475" y="415925"/>
              <a:ext cx="534988" cy="546100"/>
            </a:xfrm>
            <a:prstGeom prst="rect">
              <a:avLst/>
            </a:prstGeom>
          </p:spPr>
        </p:pic>
        <p:sp>
          <p:nvSpPr>
            <p:cNvPr id="14" name="object 14"/>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7615237" y="411162"/>
            <a:ext cx="544830" cy="555625"/>
            <a:chOff x="7615237" y="411162"/>
            <a:chExt cx="544830" cy="555625"/>
          </a:xfrm>
        </p:grpSpPr>
        <p:pic>
          <p:nvPicPr>
            <p:cNvPr id="16" name="object 16"/>
            <p:cNvPicPr/>
            <p:nvPr/>
          </p:nvPicPr>
          <p:blipFill>
            <a:blip r:embed="rId6"/>
            <a:stretch>
              <a:fillRect/>
            </a:stretch>
          </p:blipFill>
          <p:spPr>
            <a:xfrm>
              <a:off x="7620000" y="415925"/>
              <a:ext cx="534988" cy="546100"/>
            </a:xfrm>
            <a:prstGeom prst="rect">
              <a:avLst/>
            </a:prstGeom>
          </p:spPr>
        </p:pic>
        <p:sp>
          <p:nvSpPr>
            <p:cNvPr id="17" name="object 1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8" name="object 18"/>
          <p:cNvGrpSpPr/>
          <p:nvPr/>
        </p:nvGrpSpPr>
        <p:grpSpPr>
          <a:xfrm>
            <a:off x="6996112" y="411162"/>
            <a:ext cx="544830" cy="555625"/>
            <a:chOff x="6996112" y="411162"/>
            <a:chExt cx="544830" cy="555625"/>
          </a:xfrm>
        </p:grpSpPr>
        <p:sp>
          <p:nvSpPr>
            <p:cNvPr id="19" name="object 19"/>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0" name="object 20"/>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sp>
        <p:nvSpPr>
          <p:cNvPr id="21" name="object 21"/>
          <p:cNvSpPr txBox="1"/>
          <p:nvPr/>
        </p:nvSpPr>
        <p:spPr>
          <a:xfrm>
            <a:off x="402590" y="1382449"/>
            <a:ext cx="8570595" cy="4712335"/>
          </a:xfrm>
          <a:prstGeom prst="rect">
            <a:avLst/>
          </a:prstGeom>
        </p:spPr>
        <p:txBody>
          <a:bodyPr vert="horz" wrap="square" lIns="0" tIns="41910" rIns="0" bIns="0" rtlCol="0">
            <a:spAutoFit/>
          </a:bodyPr>
          <a:lstStyle/>
          <a:p>
            <a:pPr marL="12700">
              <a:lnSpc>
                <a:spcPct val="100000"/>
              </a:lnSpc>
              <a:spcBef>
                <a:spcPts val="330"/>
              </a:spcBef>
            </a:pPr>
            <a:r>
              <a:rPr sz="2850" spc="-975">
                <a:solidFill>
                  <a:srgbClr val="DDE89A"/>
                </a:solidFill>
                <a:latin typeface="Segoe UI Symbol"/>
                <a:cs typeface="Segoe UI Symbol"/>
              </a:rPr>
              <a:t>✰</a:t>
            </a:r>
            <a:r>
              <a:rPr sz="2800" b="1" spc="-5">
                <a:solidFill>
                  <a:srgbClr val="DDE89A"/>
                </a:solidFill>
                <a:latin typeface="Microsoft JhengHei"/>
                <a:cs typeface="Microsoft JhengHei"/>
              </a:rPr>
              <a:t>与“国际战略”相配套的“国际部结构”</a:t>
            </a:r>
            <a:endParaRPr sz="2800">
              <a:latin typeface="Microsoft JhengHei"/>
              <a:cs typeface="Microsoft JhengHei"/>
            </a:endParaRPr>
          </a:p>
          <a:p>
            <a:pPr marL="372110" marR="5080">
              <a:lnSpc>
                <a:spcPts val="3700"/>
              </a:lnSpc>
              <a:spcBef>
                <a:spcPts val="165"/>
              </a:spcBef>
            </a:pPr>
            <a:r>
              <a:rPr sz="2850">
                <a:solidFill>
                  <a:srgbClr val="DDE89A"/>
                </a:solidFill>
                <a:latin typeface="楷体"/>
                <a:cs typeface="楷体"/>
              </a:rPr>
              <a:t>∵</a:t>
            </a:r>
            <a:r>
              <a:rPr sz="2800" b="1" spc="-5">
                <a:solidFill>
                  <a:srgbClr val="DDE89A"/>
                </a:solidFill>
                <a:latin typeface="Microsoft JhengHei"/>
                <a:cs typeface="Microsoft JhengHei"/>
              </a:rPr>
              <a:t>“国际战略”是企业国际化经营早期的战略类型，全球协作程度低，产品对东道国市场适应能力弱</a:t>
            </a:r>
            <a:endParaRPr sz="2800">
              <a:latin typeface="Microsoft JhengHei"/>
              <a:cs typeface="Microsoft JhengHei"/>
            </a:endParaRPr>
          </a:p>
          <a:p>
            <a:pPr marL="372110">
              <a:lnSpc>
                <a:spcPct val="100000"/>
              </a:lnSpc>
              <a:spcBef>
                <a:spcPts val="100"/>
              </a:spcBef>
            </a:pPr>
            <a:r>
              <a:rPr sz="2850">
                <a:solidFill>
                  <a:srgbClr val="DDE89A"/>
                </a:solidFill>
                <a:latin typeface="楷体"/>
                <a:cs typeface="楷体"/>
              </a:rPr>
              <a:t>∴</a:t>
            </a:r>
            <a:r>
              <a:rPr sz="2800" b="1" spc="-5">
                <a:solidFill>
                  <a:srgbClr val="DDE89A"/>
                </a:solidFill>
                <a:latin typeface="Microsoft JhengHei"/>
                <a:cs typeface="Microsoft JhengHei"/>
              </a:rPr>
              <a:t>产品开发的职能留在母国，而在东道国建立制造</a:t>
            </a:r>
            <a:endParaRPr sz="2800">
              <a:latin typeface="Microsoft JhengHei"/>
              <a:cs typeface="Microsoft JhengHei"/>
            </a:endParaRPr>
          </a:p>
          <a:p>
            <a:pPr marL="372110">
              <a:lnSpc>
                <a:spcPct val="100000"/>
              </a:lnSpc>
              <a:spcBef>
                <a:spcPts val="330"/>
              </a:spcBef>
            </a:pPr>
            <a:r>
              <a:rPr sz="2800" b="1" spc="-10">
                <a:solidFill>
                  <a:srgbClr val="DDE89A"/>
                </a:solidFill>
                <a:latin typeface="Microsoft JhengHei"/>
                <a:cs typeface="Microsoft JhengHei"/>
              </a:rPr>
              <a:t>和营销职能</a:t>
            </a:r>
            <a:endParaRPr sz="2800">
              <a:latin typeface="Microsoft JhengHei"/>
              <a:cs typeface="Microsoft JhengHei"/>
            </a:endParaRPr>
          </a:p>
          <a:p>
            <a:pPr marL="372110">
              <a:lnSpc>
                <a:spcPct val="100000"/>
              </a:lnSpc>
              <a:spcBef>
                <a:spcPts val="335"/>
              </a:spcBef>
            </a:pPr>
            <a:r>
              <a:rPr sz="2800" b="1" spc="-250">
                <a:solidFill>
                  <a:srgbClr val="DDE89A"/>
                </a:solidFill>
                <a:latin typeface="Microsoft JhengHei"/>
                <a:cs typeface="Microsoft JhengHei"/>
              </a:rPr>
              <a:t>——</a:t>
            </a:r>
            <a:r>
              <a:rPr sz="2800" b="1" spc="-15">
                <a:solidFill>
                  <a:srgbClr val="DDE89A"/>
                </a:solidFill>
                <a:latin typeface="Microsoft JhengHei"/>
                <a:cs typeface="Microsoft JhengHei"/>
              </a:rPr>
              <a:t>事业部制</a:t>
            </a:r>
            <a:endParaRPr sz="2800">
              <a:latin typeface="Microsoft JhengHei"/>
              <a:cs typeface="Microsoft JhengHei"/>
            </a:endParaRPr>
          </a:p>
          <a:p>
            <a:pPr marL="12700">
              <a:lnSpc>
                <a:spcPct val="100000"/>
              </a:lnSpc>
              <a:spcBef>
                <a:spcPts val="285"/>
              </a:spcBef>
            </a:pPr>
            <a:r>
              <a:rPr sz="2850" spc="-1015">
                <a:solidFill>
                  <a:srgbClr val="DDE89A"/>
                </a:solidFill>
                <a:latin typeface="Segoe UI Symbol"/>
                <a:cs typeface="Segoe UI Symbol"/>
              </a:rPr>
              <a:t>✰</a:t>
            </a:r>
            <a:r>
              <a:rPr sz="2800" b="1" spc="-5">
                <a:solidFill>
                  <a:srgbClr val="DDE89A"/>
                </a:solidFill>
                <a:latin typeface="Microsoft JhengHei"/>
                <a:cs typeface="Microsoft JhengHei"/>
              </a:rPr>
              <a:t>“多国本土化战略”相配套的“全球区域分部结构”</a:t>
            </a:r>
            <a:endParaRPr sz="2800">
              <a:latin typeface="Microsoft JhengHei"/>
              <a:cs typeface="Microsoft JhengHei"/>
            </a:endParaRPr>
          </a:p>
          <a:p>
            <a:pPr marL="372110">
              <a:lnSpc>
                <a:spcPct val="100000"/>
              </a:lnSpc>
              <a:spcBef>
                <a:spcPts val="275"/>
              </a:spcBef>
            </a:pPr>
            <a:r>
              <a:rPr sz="2850">
                <a:solidFill>
                  <a:srgbClr val="DDE89A"/>
                </a:solidFill>
                <a:latin typeface="楷体"/>
                <a:cs typeface="楷体"/>
              </a:rPr>
              <a:t>∵</a:t>
            </a:r>
            <a:r>
              <a:rPr sz="2800" b="1" spc="-5">
                <a:solidFill>
                  <a:srgbClr val="DDE89A"/>
                </a:solidFill>
                <a:latin typeface="Microsoft JhengHei"/>
                <a:cs typeface="Microsoft JhengHei"/>
              </a:rPr>
              <a:t>全球协作程度低，产品能满足东道国市场需求</a:t>
            </a:r>
            <a:endParaRPr sz="2800">
              <a:latin typeface="Microsoft JhengHei"/>
              <a:cs typeface="Microsoft JhengHei"/>
            </a:endParaRPr>
          </a:p>
          <a:p>
            <a:pPr marL="372110">
              <a:lnSpc>
                <a:spcPct val="100000"/>
              </a:lnSpc>
              <a:spcBef>
                <a:spcPts val="275"/>
              </a:spcBef>
            </a:pPr>
            <a:r>
              <a:rPr sz="2850">
                <a:solidFill>
                  <a:srgbClr val="DDE89A"/>
                </a:solidFill>
                <a:latin typeface="楷体"/>
                <a:cs typeface="楷体"/>
              </a:rPr>
              <a:t>∴</a:t>
            </a:r>
            <a:r>
              <a:rPr sz="2800" b="1" spc="-5">
                <a:solidFill>
                  <a:srgbClr val="DDE89A"/>
                </a:solidFill>
                <a:latin typeface="Microsoft JhengHei"/>
                <a:cs typeface="Microsoft JhengHei"/>
              </a:rPr>
              <a:t>下属公司为母公司的小型版本，具有高度自主权</a:t>
            </a:r>
            <a:endParaRPr sz="2800">
              <a:latin typeface="Microsoft JhengHei"/>
              <a:cs typeface="Microsoft JhengHei"/>
            </a:endParaRPr>
          </a:p>
          <a:p>
            <a:pPr marL="12700">
              <a:lnSpc>
                <a:spcPct val="100000"/>
              </a:lnSpc>
              <a:spcBef>
                <a:spcPts val="330"/>
              </a:spcBef>
            </a:pPr>
            <a:r>
              <a:rPr sz="2800" b="1" spc="-250">
                <a:solidFill>
                  <a:srgbClr val="DDE89A"/>
                </a:solidFill>
                <a:latin typeface="Microsoft JhengHei"/>
                <a:cs typeface="Microsoft JhengHei"/>
              </a:rPr>
              <a:t>——</a:t>
            </a:r>
            <a:r>
              <a:rPr sz="2800" b="1" spc="-10">
                <a:solidFill>
                  <a:srgbClr val="DDE89A"/>
                </a:solidFill>
                <a:latin typeface="Microsoft JhengHei"/>
                <a:cs typeface="Microsoft JhengHei"/>
              </a:rPr>
              <a:t>事业部制、战略部制</a:t>
            </a:r>
            <a:endParaRPr sz="2800">
              <a:latin typeface="Microsoft JhengHei"/>
              <a:cs typeface="Microsoft JhengHei"/>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6553200" y="6013450"/>
            <a:ext cx="2392361" cy="564898"/>
          </a:xfrm>
          <a:prstGeom prst="rect">
            <a:avLst/>
          </a:prstGeom>
        </p:spPr>
      </p:pic>
      <p:grpSp>
        <p:nvGrpSpPr>
          <p:cNvPr id="3" name="object 3"/>
          <p:cNvGrpSpPr/>
          <p:nvPr/>
        </p:nvGrpSpPr>
        <p:grpSpPr>
          <a:xfrm>
            <a:off x="95250" y="6446837"/>
            <a:ext cx="8975725" cy="323850"/>
            <a:chOff x="95250" y="6446837"/>
            <a:chExt cx="8975725" cy="323850"/>
          </a:xfrm>
        </p:grpSpPr>
        <p:sp>
          <p:nvSpPr>
            <p:cNvPr id="4" name="object 4"/>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5" name="object 5"/>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grpSp>
      <p:grpSp>
        <p:nvGrpSpPr>
          <p:cNvPr id="6" name="object 6"/>
          <p:cNvGrpSpPr/>
          <p:nvPr/>
        </p:nvGrpSpPr>
        <p:grpSpPr>
          <a:xfrm>
            <a:off x="92075" y="98424"/>
            <a:ext cx="8956675" cy="1148080"/>
            <a:chOff x="92075" y="98424"/>
            <a:chExt cx="8956675" cy="1148080"/>
          </a:xfrm>
        </p:grpSpPr>
        <p:pic>
          <p:nvPicPr>
            <p:cNvPr id="7" name="object 7"/>
            <p:cNvPicPr/>
            <p:nvPr/>
          </p:nvPicPr>
          <p:blipFill>
            <a:blip r:embed="rId3"/>
            <a:stretch>
              <a:fillRect/>
            </a:stretch>
          </p:blipFill>
          <p:spPr>
            <a:xfrm>
              <a:off x="92075" y="98424"/>
              <a:ext cx="8956675" cy="179387"/>
            </a:xfrm>
            <a:prstGeom prst="rect">
              <a:avLst/>
            </a:prstGeom>
          </p:spPr>
        </p:pic>
        <p:sp>
          <p:nvSpPr>
            <p:cNvPr id="8" name="object 8"/>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9" name="object 9"/>
            <p:cNvPicPr/>
            <p:nvPr/>
          </p:nvPicPr>
          <p:blipFill>
            <a:blip r:embed="rId4"/>
            <a:stretch>
              <a:fillRect/>
            </a:stretch>
          </p:blipFill>
          <p:spPr>
            <a:xfrm>
              <a:off x="92075" y="306388"/>
              <a:ext cx="8955088" cy="836611"/>
            </a:xfrm>
            <a:prstGeom prst="rect">
              <a:avLst/>
            </a:prstGeom>
          </p:spPr>
        </p:pic>
      </p:grpSp>
      <p:sp>
        <p:nvSpPr>
          <p:cNvPr id="10" name="object 10"/>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11" name="object 11"/>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grpSp>
        <p:nvGrpSpPr>
          <p:cNvPr id="12" name="object 12"/>
          <p:cNvGrpSpPr/>
          <p:nvPr/>
        </p:nvGrpSpPr>
        <p:grpSpPr>
          <a:xfrm>
            <a:off x="8240712" y="411162"/>
            <a:ext cx="544830" cy="555625"/>
            <a:chOff x="8240712" y="411162"/>
            <a:chExt cx="544830" cy="555625"/>
          </a:xfrm>
        </p:grpSpPr>
        <p:pic>
          <p:nvPicPr>
            <p:cNvPr id="13" name="object 13"/>
            <p:cNvPicPr/>
            <p:nvPr/>
          </p:nvPicPr>
          <p:blipFill>
            <a:blip r:embed="rId5"/>
            <a:stretch>
              <a:fillRect/>
            </a:stretch>
          </p:blipFill>
          <p:spPr>
            <a:xfrm>
              <a:off x="8245475" y="415925"/>
              <a:ext cx="534988" cy="546100"/>
            </a:xfrm>
            <a:prstGeom prst="rect">
              <a:avLst/>
            </a:prstGeom>
          </p:spPr>
        </p:pic>
        <p:sp>
          <p:nvSpPr>
            <p:cNvPr id="14" name="object 14"/>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7615237" y="411162"/>
            <a:ext cx="544830" cy="555625"/>
            <a:chOff x="7615237" y="411162"/>
            <a:chExt cx="544830" cy="555625"/>
          </a:xfrm>
        </p:grpSpPr>
        <p:pic>
          <p:nvPicPr>
            <p:cNvPr id="16" name="object 16"/>
            <p:cNvPicPr/>
            <p:nvPr/>
          </p:nvPicPr>
          <p:blipFill>
            <a:blip r:embed="rId6"/>
            <a:stretch>
              <a:fillRect/>
            </a:stretch>
          </p:blipFill>
          <p:spPr>
            <a:xfrm>
              <a:off x="7620000" y="415925"/>
              <a:ext cx="534988" cy="546100"/>
            </a:xfrm>
            <a:prstGeom prst="rect">
              <a:avLst/>
            </a:prstGeom>
          </p:spPr>
        </p:pic>
        <p:sp>
          <p:nvSpPr>
            <p:cNvPr id="17" name="object 1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8" name="object 18"/>
          <p:cNvGrpSpPr/>
          <p:nvPr/>
        </p:nvGrpSpPr>
        <p:grpSpPr>
          <a:xfrm>
            <a:off x="6996112" y="411162"/>
            <a:ext cx="544830" cy="555625"/>
            <a:chOff x="6996112" y="411162"/>
            <a:chExt cx="544830" cy="555625"/>
          </a:xfrm>
        </p:grpSpPr>
        <p:sp>
          <p:nvSpPr>
            <p:cNvPr id="19" name="object 19"/>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0" name="object 20"/>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sp>
        <p:nvSpPr>
          <p:cNvPr id="21" name="object 21"/>
          <p:cNvSpPr txBox="1"/>
          <p:nvPr/>
        </p:nvSpPr>
        <p:spPr>
          <a:xfrm>
            <a:off x="329565" y="1240314"/>
            <a:ext cx="8407400" cy="4780280"/>
          </a:xfrm>
          <a:prstGeom prst="rect">
            <a:avLst/>
          </a:prstGeom>
        </p:spPr>
        <p:txBody>
          <a:bodyPr vert="horz" wrap="square" lIns="0" tIns="6350" rIns="0" bIns="0" rtlCol="0">
            <a:spAutoFit/>
          </a:bodyPr>
          <a:lstStyle/>
          <a:p>
            <a:pPr marL="12700">
              <a:lnSpc>
                <a:spcPts val="3150"/>
              </a:lnSpc>
              <a:spcBef>
                <a:spcPts val="50"/>
              </a:spcBef>
            </a:pPr>
            <a:r>
              <a:rPr sz="2650" spc="-955">
                <a:solidFill>
                  <a:srgbClr val="DDE89A"/>
                </a:solidFill>
                <a:latin typeface="Segoe UI Symbol"/>
                <a:cs typeface="Segoe UI Symbol"/>
              </a:rPr>
              <a:t>✰</a:t>
            </a:r>
            <a:r>
              <a:rPr sz="2600" b="1" spc="-5">
                <a:solidFill>
                  <a:srgbClr val="DDE89A"/>
                </a:solidFill>
                <a:latin typeface="Microsoft JhengHei"/>
                <a:cs typeface="Microsoft JhengHei"/>
              </a:rPr>
              <a:t>“全球化战略”相配套的“全球产品分布结构”</a:t>
            </a:r>
            <a:endParaRPr sz="2600">
              <a:latin typeface="Microsoft JhengHei"/>
              <a:cs typeface="Microsoft JhengHei"/>
            </a:endParaRPr>
          </a:p>
          <a:p>
            <a:pPr marL="469900" marR="5080">
              <a:lnSpc>
                <a:spcPts val="3120"/>
              </a:lnSpc>
              <a:spcBef>
                <a:spcPts val="125"/>
              </a:spcBef>
            </a:pPr>
            <a:r>
              <a:rPr sz="2650">
                <a:solidFill>
                  <a:srgbClr val="DDE89A"/>
                </a:solidFill>
                <a:latin typeface="楷体"/>
                <a:cs typeface="楷体"/>
              </a:rPr>
              <a:t>∵</a:t>
            </a:r>
            <a:r>
              <a:rPr sz="2600" b="1">
                <a:solidFill>
                  <a:srgbClr val="DDE89A"/>
                </a:solidFill>
                <a:latin typeface="Microsoft JhengHei"/>
                <a:cs typeface="Microsoft JhengHei"/>
              </a:rPr>
              <a:t>全球化战略向世界推销标准化产品和服务，全球协作高，本土适应性低，利润得益于经验曲线和规模经济济效益</a:t>
            </a:r>
            <a:endParaRPr sz="2600">
              <a:latin typeface="Microsoft JhengHei"/>
              <a:cs typeface="Microsoft JhengHei"/>
            </a:endParaRPr>
          </a:p>
          <a:p>
            <a:pPr marL="469900" marR="329565">
              <a:lnSpc>
                <a:spcPts val="3120"/>
              </a:lnSpc>
            </a:pPr>
            <a:r>
              <a:rPr sz="2650">
                <a:solidFill>
                  <a:srgbClr val="DDE89A"/>
                </a:solidFill>
                <a:latin typeface="楷体"/>
                <a:cs typeface="楷体"/>
              </a:rPr>
              <a:t>∴</a:t>
            </a:r>
            <a:r>
              <a:rPr sz="2600" b="1" spc="-5">
                <a:solidFill>
                  <a:srgbClr val="DDE89A"/>
                </a:solidFill>
                <a:latin typeface="Microsoft JhengHei"/>
                <a:cs typeface="Microsoft JhengHei"/>
              </a:rPr>
              <a:t>根据东道国成本和技术进行差异分配，下属公司无自主权，主要为最终产品供货</a:t>
            </a:r>
            <a:endParaRPr sz="2600">
              <a:latin typeface="Microsoft JhengHei"/>
              <a:cs typeface="Microsoft JhengHei"/>
            </a:endParaRPr>
          </a:p>
          <a:p>
            <a:pPr marL="12700">
              <a:lnSpc>
                <a:spcPts val="2990"/>
              </a:lnSpc>
            </a:pPr>
            <a:r>
              <a:rPr sz="2600" b="1" spc="-229">
                <a:solidFill>
                  <a:srgbClr val="DDE89A"/>
                </a:solidFill>
                <a:latin typeface="Microsoft JhengHei"/>
                <a:cs typeface="Microsoft JhengHei"/>
              </a:rPr>
              <a:t>——</a:t>
            </a:r>
            <a:r>
              <a:rPr sz="2600" b="1" spc="-10">
                <a:solidFill>
                  <a:srgbClr val="DDE89A"/>
                </a:solidFill>
                <a:latin typeface="Microsoft JhengHei"/>
                <a:cs typeface="Microsoft JhengHei"/>
              </a:rPr>
              <a:t>事业部制、战略部制</a:t>
            </a:r>
            <a:endParaRPr sz="2600">
              <a:latin typeface="Microsoft JhengHei"/>
              <a:cs typeface="Microsoft JhengHei"/>
            </a:endParaRPr>
          </a:p>
          <a:p>
            <a:pPr marL="12700">
              <a:lnSpc>
                <a:spcPts val="3125"/>
              </a:lnSpc>
            </a:pPr>
            <a:r>
              <a:rPr sz="2650" spc="-955">
                <a:solidFill>
                  <a:srgbClr val="DDE89A"/>
                </a:solidFill>
                <a:latin typeface="Segoe UI Symbol"/>
                <a:cs typeface="Segoe UI Symbol"/>
              </a:rPr>
              <a:t>✰</a:t>
            </a:r>
            <a:r>
              <a:rPr sz="2600" b="1" spc="-5">
                <a:solidFill>
                  <a:srgbClr val="DDE89A"/>
                </a:solidFill>
                <a:latin typeface="Microsoft JhengHei"/>
                <a:cs typeface="Microsoft JhengHei"/>
              </a:rPr>
              <a:t>“跨国战略”相配套的“跨国结构”</a:t>
            </a:r>
            <a:endParaRPr sz="2600">
              <a:latin typeface="Microsoft JhengHei"/>
              <a:cs typeface="Microsoft JhengHei"/>
            </a:endParaRPr>
          </a:p>
          <a:p>
            <a:pPr marL="469900" marR="329565">
              <a:lnSpc>
                <a:spcPts val="3120"/>
              </a:lnSpc>
              <a:spcBef>
                <a:spcPts val="120"/>
              </a:spcBef>
            </a:pPr>
            <a:r>
              <a:rPr sz="2650">
                <a:solidFill>
                  <a:srgbClr val="DDE89A"/>
                </a:solidFill>
                <a:latin typeface="楷体"/>
                <a:cs typeface="楷体"/>
              </a:rPr>
              <a:t>∵</a:t>
            </a:r>
            <a:r>
              <a:rPr sz="2600" b="1" spc="-5">
                <a:solidFill>
                  <a:srgbClr val="DDE89A"/>
                </a:solidFill>
                <a:latin typeface="Microsoft JhengHei"/>
                <a:cs typeface="Microsoft JhengHei"/>
              </a:rPr>
              <a:t>跨国战略是将全球化战略的高效率与多国本土化的适应能力结合起来的双向战略类型</a:t>
            </a:r>
            <a:endParaRPr sz="2600">
              <a:latin typeface="Microsoft JhengHei"/>
              <a:cs typeface="Microsoft JhengHei"/>
            </a:endParaRPr>
          </a:p>
          <a:p>
            <a:pPr marL="469900" marR="329565">
              <a:lnSpc>
                <a:spcPts val="3120"/>
              </a:lnSpc>
            </a:pPr>
            <a:r>
              <a:rPr sz="2650">
                <a:solidFill>
                  <a:srgbClr val="DDE89A"/>
                </a:solidFill>
                <a:latin typeface="楷体"/>
                <a:cs typeface="楷体"/>
              </a:rPr>
              <a:t>∴</a:t>
            </a:r>
            <a:r>
              <a:rPr sz="2600" b="1" spc="-5">
                <a:solidFill>
                  <a:srgbClr val="DDE89A"/>
                </a:solidFill>
                <a:latin typeface="Microsoft JhengHei"/>
                <a:cs typeface="Microsoft JhengHei"/>
              </a:rPr>
              <a:t>具有一定的领导和决策权，为东道国和世界市场提</a:t>
            </a:r>
            <a:r>
              <a:rPr sz="2600" b="1" spc="-20">
                <a:solidFill>
                  <a:srgbClr val="DDE89A"/>
                </a:solidFill>
                <a:latin typeface="Microsoft JhengHei"/>
                <a:cs typeface="Microsoft JhengHei"/>
              </a:rPr>
              <a:t>供产品</a:t>
            </a:r>
            <a:endParaRPr sz="2600">
              <a:latin typeface="Microsoft JhengHei"/>
              <a:cs typeface="Microsoft JhengHei"/>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29565" y="448944"/>
            <a:ext cx="5003800" cy="452120"/>
          </a:xfrm>
          <a:prstGeom prst="rect">
            <a:avLst/>
          </a:prstGeom>
        </p:spPr>
        <p:txBody>
          <a:bodyPr vert="horz" wrap="square" lIns="0" tIns="12700" rIns="0" bIns="0" rtlCol="0">
            <a:spAutoFit/>
          </a:bodyPr>
          <a:lstStyle/>
          <a:p>
            <a:pPr marL="12700">
              <a:lnSpc>
                <a:spcPct val="100000"/>
              </a:lnSpc>
              <a:spcBef>
                <a:spcPts val="100"/>
              </a:spcBef>
            </a:pPr>
            <a:r>
              <a:rPr spc="200">
                <a:solidFill>
                  <a:srgbClr val="DDE89A"/>
                </a:solidFill>
              </a:rPr>
              <a:t>2.</a:t>
            </a:r>
            <a:r>
              <a:rPr spc="-5">
                <a:solidFill>
                  <a:srgbClr val="DDE89A"/>
                </a:solidFill>
              </a:rPr>
              <a:t>横向分工结构的基本协调机制</a:t>
            </a:r>
          </a:p>
        </p:txBody>
      </p:sp>
      <p:sp>
        <p:nvSpPr>
          <p:cNvPr id="3" name="object 3"/>
          <p:cNvSpPr txBox="1"/>
          <p:nvPr/>
        </p:nvSpPr>
        <p:spPr>
          <a:xfrm>
            <a:off x="402589" y="1446899"/>
            <a:ext cx="4648200" cy="3311525"/>
          </a:xfrm>
          <a:prstGeom prst="rect">
            <a:avLst/>
          </a:prstGeom>
        </p:spPr>
        <p:txBody>
          <a:bodyPr vert="horz" wrap="square" lIns="0" tIns="55244" rIns="0" bIns="0" rtlCol="0">
            <a:spAutoFit/>
          </a:bodyPr>
          <a:lstStyle/>
          <a:p>
            <a:pPr marL="12700">
              <a:lnSpc>
                <a:spcPct val="100000"/>
              </a:lnSpc>
              <a:spcBef>
                <a:spcPts val="434"/>
              </a:spcBef>
            </a:pPr>
            <a:r>
              <a:rPr sz="2800" b="1" spc="-100">
                <a:solidFill>
                  <a:srgbClr val="DDE89A"/>
                </a:solidFill>
                <a:latin typeface="Microsoft JhengHei"/>
                <a:cs typeface="Microsoft JhengHei"/>
              </a:rPr>
              <a:t>（1）</a:t>
            </a:r>
            <a:r>
              <a:rPr sz="2800" b="1" spc="-10">
                <a:solidFill>
                  <a:srgbClr val="DDE89A"/>
                </a:solidFill>
                <a:latin typeface="Microsoft JhengHei"/>
                <a:cs typeface="Microsoft JhengHei"/>
              </a:rPr>
              <a:t>相互适应，自行调整</a:t>
            </a:r>
            <a:endParaRPr sz="2800">
              <a:latin typeface="Microsoft JhengHei"/>
              <a:cs typeface="Microsoft JhengHei"/>
            </a:endParaRPr>
          </a:p>
          <a:p>
            <a:pPr marL="12700" marR="5080" algn="just">
              <a:lnSpc>
                <a:spcPct val="110000"/>
              </a:lnSpc>
            </a:pPr>
            <a:r>
              <a:rPr sz="2800" b="1" spc="-5">
                <a:solidFill>
                  <a:srgbClr val="DDE89A"/>
                </a:solidFill>
                <a:latin typeface="Microsoft JhengHei"/>
                <a:cs typeface="Microsoft JhengHei"/>
              </a:rPr>
              <a:t>一种自我控制方式。组织成员直接通过非正式的、平等的沟通达到协调，相互之间不存在指挥与被指挥的关系，也没有</a:t>
            </a:r>
            <a:r>
              <a:rPr sz="2800" b="1" spc="-10">
                <a:solidFill>
                  <a:srgbClr val="DDE89A"/>
                </a:solidFill>
                <a:latin typeface="Microsoft JhengHei"/>
                <a:cs typeface="Microsoft JhengHei"/>
              </a:rPr>
              <a:t>来自外部的干预</a:t>
            </a:r>
            <a:endParaRPr sz="2800">
              <a:latin typeface="Microsoft JhengHei"/>
              <a:cs typeface="Microsoft JhengHei"/>
            </a:endParaRPr>
          </a:p>
          <a:p>
            <a:pPr marL="12700">
              <a:lnSpc>
                <a:spcPct val="100000"/>
              </a:lnSpc>
              <a:spcBef>
                <a:spcPts val="335"/>
              </a:spcBef>
            </a:pPr>
            <a:r>
              <a:rPr sz="2800" b="1" spc="-250">
                <a:solidFill>
                  <a:srgbClr val="DDE89A"/>
                </a:solidFill>
                <a:latin typeface="Microsoft JhengHei"/>
                <a:cs typeface="Microsoft JhengHei"/>
              </a:rPr>
              <a:t>——</a:t>
            </a:r>
            <a:r>
              <a:rPr sz="2800" b="1" spc="-5">
                <a:solidFill>
                  <a:srgbClr val="DDE89A"/>
                </a:solidFill>
                <a:latin typeface="Microsoft JhengHei"/>
                <a:cs typeface="Microsoft JhengHei"/>
              </a:rPr>
              <a:t>适合于最简单的组织结构</a:t>
            </a:r>
            <a:endParaRPr sz="2800">
              <a:latin typeface="Microsoft JhengHei"/>
              <a:cs typeface="Microsoft JhengHei"/>
            </a:endParaRPr>
          </a:p>
        </p:txBody>
      </p:sp>
      <p:pic>
        <p:nvPicPr>
          <p:cNvPr id="4" name="object 4"/>
          <p:cNvPicPr/>
          <p:nvPr/>
        </p:nvPicPr>
        <p:blipFill>
          <a:blip r:embed="rId2"/>
          <a:stretch>
            <a:fillRect/>
          </a:stretch>
        </p:blipFill>
        <p:spPr>
          <a:xfrm>
            <a:off x="5845896" y="2425700"/>
            <a:ext cx="2482128" cy="2836862"/>
          </a:xfrm>
          <a:prstGeom prst="rect">
            <a:avLst/>
          </a:prstGeom>
        </p:spPr>
      </p:pic>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6553200" y="6013450"/>
            <a:ext cx="2392361" cy="564898"/>
          </a:xfrm>
          <a:prstGeom prst="rect">
            <a:avLst/>
          </a:prstGeom>
        </p:spPr>
      </p:pic>
      <p:grpSp>
        <p:nvGrpSpPr>
          <p:cNvPr id="3" name="object 3"/>
          <p:cNvGrpSpPr/>
          <p:nvPr/>
        </p:nvGrpSpPr>
        <p:grpSpPr>
          <a:xfrm>
            <a:off x="95250" y="6446837"/>
            <a:ext cx="8975725" cy="323850"/>
            <a:chOff x="95250" y="6446837"/>
            <a:chExt cx="8975725" cy="323850"/>
          </a:xfrm>
        </p:grpSpPr>
        <p:sp>
          <p:nvSpPr>
            <p:cNvPr id="4" name="object 4"/>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5" name="object 5"/>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grpSp>
      <p:grpSp>
        <p:nvGrpSpPr>
          <p:cNvPr id="6" name="object 6"/>
          <p:cNvGrpSpPr/>
          <p:nvPr/>
        </p:nvGrpSpPr>
        <p:grpSpPr>
          <a:xfrm>
            <a:off x="92075" y="98424"/>
            <a:ext cx="8956675" cy="1148080"/>
            <a:chOff x="92075" y="98424"/>
            <a:chExt cx="8956675" cy="1148080"/>
          </a:xfrm>
        </p:grpSpPr>
        <p:pic>
          <p:nvPicPr>
            <p:cNvPr id="7" name="object 7"/>
            <p:cNvPicPr/>
            <p:nvPr/>
          </p:nvPicPr>
          <p:blipFill>
            <a:blip r:embed="rId3"/>
            <a:stretch>
              <a:fillRect/>
            </a:stretch>
          </p:blipFill>
          <p:spPr>
            <a:xfrm>
              <a:off x="92075" y="98424"/>
              <a:ext cx="8956675" cy="179387"/>
            </a:xfrm>
            <a:prstGeom prst="rect">
              <a:avLst/>
            </a:prstGeom>
          </p:spPr>
        </p:pic>
        <p:sp>
          <p:nvSpPr>
            <p:cNvPr id="8" name="object 8"/>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9" name="object 9"/>
            <p:cNvPicPr/>
            <p:nvPr/>
          </p:nvPicPr>
          <p:blipFill>
            <a:blip r:embed="rId4"/>
            <a:stretch>
              <a:fillRect/>
            </a:stretch>
          </p:blipFill>
          <p:spPr>
            <a:xfrm>
              <a:off x="92075" y="306388"/>
              <a:ext cx="8955088" cy="836611"/>
            </a:xfrm>
            <a:prstGeom prst="rect">
              <a:avLst/>
            </a:prstGeom>
          </p:spPr>
        </p:pic>
      </p:grpSp>
      <p:sp>
        <p:nvSpPr>
          <p:cNvPr id="10" name="object 10"/>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11" name="object 11"/>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grpSp>
        <p:nvGrpSpPr>
          <p:cNvPr id="12" name="object 12"/>
          <p:cNvGrpSpPr/>
          <p:nvPr/>
        </p:nvGrpSpPr>
        <p:grpSpPr>
          <a:xfrm>
            <a:off x="8240712" y="411162"/>
            <a:ext cx="544830" cy="555625"/>
            <a:chOff x="8240712" y="411162"/>
            <a:chExt cx="544830" cy="555625"/>
          </a:xfrm>
        </p:grpSpPr>
        <p:pic>
          <p:nvPicPr>
            <p:cNvPr id="13" name="object 13"/>
            <p:cNvPicPr/>
            <p:nvPr/>
          </p:nvPicPr>
          <p:blipFill>
            <a:blip r:embed="rId5"/>
            <a:stretch>
              <a:fillRect/>
            </a:stretch>
          </p:blipFill>
          <p:spPr>
            <a:xfrm>
              <a:off x="8245475" y="415925"/>
              <a:ext cx="534988" cy="546100"/>
            </a:xfrm>
            <a:prstGeom prst="rect">
              <a:avLst/>
            </a:prstGeom>
          </p:spPr>
        </p:pic>
        <p:sp>
          <p:nvSpPr>
            <p:cNvPr id="14" name="object 14"/>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7615237" y="411162"/>
            <a:ext cx="544830" cy="555625"/>
            <a:chOff x="7615237" y="411162"/>
            <a:chExt cx="544830" cy="555625"/>
          </a:xfrm>
        </p:grpSpPr>
        <p:pic>
          <p:nvPicPr>
            <p:cNvPr id="16" name="object 16"/>
            <p:cNvPicPr/>
            <p:nvPr/>
          </p:nvPicPr>
          <p:blipFill>
            <a:blip r:embed="rId6"/>
            <a:stretch>
              <a:fillRect/>
            </a:stretch>
          </p:blipFill>
          <p:spPr>
            <a:xfrm>
              <a:off x="7620000" y="415925"/>
              <a:ext cx="534988" cy="546100"/>
            </a:xfrm>
            <a:prstGeom prst="rect">
              <a:avLst/>
            </a:prstGeom>
          </p:spPr>
        </p:pic>
        <p:sp>
          <p:nvSpPr>
            <p:cNvPr id="17" name="object 1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8" name="object 18"/>
          <p:cNvGrpSpPr/>
          <p:nvPr/>
        </p:nvGrpSpPr>
        <p:grpSpPr>
          <a:xfrm>
            <a:off x="6996112" y="411162"/>
            <a:ext cx="544830" cy="555625"/>
            <a:chOff x="6996112" y="411162"/>
            <a:chExt cx="544830" cy="555625"/>
          </a:xfrm>
        </p:grpSpPr>
        <p:sp>
          <p:nvSpPr>
            <p:cNvPr id="19" name="object 19"/>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0" name="object 20"/>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sp>
        <p:nvSpPr>
          <p:cNvPr id="21" name="object 21"/>
          <p:cNvSpPr txBox="1"/>
          <p:nvPr/>
        </p:nvSpPr>
        <p:spPr>
          <a:xfrm>
            <a:off x="2921951" y="1601470"/>
            <a:ext cx="5715000" cy="3439160"/>
          </a:xfrm>
          <a:prstGeom prst="rect">
            <a:avLst/>
          </a:prstGeom>
        </p:spPr>
        <p:txBody>
          <a:bodyPr vert="horz" wrap="square" lIns="0" tIns="12700" rIns="0" bIns="0" rtlCol="0">
            <a:spAutoFit/>
          </a:bodyPr>
          <a:lstStyle/>
          <a:p>
            <a:pPr marL="902335" indent="-889635">
              <a:lnSpc>
                <a:spcPct val="100000"/>
              </a:lnSpc>
              <a:spcBef>
                <a:spcPts val="100"/>
              </a:spcBef>
              <a:buSzPct val="96428"/>
              <a:buAutoNum type="arabicPlain" startAt="2"/>
              <a:tabLst>
                <a:tab pos="902335"/>
              </a:tabLst>
            </a:pPr>
            <a:r>
              <a:rPr sz="2800" b="1" spc="-10">
                <a:solidFill>
                  <a:srgbClr val="DDE89A"/>
                </a:solidFill>
                <a:latin typeface="Microsoft JhengHei"/>
                <a:cs typeface="Microsoft JhengHei"/>
              </a:rPr>
              <a:t>直接指挥，直接控制</a:t>
            </a:r>
            <a:endParaRPr sz="2800">
              <a:latin typeface="Microsoft JhengHei"/>
              <a:cs typeface="Microsoft JhengHei"/>
            </a:endParaRPr>
          </a:p>
          <a:p>
            <a:pPr marL="12700" marR="5080">
              <a:lnSpc>
                <a:spcPct val="100000"/>
              </a:lnSpc>
            </a:pPr>
            <a:r>
              <a:rPr sz="2800" b="1" spc="-5">
                <a:solidFill>
                  <a:srgbClr val="DDE89A"/>
                </a:solidFill>
                <a:latin typeface="Microsoft JhengHei"/>
                <a:cs typeface="Microsoft JhengHei"/>
              </a:rPr>
              <a:t>组织的所有活动都按照一个人的决策和指令行事，发布指示，监督工作</a:t>
            </a:r>
            <a:endParaRPr sz="2800">
              <a:latin typeface="Microsoft JhengHei"/>
              <a:cs typeface="Microsoft JhengHei"/>
            </a:endParaRPr>
          </a:p>
          <a:p>
            <a:pPr>
              <a:lnSpc>
                <a:spcPct val="100000"/>
              </a:lnSpc>
              <a:spcBef>
                <a:spcPts val="50"/>
              </a:spcBef>
            </a:pPr>
            <a:endParaRPr sz="1800">
              <a:latin typeface="Microsoft JhengHei"/>
              <a:cs typeface="Microsoft JhengHei"/>
            </a:endParaRPr>
          </a:p>
          <a:p>
            <a:pPr marL="902335" indent="-889635">
              <a:lnSpc>
                <a:spcPct val="100000"/>
              </a:lnSpc>
              <a:buSzPct val="96428"/>
              <a:buAutoNum type="arabicPlain" startAt="3"/>
              <a:tabLst>
                <a:tab pos="902335"/>
              </a:tabLst>
            </a:pPr>
            <a:r>
              <a:rPr sz="2800" b="1" spc="-10">
                <a:solidFill>
                  <a:srgbClr val="DDE89A"/>
                </a:solidFill>
                <a:latin typeface="Microsoft JhengHei"/>
                <a:cs typeface="Microsoft JhengHei"/>
              </a:rPr>
              <a:t>工作过程标准化</a:t>
            </a:r>
            <a:endParaRPr sz="2800">
              <a:latin typeface="Microsoft JhengHei"/>
              <a:cs typeface="Microsoft JhengHei"/>
            </a:endParaRPr>
          </a:p>
          <a:p>
            <a:pPr marL="12700" marR="5080" algn="just">
              <a:lnSpc>
                <a:spcPct val="100000"/>
              </a:lnSpc>
            </a:pPr>
            <a:r>
              <a:rPr sz="2800" b="1" spc="-5">
                <a:solidFill>
                  <a:srgbClr val="DDE89A"/>
                </a:solidFill>
                <a:latin typeface="Microsoft JhengHei"/>
                <a:cs typeface="Microsoft JhengHei"/>
              </a:rPr>
              <a:t>组织通过预先制定的工作标准，来协调生产经营活动，所有活动都要按这些标准进行，以实现协调</a:t>
            </a:r>
            <a:endParaRPr sz="2800">
              <a:latin typeface="Microsoft JhengHei"/>
              <a:cs typeface="Microsoft JhengHei"/>
            </a:endParaRPr>
          </a:p>
        </p:txBody>
      </p:sp>
      <p:pic>
        <p:nvPicPr>
          <p:cNvPr id="22" name="object 22"/>
          <p:cNvPicPr/>
          <p:nvPr/>
        </p:nvPicPr>
        <p:blipFill>
          <a:blip r:embed="rId7"/>
          <a:stretch>
            <a:fillRect/>
          </a:stretch>
        </p:blipFill>
        <p:spPr>
          <a:xfrm>
            <a:off x="254000" y="622300"/>
            <a:ext cx="2368550" cy="2520950"/>
          </a:xfrm>
          <a:prstGeom prst="rect">
            <a:avLst/>
          </a:prstGeom>
        </p:spPr>
      </p:pic>
      <p:pic>
        <p:nvPicPr>
          <p:cNvPr id="23" name="object 23"/>
          <p:cNvPicPr/>
          <p:nvPr/>
        </p:nvPicPr>
        <p:blipFill>
          <a:blip r:embed="rId8"/>
          <a:stretch>
            <a:fillRect/>
          </a:stretch>
        </p:blipFill>
        <p:spPr>
          <a:xfrm>
            <a:off x="492517" y="3603998"/>
            <a:ext cx="1976349" cy="2420563"/>
          </a:xfrm>
          <a:prstGeom prst="rect">
            <a:avLst/>
          </a:prstGeom>
        </p:spPr>
      </p:pic>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6553200" y="6013450"/>
            <a:ext cx="2392361" cy="564898"/>
          </a:xfrm>
          <a:prstGeom prst="rect">
            <a:avLst/>
          </a:prstGeom>
        </p:spPr>
      </p:pic>
      <p:grpSp>
        <p:nvGrpSpPr>
          <p:cNvPr id="3" name="object 3"/>
          <p:cNvGrpSpPr/>
          <p:nvPr/>
        </p:nvGrpSpPr>
        <p:grpSpPr>
          <a:xfrm>
            <a:off x="95250" y="6446837"/>
            <a:ext cx="8975725" cy="323850"/>
            <a:chOff x="95250" y="6446837"/>
            <a:chExt cx="8975725" cy="323850"/>
          </a:xfrm>
        </p:grpSpPr>
        <p:sp>
          <p:nvSpPr>
            <p:cNvPr id="4" name="object 4"/>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5" name="object 5"/>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grpSp>
      <p:grpSp>
        <p:nvGrpSpPr>
          <p:cNvPr id="6" name="object 6"/>
          <p:cNvGrpSpPr/>
          <p:nvPr/>
        </p:nvGrpSpPr>
        <p:grpSpPr>
          <a:xfrm>
            <a:off x="92075" y="98424"/>
            <a:ext cx="8956675" cy="1148080"/>
            <a:chOff x="92075" y="98424"/>
            <a:chExt cx="8956675" cy="1148080"/>
          </a:xfrm>
        </p:grpSpPr>
        <p:pic>
          <p:nvPicPr>
            <p:cNvPr id="7" name="object 7"/>
            <p:cNvPicPr/>
            <p:nvPr/>
          </p:nvPicPr>
          <p:blipFill>
            <a:blip r:embed="rId3"/>
            <a:stretch>
              <a:fillRect/>
            </a:stretch>
          </p:blipFill>
          <p:spPr>
            <a:xfrm>
              <a:off x="92075" y="98424"/>
              <a:ext cx="8956675" cy="179387"/>
            </a:xfrm>
            <a:prstGeom prst="rect">
              <a:avLst/>
            </a:prstGeom>
          </p:spPr>
        </p:pic>
        <p:sp>
          <p:nvSpPr>
            <p:cNvPr id="8" name="object 8"/>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9" name="object 9"/>
            <p:cNvPicPr/>
            <p:nvPr/>
          </p:nvPicPr>
          <p:blipFill>
            <a:blip r:embed="rId4"/>
            <a:stretch>
              <a:fillRect/>
            </a:stretch>
          </p:blipFill>
          <p:spPr>
            <a:xfrm>
              <a:off x="92075" y="306388"/>
              <a:ext cx="8955088" cy="836611"/>
            </a:xfrm>
            <a:prstGeom prst="rect">
              <a:avLst/>
            </a:prstGeom>
          </p:spPr>
        </p:pic>
      </p:grpSp>
      <p:sp>
        <p:nvSpPr>
          <p:cNvPr id="10" name="object 10"/>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11" name="object 11"/>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grpSp>
        <p:nvGrpSpPr>
          <p:cNvPr id="12" name="object 12"/>
          <p:cNvGrpSpPr/>
          <p:nvPr/>
        </p:nvGrpSpPr>
        <p:grpSpPr>
          <a:xfrm>
            <a:off x="8240712" y="411162"/>
            <a:ext cx="544830" cy="555625"/>
            <a:chOff x="8240712" y="411162"/>
            <a:chExt cx="544830" cy="555625"/>
          </a:xfrm>
        </p:grpSpPr>
        <p:pic>
          <p:nvPicPr>
            <p:cNvPr id="13" name="object 13"/>
            <p:cNvPicPr/>
            <p:nvPr/>
          </p:nvPicPr>
          <p:blipFill>
            <a:blip r:embed="rId5"/>
            <a:stretch>
              <a:fillRect/>
            </a:stretch>
          </p:blipFill>
          <p:spPr>
            <a:xfrm>
              <a:off x="8245475" y="415925"/>
              <a:ext cx="534988" cy="546100"/>
            </a:xfrm>
            <a:prstGeom prst="rect">
              <a:avLst/>
            </a:prstGeom>
          </p:spPr>
        </p:pic>
        <p:sp>
          <p:nvSpPr>
            <p:cNvPr id="14" name="object 14"/>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7615237" y="411162"/>
            <a:ext cx="544830" cy="555625"/>
            <a:chOff x="7615237" y="411162"/>
            <a:chExt cx="544830" cy="555625"/>
          </a:xfrm>
        </p:grpSpPr>
        <p:pic>
          <p:nvPicPr>
            <p:cNvPr id="16" name="object 16"/>
            <p:cNvPicPr/>
            <p:nvPr/>
          </p:nvPicPr>
          <p:blipFill>
            <a:blip r:embed="rId6"/>
            <a:stretch>
              <a:fillRect/>
            </a:stretch>
          </p:blipFill>
          <p:spPr>
            <a:xfrm>
              <a:off x="7620000" y="415925"/>
              <a:ext cx="534988" cy="546100"/>
            </a:xfrm>
            <a:prstGeom prst="rect">
              <a:avLst/>
            </a:prstGeom>
          </p:spPr>
        </p:pic>
        <p:sp>
          <p:nvSpPr>
            <p:cNvPr id="17" name="object 1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8" name="object 18"/>
          <p:cNvGrpSpPr/>
          <p:nvPr/>
        </p:nvGrpSpPr>
        <p:grpSpPr>
          <a:xfrm>
            <a:off x="6996112" y="411162"/>
            <a:ext cx="544830" cy="555625"/>
            <a:chOff x="6996112" y="411162"/>
            <a:chExt cx="544830" cy="555625"/>
          </a:xfrm>
        </p:grpSpPr>
        <p:sp>
          <p:nvSpPr>
            <p:cNvPr id="19" name="object 19"/>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0" name="object 20"/>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sp>
        <p:nvSpPr>
          <p:cNvPr id="21" name="object 21"/>
          <p:cNvSpPr txBox="1"/>
          <p:nvPr/>
        </p:nvSpPr>
        <p:spPr>
          <a:xfrm>
            <a:off x="547052" y="1564374"/>
            <a:ext cx="4648200" cy="3311525"/>
          </a:xfrm>
          <a:prstGeom prst="rect">
            <a:avLst/>
          </a:prstGeom>
        </p:spPr>
        <p:txBody>
          <a:bodyPr vert="horz" wrap="square" lIns="0" tIns="55244" rIns="0" bIns="0" rtlCol="0">
            <a:spAutoFit/>
          </a:bodyPr>
          <a:lstStyle/>
          <a:p>
            <a:pPr marL="12700">
              <a:lnSpc>
                <a:spcPct val="100000"/>
              </a:lnSpc>
              <a:spcBef>
                <a:spcPts val="434"/>
              </a:spcBef>
            </a:pPr>
            <a:r>
              <a:rPr sz="2800" b="1" spc="-100">
                <a:solidFill>
                  <a:srgbClr val="DDE89A"/>
                </a:solidFill>
                <a:latin typeface="Microsoft JhengHei"/>
                <a:cs typeface="Microsoft JhengHei"/>
              </a:rPr>
              <a:t>（4）</a:t>
            </a:r>
            <a:r>
              <a:rPr sz="2800" b="1" spc="-10">
                <a:solidFill>
                  <a:srgbClr val="DDE89A"/>
                </a:solidFill>
                <a:latin typeface="Microsoft JhengHei"/>
                <a:cs typeface="Microsoft JhengHei"/>
              </a:rPr>
              <a:t>工作成果标准化</a:t>
            </a:r>
            <a:endParaRPr sz="2800">
              <a:latin typeface="Microsoft JhengHei"/>
              <a:cs typeface="Microsoft JhengHei"/>
            </a:endParaRPr>
          </a:p>
          <a:p>
            <a:pPr marL="12700" marR="5080" algn="just">
              <a:lnSpc>
                <a:spcPct val="110000"/>
              </a:lnSpc>
            </a:pPr>
            <a:r>
              <a:rPr sz="2800" b="1" spc="-5">
                <a:solidFill>
                  <a:srgbClr val="DDE89A"/>
                </a:solidFill>
                <a:latin typeface="Microsoft JhengHei"/>
                <a:cs typeface="Microsoft JhengHei"/>
              </a:rPr>
              <a:t>指组织通过预先制定的工作成果标准，实现组织中各种活动</a:t>
            </a:r>
            <a:r>
              <a:rPr sz="2800" b="1" spc="-20">
                <a:solidFill>
                  <a:srgbClr val="DDE89A"/>
                </a:solidFill>
                <a:latin typeface="Microsoft JhengHei"/>
                <a:cs typeface="Microsoft JhengHei"/>
              </a:rPr>
              <a:t>的协调</a:t>
            </a:r>
            <a:endParaRPr sz="2800">
              <a:latin typeface="Microsoft JhengHei"/>
              <a:cs typeface="Microsoft JhengHei"/>
            </a:endParaRPr>
          </a:p>
          <a:p>
            <a:pPr marL="12700" marR="5080" algn="just">
              <a:lnSpc>
                <a:spcPct val="110000"/>
              </a:lnSpc>
            </a:pPr>
            <a:r>
              <a:rPr sz="2800" b="1" spc="-5">
                <a:solidFill>
                  <a:srgbClr val="DDE89A"/>
                </a:solidFill>
                <a:latin typeface="Microsoft JhengHei"/>
                <a:cs typeface="Microsoft JhengHei"/>
              </a:rPr>
              <a:t>只规定最终目标，不限定达到目标的途径、方法、手段和过</a:t>
            </a:r>
            <a:r>
              <a:rPr sz="2800" b="1" spc="-50">
                <a:solidFill>
                  <a:srgbClr val="DDE89A"/>
                </a:solidFill>
                <a:latin typeface="Microsoft JhengHei"/>
                <a:cs typeface="Microsoft JhengHei"/>
              </a:rPr>
              <a:t>程</a:t>
            </a:r>
            <a:endParaRPr sz="2800">
              <a:latin typeface="Microsoft JhengHei"/>
              <a:cs typeface="Microsoft JhengHei"/>
            </a:endParaRPr>
          </a:p>
        </p:txBody>
      </p:sp>
      <p:pic>
        <p:nvPicPr>
          <p:cNvPr id="22" name="object 22"/>
          <p:cNvPicPr/>
          <p:nvPr/>
        </p:nvPicPr>
        <p:blipFill>
          <a:blip r:embed="rId7"/>
          <a:stretch>
            <a:fillRect/>
          </a:stretch>
        </p:blipFill>
        <p:spPr>
          <a:xfrm>
            <a:off x="5435600" y="1701800"/>
            <a:ext cx="2991966" cy="3603625"/>
          </a:xfrm>
          <a:prstGeom prst="rect">
            <a:avLst/>
          </a:prstGeom>
        </p:spPr>
      </p:pic>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6553200" y="6013450"/>
            <a:ext cx="2392361" cy="564898"/>
          </a:xfrm>
          <a:prstGeom prst="rect">
            <a:avLst/>
          </a:prstGeom>
        </p:spPr>
      </p:pic>
      <p:grpSp>
        <p:nvGrpSpPr>
          <p:cNvPr id="3" name="object 3"/>
          <p:cNvGrpSpPr/>
          <p:nvPr/>
        </p:nvGrpSpPr>
        <p:grpSpPr>
          <a:xfrm>
            <a:off x="95250" y="6446837"/>
            <a:ext cx="8975725" cy="323850"/>
            <a:chOff x="95250" y="6446837"/>
            <a:chExt cx="8975725" cy="323850"/>
          </a:xfrm>
        </p:grpSpPr>
        <p:sp>
          <p:nvSpPr>
            <p:cNvPr id="4" name="object 4"/>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5" name="object 5"/>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grpSp>
      <p:grpSp>
        <p:nvGrpSpPr>
          <p:cNvPr id="6" name="object 6"/>
          <p:cNvGrpSpPr/>
          <p:nvPr/>
        </p:nvGrpSpPr>
        <p:grpSpPr>
          <a:xfrm>
            <a:off x="92075" y="98424"/>
            <a:ext cx="8956675" cy="1148080"/>
            <a:chOff x="92075" y="98424"/>
            <a:chExt cx="8956675" cy="1148080"/>
          </a:xfrm>
        </p:grpSpPr>
        <p:pic>
          <p:nvPicPr>
            <p:cNvPr id="7" name="object 7"/>
            <p:cNvPicPr/>
            <p:nvPr/>
          </p:nvPicPr>
          <p:blipFill>
            <a:blip r:embed="rId3"/>
            <a:stretch>
              <a:fillRect/>
            </a:stretch>
          </p:blipFill>
          <p:spPr>
            <a:xfrm>
              <a:off x="92075" y="98424"/>
              <a:ext cx="8956675" cy="179387"/>
            </a:xfrm>
            <a:prstGeom prst="rect">
              <a:avLst/>
            </a:prstGeom>
          </p:spPr>
        </p:pic>
        <p:sp>
          <p:nvSpPr>
            <p:cNvPr id="8" name="object 8"/>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9" name="object 9"/>
            <p:cNvPicPr/>
            <p:nvPr/>
          </p:nvPicPr>
          <p:blipFill>
            <a:blip r:embed="rId4"/>
            <a:stretch>
              <a:fillRect/>
            </a:stretch>
          </p:blipFill>
          <p:spPr>
            <a:xfrm>
              <a:off x="92075" y="306388"/>
              <a:ext cx="8955088" cy="836611"/>
            </a:xfrm>
            <a:prstGeom prst="rect">
              <a:avLst/>
            </a:prstGeom>
          </p:spPr>
        </p:pic>
      </p:grpSp>
      <p:sp>
        <p:nvSpPr>
          <p:cNvPr id="10" name="object 10"/>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11" name="object 11"/>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grpSp>
        <p:nvGrpSpPr>
          <p:cNvPr id="12" name="object 12"/>
          <p:cNvGrpSpPr/>
          <p:nvPr/>
        </p:nvGrpSpPr>
        <p:grpSpPr>
          <a:xfrm>
            <a:off x="8240712" y="411162"/>
            <a:ext cx="544830" cy="555625"/>
            <a:chOff x="8240712" y="411162"/>
            <a:chExt cx="544830" cy="555625"/>
          </a:xfrm>
        </p:grpSpPr>
        <p:pic>
          <p:nvPicPr>
            <p:cNvPr id="13" name="object 13"/>
            <p:cNvPicPr/>
            <p:nvPr/>
          </p:nvPicPr>
          <p:blipFill>
            <a:blip r:embed="rId5"/>
            <a:stretch>
              <a:fillRect/>
            </a:stretch>
          </p:blipFill>
          <p:spPr>
            <a:xfrm>
              <a:off x="8245475" y="415925"/>
              <a:ext cx="534988" cy="546100"/>
            </a:xfrm>
            <a:prstGeom prst="rect">
              <a:avLst/>
            </a:prstGeom>
          </p:spPr>
        </p:pic>
        <p:sp>
          <p:nvSpPr>
            <p:cNvPr id="14" name="object 14"/>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7615237" y="411162"/>
            <a:ext cx="544830" cy="555625"/>
            <a:chOff x="7615237" y="411162"/>
            <a:chExt cx="544830" cy="555625"/>
          </a:xfrm>
        </p:grpSpPr>
        <p:pic>
          <p:nvPicPr>
            <p:cNvPr id="16" name="object 16"/>
            <p:cNvPicPr/>
            <p:nvPr/>
          </p:nvPicPr>
          <p:blipFill>
            <a:blip r:embed="rId6"/>
            <a:stretch>
              <a:fillRect/>
            </a:stretch>
          </p:blipFill>
          <p:spPr>
            <a:xfrm>
              <a:off x="7620000" y="415925"/>
              <a:ext cx="534988" cy="546100"/>
            </a:xfrm>
            <a:prstGeom prst="rect">
              <a:avLst/>
            </a:prstGeom>
          </p:spPr>
        </p:pic>
        <p:sp>
          <p:nvSpPr>
            <p:cNvPr id="17" name="object 1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8" name="object 18"/>
          <p:cNvGrpSpPr/>
          <p:nvPr/>
        </p:nvGrpSpPr>
        <p:grpSpPr>
          <a:xfrm>
            <a:off x="6996112" y="411162"/>
            <a:ext cx="544830" cy="555625"/>
            <a:chOff x="6996112" y="411162"/>
            <a:chExt cx="544830" cy="555625"/>
          </a:xfrm>
        </p:grpSpPr>
        <p:sp>
          <p:nvSpPr>
            <p:cNvPr id="19" name="object 19"/>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0" name="object 20"/>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sp>
        <p:nvSpPr>
          <p:cNvPr id="21" name="object 21"/>
          <p:cNvSpPr txBox="1"/>
          <p:nvPr/>
        </p:nvSpPr>
        <p:spPr>
          <a:xfrm>
            <a:off x="402590" y="1446899"/>
            <a:ext cx="8204200" cy="2372360"/>
          </a:xfrm>
          <a:prstGeom prst="rect">
            <a:avLst/>
          </a:prstGeom>
        </p:spPr>
        <p:txBody>
          <a:bodyPr vert="horz" wrap="square" lIns="0" tIns="55244" rIns="0" bIns="0" rtlCol="0">
            <a:spAutoFit/>
          </a:bodyPr>
          <a:lstStyle/>
          <a:p>
            <a:pPr marL="12700">
              <a:lnSpc>
                <a:spcPct val="100000"/>
              </a:lnSpc>
              <a:spcBef>
                <a:spcPts val="434"/>
              </a:spcBef>
            </a:pPr>
            <a:r>
              <a:rPr sz="2800" b="1">
                <a:solidFill>
                  <a:srgbClr val="DDE89A"/>
                </a:solidFill>
                <a:latin typeface="Microsoft JhengHei"/>
                <a:cs typeface="Microsoft JhengHei"/>
              </a:rPr>
              <a:t>（5）)技艺（知识）</a:t>
            </a:r>
            <a:r>
              <a:rPr sz="2800" b="1" spc="-15">
                <a:solidFill>
                  <a:srgbClr val="DDE89A"/>
                </a:solidFill>
                <a:latin typeface="Microsoft JhengHei"/>
                <a:cs typeface="Microsoft JhengHei"/>
              </a:rPr>
              <a:t>标准化。</a:t>
            </a:r>
            <a:endParaRPr sz="2800">
              <a:latin typeface="Microsoft JhengHei"/>
              <a:cs typeface="Microsoft JhengHei"/>
            </a:endParaRPr>
          </a:p>
          <a:p>
            <a:pPr marL="12700">
              <a:lnSpc>
                <a:spcPct val="100000"/>
              </a:lnSpc>
              <a:spcBef>
                <a:spcPts val="335"/>
              </a:spcBef>
            </a:pPr>
            <a:r>
              <a:rPr sz="2800" b="1" spc="-5">
                <a:solidFill>
                  <a:srgbClr val="DDE89A"/>
                </a:solidFill>
                <a:latin typeface="Microsoft JhengHei"/>
                <a:cs typeface="Microsoft JhengHei"/>
              </a:rPr>
              <a:t>组织对其成员所应有的技艺、知识加以标准化</a:t>
            </a:r>
            <a:endParaRPr sz="2800">
              <a:latin typeface="Microsoft JhengHei"/>
              <a:cs typeface="Microsoft JhengHei"/>
            </a:endParaRPr>
          </a:p>
          <a:p>
            <a:pPr marL="12700" marR="5080">
              <a:lnSpc>
                <a:spcPct val="110000"/>
              </a:lnSpc>
            </a:pPr>
            <a:r>
              <a:rPr sz="2800" b="1" spc="-5">
                <a:solidFill>
                  <a:srgbClr val="DDE89A"/>
                </a:solidFill>
                <a:latin typeface="Microsoft JhengHei"/>
                <a:cs typeface="Microsoft JhengHei"/>
              </a:rPr>
              <a:t>某些工作无法标准化，在实际工作中，他们便可以根据自己的知识和技艺，相互配合与协调</a:t>
            </a:r>
            <a:endParaRPr sz="2800">
              <a:latin typeface="Microsoft JhengHei"/>
              <a:cs typeface="Microsoft JhengHei"/>
            </a:endParaRPr>
          </a:p>
          <a:p>
            <a:pPr marL="12700">
              <a:lnSpc>
                <a:spcPct val="100000"/>
              </a:lnSpc>
              <a:spcBef>
                <a:spcPts val="335"/>
              </a:spcBef>
            </a:pPr>
            <a:r>
              <a:rPr sz="2800" b="1" spc="-250">
                <a:solidFill>
                  <a:srgbClr val="DDE89A"/>
                </a:solidFill>
                <a:latin typeface="Microsoft JhengHei"/>
                <a:cs typeface="Microsoft JhengHei"/>
              </a:rPr>
              <a:t>——</a:t>
            </a:r>
            <a:r>
              <a:rPr sz="2800" b="1" spc="-5">
                <a:solidFill>
                  <a:srgbClr val="DDE89A"/>
                </a:solidFill>
                <a:latin typeface="Microsoft JhengHei"/>
                <a:cs typeface="Microsoft JhengHei"/>
              </a:rPr>
              <a:t>一种超前的间接协调机制</a:t>
            </a:r>
            <a:endParaRPr sz="2800">
              <a:latin typeface="Microsoft JhengHei"/>
              <a:cs typeface="Microsoft JhengHei"/>
            </a:endParaRPr>
          </a:p>
        </p:txBody>
      </p:sp>
      <p:pic>
        <p:nvPicPr>
          <p:cNvPr id="22" name="object 22"/>
          <p:cNvPicPr/>
          <p:nvPr/>
        </p:nvPicPr>
        <p:blipFill>
          <a:blip r:embed="rId7"/>
          <a:stretch>
            <a:fillRect/>
          </a:stretch>
        </p:blipFill>
        <p:spPr>
          <a:xfrm>
            <a:off x="330200" y="3505200"/>
            <a:ext cx="2879725" cy="3135312"/>
          </a:xfrm>
          <a:prstGeom prst="rect">
            <a:avLst/>
          </a:prstGeom>
        </p:spPr>
      </p:pic>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6553200" y="6013450"/>
            <a:ext cx="2392361" cy="564898"/>
          </a:xfrm>
          <a:prstGeom prst="rect">
            <a:avLst/>
          </a:prstGeom>
        </p:spPr>
      </p:pic>
      <p:grpSp>
        <p:nvGrpSpPr>
          <p:cNvPr id="3" name="object 3"/>
          <p:cNvGrpSpPr/>
          <p:nvPr/>
        </p:nvGrpSpPr>
        <p:grpSpPr>
          <a:xfrm>
            <a:off x="95250" y="6446837"/>
            <a:ext cx="8975725" cy="323850"/>
            <a:chOff x="95250" y="6446837"/>
            <a:chExt cx="8975725" cy="323850"/>
          </a:xfrm>
        </p:grpSpPr>
        <p:sp>
          <p:nvSpPr>
            <p:cNvPr id="4" name="object 4"/>
            <p:cNvSpPr/>
            <p:nvPr/>
          </p:nvSpPr>
          <p:spPr>
            <a:xfrm>
              <a:off x="95250" y="6446837"/>
              <a:ext cx="8971280" cy="314325"/>
            </a:xfrm>
            <a:custGeom>
              <a:rect l="l" t="t" r="r" b="b"/>
              <a:pathLst>
                <a:path w="8971280" h="314325">
                  <a:moveTo>
                    <a:pt x="8970961" y="314325"/>
                  </a:moveTo>
                  <a:lnTo>
                    <a:pt x="6350" y="314325"/>
                  </a:lnTo>
                  <a:lnTo>
                    <a:pt x="0" y="0"/>
                  </a:lnTo>
                  <a:lnTo>
                    <a:pt x="2132012" y="3175"/>
                  </a:lnTo>
                  <a:lnTo>
                    <a:pt x="2366962" y="149225"/>
                  </a:lnTo>
                  <a:lnTo>
                    <a:pt x="8963024" y="149225"/>
                  </a:lnTo>
                  <a:lnTo>
                    <a:pt x="8970961" y="314325"/>
                  </a:lnTo>
                  <a:close/>
                </a:path>
              </a:pathLst>
            </a:custGeom>
            <a:solidFill>
              <a:srgbClr val="DDE89A"/>
            </a:solidFill>
          </p:spPr>
          <p:txBody>
            <a:bodyPr wrap="square" lIns="0" tIns="0" rIns="0" bIns="0" rtlCol="0"/>
            <a:lstStyle/>
            <a:p/>
          </p:txBody>
        </p:sp>
        <p:sp>
          <p:nvSpPr>
            <p:cNvPr id="5" name="object 5"/>
            <p:cNvSpPr/>
            <p:nvPr/>
          </p:nvSpPr>
          <p:spPr>
            <a:xfrm>
              <a:off x="95250" y="6491287"/>
              <a:ext cx="8975725" cy="279400"/>
            </a:xfrm>
            <a:custGeom>
              <a:rect l="l" t="t" r="r" b="b"/>
              <a:pathLst>
                <a:path w="8975725" h="279400">
                  <a:moveTo>
                    <a:pt x="0" y="279400"/>
                  </a:moveTo>
                  <a:lnTo>
                    <a:pt x="0" y="0"/>
                  </a:lnTo>
                  <a:lnTo>
                    <a:pt x="2092217" y="4762"/>
                  </a:lnTo>
                  <a:lnTo>
                    <a:pt x="2347986" y="150812"/>
                  </a:lnTo>
                  <a:lnTo>
                    <a:pt x="8969370" y="150812"/>
                  </a:lnTo>
                  <a:lnTo>
                    <a:pt x="8975725" y="268287"/>
                  </a:lnTo>
                  <a:lnTo>
                    <a:pt x="0" y="279400"/>
                  </a:lnTo>
                  <a:close/>
                </a:path>
              </a:pathLst>
            </a:custGeom>
            <a:solidFill>
              <a:srgbClr val="319A2A"/>
            </a:solidFill>
          </p:spPr>
          <p:txBody>
            <a:bodyPr wrap="square" lIns="0" tIns="0" rIns="0" bIns="0" rtlCol="0"/>
            <a:lstStyle/>
            <a:p/>
          </p:txBody>
        </p:sp>
      </p:grpSp>
      <p:grpSp>
        <p:nvGrpSpPr>
          <p:cNvPr id="6" name="object 6"/>
          <p:cNvGrpSpPr/>
          <p:nvPr/>
        </p:nvGrpSpPr>
        <p:grpSpPr>
          <a:xfrm>
            <a:off x="92075" y="98424"/>
            <a:ext cx="8956675" cy="1148080"/>
            <a:chOff x="92075" y="98424"/>
            <a:chExt cx="8956675" cy="1148080"/>
          </a:xfrm>
        </p:grpSpPr>
        <p:pic>
          <p:nvPicPr>
            <p:cNvPr id="7" name="object 7"/>
            <p:cNvPicPr/>
            <p:nvPr/>
          </p:nvPicPr>
          <p:blipFill>
            <a:blip r:embed="rId3"/>
            <a:stretch>
              <a:fillRect/>
            </a:stretch>
          </p:blipFill>
          <p:spPr>
            <a:xfrm>
              <a:off x="92075" y="98424"/>
              <a:ext cx="8956675" cy="179387"/>
            </a:xfrm>
            <a:prstGeom prst="rect">
              <a:avLst/>
            </a:prstGeom>
          </p:spPr>
        </p:pic>
        <p:sp>
          <p:nvSpPr>
            <p:cNvPr id="8" name="object 8"/>
            <p:cNvSpPr/>
            <p:nvPr/>
          </p:nvSpPr>
          <p:spPr>
            <a:xfrm>
              <a:off x="92075" y="307974"/>
              <a:ext cx="8955405" cy="938530"/>
            </a:xfrm>
            <a:custGeom>
              <a:rect l="l" t="t" r="r" b="b"/>
              <a:pathLst>
                <a:path w="8955405" h="938530">
                  <a:moveTo>
                    <a:pt x="8955088" y="938211"/>
                  </a:moveTo>
                  <a:lnTo>
                    <a:pt x="6870062" y="931144"/>
                  </a:lnTo>
                  <a:lnTo>
                    <a:pt x="6705627" y="837499"/>
                  </a:lnTo>
                  <a:lnTo>
                    <a:pt x="3288" y="830432"/>
                  </a:lnTo>
                  <a:lnTo>
                    <a:pt x="0" y="0"/>
                  </a:lnTo>
                  <a:lnTo>
                    <a:pt x="8955088" y="0"/>
                  </a:lnTo>
                  <a:lnTo>
                    <a:pt x="8955088" y="938211"/>
                  </a:lnTo>
                  <a:close/>
                </a:path>
              </a:pathLst>
            </a:custGeom>
            <a:solidFill>
              <a:srgbClr val="DDE89A"/>
            </a:solidFill>
          </p:spPr>
          <p:txBody>
            <a:bodyPr wrap="square" lIns="0" tIns="0" rIns="0" bIns="0" rtlCol="0"/>
            <a:lstStyle/>
            <a:p/>
          </p:txBody>
        </p:sp>
        <p:pic>
          <p:nvPicPr>
            <p:cNvPr id="9" name="object 9"/>
            <p:cNvPicPr/>
            <p:nvPr/>
          </p:nvPicPr>
          <p:blipFill>
            <a:blip r:embed="rId4"/>
            <a:stretch>
              <a:fillRect/>
            </a:stretch>
          </p:blipFill>
          <p:spPr>
            <a:xfrm>
              <a:off x="92075" y="306388"/>
              <a:ext cx="8955088" cy="836611"/>
            </a:xfrm>
            <a:prstGeom prst="rect">
              <a:avLst/>
            </a:prstGeom>
          </p:spPr>
        </p:pic>
      </p:grpSp>
      <p:sp>
        <p:nvSpPr>
          <p:cNvPr id="10" name="object 10"/>
          <p:cNvSpPr/>
          <p:nvPr/>
        </p:nvSpPr>
        <p:spPr>
          <a:xfrm>
            <a:off x="95250" y="6723062"/>
            <a:ext cx="8977630" cy="55880"/>
          </a:xfrm>
          <a:custGeom>
            <a:rect l="l" t="t" r="r" b="b"/>
            <a:pathLst>
              <a:path w="8977630" h="55879">
                <a:moveTo>
                  <a:pt x="8977311" y="0"/>
                </a:moveTo>
                <a:lnTo>
                  <a:pt x="0" y="0"/>
                </a:lnTo>
                <a:lnTo>
                  <a:pt x="0" y="55561"/>
                </a:lnTo>
                <a:lnTo>
                  <a:pt x="8977311" y="55561"/>
                </a:lnTo>
                <a:lnTo>
                  <a:pt x="8977311" y="0"/>
                </a:lnTo>
                <a:close/>
              </a:path>
            </a:pathLst>
          </a:custGeom>
          <a:solidFill>
            <a:srgbClr val="80CB35"/>
          </a:solidFill>
        </p:spPr>
        <p:txBody>
          <a:bodyPr wrap="square" lIns="0" tIns="0" rIns="0" bIns="0" rtlCol="0"/>
          <a:lstStyle/>
          <a:p/>
        </p:txBody>
      </p:sp>
      <p:sp>
        <p:nvSpPr>
          <p:cNvPr id="11" name="object 11"/>
          <p:cNvSpPr/>
          <p:nvPr/>
        </p:nvSpPr>
        <p:spPr>
          <a:xfrm>
            <a:off x="6896100" y="1047750"/>
            <a:ext cx="2155825" cy="52705"/>
          </a:xfrm>
          <a:custGeom>
            <a:rect l="l" t="t" r="r" b="b"/>
            <a:pathLst>
              <a:path w="2155825" h="52705">
                <a:moveTo>
                  <a:pt x="95250" y="52387"/>
                </a:moveTo>
                <a:lnTo>
                  <a:pt x="0" y="3175"/>
                </a:lnTo>
                <a:lnTo>
                  <a:pt x="2155825" y="0"/>
                </a:lnTo>
                <a:lnTo>
                  <a:pt x="2152650" y="50800"/>
                </a:lnTo>
                <a:lnTo>
                  <a:pt x="95250" y="52387"/>
                </a:lnTo>
                <a:close/>
              </a:path>
            </a:pathLst>
          </a:custGeom>
          <a:solidFill>
            <a:srgbClr val="FFFFFF">
              <a:alpha val="30195"/>
            </a:srgbClr>
          </a:solidFill>
        </p:spPr>
        <p:txBody>
          <a:bodyPr wrap="square" lIns="0" tIns="0" rIns="0" bIns="0" rtlCol="0"/>
          <a:lstStyle/>
          <a:p/>
        </p:txBody>
      </p:sp>
      <p:grpSp>
        <p:nvGrpSpPr>
          <p:cNvPr id="12" name="object 12"/>
          <p:cNvGrpSpPr/>
          <p:nvPr/>
        </p:nvGrpSpPr>
        <p:grpSpPr>
          <a:xfrm>
            <a:off x="8240712" y="411162"/>
            <a:ext cx="544830" cy="555625"/>
            <a:chOff x="8240712" y="411162"/>
            <a:chExt cx="544830" cy="555625"/>
          </a:xfrm>
        </p:grpSpPr>
        <p:pic>
          <p:nvPicPr>
            <p:cNvPr id="13" name="object 13"/>
            <p:cNvPicPr/>
            <p:nvPr/>
          </p:nvPicPr>
          <p:blipFill>
            <a:blip r:embed="rId5"/>
            <a:stretch>
              <a:fillRect/>
            </a:stretch>
          </p:blipFill>
          <p:spPr>
            <a:xfrm>
              <a:off x="8245475" y="415925"/>
              <a:ext cx="534988" cy="546100"/>
            </a:xfrm>
            <a:prstGeom prst="rect">
              <a:avLst/>
            </a:prstGeom>
          </p:spPr>
        </p:pic>
        <p:sp>
          <p:nvSpPr>
            <p:cNvPr id="14" name="object 14"/>
            <p:cNvSpPr/>
            <p:nvPr/>
          </p:nvSpPr>
          <p:spPr>
            <a:xfrm>
              <a:off x="82454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5" name="object 15"/>
          <p:cNvGrpSpPr/>
          <p:nvPr/>
        </p:nvGrpSpPr>
        <p:grpSpPr>
          <a:xfrm>
            <a:off x="7615237" y="411162"/>
            <a:ext cx="544830" cy="555625"/>
            <a:chOff x="7615237" y="411162"/>
            <a:chExt cx="544830" cy="555625"/>
          </a:xfrm>
        </p:grpSpPr>
        <p:pic>
          <p:nvPicPr>
            <p:cNvPr id="16" name="object 16"/>
            <p:cNvPicPr/>
            <p:nvPr/>
          </p:nvPicPr>
          <p:blipFill>
            <a:blip r:embed="rId6"/>
            <a:stretch>
              <a:fillRect/>
            </a:stretch>
          </p:blipFill>
          <p:spPr>
            <a:xfrm>
              <a:off x="7620000" y="415925"/>
              <a:ext cx="534988" cy="546100"/>
            </a:xfrm>
            <a:prstGeom prst="rect">
              <a:avLst/>
            </a:prstGeom>
          </p:spPr>
        </p:pic>
        <p:sp>
          <p:nvSpPr>
            <p:cNvPr id="17" name="object 17"/>
            <p:cNvSpPr/>
            <p:nvPr/>
          </p:nvSpPr>
          <p:spPr>
            <a:xfrm>
              <a:off x="7620000"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grpSp>
        <p:nvGrpSpPr>
          <p:cNvPr id="18" name="object 18"/>
          <p:cNvGrpSpPr/>
          <p:nvPr/>
        </p:nvGrpSpPr>
        <p:grpSpPr>
          <a:xfrm>
            <a:off x="6996112" y="411162"/>
            <a:ext cx="544830" cy="555625"/>
            <a:chOff x="6996112" y="411162"/>
            <a:chExt cx="544830" cy="555625"/>
          </a:xfrm>
        </p:grpSpPr>
        <p:sp>
          <p:nvSpPr>
            <p:cNvPr id="19" name="object 19"/>
            <p:cNvSpPr/>
            <p:nvPr/>
          </p:nvSpPr>
          <p:spPr>
            <a:xfrm>
              <a:off x="7000875" y="415925"/>
              <a:ext cx="535305" cy="546100"/>
            </a:xfrm>
            <a:custGeom>
              <a:rect l="l" t="t" r="r" b="b"/>
              <a:pathLst>
                <a:path w="535304" h="546100">
                  <a:moveTo>
                    <a:pt x="534988" y="546100"/>
                  </a:moveTo>
                  <a:lnTo>
                    <a:pt x="0" y="546100"/>
                  </a:lnTo>
                  <a:lnTo>
                    <a:pt x="0" y="0"/>
                  </a:lnTo>
                  <a:lnTo>
                    <a:pt x="534988" y="0"/>
                  </a:lnTo>
                  <a:lnTo>
                    <a:pt x="534988" y="546100"/>
                  </a:lnTo>
                  <a:close/>
                </a:path>
              </a:pathLst>
            </a:custGeom>
            <a:solidFill>
              <a:srgbClr val="FFFFFF">
                <a:alpha val="30195"/>
              </a:srgbClr>
            </a:solidFill>
          </p:spPr>
          <p:txBody>
            <a:bodyPr wrap="square" lIns="0" tIns="0" rIns="0" bIns="0" rtlCol="0"/>
            <a:lstStyle/>
            <a:p/>
          </p:txBody>
        </p:sp>
        <p:sp>
          <p:nvSpPr>
            <p:cNvPr id="20" name="object 20"/>
            <p:cNvSpPr/>
            <p:nvPr/>
          </p:nvSpPr>
          <p:spPr>
            <a:xfrm>
              <a:off x="7000875" y="415925"/>
              <a:ext cx="535305" cy="546100"/>
            </a:xfrm>
            <a:custGeom>
              <a:rect l="l" t="t" r="r" b="b"/>
              <a:pathLst>
                <a:path w="535304" h="546100">
                  <a:moveTo>
                    <a:pt x="0" y="0"/>
                  </a:moveTo>
                  <a:lnTo>
                    <a:pt x="534988" y="0"/>
                  </a:lnTo>
                  <a:lnTo>
                    <a:pt x="534988" y="546100"/>
                  </a:lnTo>
                  <a:lnTo>
                    <a:pt x="0" y="546100"/>
                  </a:lnTo>
                  <a:lnTo>
                    <a:pt x="0" y="0"/>
                  </a:lnTo>
                  <a:close/>
                </a:path>
              </a:pathLst>
            </a:custGeom>
            <a:ln w="9525">
              <a:solidFill>
                <a:srgbClr val="FFFFFF"/>
              </a:solidFill>
            </a:ln>
          </p:spPr>
          <p:txBody>
            <a:bodyPr wrap="square" lIns="0" tIns="0" rIns="0" bIns="0" rtlCol="0"/>
            <a:lstStyle/>
            <a:p/>
          </p:txBody>
        </p:sp>
      </p:grpSp>
      <p:pic>
        <p:nvPicPr>
          <p:cNvPr id="21" name="object 21"/>
          <p:cNvPicPr/>
          <p:nvPr/>
        </p:nvPicPr>
        <p:blipFill>
          <a:blip r:embed="rId7"/>
          <a:stretch>
            <a:fillRect/>
          </a:stretch>
        </p:blipFill>
        <p:spPr>
          <a:xfrm>
            <a:off x="5219700" y="2133600"/>
            <a:ext cx="3433762" cy="3959225"/>
          </a:xfrm>
          <a:prstGeom prst="rect">
            <a:avLst/>
          </a:prstGeom>
        </p:spPr>
      </p:pic>
      <p:sp>
        <p:nvSpPr>
          <p:cNvPr id="22" name="object 22"/>
          <p:cNvSpPr txBox="1"/>
          <p:nvPr/>
        </p:nvSpPr>
        <p:spPr>
          <a:xfrm>
            <a:off x="474028" y="1375462"/>
            <a:ext cx="4648200" cy="4719320"/>
          </a:xfrm>
          <a:prstGeom prst="rect">
            <a:avLst/>
          </a:prstGeom>
        </p:spPr>
        <p:txBody>
          <a:bodyPr vert="horz" wrap="square" lIns="0" tIns="55244" rIns="0" bIns="0" rtlCol="0">
            <a:spAutoFit/>
          </a:bodyPr>
          <a:lstStyle/>
          <a:p>
            <a:pPr marL="12700">
              <a:lnSpc>
                <a:spcPct val="100000"/>
              </a:lnSpc>
              <a:spcBef>
                <a:spcPts val="434"/>
              </a:spcBef>
            </a:pPr>
            <a:r>
              <a:rPr sz="2800" b="1" spc="-100">
                <a:solidFill>
                  <a:srgbClr val="DDE89A"/>
                </a:solidFill>
                <a:latin typeface="Microsoft JhengHei"/>
                <a:cs typeface="Microsoft JhengHei"/>
              </a:rPr>
              <a:t>（6）</a:t>
            </a:r>
            <a:r>
              <a:rPr sz="2800" b="1" spc="-10">
                <a:solidFill>
                  <a:srgbClr val="DDE89A"/>
                </a:solidFill>
                <a:latin typeface="Microsoft JhengHei"/>
                <a:cs typeface="Microsoft JhengHei"/>
              </a:rPr>
              <a:t>共同价值观</a:t>
            </a:r>
            <a:endParaRPr sz="2800">
              <a:latin typeface="Microsoft JhengHei"/>
              <a:cs typeface="Microsoft JhengHei"/>
            </a:endParaRPr>
          </a:p>
          <a:p>
            <a:pPr marL="12700" marR="361315">
              <a:lnSpc>
                <a:spcPct val="110000"/>
              </a:lnSpc>
            </a:pPr>
            <a:r>
              <a:rPr sz="2800" b="1" spc="-5">
                <a:solidFill>
                  <a:srgbClr val="DDE89A"/>
                </a:solidFill>
                <a:latin typeface="Microsoft JhengHei"/>
                <a:cs typeface="Microsoft JhengHei"/>
              </a:rPr>
              <a:t>组织内全体成员要对组织的战略、目标、宗旨、方针</a:t>
            </a:r>
            <a:endParaRPr sz="2800">
              <a:latin typeface="Microsoft JhengHei"/>
              <a:cs typeface="Microsoft JhengHei"/>
            </a:endParaRPr>
          </a:p>
          <a:p>
            <a:pPr marL="12700" marR="5080">
              <a:lnSpc>
                <a:spcPct val="110000"/>
              </a:lnSpc>
            </a:pPr>
            <a:r>
              <a:rPr sz="2800" b="1" spc="-5">
                <a:solidFill>
                  <a:srgbClr val="DDE89A"/>
                </a:solidFill>
                <a:latin typeface="Microsoft JhengHei"/>
                <a:cs typeface="Microsoft JhengHei"/>
              </a:rPr>
              <a:t>有共同的认识和共的价值观念念，充分地了解组织的处境</a:t>
            </a:r>
            <a:r>
              <a:rPr sz="2800" b="1" spc="-50">
                <a:solidFill>
                  <a:srgbClr val="DDE89A"/>
                </a:solidFill>
                <a:latin typeface="Microsoft JhengHei"/>
                <a:cs typeface="Microsoft JhengHei"/>
              </a:rPr>
              <a:t> </a:t>
            </a:r>
            <a:r>
              <a:rPr sz="2800" b="1" spc="-5">
                <a:solidFill>
                  <a:srgbClr val="DDE89A"/>
                </a:solidFill>
                <a:latin typeface="Microsoft JhengHei"/>
                <a:cs typeface="Microsoft JhengHei"/>
              </a:rPr>
              <a:t>和自己的工作在全局中的地</a:t>
            </a:r>
            <a:r>
              <a:rPr sz="2800" b="1" spc="-50">
                <a:solidFill>
                  <a:srgbClr val="DDE89A"/>
                </a:solidFill>
                <a:latin typeface="Microsoft JhengHei"/>
                <a:cs typeface="Microsoft JhengHei"/>
              </a:rPr>
              <a:t> </a:t>
            </a:r>
            <a:r>
              <a:rPr sz="2800" b="1" spc="-5">
                <a:solidFill>
                  <a:srgbClr val="DDE89A"/>
                </a:solidFill>
                <a:latin typeface="Microsoft JhengHei"/>
                <a:cs typeface="Microsoft JhengHei"/>
              </a:rPr>
              <a:t>位和作用，相互信任、彼此</a:t>
            </a:r>
            <a:r>
              <a:rPr sz="2800" b="1" spc="-50">
                <a:solidFill>
                  <a:srgbClr val="DDE89A"/>
                </a:solidFill>
                <a:latin typeface="Microsoft JhengHei"/>
                <a:cs typeface="Microsoft JhengHei"/>
              </a:rPr>
              <a:t> </a:t>
            </a:r>
            <a:r>
              <a:rPr sz="2800" b="1" spc="-5">
                <a:solidFill>
                  <a:srgbClr val="DDE89A"/>
                </a:solidFill>
                <a:latin typeface="Microsoft JhengHei"/>
                <a:cs typeface="Microsoft JhengHei"/>
              </a:rPr>
              <a:t>团结，具有使命感，组织内</a:t>
            </a:r>
            <a:r>
              <a:rPr sz="2800" b="1" spc="-50">
                <a:solidFill>
                  <a:srgbClr val="DDE89A"/>
                </a:solidFill>
                <a:latin typeface="Microsoft JhengHei"/>
                <a:cs typeface="Microsoft JhengHei"/>
              </a:rPr>
              <a:t> </a:t>
            </a:r>
            <a:r>
              <a:rPr sz="2800" b="1" spc="-5">
                <a:solidFill>
                  <a:srgbClr val="DDE89A"/>
                </a:solidFill>
                <a:latin typeface="Microsoft JhengHei"/>
                <a:cs typeface="Microsoft JhengHei"/>
              </a:rPr>
              <a:t>的协凋和控制达到髙度完美的</a:t>
            </a:r>
            <a:r>
              <a:rPr sz="2800" b="1" spc="-20">
                <a:solidFill>
                  <a:srgbClr val="DDE89A"/>
                </a:solidFill>
                <a:latin typeface="Microsoft JhengHei"/>
                <a:cs typeface="Microsoft JhengHei"/>
              </a:rPr>
              <a:t>的状态</a:t>
            </a:r>
            <a:endParaRPr sz="2800">
              <a:latin typeface="Microsoft JhengHei"/>
              <a:cs typeface="Microsoft JhengHei"/>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5337208" y="5005380"/>
            <a:ext cx="2346960" cy="428625"/>
          </a:xfrm>
          <a:custGeom>
            <a:rect l="l" t="t" r="r" b="b"/>
            <a:pathLst>
              <a:path w="2346959" h="428625">
                <a:moveTo>
                  <a:pt x="900598" y="0"/>
                </a:moveTo>
                <a:lnTo>
                  <a:pt x="900598" y="292080"/>
                </a:lnTo>
                <a:lnTo>
                  <a:pt x="2346702" y="292080"/>
                </a:lnTo>
                <a:lnTo>
                  <a:pt x="2346702" y="428602"/>
                </a:lnTo>
              </a:path>
              <a:path w="2346959" h="428625">
                <a:moveTo>
                  <a:pt x="900597" y="0"/>
                </a:moveTo>
                <a:lnTo>
                  <a:pt x="900597" y="292080"/>
                </a:lnTo>
                <a:lnTo>
                  <a:pt x="0" y="292080"/>
                </a:lnTo>
                <a:lnTo>
                  <a:pt x="0" y="428602"/>
                </a:lnTo>
              </a:path>
            </a:pathLst>
          </a:custGeom>
          <a:ln w="25400">
            <a:solidFill>
              <a:srgbClr val="73B82F"/>
            </a:solidFill>
          </a:ln>
        </p:spPr>
        <p:txBody>
          <a:bodyPr wrap="square" lIns="0" tIns="0" rIns="0" bIns="0" rtlCol="0"/>
          <a:lstStyle/>
          <a:p/>
        </p:txBody>
      </p:sp>
      <p:sp>
        <p:nvSpPr>
          <p:cNvPr id="3" name="object 3"/>
          <p:cNvSpPr/>
          <p:nvPr/>
        </p:nvSpPr>
        <p:spPr>
          <a:xfrm flipH="1">
            <a:off x="6237806" y="3640975"/>
            <a:ext cx="0" cy="428625"/>
          </a:xfrm>
          <a:custGeom>
            <a:rect l="l" t="t" r="r" b="b"/>
            <a:pathLst>
              <a:path h="428625">
                <a:moveTo>
                  <a:pt x="0" y="0"/>
                </a:moveTo>
                <a:lnTo>
                  <a:pt x="0" y="292079"/>
                </a:lnTo>
                <a:lnTo>
                  <a:pt x="0" y="428601"/>
                </a:lnTo>
              </a:path>
            </a:pathLst>
          </a:custGeom>
          <a:ln w="25400">
            <a:solidFill>
              <a:srgbClr val="73B82F"/>
            </a:solidFill>
          </a:ln>
        </p:spPr>
        <p:txBody>
          <a:bodyPr wrap="square" lIns="0" tIns="0" rIns="0" bIns="0" rtlCol="0"/>
          <a:lstStyle/>
          <a:p/>
        </p:txBody>
      </p:sp>
      <p:sp>
        <p:nvSpPr>
          <p:cNvPr id="4" name="object 4"/>
          <p:cNvSpPr/>
          <p:nvPr/>
        </p:nvSpPr>
        <p:spPr>
          <a:xfrm>
            <a:off x="4189726" y="2276570"/>
            <a:ext cx="2048510" cy="428625"/>
          </a:xfrm>
          <a:custGeom>
            <a:rect l="l" t="t" r="r" b="b"/>
            <a:pathLst>
              <a:path w="2048510" h="428625">
                <a:moveTo>
                  <a:pt x="0" y="0"/>
                </a:moveTo>
                <a:lnTo>
                  <a:pt x="0" y="292080"/>
                </a:lnTo>
                <a:lnTo>
                  <a:pt x="2048078" y="292080"/>
                </a:lnTo>
                <a:lnTo>
                  <a:pt x="2048078" y="428601"/>
                </a:lnTo>
              </a:path>
            </a:pathLst>
          </a:custGeom>
          <a:ln w="25400">
            <a:solidFill>
              <a:srgbClr val="65A128"/>
            </a:solidFill>
          </a:ln>
        </p:spPr>
        <p:txBody>
          <a:bodyPr wrap="square" lIns="0" tIns="0" rIns="0" bIns="0" rtlCol="0"/>
          <a:lstStyle/>
          <a:p/>
        </p:txBody>
      </p:sp>
      <p:sp>
        <p:nvSpPr>
          <p:cNvPr id="5" name="object 5"/>
          <p:cNvSpPr/>
          <p:nvPr/>
        </p:nvSpPr>
        <p:spPr>
          <a:xfrm flipH="1">
            <a:off x="2208457" y="3640975"/>
            <a:ext cx="0" cy="428625"/>
          </a:xfrm>
          <a:custGeom>
            <a:rect l="l" t="t" r="r" b="b"/>
            <a:pathLst>
              <a:path h="428625">
                <a:moveTo>
                  <a:pt x="0" y="0"/>
                </a:moveTo>
                <a:lnTo>
                  <a:pt x="0" y="292079"/>
                </a:lnTo>
                <a:lnTo>
                  <a:pt x="0" y="428601"/>
                </a:lnTo>
              </a:path>
            </a:pathLst>
          </a:custGeom>
          <a:ln w="25400">
            <a:solidFill>
              <a:srgbClr val="73B82F"/>
            </a:solidFill>
          </a:ln>
        </p:spPr>
        <p:txBody>
          <a:bodyPr wrap="square" lIns="0" tIns="0" rIns="0" bIns="0" rtlCol="0"/>
          <a:lstStyle/>
          <a:p/>
        </p:txBody>
      </p:sp>
      <p:grpSp>
        <p:nvGrpSpPr>
          <p:cNvPr id="6" name="object 6"/>
          <p:cNvGrpSpPr/>
          <p:nvPr/>
        </p:nvGrpSpPr>
        <p:grpSpPr>
          <a:xfrm>
            <a:off x="2195757" y="1328067"/>
            <a:ext cx="4124960" cy="1390015"/>
            <a:chOff x="2195757" y="1328067"/>
            <a:chExt cx="4124960" cy="1390015"/>
          </a:xfrm>
        </p:grpSpPr>
        <p:sp>
          <p:nvSpPr>
            <p:cNvPr id="7" name="object 7"/>
            <p:cNvSpPr/>
            <p:nvPr/>
          </p:nvSpPr>
          <p:spPr>
            <a:xfrm>
              <a:off x="2208457" y="2276570"/>
              <a:ext cx="1981835" cy="428625"/>
            </a:xfrm>
            <a:custGeom>
              <a:rect l="l" t="t" r="r" b="b"/>
              <a:pathLst>
                <a:path w="1981835" h="428625">
                  <a:moveTo>
                    <a:pt x="1981268" y="0"/>
                  </a:moveTo>
                  <a:lnTo>
                    <a:pt x="1981268" y="292080"/>
                  </a:lnTo>
                  <a:lnTo>
                    <a:pt x="0" y="292080"/>
                  </a:lnTo>
                  <a:lnTo>
                    <a:pt x="0" y="428601"/>
                  </a:lnTo>
                </a:path>
              </a:pathLst>
            </a:custGeom>
            <a:ln w="25400">
              <a:solidFill>
                <a:srgbClr val="65A128"/>
              </a:solidFill>
            </a:ln>
          </p:spPr>
          <p:txBody>
            <a:bodyPr wrap="square" lIns="0" tIns="0" rIns="0" bIns="0" rtlCol="0"/>
            <a:lstStyle/>
            <a:p/>
          </p:txBody>
        </p:sp>
        <p:sp>
          <p:nvSpPr>
            <p:cNvPr id="8" name="object 8"/>
            <p:cNvSpPr/>
            <p:nvPr/>
          </p:nvSpPr>
          <p:spPr>
            <a:xfrm>
              <a:off x="2235239" y="1340767"/>
              <a:ext cx="3909060" cy="935990"/>
            </a:xfrm>
            <a:custGeom>
              <a:rect l="l" t="t" r="r" b="b"/>
              <a:pathLst>
                <a:path w="3909060" h="935989">
                  <a:moveTo>
                    <a:pt x="3815392" y="935802"/>
                  </a:moveTo>
                  <a:lnTo>
                    <a:pt x="93580" y="935802"/>
                  </a:lnTo>
                  <a:lnTo>
                    <a:pt x="57154" y="928448"/>
                  </a:lnTo>
                  <a:lnTo>
                    <a:pt x="27408" y="908393"/>
                  </a:lnTo>
                  <a:lnTo>
                    <a:pt x="7353" y="878647"/>
                  </a:lnTo>
                  <a:lnTo>
                    <a:pt x="0" y="842222"/>
                  </a:lnTo>
                  <a:lnTo>
                    <a:pt x="0" y="93580"/>
                  </a:lnTo>
                  <a:lnTo>
                    <a:pt x="7354" y="57154"/>
                  </a:lnTo>
                  <a:lnTo>
                    <a:pt x="27409" y="27408"/>
                  </a:lnTo>
                  <a:lnTo>
                    <a:pt x="57155" y="7353"/>
                  </a:lnTo>
                  <a:lnTo>
                    <a:pt x="93580" y="0"/>
                  </a:lnTo>
                  <a:lnTo>
                    <a:pt x="3815392" y="0"/>
                  </a:lnTo>
                  <a:lnTo>
                    <a:pt x="3851818" y="7354"/>
                  </a:lnTo>
                  <a:lnTo>
                    <a:pt x="3881563" y="27409"/>
                  </a:lnTo>
                  <a:lnTo>
                    <a:pt x="3901618" y="57154"/>
                  </a:lnTo>
                  <a:lnTo>
                    <a:pt x="3908972" y="93580"/>
                  </a:lnTo>
                  <a:lnTo>
                    <a:pt x="3908972" y="842222"/>
                  </a:lnTo>
                  <a:lnTo>
                    <a:pt x="3901618" y="878647"/>
                  </a:lnTo>
                  <a:lnTo>
                    <a:pt x="3881563" y="908393"/>
                  </a:lnTo>
                  <a:lnTo>
                    <a:pt x="3851818" y="928448"/>
                  </a:lnTo>
                  <a:lnTo>
                    <a:pt x="3815392" y="935802"/>
                  </a:lnTo>
                  <a:close/>
                </a:path>
              </a:pathLst>
            </a:custGeom>
            <a:solidFill>
              <a:srgbClr val="80CB35"/>
            </a:solidFill>
          </p:spPr>
          <p:txBody>
            <a:bodyPr wrap="square" lIns="0" tIns="0" rIns="0" bIns="0" rtlCol="0"/>
            <a:lstStyle/>
            <a:p/>
          </p:txBody>
        </p:sp>
        <p:sp>
          <p:nvSpPr>
            <p:cNvPr id="9" name="object 9"/>
            <p:cNvSpPr/>
            <p:nvPr/>
          </p:nvSpPr>
          <p:spPr>
            <a:xfrm>
              <a:off x="2235239" y="1340767"/>
              <a:ext cx="3909060" cy="935990"/>
            </a:xfrm>
            <a:custGeom>
              <a:rect l="l" t="t" r="r" b="b"/>
              <a:pathLst>
                <a:path w="3909060" h="935989">
                  <a:moveTo>
                    <a:pt x="0" y="93580"/>
                  </a:moveTo>
                  <a:lnTo>
                    <a:pt x="7354" y="57154"/>
                  </a:lnTo>
                  <a:lnTo>
                    <a:pt x="27409" y="27409"/>
                  </a:lnTo>
                  <a:lnTo>
                    <a:pt x="57154" y="7354"/>
                  </a:lnTo>
                  <a:lnTo>
                    <a:pt x="93580" y="0"/>
                  </a:lnTo>
                  <a:lnTo>
                    <a:pt x="3815393" y="0"/>
                  </a:lnTo>
                  <a:lnTo>
                    <a:pt x="3851817" y="7353"/>
                  </a:lnTo>
                  <a:lnTo>
                    <a:pt x="3881563" y="27408"/>
                  </a:lnTo>
                  <a:lnTo>
                    <a:pt x="3901618" y="57154"/>
                  </a:lnTo>
                  <a:lnTo>
                    <a:pt x="3908972" y="93580"/>
                  </a:lnTo>
                  <a:lnTo>
                    <a:pt x="3908973" y="842222"/>
                  </a:lnTo>
                  <a:lnTo>
                    <a:pt x="3901618" y="878647"/>
                  </a:lnTo>
                  <a:lnTo>
                    <a:pt x="3881563" y="908393"/>
                  </a:lnTo>
                  <a:lnTo>
                    <a:pt x="3851818" y="928448"/>
                  </a:lnTo>
                  <a:lnTo>
                    <a:pt x="3815392" y="935802"/>
                  </a:lnTo>
                  <a:lnTo>
                    <a:pt x="93580" y="935802"/>
                  </a:lnTo>
                  <a:lnTo>
                    <a:pt x="57154" y="928448"/>
                  </a:lnTo>
                  <a:lnTo>
                    <a:pt x="27409" y="908393"/>
                  </a:lnTo>
                  <a:lnTo>
                    <a:pt x="7353" y="878647"/>
                  </a:lnTo>
                  <a:lnTo>
                    <a:pt x="0" y="842222"/>
                  </a:lnTo>
                  <a:lnTo>
                    <a:pt x="0" y="93580"/>
                  </a:lnTo>
                  <a:close/>
                </a:path>
              </a:pathLst>
            </a:custGeom>
            <a:ln w="25400">
              <a:solidFill>
                <a:srgbClr val="DDE89A"/>
              </a:solidFill>
            </a:ln>
          </p:spPr>
          <p:txBody>
            <a:bodyPr wrap="square" lIns="0" tIns="0" rIns="0" bIns="0" rtlCol="0"/>
            <a:lstStyle/>
            <a:p/>
          </p:txBody>
        </p:sp>
        <p:sp>
          <p:nvSpPr>
            <p:cNvPr id="10" name="object 10"/>
            <p:cNvSpPr/>
            <p:nvPr/>
          </p:nvSpPr>
          <p:spPr>
            <a:xfrm>
              <a:off x="2398985" y="1496325"/>
              <a:ext cx="3909060" cy="935990"/>
            </a:xfrm>
            <a:custGeom>
              <a:rect l="l" t="t" r="r" b="b"/>
              <a:pathLst>
                <a:path w="3909060" h="935989">
                  <a:moveTo>
                    <a:pt x="3815392" y="935802"/>
                  </a:moveTo>
                  <a:lnTo>
                    <a:pt x="93580" y="935802"/>
                  </a:lnTo>
                  <a:lnTo>
                    <a:pt x="57154" y="928448"/>
                  </a:lnTo>
                  <a:lnTo>
                    <a:pt x="27408" y="908393"/>
                  </a:lnTo>
                  <a:lnTo>
                    <a:pt x="7353" y="878647"/>
                  </a:lnTo>
                  <a:lnTo>
                    <a:pt x="0" y="842222"/>
                  </a:lnTo>
                  <a:lnTo>
                    <a:pt x="0" y="93580"/>
                  </a:lnTo>
                  <a:lnTo>
                    <a:pt x="7354" y="57154"/>
                  </a:lnTo>
                  <a:lnTo>
                    <a:pt x="27409" y="27408"/>
                  </a:lnTo>
                  <a:lnTo>
                    <a:pt x="57155" y="7353"/>
                  </a:lnTo>
                  <a:lnTo>
                    <a:pt x="93580" y="0"/>
                  </a:lnTo>
                  <a:lnTo>
                    <a:pt x="3815392" y="0"/>
                  </a:lnTo>
                  <a:lnTo>
                    <a:pt x="3851818" y="7354"/>
                  </a:lnTo>
                  <a:lnTo>
                    <a:pt x="3881563" y="27409"/>
                  </a:lnTo>
                  <a:lnTo>
                    <a:pt x="3901618" y="57154"/>
                  </a:lnTo>
                  <a:lnTo>
                    <a:pt x="3908972" y="93580"/>
                  </a:lnTo>
                  <a:lnTo>
                    <a:pt x="3908972" y="842222"/>
                  </a:lnTo>
                  <a:lnTo>
                    <a:pt x="3901618" y="878647"/>
                  </a:lnTo>
                  <a:lnTo>
                    <a:pt x="3881563" y="908393"/>
                  </a:lnTo>
                  <a:lnTo>
                    <a:pt x="3851818" y="928448"/>
                  </a:lnTo>
                  <a:lnTo>
                    <a:pt x="3815392" y="935802"/>
                  </a:lnTo>
                  <a:close/>
                </a:path>
              </a:pathLst>
            </a:custGeom>
            <a:solidFill>
              <a:srgbClr val="000066">
                <a:alpha val="89802"/>
              </a:srgbClr>
            </a:solidFill>
          </p:spPr>
          <p:txBody>
            <a:bodyPr wrap="square" lIns="0" tIns="0" rIns="0" bIns="0" rtlCol="0"/>
            <a:lstStyle/>
            <a:p/>
          </p:txBody>
        </p:sp>
        <p:sp>
          <p:nvSpPr>
            <p:cNvPr id="11" name="object 11"/>
            <p:cNvSpPr/>
            <p:nvPr/>
          </p:nvSpPr>
          <p:spPr>
            <a:xfrm>
              <a:off x="2398984" y="1496325"/>
              <a:ext cx="3909060" cy="935990"/>
            </a:xfrm>
            <a:custGeom>
              <a:rect l="l" t="t" r="r" b="b"/>
              <a:pathLst>
                <a:path w="3909060" h="935989">
                  <a:moveTo>
                    <a:pt x="0" y="93580"/>
                  </a:moveTo>
                  <a:lnTo>
                    <a:pt x="7353" y="57154"/>
                  </a:lnTo>
                  <a:lnTo>
                    <a:pt x="27408" y="27409"/>
                  </a:lnTo>
                  <a:lnTo>
                    <a:pt x="57154" y="7354"/>
                  </a:lnTo>
                  <a:lnTo>
                    <a:pt x="93580" y="0"/>
                  </a:lnTo>
                  <a:lnTo>
                    <a:pt x="3815393" y="0"/>
                  </a:lnTo>
                  <a:lnTo>
                    <a:pt x="3851817" y="7353"/>
                  </a:lnTo>
                  <a:lnTo>
                    <a:pt x="3881563" y="27408"/>
                  </a:lnTo>
                  <a:lnTo>
                    <a:pt x="3901618" y="57154"/>
                  </a:lnTo>
                  <a:lnTo>
                    <a:pt x="3908972" y="93580"/>
                  </a:lnTo>
                  <a:lnTo>
                    <a:pt x="3908973" y="842222"/>
                  </a:lnTo>
                  <a:lnTo>
                    <a:pt x="3901618" y="878647"/>
                  </a:lnTo>
                  <a:lnTo>
                    <a:pt x="3881563" y="908393"/>
                  </a:lnTo>
                  <a:lnTo>
                    <a:pt x="3851818" y="928448"/>
                  </a:lnTo>
                  <a:lnTo>
                    <a:pt x="3815392" y="935802"/>
                  </a:lnTo>
                  <a:lnTo>
                    <a:pt x="93580" y="935802"/>
                  </a:lnTo>
                  <a:lnTo>
                    <a:pt x="57154" y="928448"/>
                  </a:lnTo>
                  <a:lnTo>
                    <a:pt x="27409" y="908393"/>
                  </a:lnTo>
                  <a:lnTo>
                    <a:pt x="7353" y="878647"/>
                  </a:lnTo>
                  <a:lnTo>
                    <a:pt x="0" y="842222"/>
                  </a:lnTo>
                  <a:lnTo>
                    <a:pt x="0" y="93580"/>
                  </a:lnTo>
                  <a:close/>
                </a:path>
              </a:pathLst>
            </a:custGeom>
            <a:ln w="25399">
              <a:solidFill>
                <a:srgbClr val="80CB35"/>
              </a:solidFill>
            </a:ln>
          </p:spPr>
          <p:txBody>
            <a:bodyPr wrap="square" lIns="0" tIns="0" rIns="0" bIns="0" rtlCol="0"/>
            <a:lstStyle/>
            <a:p/>
          </p:txBody>
        </p:sp>
      </p:grpSp>
      <p:sp>
        <p:nvSpPr>
          <p:cNvPr id="12" name="object 12"/>
          <p:cNvSpPr txBox="1"/>
          <p:nvPr/>
        </p:nvSpPr>
        <p:spPr>
          <a:xfrm>
            <a:off x="3845471" y="1931607"/>
            <a:ext cx="1016000" cy="421640"/>
          </a:xfrm>
          <a:prstGeom prst="rect">
            <a:avLst/>
          </a:prstGeom>
        </p:spPr>
        <p:txBody>
          <a:bodyPr vert="horz" wrap="square" lIns="0" tIns="12700" rIns="0" bIns="0" rtlCol="0">
            <a:spAutoFit/>
          </a:bodyPr>
          <a:lstStyle/>
          <a:p>
            <a:pPr marL="12700">
              <a:lnSpc>
                <a:spcPct val="100000"/>
              </a:lnSpc>
              <a:spcBef>
                <a:spcPts val="100"/>
              </a:spcBef>
            </a:pPr>
            <a:r>
              <a:rPr sz="2600" b="1" spc="-20">
                <a:solidFill>
                  <a:srgbClr val="F8FAEB"/>
                </a:solidFill>
                <a:latin typeface="Microsoft JhengHei"/>
                <a:cs typeface="Microsoft JhengHei"/>
              </a:rPr>
              <a:t>滞后性</a:t>
            </a:r>
            <a:endParaRPr sz="2600">
              <a:latin typeface="Microsoft JhengHei"/>
              <a:cs typeface="Microsoft JhengHei"/>
            </a:endParaRPr>
          </a:p>
        </p:txBody>
      </p:sp>
      <p:grpSp>
        <p:nvGrpSpPr>
          <p:cNvPr id="13" name="object 13"/>
          <p:cNvGrpSpPr/>
          <p:nvPr/>
        </p:nvGrpSpPr>
        <p:grpSpPr>
          <a:xfrm>
            <a:off x="546792" y="4056877"/>
            <a:ext cx="3487420" cy="1116965"/>
            <a:chOff x="546792" y="4056877"/>
            <a:chExt cx="3487420" cy="1116965"/>
          </a:xfrm>
        </p:grpSpPr>
        <p:sp>
          <p:nvSpPr>
            <p:cNvPr id="14" name="object 14"/>
            <p:cNvSpPr/>
            <p:nvPr/>
          </p:nvSpPr>
          <p:spPr>
            <a:xfrm>
              <a:off x="559492" y="4069577"/>
              <a:ext cx="3298190" cy="935990"/>
            </a:xfrm>
            <a:custGeom>
              <a:rect l="l" t="t" r="r" b="b"/>
              <a:pathLst>
                <a:path w="3298190" h="935989">
                  <a:moveTo>
                    <a:pt x="93580" y="935802"/>
                  </a:moveTo>
                  <a:lnTo>
                    <a:pt x="57154" y="928448"/>
                  </a:lnTo>
                  <a:lnTo>
                    <a:pt x="27408" y="908393"/>
                  </a:lnTo>
                  <a:lnTo>
                    <a:pt x="7353" y="878647"/>
                  </a:lnTo>
                  <a:lnTo>
                    <a:pt x="0" y="842222"/>
                  </a:lnTo>
                  <a:lnTo>
                    <a:pt x="0" y="93579"/>
                  </a:lnTo>
                  <a:lnTo>
                    <a:pt x="7354" y="57154"/>
                  </a:lnTo>
                  <a:lnTo>
                    <a:pt x="27409" y="27408"/>
                  </a:lnTo>
                  <a:lnTo>
                    <a:pt x="57155" y="7353"/>
                  </a:lnTo>
                  <a:lnTo>
                    <a:pt x="93580" y="0"/>
                  </a:lnTo>
                  <a:lnTo>
                    <a:pt x="3204350" y="0"/>
                  </a:lnTo>
                  <a:lnTo>
                    <a:pt x="3240775" y="7354"/>
                  </a:lnTo>
                  <a:lnTo>
                    <a:pt x="3270521" y="27409"/>
                  </a:lnTo>
                  <a:lnTo>
                    <a:pt x="3290576" y="57154"/>
                  </a:lnTo>
                  <a:lnTo>
                    <a:pt x="3297930" y="93579"/>
                  </a:lnTo>
                  <a:lnTo>
                    <a:pt x="3297929" y="842222"/>
                  </a:lnTo>
                  <a:lnTo>
                    <a:pt x="3270521" y="908393"/>
                  </a:lnTo>
                  <a:lnTo>
                    <a:pt x="3204350" y="935802"/>
                  </a:lnTo>
                  <a:lnTo>
                    <a:pt x="93580" y="935802"/>
                  </a:lnTo>
                  <a:close/>
                </a:path>
              </a:pathLst>
            </a:custGeom>
            <a:solidFill>
              <a:srgbClr val="80CB35"/>
            </a:solidFill>
          </p:spPr>
          <p:txBody>
            <a:bodyPr wrap="square" lIns="0" tIns="0" rIns="0" bIns="0" rtlCol="0"/>
            <a:lstStyle/>
            <a:p/>
          </p:txBody>
        </p:sp>
        <p:sp>
          <p:nvSpPr>
            <p:cNvPr id="15" name="object 15"/>
            <p:cNvSpPr/>
            <p:nvPr/>
          </p:nvSpPr>
          <p:spPr>
            <a:xfrm>
              <a:off x="559492" y="4069577"/>
              <a:ext cx="3298190" cy="935990"/>
            </a:xfrm>
            <a:custGeom>
              <a:rect l="l" t="t" r="r" b="b"/>
              <a:pathLst>
                <a:path w="3298190" h="935989">
                  <a:moveTo>
                    <a:pt x="0" y="93580"/>
                  </a:moveTo>
                  <a:lnTo>
                    <a:pt x="7354" y="57154"/>
                  </a:lnTo>
                  <a:lnTo>
                    <a:pt x="27409" y="27409"/>
                  </a:lnTo>
                  <a:lnTo>
                    <a:pt x="57154" y="7354"/>
                  </a:lnTo>
                  <a:lnTo>
                    <a:pt x="93580" y="0"/>
                  </a:lnTo>
                  <a:lnTo>
                    <a:pt x="3204350" y="0"/>
                  </a:lnTo>
                  <a:lnTo>
                    <a:pt x="3240775" y="7353"/>
                  </a:lnTo>
                  <a:lnTo>
                    <a:pt x="3270521" y="27408"/>
                  </a:lnTo>
                  <a:lnTo>
                    <a:pt x="3290576" y="57154"/>
                  </a:lnTo>
                  <a:lnTo>
                    <a:pt x="3297930" y="93579"/>
                  </a:lnTo>
                  <a:lnTo>
                    <a:pt x="3297930" y="842222"/>
                  </a:lnTo>
                  <a:lnTo>
                    <a:pt x="3290576" y="878647"/>
                  </a:lnTo>
                  <a:lnTo>
                    <a:pt x="3270521" y="908393"/>
                  </a:lnTo>
                  <a:lnTo>
                    <a:pt x="3240775" y="928448"/>
                  </a:lnTo>
                  <a:lnTo>
                    <a:pt x="3204350" y="935802"/>
                  </a:lnTo>
                  <a:lnTo>
                    <a:pt x="93580" y="935802"/>
                  </a:lnTo>
                  <a:lnTo>
                    <a:pt x="57154" y="928448"/>
                  </a:lnTo>
                  <a:lnTo>
                    <a:pt x="27409" y="908393"/>
                  </a:lnTo>
                  <a:lnTo>
                    <a:pt x="7354" y="878647"/>
                  </a:lnTo>
                  <a:lnTo>
                    <a:pt x="0" y="842222"/>
                  </a:lnTo>
                  <a:lnTo>
                    <a:pt x="0" y="93580"/>
                  </a:lnTo>
                  <a:close/>
                </a:path>
              </a:pathLst>
            </a:custGeom>
            <a:ln w="25399">
              <a:solidFill>
                <a:srgbClr val="DDE89A"/>
              </a:solidFill>
            </a:ln>
          </p:spPr>
          <p:txBody>
            <a:bodyPr wrap="square" lIns="0" tIns="0" rIns="0" bIns="0" rtlCol="0"/>
            <a:lstStyle/>
            <a:p/>
          </p:txBody>
        </p:sp>
        <p:sp>
          <p:nvSpPr>
            <p:cNvPr id="16" name="object 16"/>
            <p:cNvSpPr/>
            <p:nvPr/>
          </p:nvSpPr>
          <p:spPr>
            <a:xfrm>
              <a:off x="723236" y="4225135"/>
              <a:ext cx="3298190" cy="935990"/>
            </a:xfrm>
            <a:custGeom>
              <a:rect l="l" t="t" r="r" b="b"/>
              <a:pathLst>
                <a:path w="3298190" h="935989">
                  <a:moveTo>
                    <a:pt x="3204350" y="935802"/>
                  </a:moveTo>
                  <a:lnTo>
                    <a:pt x="93580" y="935802"/>
                  </a:lnTo>
                  <a:lnTo>
                    <a:pt x="57154" y="928448"/>
                  </a:lnTo>
                  <a:lnTo>
                    <a:pt x="27409" y="908393"/>
                  </a:lnTo>
                  <a:lnTo>
                    <a:pt x="7353" y="878648"/>
                  </a:lnTo>
                  <a:lnTo>
                    <a:pt x="0" y="842223"/>
                  </a:lnTo>
                  <a:lnTo>
                    <a:pt x="0" y="93580"/>
                  </a:lnTo>
                  <a:lnTo>
                    <a:pt x="7353" y="57154"/>
                  </a:lnTo>
                  <a:lnTo>
                    <a:pt x="27408" y="27409"/>
                  </a:lnTo>
                  <a:lnTo>
                    <a:pt x="57154" y="7354"/>
                  </a:lnTo>
                  <a:lnTo>
                    <a:pt x="93580" y="0"/>
                  </a:lnTo>
                  <a:lnTo>
                    <a:pt x="3204350" y="0"/>
                  </a:lnTo>
                  <a:lnTo>
                    <a:pt x="3240775" y="7354"/>
                  </a:lnTo>
                  <a:lnTo>
                    <a:pt x="3270520" y="27409"/>
                  </a:lnTo>
                  <a:lnTo>
                    <a:pt x="3290576" y="57154"/>
                  </a:lnTo>
                  <a:lnTo>
                    <a:pt x="3297930" y="93580"/>
                  </a:lnTo>
                  <a:lnTo>
                    <a:pt x="3297929" y="842223"/>
                  </a:lnTo>
                  <a:lnTo>
                    <a:pt x="3290575" y="878648"/>
                  </a:lnTo>
                  <a:lnTo>
                    <a:pt x="3270521" y="908393"/>
                  </a:lnTo>
                  <a:lnTo>
                    <a:pt x="3240775" y="928448"/>
                  </a:lnTo>
                  <a:lnTo>
                    <a:pt x="3204350" y="935802"/>
                  </a:lnTo>
                  <a:close/>
                </a:path>
              </a:pathLst>
            </a:custGeom>
            <a:solidFill>
              <a:srgbClr val="92B2D9">
                <a:alpha val="90194"/>
              </a:srgbClr>
            </a:solidFill>
          </p:spPr>
          <p:txBody>
            <a:bodyPr wrap="square" lIns="0" tIns="0" rIns="0" bIns="0" rtlCol="0"/>
            <a:lstStyle/>
            <a:p/>
          </p:txBody>
        </p:sp>
        <p:sp>
          <p:nvSpPr>
            <p:cNvPr id="17" name="object 17"/>
            <p:cNvSpPr/>
            <p:nvPr/>
          </p:nvSpPr>
          <p:spPr>
            <a:xfrm>
              <a:off x="723236" y="4225135"/>
              <a:ext cx="3298190" cy="935990"/>
            </a:xfrm>
            <a:custGeom>
              <a:rect l="l" t="t" r="r" b="b"/>
              <a:pathLst>
                <a:path w="3298190" h="935989">
                  <a:moveTo>
                    <a:pt x="0" y="93580"/>
                  </a:moveTo>
                  <a:lnTo>
                    <a:pt x="7353" y="57154"/>
                  </a:lnTo>
                  <a:lnTo>
                    <a:pt x="27408" y="27409"/>
                  </a:lnTo>
                  <a:lnTo>
                    <a:pt x="57154" y="7354"/>
                  </a:lnTo>
                  <a:lnTo>
                    <a:pt x="93580" y="0"/>
                  </a:lnTo>
                  <a:lnTo>
                    <a:pt x="3204350" y="0"/>
                  </a:lnTo>
                  <a:lnTo>
                    <a:pt x="3240775" y="7354"/>
                  </a:lnTo>
                  <a:lnTo>
                    <a:pt x="3270520" y="27409"/>
                  </a:lnTo>
                  <a:lnTo>
                    <a:pt x="3290576" y="57154"/>
                  </a:lnTo>
                  <a:lnTo>
                    <a:pt x="3297930" y="93580"/>
                  </a:lnTo>
                  <a:lnTo>
                    <a:pt x="3297930" y="842223"/>
                  </a:lnTo>
                  <a:lnTo>
                    <a:pt x="3290576" y="878648"/>
                  </a:lnTo>
                  <a:lnTo>
                    <a:pt x="3270521" y="908393"/>
                  </a:lnTo>
                  <a:lnTo>
                    <a:pt x="3240775" y="928448"/>
                  </a:lnTo>
                  <a:lnTo>
                    <a:pt x="3204350" y="935802"/>
                  </a:lnTo>
                  <a:lnTo>
                    <a:pt x="93580" y="935803"/>
                  </a:lnTo>
                  <a:lnTo>
                    <a:pt x="57154" y="928448"/>
                  </a:lnTo>
                  <a:lnTo>
                    <a:pt x="27409" y="908393"/>
                  </a:lnTo>
                  <a:lnTo>
                    <a:pt x="7354" y="878648"/>
                  </a:lnTo>
                  <a:lnTo>
                    <a:pt x="0" y="842222"/>
                  </a:lnTo>
                  <a:lnTo>
                    <a:pt x="0" y="93580"/>
                  </a:lnTo>
                  <a:close/>
                </a:path>
              </a:pathLst>
            </a:custGeom>
            <a:ln w="25399">
              <a:solidFill>
                <a:srgbClr val="80CB35"/>
              </a:solidFill>
            </a:ln>
          </p:spPr>
          <p:txBody>
            <a:bodyPr wrap="square" lIns="0" tIns="0" rIns="0" bIns="0" rtlCol="0"/>
            <a:lstStyle/>
            <a:p/>
          </p:txBody>
        </p:sp>
      </p:grpSp>
      <p:grpSp>
        <p:nvGrpSpPr>
          <p:cNvPr id="18" name="object 18"/>
          <p:cNvGrpSpPr/>
          <p:nvPr/>
        </p:nvGrpSpPr>
        <p:grpSpPr>
          <a:xfrm>
            <a:off x="1115037" y="2692473"/>
            <a:ext cx="6313170" cy="1116965"/>
            <a:chOff x="1115037" y="2692473"/>
            <a:chExt cx="6313170" cy="1116965"/>
          </a:xfrm>
        </p:grpSpPr>
        <p:sp>
          <p:nvSpPr>
            <p:cNvPr id="19" name="object 19"/>
            <p:cNvSpPr/>
            <p:nvPr/>
          </p:nvSpPr>
          <p:spPr>
            <a:xfrm>
              <a:off x="1127737" y="2705173"/>
              <a:ext cx="2161540" cy="935990"/>
            </a:xfrm>
            <a:custGeom>
              <a:rect l="l" t="t" r="r" b="b"/>
              <a:pathLst>
                <a:path w="2161540" h="935989">
                  <a:moveTo>
                    <a:pt x="93580" y="935802"/>
                  </a:moveTo>
                  <a:lnTo>
                    <a:pt x="27409" y="908393"/>
                  </a:lnTo>
                  <a:lnTo>
                    <a:pt x="0" y="842222"/>
                  </a:lnTo>
                  <a:lnTo>
                    <a:pt x="0" y="93580"/>
                  </a:lnTo>
                  <a:lnTo>
                    <a:pt x="7354" y="57154"/>
                  </a:lnTo>
                  <a:lnTo>
                    <a:pt x="27409" y="27408"/>
                  </a:lnTo>
                  <a:lnTo>
                    <a:pt x="57155" y="7353"/>
                  </a:lnTo>
                  <a:lnTo>
                    <a:pt x="93580" y="0"/>
                  </a:lnTo>
                  <a:lnTo>
                    <a:pt x="2067858" y="0"/>
                  </a:lnTo>
                  <a:lnTo>
                    <a:pt x="2104284" y="7354"/>
                  </a:lnTo>
                  <a:lnTo>
                    <a:pt x="2134029" y="27409"/>
                  </a:lnTo>
                  <a:lnTo>
                    <a:pt x="2154084" y="57154"/>
                  </a:lnTo>
                  <a:lnTo>
                    <a:pt x="2161438" y="93580"/>
                  </a:lnTo>
                  <a:lnTo>
                    <a:pt x="2161438" y="842222"/>
                  </a:lnTo>
                  <a:lnTo>
                    <a:pt x="2134029" y="908393"/>
                  </a:lnTo>
                  <a:lnTo>
                    <a:pt x="2067858" y="935802"/>
                  </a:lnTo>
                  <a:lnTo>
                    <a:pt x="93580" y="935802"/>
                  </a:lnTo>
                  <a:close/>
                </a:path>
              </a:pathLst>
            </a:custGeom>
            <a:solidFill>
              <a:srgbClr val="80CB35"/>
            </a:solidFill>
          </p:spPr>
          <p:txBody>
            <a:bodyPr wrap="square" lIns="0" tIns="0" rIns="0" bIns="0" rtlCol="0"/>
            <a:lstStyle/>
            <a:p/>
          </p:txBody>
        </p:sp>
        <p:sp>
          <p:nvSpPr>
            <p:cNvPr id="20" name="object 20"/>
            <p:cNvSpPr/>
            <p:nvPr/>
          </p:nvSpPr>
          <p:spPr>
            <a:xfrm>
              <a:off x="1127737" y="2705173"/>
              <a:ext cx="2161540" cy="935990"/>
            </a:xfrm>
            <a:custGeom>
              <a:rect l="l" t="t" r="r" b="b"/>
              <a:pathLst>
                <a:path w="2161540" h="935989">
                  <a:moveTo>
                    <a:pt x="0" y="93580"/>
                  </a:moveTo>
                  <a:lnTo>
                    <a:pt x="7353" y="57154"/>
                  </a:lnTo>
                  <a:lnTo>
                    <a:pt x="27408" y="27409"/>
                  </a:lnTo>
                  <a:lnTo>
                    <a:pt x="57154" y="7354"/>
                  </a:lnTo>
                  <a:lnTo>
                    <a:pt x="93580" y="0"/>
                  </a:lnTo>
                  <a:lnTo>
                    <a:pt x="2067858" y="0"/>
                  </a:lnTo>
                  <a:lnTo>
                    <a:pt x="2104284" y="7353"/>
                  </a:lnTo>
                  <a:lnTo>
                    <a:pt x="2134029" y="27408"/>
                  </a:lnTo>
                  <a:lnTo>
                    <a:pt x="2154084" y="57154"/>
                  </a:lnTo>
                  <a:lnTo>
                    <a:pt x="2161438" y="93580"/>
                  </a:lnTo>
                  <a:lnTo>
                    <a:pt x="2161439" y="842222"/>
                  </a:lnTo>
                  <a:lnTo>
                    <a:pt x="2154084" y="878647"/>
                  </a:lnTo>
                  <a:lnTo>
                    <a:pt x="2134029" y="908393"/>
                  </a:lnTo>
                  <a:lnTo>
                    <a:pt x="2104284" y="928448"/>
                  </a:lnTo>
                  <a:lnTo>
                    <a:pt x="2067858" y="935802"/>
                  </a:lnTo>
                  <a:lnTo>
                    <a:pt x="93580" y="935802"/>
                  </a:lnTo>
                  <a:lnTo>
                    <a:pt x="57154" y="928448"/>
                  </a:lnTo>
                  <a:lnTo>
                    <a:pt x="27409" y="908393"/>
                  </a:lnTo>
                  <a:lnTo>
                    <a:pt x="7354" y="878647"/>
                  </a:lnTo>
                  <a:lnTo>
                    <a:pt x="0" y="842222"/>
                  </a:lnTo>
                  <a:lnTo>
                    <a:pt x="0" y="93580"/>
                  </a:lnTo>
                  <a:close/>
                </a:path>
              </a:pathLst>
            </a:custGeom>
            <a:ln w="25400">
              <a:solidFill>
                <a:srgbClr val="DDE89A"/>
              </a:solidFill>
            </a:ln>
          </p:spPr>
          <p:txBody>
            <a:bodyPr wrap="square" lIns="0" tIns="0" rIns="0" bIns="0" rtlCol="0"/>
            <a:lstStyle/>
            <a:p/>
          </p:txBody>
        </p:sp>
        <p:sp>
          <p:nvSpPr>
            <p:cNvPr id="21" name="object 21"/>
            <p:cNvSpPr/>
            <p:nvPr/>
          </p:nvSpPr>
          <p:spPr>
            <a:xfrm>
              <a:off x="1291482" y="2860731"/>
              <a:ext cx="2161540" cy="935990"/>
            </a:xfrm>
            <a:custGeom>
              <a:rect l="l" t="t" r="r" b="b"/>
              <a:pathLst>
                <a:path w="2161540" h="935989">
                  <a:moveTo>
                    <a:pt x="93580" y="935802"/>
                  </a:moveTo>
                  <a:lnTo>
                    <a:pt x="27409" y="908393"/>
                  </a:lnTo>
                  <a:lnTo>
                    <a:pt x="0" y="842222"/>
                  </a:lnTo>
                  <a:lnTo>
                    <a:pt x="0" y="93580"/>
                  </a:lnTo>
                  <a:lnTo>
                    <a:pt x="7354" y="57154"/>
                  </a:lnTo>
                  <a:lnTo>
                    <a:pt x="27409" y="27408"/>
                  </a:lnTo>
                  <a:lnTo>
                    <a:pt x="57155" y="7353"/>
                  </a:lnTo>
                  <a:lnTo>
                    <a:pt x="93580" y="0"/>
                  </a:lnTo>
                  <a:lnTo>
                    <a:pt x="2067858" y="0"/>
                  </a:lnTo>
                  <a:lnTo>
                    <a:pt x="2104283" y="7354"/>
                  </a:lnTo>
                  <a:lnTo>
                    <a:pt x="2134029" y="27409"/>
                  </a:lnTo>
                  <a:lnTo>
                    <a:pt x="2154084" y="57154"/>
                  </a:lnTo>
                  <a:lnTo>
                    <a:pt x="2161438" y="93580"/>
                  </a:lnTo>
                  <a:lnTo>
                    <a:pt x="2161438" y="842222"/>
                  </a:lnTo>
                  <a:lnTo>
                    <a:pt x="2134029" y="908393"/>
                  </a:lnTo>
                  <a:lnTo>
                    <a:pt x="2067858" y="935802"/>
                  </a:lnTo>
                  <a:lnTo>
                    <a:pt x="93580" y="935802"/>
                  </a:lnTo>
                  <a:close/>
                </a:path>
              </a:pathLst>
            </a:custGeom>
            <a:solidFill>
              <a:srgbClr val="0066CC">
                <a:alpha val="89802"/>
              </a:srgbClr>
            </a:solidFill>
          </p:spPr>
          <p:txBody>
            <a:bodyPr wrap="square" lIns="0" tIns="0" rIns="0" bIns="0" rtlCol="0"/>
            <a:lstStyle/>
            <a:p/>
          </p:txBody>
        </p:sp>
        <p:sp>
          <p:nvSpPr>
            <p:cNvPr id="22" name="object 22"/>
            <p:cNvSpPr/>
            <p:nvPr/>
          </p:nvSpPr>
          <p:spPr>
            <a:xfrm>
              <a:off x="1291482" y="2860731"/>
              <a:ext cx="2161540" cy="935990"/>
            </a:xfrm>
            <a:custGeom>
              <a:rect l="l" t="t" r="r" b="b"/>
              <a:pathLst>
                <a:path w="2161540" h="935989">
                  <a:moveTo>
                    <a:pt x="0" y="93580"/>
                  </a:moveTo>
                  <a:lnTo>
                    <a:pt x="7353" y="57154"/>
                  </a:lnTo>
                  <a:lnTo>
                    <a:pt x="27408" y="27409"/>
                  </a:lnTo>
                  <a:lnTo>
                    <a:pt x="57154" y="7354"/>
                  </a:lnTo>
                  <a:lnTo>
                    <a:pt x="93580" y="0"/>
                  </a:lnTo>
                  <a:lnTo>
                    <a:pt x="2067858" y="0"/>
                  </a:lnTo>
                  <a:lnTo>
                    <a:pt x="2104283" y="7353"/>
                  </a:lnTo>
                  <a:lnTo>
                    <a:pt x="2134029" y="27408"/>
                  </a:lnTo>
                  <a:lnTo>
                    <a:pt x="2154084" y="57154"/>
                  </a:lnTo>
                  <a:lnTo>
                    <a:pt x="2161438" y="93580"/>
                  </a:lnTo>
                  <a:lnTo>
                    <a:pt x="2161439" y="842222"/>
                  </a:lnTo>
                  <a:lnTo>
                    <a:pt x="2154084" y="878647"/>
                  </a:lnTo>
                  <a:lnTo>
                    <a:pt x="2134029" y="908393"/>
                  </a:lnTo>
                  <a:lnTo>
                    <a:pt x="2104284" y="928448"/>
                  </a:lnTo>
                  <a:lnTo>
                    <a:pt x="2067858" y="935802"/>
                  </a:lnTo>
                  <a:lnTo>
                    <a:pt x="93580" y="935802"/>
                  </a:lnTo>
                  <a:lnTo>
                    <a:pt x="57154" y="928448"/>
                  </a:lnTo>
                  <a:lnTo>
                    <a:pt x="27409" y="908393"/>
                  </a:lnTo>
                  <a:lnTo>
                    <a:pt x="7354" y="878647"/>
                  </a:lnTo>
                  <a:lnTo>
                    <a:pt x="0" y="842222"/>
                  </a:lnTo>
                  <a:lnTo>
                    <a:pt x="0" y="93580"/>
                  </a:lnTo>
                  <a:close/>
                </a:path>
              </a:pathLst>
            </a:custGeom>
            <a:ln w="25400">
              <a:solidFill>
                <a:srgbClr val="80CB35"/>
              </a:solidFill>
            </a:ln>
          </p:spPr>
          <p:txBody>
            <a:bodyPr wrap="square" lIns="0" tIns="0" rIns="0" bIns="0" rtlCol="0"/>
            <a:lstStyle/>
            <a:p/>
          </p:txBody>
        </p:sp>
        <p:sp>
          <p:nvSpPr>
            <p:cNvPr id="23" name="object 23"/>
            <p:cNvSpPr/>
            <p:nvPr/>
          </p:nvSpPr>
          <p:spPr>
            <a:xfrm>
              <a:off x="5223896" y="2705173"/>
              <a:ext cx="2028189" cy="935990"/>
            </a:xfrm>
            <a:custGeom>
              <a:rect l="l" t="t" r="r" b="b"/>
              <a:pathLst>
                <a:path w="2028189" h="935989">
                  <a:moveTo>
                    <a:pt x="1934237" y="935802"/>
                  </a:moveTo>
                  <a:lnTo>
                    <a:pt x="93580" y="935801"/>
                  </a:lnTo>
                  <a:lnTo>
                    <a:pt x="27408" y="908393"/>
                  </a:lnTo>
                  <a:lnTo>
                    <a:pt x="0" y="842222"/>
                  </a:lnTo>
                  <a:lnTo>
                    <a:pt x="0" y="93580"/>
                  </a:lnTo>
                  <a:lnTo>
                    <a:pt x="7354" y="57154"/>
                  </a:lnTo>
                  <a:lnTo>
                    <a:pt x="27409" y="27408"/>
                  </a:lnTo>
                  <a:lnTo>
                    <a:pt x="57155" y="7353"/>
                  </a:lnTo>
                  <a:lnTo>
                    <a:pt x="93579" y="0"/>
                  </a:lnTo>
                  <a:lnTo>
                    <a:pt x="1934237" y="0"/>
                  </a:lnTo>
                  <a:lnTo>
                    <a:pt x="1970662" y="7354"/>
                  </a:lnTo>
                  <a:lnTo>
                    <a:pt x="2000408" y="27409"/>
                  </a:lnTo>
                  <a:lnTo>
                    <a:pt x="2020463" y="57154"/>
                  </a:lnTo>
                  <a:lnTo>
                    <a:pt x="2027817" y="93580"/>
                  </a:lnTo>
                  <a:lnTo>
                    <a:pt x="2027817" y="842222"/>
                  </a:lnTo>
                  <a:lnTo>
                    <a:pt x="2020463" y="878647"/>
                  </a:lnTo>
                  <a:lnTo>
                    <a:pt x="2000408" y="908393"/>
                  </a:lnTo>
                  <a:lnTo>
                    <a:pt x="1970663" y="928448"/>
                  </a:lnTo>
                  <a:lnTo>
                    <a:pt x="1934237" y="935802"/>
                  </a:lnTo>
                  <a:close/>
                </a:path>
              </a:pathLst>
            </a:custGeom>
            <a:solidFill>
              <a:srgbClr val="80CB35"/>
            </a:solidFill>
          </p:spPr>
          <p:txBody>
            <a:bodyPr wrap="square" lIns="0" tIns="0" rIns="0" bIns="0" rtlCol="0"/>
            <a:lstStyle/>
            <a:p/>
          </p:txBody>
        </p:sp>
        <p:sp>
          <p:nvSpPr>
            <p:cNvPr id="24" name="object 24"/>
            <p:cNvSpPr/>
            <p:nvPr/>
          </p:nvSpPr>
          <p:spPr>
            <a:xfrm>
              <a:off x="5223896" y="2705173"/>
              <a:ext cx="2028189" cy="935990"/>
            </a:xfrm>
            <a:custGeom>
              <a:rect l="l" t="t" r="r" b="b"/>
              <a:pathLst>
                <a:path w="2028189" h="935989">
                  <a:moveTo>
                    <a:pt x="0" y="93580"/>
                  </a:moveTo>
                  <a:lnTo>
                    <a:pt x="7353" y="57154"/>
                  </a:lnTo>
                  <a:lnTo>
                    <a:pt x="27408" y="27409"/>
                  </a:lnTo>
                  <a:lnTo>
                    <a:pt x="57154" y="7354"/>
                  </a:lnTo>
                  <a:lnTo>
                    <a:pt x="93579" y="0"/>
                  </a:lnTo>
                  <a:lnTo>
                    <a:pt x="1934238" y="0"/>
                  </a:lnTo>
                  <a:lnTo>
                    <a:pt x="1970662" y="7353"/>
                  </a:lnTo>
                  <a:lnTo>
                    <a:pt x="2000408" y="27408"/>
                  </a:lnTo>
                  <a:lnTo>
                    <a:pt x="2020463" y="57154"/>
                  </a:lnTo>
                  <a:lnTo>
                    <a:pt x="2027817" y="93580"/>
                  </a:lnTo>
                  <a:lnTo>
                    <a:pt x="2027818" y="842222"/>
                  </a:lnTo>
                  <a:lnTo>
                    <a:pt x="2020463" y="878647"/>
                  </a:lnTo>
                  <a:lnTo>
                    <a:pt x="2000408" y="908393"/>
                  </a:lnTo>
                  <a:lnTo>
                    <a:pt x="1970663" y="928448"/>
                  </a:lnTo>
                  <a:lnTo>
                    <a:pt x="1934237" y="935802"/>
                  </a:lnTo>
                  <a:lnTo>
                    <a:pt x="93580" y="935802"/>
                  </a:lnTo>
                  <a:lnTo>
                    <a:pt x="57154" y="928448"/>
                  </a:lnTo>
                  <a:lnTo>
                    <a:pt x="27408" y="908393"/>
                  </a:lnTo>
                  <a:lnTo>
                    <a:pt x="7353" y="878647"/>
                  </a:lnTo>
                  <a:lnTo>
                    <a:pt x="0" y="842222"/>
                  </a:lnTo>
                  <a:lnTo>
                    <a:pt x="0" y="93580"/>
                  </a:lnTo>
                  <a:close/>
                </a:path>
              </a:pathLst>
            </a:custGeom>
            <a:ln w="25400">
              <a:solidFill>
                <a:srgbClr val="DDE89A"/>
              </a:solidFill>
            </a:ln>
          </p:spPr>
          <p:txBody>
            <a:bodyPr wrap="square" lIns="0" tIns="0" rIns="0" bIns="0" rtlCol="0"/>
            <a:lstStyle/>
            <a:p/>
          </p:txBody>
        </p:sp>
        <p:sp>
          <p:nvSpPr>
            <p:cNvPr id="25" name="object 25"/>
            <p:cNvSpPr/>
            <p:nvPr/>
          </p:nvSpPr>
          <p:spPr>
            <a:xfrm>
              <a:off x="5387641" y="2860731"/>
              <a:ext cx="2028189" cy="935990"/>
            </a:xfrm>
            <a:custGeom>
              <a:rect l="l" t="t" r="r" b="b"/>
              <a:pathLst>
                <a:path w="2028189" h="935989">
                  <a:moveTo>
                    <a:pt x="1934236" y="935802"/>
                  </a:moveTo>
                  <a:lnTo>
                    <a:pt x="93580" y="935801"/>
                  </a:lnTo>
                  <a:lnTo>
                    <a:pt x="27408" y="908393"/>
                  </a:lnTo>
                  <a:lnTo>
                    <a:pt x="0" y="842222"/>
                  </a:lnTo>
                  <a:lnTo>
                    <a:pt x="0" y="93580"/>
                  </a:lnTo>
                  <a:lnTo>
                    <a:pt x="7354" y="57154"/>
                  </a:lnTo>
                  <a:lnTo>
                    <a:pt x="27409" y="27408"/>
                  </a:lnTo>
                  <a:lnTo>
                    <a:pt x="57155" y="7353"/>
                  </a:lnTo>
                  <a:lnTo>
                    <a:pt x="93579" y="0"/>
                  </a:lnTo>
                  <a:lnTo>
                    <a:pt x="1934237" y="0"/>
                  </a:lnTo>
                  <a:lnTo>
                    <a:pt x="1970662" y="7354"/>
                  </a:lnTo>
                  <a:lnTo>
                    <a:pt x="2000408" y="27409"/>
                  </a:lnTo>
                  <a:lnTo>
                    <a:pt x="2020463" y="57154"/>
                  </a:lnTo>
                  <a:lnTo>
                    <a:pt x="2027817" y="93580"/>
                  </a:lnTo>
                  <a:lnTo>
                    <a:pt x="2027816" y="842222"/>
                  </a:lnTo>
                  <a:lnTo>
                    <a:pt x="2020462" y="878647"/>
                  </a:lnTo>
                  <a:lnTo>
                    <a:pt x="2000407" y="908393"/>
                  </a:lnTo>
                  <a:lnTo>
                    <a:pt x="1970662" y="928448"/>
                  </a:lnTo>
                  <a:lnTo>
                    <a:pt x="1934236" y="935802"/>
                  </a:lnTo>
                  <a:close/>
                </a:path>
              </a:pathLst>
            </a:custGeom>
            <a:solidFill>
              <a:srgbClr val="0066CC">
                <a:alpha val="90194"/>
              </a:srgbClr>
            </a:solidFill>
          </p:spPr>
          <p:txBody>
            <a:bodyPr wrap="square" lIns="0" tIns="0" rIns="0" bIns="0" rtlCol="0"/>
            <a:lstStyle/>
            <a:p/>
          </p:txBody>
        </p:sp>
        <p:sp>
          <p:nvSpPr>
            <p:cNvPr id="26" name="object 26"/>
            <p:cNvSpPr/>
            <p:nvPr/>
          </p:nvSpPr>
          <p:spPr>
            <a:xfrm>
              <a:off x="5387641" y="2860731"/>
              <a:ext cx="2028189" cy="935990"/>
            </a:xfrm>
            <a:custGeom>
              <a:rect l="l" t="t" r="r" b="b"/>
              <a:pathLst>
                <a:path w="2028189" h="935989">
                  <a:moveTo>
                    <a:pt x="0" y="93580"/>
                  </a:moveTo>
                  <a:lnTo>
                    <a:pt x="7353" y="57154"/>
                  </a:lnTo>
                  <a:lnTo>
                    <a:pt x="27408" y="27409"/>
                  </a:lnTo>
                  <a:lnTo>
                    <a:pt x="57154" y="7354"/>
                  </a:lnTo>
                  <a:lnTo>
                    <a:pt x="93579" y="0"/>
                  </a:lnTo>
                  <a:lnTo>
                    <a:pt x="1934238" y="0"/>
                  </a:lnTo>
                  <a:lnTo>
                    <a:pt x="1970662" y="7353"/>
                  </a:lnTo>
                  <a:lnTo>
                    <a:pt x="2000408" y="27408"/>
                  </a:lnTo>
                  <a:lnTo>
                    <a:pt x="2020463" y="57154"/>
                  </a:lnTo>
                  <a:lnTo>
                    <a:pt x="2027817" y="93580"/>
                  </a:lnTo>
                  <a:lnTo>
                    <a:pt x="2027818" y="842222"/>
                  </a:lnTo>
                  <a:lnTo>
                    <a:pt x="2020462" y="878647"/>
                  </a:lnTo>
                  <a:lnTo>
                    <a:pt x="2000407" y="908393"/>
                  </a:lnTo>
                  <a:lnTo>
                    <a:pt x="1970662" y="928448"/>
                  </a:lnTo>
                  <a:lnTo>
                    <a:pt x="1934236" y="935802"/>
                  </a:lnTo>
                  <a:lnTo>
                    <a:pt x="93580" y="935802"/>
                  </a:lnTo>
                  <a:lnTo>
                    <a:pt x="57154" y="928448"/>
                  </a:lnTo>
                  <a:lnTo>
                    <a:pt x="27408" y="908393"/>
                  </a:lnTo>
                  <a:lnTo>
                    <a:pt x="7353" y="878647"/>
                  </a:lnTo>
                  <a:lnTo>
                    <a:pt x="0" y="842222"/>
                  </a:lnTo>
                  <a:lnTo>
                    <a:pt x="0" y="93580"/>
                  </a:lnTo>
                  <a:close/>
                </a:path>
              </a:pathLst>
            </a:custGeom>
            <a:ln w="25400">
              <a:solidFill>
                <a:srgbClr val="80CB35"/>
              </a:solidFill>
            </a:ln>
          </p:spPr>
          <p:txBody>
            <a:bodyPr wrap="square" lIns="0" tIns="0" rIns="0" bIns="0" rtlCol="0"/>
            <a:lstStyle/>
            <a:p/>
          </p:txBody>
        </p:sp>
      </p:grpSp>
      <p:sp>
        <p:nvSpPr>
          <p:cNvPr id="27" name="object 27"/>
          <p:cNvSpPr txBox="1"/>
          <p:nvPr/>
        </p:nvSpPr>
        <p:spPr>
          <a:xfrm>
            <a:off x="873602" y="4303802"/>
            <a:ext cx="2997200" cy="421640"/>
          </a:xfrm>
          <a:prstGeom prst="rect">
            <a:avLst/>
          </a:prstGeom>
        </p:spPr>
        <p:txBody>
          <a:bodyPr vert="horz" wrap="square" lIns="0" tIns="12700" rIns="0" bIns="0" rtlCol="0">
            <a:spAutoFit/>
          </a:bodyPr>
          <a:lstStyle/>
          <a:p>
            <a:pPr marL="12700">
              <a:lnSpc>
                <a:spcPct val="100000"/>
              </a:lnSpc>
              <a:spcBef>
                <a:spcPts val="100"/>
              </a:spcBef>
            </a:pPr>
            <a:r>
              <a:rPr sz="2600" b="1" spc="-10">
                <a:solidFill>
                  <a:srgbClr val="000066"/>
                </a:solidFill>
                <a:latin typeface="Microsoft JhengHei"/>
                <a:cs typeface="Microsoft JhengHei"/>
              </a:rPr>
              <a:t>企业战略的变化快于</a:t>
            </a:r>
            <a:endParaRPr sz="2600">
              <a:latin typeface="Microsoft JhengHei"/>
              <a:cs typeface="Microsoft JhengHei"/>
            </a:endParaRPr>
          </a:p>
        </p:txBody>
      </p:sp>
      <p:sp>
        <p:nvSpPr>
          <p:cNvPr id="28" name="object 28"/>
          <p:cNvSpPr txBox="1"/>
          <p:nvPr/>
        </p:nvSpPr>
        <p:spPr>
          <a:xfrm>
            <a:off x="1368902" y="4660418"/>
            <a:ext cx="2006600" cy="421640"/>
          </a:xfrm>
          <a:prstGeom prst="rect">
            <a:avLst/>
          </a:prstGeom>
        </p:spPr>
        <p:txBody>
          <a:bodyPr vert="horz" wrap="square" lIns="0" tIns="12700" rIns="0" bIns="0" rtlCol="0">
            <a:spAutoFit/>
          </a:bodyPr>
          <a:lstStyle/>
          <a:p>
            <a:pPr marL="12700">
              <a:lnSpc>
                <a:spcPct val="100000"/>
              </a:lnSpc>
              <a:spcBef>
                <a:spcPts val="100"/>
              </a:spcBef>
            </a:pPr>
            <a:r>
              <a:rPr sz="2600" b="1" spc="-10">
                <a:solidFill>
                  <a:srgbClr val="000066"/>
                </a:solidFill>
                <a:latin typeface="Microsoft JhengHei"/>
                <a:cs typeface="Microsoft JhengHei"/>
              </a:rPr>
              <a:t>组织结构的变</a:t>
            </a:r>
            <a:endParaRPr sz="2600">
              <a:latin typeface="Microsoft JhengHei"/>
              <a:cs typeface="Microsoft JhengHei"/>
            </a:endParaRPr>
          </a:p>
        </p:txBody>
      </p:sp>
      <p:grpSp>
        <p:nvGrpSpPr>
          <p:cNvPr id="29" name="object 29"/>
          <p:cNvGrpSpPr/>
          <p:nvPr/>
        </p:nvGrpSpPr>
        <p:grpSpPr>
          <a:xfrm>
            <a:off x="4172212" y="4056877"/>
            <a:ext cx="4295140" cy="1116965"/>
            <a:chOff x="4172212" y="4056877"/>
            <a:chExt cx="4295140" cy="1116965"/>
          </a:xfrm>
        </p:grpSpPr>
        <p:sp>
          <p:nvSpPr>
            <p:cNvPr id="30" name="object 30"/>
            <p:cNvSpPr/>
            <p:nvPr/>
          </p:nvSpPr>
          <p:spPr>
            <a:xfrm>
              <a:off x="4184912" y="4069577"/>
              <a:ext cx="4105910" cy="935990"/>
            </a:xfrm>
            <a:custGeom>
              <a:rect l="l" t="t" r="r" b="b"/>
              <a:pathLst>
                <a:path w="4105909" h="935989">
                  <a:moveTo>
                    <a:pt x="4012205" y="935802"/>
                  </a:moveTo>
                  <a:lnTo>
                    <a:pt x="93580" y="935802"/>
                  </a:lnTo>
                  <a:lnTo>
                    <a:pt x="57154" y="928448"/>
                  </a:lnTo>
                  <a:lnTo>
                    <a:pt x="27408" y="908393"/>
                  </a:lnTo>
                  <a:lnTo>
                    <a:pt x="7353" y="878647"/>
                  </a:lnTo>
                  <a:lnTo>
                    <a:pt x="0" y="842222"/>
                  </a:lnTo>
                  <a:lnTo>
                    <a:pt x="0" y="93579"/>
                  </a:lnTo>
                  <a:lnTo>
                    <a:pt x="7354" y="57154"/>
                  </a:lnTo>
                  <a:lnTo>
                    <a:pt x="27409" y="27408"/>
                  </a:lnTo>
                  <a:lnTo>
                    <a:pt x="57155" y="7353"/>
                  </a:lnTo>
                  <a:lnTo>
                    <a:pt x="93579" y="0"/>
                  </a:lnTo>
                  <a:lnTo>
                    <a:pt x="4012206" y="0"/>
                  </a:lnTo>
                  <a:lnTo>
                    <a:pt x="4048631" y="7354"/>
                  </a:lnTo>
                  <a:lnTo>
                    <a:pt x="4078376" y="27409"/>
                  </a:lnTo>
                  <a:lnTo>
                    <a:pt x="4098431" y="57154"/>
                  </a:lnTo>
                  <a:lnTo>
                    <a:pt x="4105785" y="93579"/>
                  </a:lnTo>
                  <a:lnTo>
                    <a:pt x="4105785" y="842222"/>
                  </a:lnTo>
                  <a:lnTo>
                    <a:pt x="4098431" y="878647"/>
                  </a:lnTo>
                  <a:lnTo>
                    <a:pt x="4078376" y="908393"/>
                  </a:lnTo>
                  <a:lnTo>
                    <a:pt x="4048631" y="928448"/>
                  </a:lnTo>
                  <a:lnTo>
                    <a:pt x="4012205" y="935802"/>
                  </a:lnTo>
                  <a:close/>
                </a:path>
              </a:pathLst>
            </a:custGeom>
            <a:solidFill>
              <a:srgbClr val="80CB35"/>
            </a:solidFill>
          </p:spPr>
          <p:txBody>
            <a:bodyPr wrap="square" lIns="0" tIns="0" rIns="0" bIns="0" rtlCol="0"/>
            <a:lstStyle/>
            <a:p/>
          </p:txBody>
        </p:sp>
        <p:sp>
          <p:nvSpPr>
            <p:cNvPr id="31" name="object 31"/>
            <p:cNvSpPr/>
            <p:nvPr/>
          </p:nvSpPr>
          <p:spPr>
            <a:xfrm>
              <a:off x="4184912" y="4069577"/>
              <a:ext cx="4105910" cy="935990"/>
            </a:xfrm>
            <a:custGeom>
              <a:rect l="l" t="t" r="r" b="b"/>
              <a:pathLst>
                <a:path w="4105909" h="935989">
                  <a:moveTo>
                    <a:pt x="0" y="93580"/>
                  </a:moveTo>
                  <a:lnTo>
                    <a:pt x="7353" y="57154"/>
                  </a:lnTo>
                  <a:lnTo>
                    <a:pt x="27408" y="27409"/>
                  </a:lnTo>
                  <a:lnTo>
                    <a:pt x="57154" y="7354"/>
                  </a:lnTo>
                  <a:lnTo>
                    <a:pt x="93579" y="0"/>
                  </a:lnTo>
                  <a:lnTo>
                    <a:pt x="4012206" y="0"/>
                  </a:lnTo>
                  <a:lnTo>
                    <a:pt x="4048630" y="7353"/>
                  </a:lnTo>
                  <a:lnTo>
                    <a:pt x="4078376" y="27408"/>
                  </a:lnTo>
                  <a:lnTo>
                    <a:pt x="4098431" y="57154"/>
                  </a:lnTo>
                  <a:lnTo>
                    <a:pt x="4105785" y="93579"/>
                  </a:lnTo>
                  <a:lnTo>
                    <a:pt x="4105786" y="842222"/>
                  </a:lnTo>
                  <a:lnTo>
                    <a:pt x="4098431" y="878647"/>
                  </a:lnTo>
                  <a:lnTo>
                    <a:pt x="4078376" y="908393"/>
                  </a:lnTo>
                  <a:lnTo>
                    <a:pt x="4048631" y="928448"/>
                  </a:lnTo>
                  <a:lnTo>
                    <a:pt x="4012205" y="935802"/>
                  </a:lnTo>
                  <a:lnTo>
                    <a:pt x="93580" y="935802"/>
                  </a:lnTo>
                  <a:lnTo>
                    <a:pt x="57154" y="928448"/>
                  </a:lnTo>
                  <a:lnTo>
                    <a:pt x="27408" y="908393"/>
                  </a:lnTo>
                  <a:lnTo>
                    <a:pt x="7353" y="878647"/>
                  </a:lnTo>
                  <a:lnTo>
                    <a:pt x="0" y="842222"/>
                  </a:lnTo>
                  <a:lnTo>
                    <a:pt x="0" y="93580"/>
                  </a:lnTo>
                  <a:close/>
                </a:path>
              </a:pathLst>
            </a:custGeom>
            <a:ln w="25400">
              <a:solidFill>
                <a:srgbClr val="DDE89A"/>
              </a:solidFill>
            </a:ln>
          </p:spPr>
          <p:txBody>
            <a:bodyPr wrap="square" lIns="0" tIns="0" rIns="0" bIns="0" rtlCol="0"/>
            <a:lstStyle/>
            <a:p/>
          </p:txBody>
        </p:sp>
        <p:sp>
          <p:nvSpPr>
            <p:cNvPr id="32" name="object 32"/>
            <p:cNvSpPr/>
            <p:nvPr/>
          </p:nvSpPr>
          <p:spPr>
            <a:xfrm>
              <a:off x="4348657" y="4225135"/>
              <a:ext cx="4105910" cy="935990"/>
            </a:xfrm>
            <a:custGeom>
              <a:rect l="l" t="t" r="r" b="b"/>
              <a:pathLst>
                <a:path w="4105909" h="935989">
                  <a:moveTo>
                    <a:pt x="4012205" y="935802"/>
                  </a:moveTo>
                  <a:lnTo>
                    <a:pt x="93580" y="935802"/>
                  </a:lnTo>
                  <a:lnTo>
                    <a:pt x="57154" y="928448"/>
                  </a:lnTo>
                  <a:lnTo>
                    <a:pt x="27408" y="908393"/>
                  </a:lnTo>
                  <a:lnTo>
                    <a:pt x="7353" y="878648"/>
                  </a:lnTo>
                  <a:lnTo>
                    <a:pt x="0" y="842223"/>
                  </a:lnTo>
                  <a:lnTo>
                    <a:pt x="0" y="93580"/>
                  </a:lnTo>
                  <a:lnTo>
                    <a:pt x="7353" y="57154"/>
                  </a:lnTo>
                  <a:lnTo>
                    <a:pt x="27408" y="27409"/>
                  </a:lnTo>
                  <a:lnTo>
                    <a:pt x="57154" y="7354"/>
                  </a:lnTo>
                  <a:lnTo>
                    <a:pt x="93579" y="0"/>
                  </a:lnTo>
                  <a:lnTo>
                    <a:pt x="4012206" y="0"/>
                  </a:lnTo>
                  <a:lnTo>
                    <a:pt x="4048630" y="7354"/>
                  </a:lnTo>
                  <a:lnTo>
                    <a:pt x="4078376" y="27409"/>
                  </a:lnTo>
                  <a:lnTo>
                    <a:pt x="4098431" y="57154"/>
                  </a:lnTo>
                  <a:lnTo>
                    <a:pt x="4105785" y="93580"/>
                  </a:lnTo>
                  <a:lnTo>
                    <a:pt x="4105785" y="842223"/>
                  </a:lnTo>
                  <a:lnTo>
                    <a:pt x="4098431" y="878648"/>
                  </a:lnTo>
                  <a:lnTo>
                    <a:pt x="4078376" y="908393"/>
                  </a:lnTo>
                  <a:lnTo>
                    <a:pt x="4048631" y="928448"/>
                  </a:lnTo>
                  <a:lnTo>
                    <a:pt x="4012205" y="935802"/>
                  </a:lnTo>
                  <a:close/>
                </a:path>
              </a:pathLst>
            </a:custGeom>
            <a:solidFill>
              <a:srgbClr val="92B2D9">
                <a:alpha val="90194"/>
              </a:srgbClr>
            </a:solidFill>
          </p:spPr>
          <p:txBody>
            <a:bodyPr wrap="square" lIns="0" tIns="0" rIns="0" bIns="0" rtlCol="0"/>
            <a:lstStyle/>
            <a:p/>
          </p:txBody>
        </p:sp>
        <p:sp>
          <p:nvSpPr>
            <p:cNvPr id="33" name="object 33"/>
            <p:cNvSpPr/>
            <p:nvPr/>
          </p:nvSpPr>
          <p:spPr>
            <a:xfrm>
              <a:off x="4348657" y="4225135"/>
              <a:ext cx="4105910" cy="935990"/>
            </a:xfrm>
            <a:custGeom>
              <a:rect l="l" t="t" r="r" b="b"/>
              <a:pathLst>
                <a:path w="4105909" h="935989">
                  <a:moveTo>
                    <a:pt x="0" y="93580"/>
                  </a:moveTo>
                  <a:lnTo>
                    <a:pt x="7353" y="57154"/>
                  </a:lnTo>
                  <a:lnTo>
                    <a:pt x="27408" y="27409"/>
                  </a:lnTo>
                  <a:lnTo>
                    <a:pt x="57154" y="7354"/>
                  </a:lnTo>
                  <a:lnTo>
                    <a:pt x="93579" y="0"/>
                  </a:lnTo>
                  <a:lnTo>
                    <a:pt x="4012206" y="0"/>
                  </a:lnTo>
                  <a:lnTo>
                    <a:pt x="4048630" y="7354"/>
                  </a:lnTo>
                  <a:lnTo>
                    <a:pt x="4078376" y="27409"/>
                  </a:lnTo>
                  <a:lnTo>
                    <a:pt x="4098431" y="57154"/>
                  </a:lnTo>
                  <a:lnTo>
                    <a:pt x="4105785" y="93580"/>
                  </a:lnTo>
                  <a:lnTo>
                    <a:pt x="4105786" y="842223"/>
                  </a:lnTo>
                  <a:lnTo>
                    <a:pt x="4098431" y="878648"/>
                  </a:lnTo>
                  <a:lnTo>
                    <a:pt x="4078376" y="908393"/>
                  </a:lnTo>
                  <a:lnTo>
                    <a:pt x="4048631" y="928448"/>
                  </a:lnTo>
                  <a:lnTo>
                    <a:pt x="4012205" y="935802"/>
                  </a:lnTo>
                  <a:lnTo>
                    <a:pt x="93580" y="935803"/>
                  </a:lnTo>
                  <a:lnTo>
                    <a:pt x="57154" y="928448"/>
                  </a:lnTo>
                  <a:lnTo>
                    <a:pt x="27408" y="908393"/>
                  </a:lnTo>
                  <a:lnTo>
                    <a:pt x="7353" y="878648"/>
                  </a:lnTo>
                  <a:lnTo>
                    <a:pt x="0" y="842222"/>
                  </a:lnTo>
                  <a:lnTo>
                    <a:pt x="0" y="93580"/>
                  </a:lnTo>
                  <a:close/>
                </a:path>
              </a:pathLst>
            </a:custGeom>
            <a:ln w="25400">
              <a:solidFill>
                <a:srgbClr val="80CB35"/>
              </a:solidFill>
            </a:ln>
          </p:spPr>
          <p:txBody>
            <a:bodyPr wrap="square" lIns="0" tIns="0" rIns="0" bIns="0" rtlCol="0"/>
            <a:lstStyle/>
            <a:p/>
          </p:txBody>
        </p:sp>
      </p:grpSp>
      <p:sp>
        <p:nvSpPr>
          <p:cNvPr id="34" name="object 34"/>
          <p:cNvSpPr txBox="1"/>
          <p:nvPr/>
        </p:nvSpPr>
        <p:spPr>
          <a:xfrm>
            <a:off x="4572751" y="4303802"/>
            <a:ext cx="3657600" cy="778510"/>
          </a:xfrm>
          <a:prstGeom prst="rect">
            <a:avLst/>
          </a:prstGeom>
        </p:spPr>
        <p:txBody>
          <a:bodyPr vert="horz" wrap="square" lIns="0" tIns="57150" rIns="0" bIns="0" rtlCol="0">
            <a:spAutoFit/>
          </a:bodyPr>
          <a:lstStyle/>
          <a:p>
            <a:pPr marL="1167765" marR="5080" indent="-1155700">
              <a:lnSpc>
                <a:spcPts val="2810"/>
              </a:lnSpc>
              <a:spcBef>
                <a:spcPts val="450"/>
              </a:spcBef>
            </a:pPr>
            <a:r>
              <a:rPr sz="2600" b="1" spc="-5">
                <a:solidFill>
                  <a:srgbClr val="000066"/>
                </a:solidFill>
                <a:latin typeface="Microsoft JhengHei"/>
                <a:cs typeface="Microsoft JhengHei"/>
              </a:rPr>
              <a:t>企业战略的变化快于组织</a:t>
            </a:r>
            <a:r>
              <a:rPr sz="2600" b="1" spc="-15">
                <a:solidFill>
                  <a:srgbClr val="000066"/>
                </a:solidFill>
                <a:latin typeface="Microsoft JhengHei"/>
                <a:cs typeface="Microsoft JhengHei"/>
              </a:rPr>
              <a:t>结构的变</a:t>
            </a:r>
            <a:endParaRPr sz="2600">
              <a:latin typeface="Microsoft JhengHei"/>
              <a:cs typeface="Microsoft JhengHei"/>
            </a:endParaRPr>
          </a:p>
        </p:txBody>
      </p:sp>
      <p:grpSp>
        <p:nvGrpSpPr>
          <p:cNvPr id="35" name="object 35"/>
          <p:cNvGrpSpPr/>
          <p:nvPr/>
        </p:nvGrpSpPr>
        <p:grpSpPr>
          <a:xfrm>
            <a:off x="4042149" y="5421283"/>
            <a:ext cx="2753995" cy="1116965"/>
            <a:chOff x="4042149" y="5421283"/>
            <a:chExt cx="2753995" cy="1116965"/>
          </a:xfrm>
        </p:grpSpPr>
        <p:sp>
          <p:nvSpPr>
            <p:cNvPr id="36" name="object 36"/>
            <p:cNvSpPr/>
            <p:nvPr/>
          </p:nvSpPr>
          <p:spPr>
            <a:xfrm>
              <a:off x="4054849" y="5433983"/>
              <a:ext cx="2564765" cy="935990"/>
            </a:xfrm>
            <a:custGeom>
              <a:rect l="l" t="t" r="r" b="b"/>
              <a:pathLst>
                <a:path w="2564765" h="935989">
                  <a:moveTo>
                    <a:pt x="2471137" y="935802"/>
                  </a:moveTo>
                  <a:lnTo>
                    <a:pt x="93580" y="935802"/>
                  </a:lnTo>
                  <a:lnTo>
                    <a:pt x="27408" y="908393"/>
                  </a:lnTo>
                  <a:lnTo>
                    <a:pt x="0" y="842223"/>
                  </a:lnTo>
                  <a:lnTo>
                    <a:pt x="0" y="93579"/>
                  </a:lnTo>
                  <a:lnTo>
                    <a:pt x="7354" y="57154"/>
                  </a:lnTo>
                  <a:lnTo>
                    <a:pt x="27409" y="27408"/>
                  </a:lnTo>
                  <a:lnTo>
                    <a:pt x="57155" y="7353"/>
                  </a:lnTo>
                  <a:lnTo>
                    <a:pt x="93579" y="0"/>
                  </a:lnTo>
                  <a:lnTo>
                    <a:pt x="2471138" y="0"/>
                  </a:lnTo>
                  <a:lnTo>
                    <a:pt x="2507563" y="7354"/>
                  </a:lnTo>
                  <a:lnTo>
                    <a:pt x="2537308" y="27409"/>
                  </a:lnTo>
                  <a:lnTo>
                    <a:pt x="2557363" y="57154"/>
                  </a:lnTo>
                  <a:lnTo>
                    <a:pt x="2564717" y="93579"/>
                  </a:lnTo>
                  <a:lnTo>
                    <a:pt x="2564717" y="842223"/>
                  </a:lnTo>
                  <a:lnTo>
                    <a:pt x="2557363" y="878648"/>
                  </a:lnTo>
                  <a:lnTo>
                    <a:pt x="2537308" y="908393"/>
                  </a:lnTo>
                  <a:lnTo>
                    <a:pt x="2507563" y="928448"/>
                  </a:lnTo>
                  <a:lnTo>
                    <a:pt x="2471137" y="935802"/>
                  </a:lnTo>
                  <a:close/>
                </a:path>
              </a:pathLst>
            </a:custGeom>
            <a:solidFill>
              <a:srgbClr val="80CB35"/>
            </a:solidFill>
          </p:spPr>
          <p:txBody>
            <a:bodyPr wrap="square" lIns="0" tIns="0" rIns="0" bIns="0" rtlCol="0"/>
            <a:lstStyle/>
            <a:p/>
          </p:txBody>
        </p:sp>
        <p:sp>
          <p:nvSpPr>
            <p:cNvPr id="37" name="object 37"/>
            <p:cNvSpPr/>
            <p:nvPr/>
          </p:nvSpPr>
          <p:spPr>
            <a:xfrm>
              <a:off x="4054849" y="5433983"/>
              <a:ext cx="2564765" cy="935990"/>
            </a:xfrm>
            <a:custGeom>
              <a:rect l="l" t="t" r="r" b="b"/>
              <a:pathLst>
                <a:path w="2564765" h="935989">
                  <a:moveTo>
                    <a:pt x="0" y="93580"/>
                  </a:moveTo>
                  <a:lnTo>
                    <a:pt x="7353" y="57154"/>
                  </a:lnTo>
                  <a:lnTo>
                    <a:pt x="27408" y="27409"/>
                  </a:lnTo>
                  <a:lnTo>
                    <a:pt x="57154" y="7354"/>
                  </a:lnTo>
                  <a:lnTo>
                    <a:pt x="93579" y="0"/>
                  </a:lnTo>
                  <a:lnTo>
                    <a:pt x="2471138" y="0"/>
                  </a:lnTo>
                  <a:lnTo>
                    <a:pt x="2507562" y="7353"/>
                  </a:lnTo>
                  <a:lnTo>
                    <a:pt x="2537308" y="27408"/>
                  </a:lnTo>
                  <a:lnTo>
                    <a:pt x="2557363" y="57154"/>
                  </a:lnTo>
                  <a:lnTo>
                    <a:pt x="2564717" y="93579"/>
                  </a:lnTo>
                  <a:lnTo>
                    <a:pt x="2564719" y="842223"/>
                  </a:lnTo>
                  <a:lnTo>
                    <a:pt x="2557363" y="878648"/>
                  </a:lnTo>
                  <a:lnTo>
                    <a:pt x="2537308" y="908393"/>
                  </a:lnTo>
                  <a:lnTo>
                    <a:pt x="2507563" y="928448"/>
                  </a:lnTo>
                  <a:lnTo>
                    <a:pt x="2471137" y="935802"/>
                  </a:lnTo>
                  <a:lnTo>
                    <a:pt x="93580" y="935802"/>
                  </a:lnTo>
                  <a:lnTo>
                    <a:pt x="57154" y="928448"/>
                  </a:lnTo>
                  <a:lnTo>
                    <a:pt x="27408" y="908393"/>
                  </a:lnTo>
                  <a:lnTo>
                    <a:pt x="7353" y="878647"/>
                  </a:lnTo>
                  <a:lnTo>
                    <a:pt x="0" y="842222"/>
                  </a:lnTo>
                  <a:lnTo>
                    <a:pt x="0" y="93580"/>
                  </a:lnTo>
                  <a:close/>
                </a:path>
              </a:pathLst>
            </a:custGeom>
            <a:ln w="25400">
              <a:solidFill>
                <a:srgbClr val="DDE89A"/>
              </a:solidFill>
            </a:ln>
          </p:spPr>
          <p:txBody>
            <a:bodyPr wrap="square" lIns="0" tIns="0" rIns="0" bIns="0" rtlCol="0"/>
            <a:lstStyle/>
            <a:p/>
          </p:txBody>
        </p:sp>
        <p:sp>
          <p:nvSpPr>
            <p:cNvPr id="38" name="object 38"/>
            <p:cNvSpPr/>
            <p:nvPr/>
          </p:nvSpPr>
          <p:spPr>
            <a:xfrm>
              <a:off x="4218594" y="5589540"/>
              <a:ext cx="2564765" cy="935990"/>
            </a:xfrm>
            <a:custGeom>
              <a:rect l="l" t="t" r="r" b="b"/>
              <a:pathLst>
                <a:path w="2564765" h="935990">
                  <a:moveTo>
                    <a:pt x="2471137" y="935802"/>
                  </a:moveTo>
                  <a:lnTo>
                    <a:pt x="93580" y="935802"/>
                  </a:lnTo>
                  <a:lnTo>
                    <a:pt x="57154" y="928448"/>
                  </a:lnTo>
                  <a:lnTo>
                    <a:pt x="27408" y="908393"/>
                  </a:lnTo>
                  <a:lnTo>
                    <a:pt x="7353" y="878648"/>
                  </a:lnTo>
                  <a:lnTo>
                    <a:pt x="0" y="842223"/>
                  </a:lnTo>
                  <a:lnTo>
                    <a:pt x="0" y="93579"/>
                  </a:lnTo>
                  <a:lnTo>
                    <a:pt x="7354" y="57154"/>
                  </a:lnTo>
                  <a:lnTo>
                    <a:pt x="27409" y="27408"/>
                  </a:lnTo>
                  <a:lnTo>
                    <a:pt x="57155" y="7353"/>
                  </a:lnTo>
                  <a:lnTo>
                    <a:pt x="93579" y="0"/>
                  </a:lnTo>
                  <a:lnTo>
                    <a:pt x="2471138" y="0"/>
                  </a:lnTo>
                  <a:lnTo>
                    <a:pt x="2507563" y="7354"/>
                  </a:lnTo>
                  <a:lnTo>
                    <a:pt x="2537308" y="27409"/>
                  </a:lnTo>
                  <a:lnTo>
                    <a:pt x="2557363" y="57154"/>
                  </a:lnTo>
                  <a:lnTo>
                    <a:pt x="2564717" y="93579"/>
                  </a:lnTo>
                  <a:lnTo>
                    <a:pt x="2564717" y="842223"/>
                  </a:lnTo>
                  <a:lnTo>
                    <a:pt x="2557363" y="878648"/>
                  </a:lnTo>
                  <a:lnTo>
                    <a:pt x="2537308" y="908393"/>
                  </a:lnTo>
                  <a:lnTo>
                    <a:pt x="2507563" y="928448"/>
                  </a:lnTo>
                  <a:lnTo>
                    <a:pt x="2471137" y="935802"/>
                  </a:lnTo>
                  <a:close/>
                </a:path>
              </a:pathLst>
            </a:custGeom>
            <a:solidFill>
              <a:srgbClr val="DBE5F2">
                <a:alpha val="90194"/>
              </a:srgbClr>
            </a:solidFill>
          </p:spPr>
          <p:txBody>
            <a:bodyPr wrap="square" lIns="0" tIns="0" rIns="0" bIns="0" rtlCol="0"/>
            <a:lstStyle/>
            <a:p/>
          </p:txBody>
        </p:sp>
        <p:sp>
          <p:nvSpPr>
            <p:cNvPr id="39" name="object 39"/>
            <p:cNvSpPr/>
            <p:nvPr/>
          </p:nvSpPr>
          <p:spPr>
            <a:xfrm>
              <a:off x="4218594" y="5589540"/>
              <a:ext cx="2564765" cy="935990"/>
            </a:xfrm>
            <a:custGeom>
              <a:rect l="l" t="t" r="r" b="b"/>
              <a:pathLst>
                <a:path w="2564765" h="935990">
                  <a:moveTo>
                    <a:pt x="0" y="93580"/>
                  </a:moveTo>
                  <a:lnTo>
                    <a:pt x="7353" y="57154"/>
                  </a:lnTo>
                  <a:lnTo>
                    <a:pt x="27408" y="27409"/>
                  </a:lnTo>
                  <a:lnTo>
                    <a:pt x="57154" y="7354"/>
                  </a:lnTo>
                  <a:lnTo>
                    <a:pt x="93579" y="0"/>
                  </a:lnTo>
                  <a:lnTo>
                    <a:pt x="2471138" y="0"/>
                  </a:lnTo>
                  <a:lnTo>
                    <a:pt x="2507562" y="7353"/>
                  </a:lnTo>
                  <a:lnTo>
                    <a:pt x="2537308" y="27408"/>
                  </a:lnTo>
                  <a:lnTo>
                    <a:pt x="2557363" y="57154"/>
                  </a:lnTo>
                  <a:lnTo>
                    <a:pt x="2564717" y="93579"/>
                  </a:lnTo>
                  <a:lnTo>
                    <a:pt x="2564719" y="842223"/>
                  </a:lnTo>
                  <a:lnTo>
                    <a:pt x="2557363" y="878648"/>
                  </a:lnTo>
                  <a:lnTo>
                    <a:pt x="2537308" y="908393"/>
                  </a:lnTo>
                  <a:lnTo>
                    <a:pt x="2507563" y="928448"/>
                  </a:lnTo>
                  <a:lnTo>
                    <a:pt x="2471137" y="935802"/>
                  </a:lnTo>
                  <a:lnTo>
                    <a:pt x="93580" y="935803"/>
                  </a:lnTo>
                  <a:lnTo>
                    <a:pt x="57154" y="928448"/>
                  </a:lnTo>
                  <a:lnTo>
                    <a:pt x="27408" y="908393"/>
                  </a:lnTo>
                  <a:lnTo>
                    <a:pt x="7353" y="878648"/>
                  </a:lnTo>
                  <a:lnTo>
                    <a:pt x="0" y="842222"/>
                  </a:lnTo>
                  <a:lnTo>
                    <a:pt x="0" y="93580"/>
                  </a:lnTo>
                  <a:close/>
                </a:path>
              </a:pathLst>
            </a:custGeom>
            <a:ln w="25400">
              <a:solidFill>
                <a:srgbClr val="80CB35"/>
              </a:solidFill>
            </a:ln>
          </p:spPr>
          <p:txBody>
            <a:bodyPr wrap="square" lIns="0" tIns="0" rIns="0" bIns="0" rtlCol="0"/>
            <a:lstStyle/>
            <a:p/>
          </p:txBody>
        </p:sp>
      </p:grpSp>
      <p:sp>
        <p:nvSpPr>
          <p:cNvPr id="40" name="object 40"/>
          <p:cNvSpPr txBox="1"/>
          <p:nvPr/>
        </p:nvSpPr>
        <p:spPr>
          <a:xfrm>
            <a:off x="4497654" y="5668207"/>
            <a:ext cx="2006600" cy="778510"/>
          </a:xfrm>
          <a:prstGeom prst="rect">
            <a:avLst/>
          </a:prstGeom>
        </p:spPr>
        <p:txBody>
          <a:bodyPr vert="horz" wrap="square" lIns="0" tIns="57150" rIns="0" bIns="0" rtlCol="0">
            <a:spAutoFit/>
          </a:bodyPr>
          <a:lstStyle/>
          <a:p>
            <a:pPr marL="672465" marR="5715" indent="-660400">
              <a:lnSpc>
                <a:spcPts val="2810"/>
              </a:lnSpc>
              <a:spcBef>
                <a:spcPts val="450"/>
              </a:spcBef>
            </a:pPr>
            <a:r>
              <a:rPr sz="2600" b="1" spc="-10">
                <a:latin typeface="Microsoft JhengHei"/>
                <a:cs typeface="Microsoft JhengHei"/>
              </a:rPr>
              <a:t>机构交替需要</a:t>
            </a:r>
            <a:r>
              <a:rPr sz="2600" b="1" spc="-25">
                <a:latin typeface="Microsoft JhengHei"/>
                <a:cs typeface="Microsoft JhengHei"/>
              </a:rPr>
              <a:t>时间</a:t>
            </a:r>
            <a:endParaRPr sz="2600">
              <a:latin typeface="Microsoft JhengHei"/>
              <a:cs typeface="Microsoft JhengHei"/>
            </a:endParaRPr>
          </a:p>
        </p:txBody>
      </p:sp>
      <p:grpSp>
        <p:nvGrpSpPr>
          <p:cNvPr id="41" name="object 41"/>
          <p:cNvGrpSpPr/>
          <p:nvPr/>
        </p:nvGrpSpPr>
        <p:grpSpPr>
          <a:xfrm>
            <a:off x="6934357" y="5421283"/>
            <a:ext cx="1663064" cy="1116965"/>
            <a:chOff x="6934357" y="5421283"/>
            <a:chExt cx="1663064" cy="1116965"/>
          </a:xfrm>
        </p:grpSpPr>
        <p:sp>
          <p:nvSpPr>
            <p:cNvPr id="42" name="object 42"/>
            <p:cNvSpPr/>
            <p:nvPr/>
          </p:nvSpPr>
          <p:spPr>
            <a:xfrm>
              <a:off x="6947057" y="5433983"/>
              <a:ext cx="1473835" cy="935990"/>
            </a:xfrm>
            <a:custGeom>
              <a:rect l="l" t="t" r="r" b="b"/>
              <a:pathLst>
                <a:path w="1473834" h="935989">
                  <a:moveTo>
                    <a:pt x="1380124" y="935802"/>
                  </a:moveTo>
                  <a:lnTo>
                    <a:pt x="93580" y="935802"/>
                  </a:lnTo>
                  <a:lnTo>
                    <a:pt x="27408" y="908393"/>
                  </a:lnTo>
                  <a:lnTo>
                    <a:pt x="0" y="842223"/>
                  </a:lnTo>
                  <a:lnTo>
                    <a:pt x="0" y="93579"/>
                  </a:lnTo>
                  <a:lnTo>
                    <a:pt x="7354" y="57154"/>
                  </a:lnTo>
                  <a:lnTo>
                    <a:pt x="27409" y="27408"/>
                  </a:lnTo>
                  <a:lnTo>
                    <a:pt x="57155" y="7353"/>
                  </a:lnTo>
                  <a:lnTo>
                    <a:pt x="93579" y="0"/>
                  </a:lnTo>
                  <a:lnTo>
                    <a:pt x="1380124" y="0"/>
                  </a:lnTo>
                  <a:lnTo>
                    <a:pt x="1416549" y="7354"/>
                  </a:lnTo>
                  <a:lnTo>
                    <a:pt x="1446294" y="27409"/>
                  </a:lnTo>
                  <a:lnTo>
                    <a:pt x="1466349" y="57154"/>
                  </a:lnTo>
                  <a:lnTo>
                    <a:pt x="1473703" y="93579"/>
                  </a:lnTo>
                  <a:lnTo>
                    <a:pt x="1473703" y="842223"/>
                  </a:lnTo>
                  <a:lnTo>
                    <a:pt x="1466349" y="878648"/>
                  </a:lnTo>
                  <a:lnTo>
                    <a:pt x="1446295" y="908393"/>
                  </a:lnTo>
                  <a:lnTo>
                    <a:pt x="1416549" y="928448"/>
                  </a:lnTo>
                  <a:lnTo>
                    <a:pt x="1380124" y="935802"/>
                  </a:lnTo>
                  <a:close/>
                </a:path>
              </a:pathLst>
            </a:custGeom>
            <a:solidFill>
              <a:srgbClr val="80CB35"/>
            </a:solidFill>
          </p:spPr>
          <p:txBody>
            <a:bodyPr wrap="square" lIns="0" tIns="0" rIns="0" bIns="0" rtlCol="0"/>
            <a:lstStyle/>
            <a:p/>
          </p:txBody>
        </p:sp>
        <p:sp>
          <p:nvSpPr>
            <p:cNvPr id="43" name="object 43"/>
            <p:cNvSpPr/>
            <p:nvPr/>
          </p:nvSpPr>
          <p:spPr>
            <a:xfrm>
              <a:off x="6947057" y="5433983"/>
              <a:ext cx="1473835" cy="935990"/>
            </a:xfrm>
            <a:custGeom>
              <a:rect l="l" t="t" r="r" b="b"/>
              <a:pathLst>
                <a:path w="1473834" h="935989">
                  <a:moveTo>
                    <a:pt x="0" y="93580"/>
                  </a:moveTo>
                  <a:lnTo>
                    <a:pt x="7353" y="57154"/>
                  </a:lnTo>
                  <a:lnTo>
                    <a:pt x="27408" y="27409"/>
                  </a:lnTo>
                  <a:lnTo>
                    <a:pt x="57154" y="7354"/>
                  </a:lnTo>
                  <a:lnTo>
                    <a:pt x="93579" y="0"/>
                  </a:lnTo>
                  <a:lnTo>
                    <a:pt x="1380125" y="0"/>
                  </a:lnTo>
                  <a:lnTo>
                    <a:pt x="1416549" y="7353"/>
                  </a:lnTo>
                  <a:lnTo>
                    <a:pt x="1446294" y="27408"/>
                  </a:lnTo>
                  <a:lnTo>
                    <a:pt x="1466349" y="57154"/>
                  </a:lnTo>
                  <a:lnTo>
                    <a:pt x="1473703" y="93579"/>
                  </a:lnTo>
                  <a:lnTo>
                    <a:pt x="1473705" y="842223"/>
                  </a:lnTo>
                  <a:lnTo>
                    <a:pt x="1466349" y="878648"/>
                  </a:lnTo>
                  <a:lnTo>
                    <a:pt x="1446295" y="908393"/>
                  </a:lnTo>
                  <a:lnTo>
                    <a:pt x="1416549" y="928448"/>
                  </a:lnTo>
                  <a:lnTo>
                    <a:pt x="1380124" y="935802"/>
                  </a:lnTo>
                  <a:lnTo>
                    <a:pt x="93581" y="935802"/>
                  </a:lnTo>
                  <a:lnTo>
                    <a:pt x="57154" y="928448"/>
                  </a:lnTo>
                  <a:lnTo>
                    <a:pt x="27408" y="908393"/>
                  </a:lnTo>
                  <a:lnTo>
                    <a:pt x="7353" y="878647"/>
                  </a:lnTo>
                  <a:lnTo>
                    <a:pt x="0" y="842222"/>
                  </a:lnTo>
                  <a:lnTo>
                    <a:pt x="0" y="93580"/>
                  </a:lnTo>
                  <a:close/>
                </a:path>
              </a:pathLst>
            </a:custGeom>
            <a:ln w="25400">
              <a:solidFill>
                <a:srgbClr val="DDE89A"/>
              </a:solidFill>
            </a:ln>
          </p:spPr>
          <p:txBody>
            <a:bodyPr wrap="square" lIns="0" tIns="0" rIns="0" bIns="0" rtlCol="0"/>
            <a:lstStyle/>
            <a:p/>
          </p:txBody>
        </p:sp>
        <p:sp>
          <p:nvSpPr>
            <p:cNvPr id="44" name="object 44"/>
            <p:cNvSpPr/>
            <p:nvPr/>
          </p:nvSpPr>
          <p:spPr>
            <a:xfrm>
              <a:off x="7110802" y="5589540"/>
              <a:ext cx="1473835" cy="935990"/>
            </a:xfrm>
            <a:custGeom>
              <a:rect l="l" t="t" r="r" b="b"/>
              <a:pathLst>
                <a:path w="1473834" h="935990">
                  <a:moveTo>
                    <a:pt x="1380124" y="935802"/>
                  </a:moveTo>
                  <a:lnTo>
                    <a:pt x="93580" y="935802"/>
                  </a:lnTo>
                  <a:lnTo>
                    <a:pt x="57154" y="928448"/>
                  </a:lnTo>
                  <a:lnTo>
                    <a:pt x="27408" y="908393"/>
                  </a:lnTo>
                  <a:lnTo>
                    <a:pt x="7353" y="878648"/>
                  </a:lnTo>
                  <a:lnTo>
                    <a:pt x="0" y="842223"/>
                  </a:lnTo>
                  <a:lnTo>
                    <a:pt x="0" y="93579"/>
                  </a:lnTo>
                  <a:lnTo>
                    <a:pt x="7354" y="57154"/>
                  </a:lnTo>
                  <a:lnTo>
                    <a:pt x="27409" y="27408"/>
                  </a:lnTo>
                  <a:lnTo>
                    <a:pt x="57155" y="7353"/>
                  </a:lnTo>
                  <a:lnTo>
                    <a:pt x="93579" y="0"/>
                  </a:lnTo>
                  <a:lnTo>
                    <a:pt x="1380124" y="0"/>
                  </a:lnTo>
                  <a:lnTo>
                    <a:pt x="1416549" y="7354"/>
                  </a:lnTo>
                  <a:lnTo>
                    <a:pt x="1446294" y="27409"/>
                  </a:lnTo>
                  <a:lnTo>
                    <a:pt x="1466349" y="57154"/>
                  </a:lnTo>
                  <a:lnTo>
                    <a:pt x="1473703" y="93579"/>
                  </a:lnTo>
                  <a:lnTo>
                    <a:pt x="1473703" y="842223"/>
                  </a:lnTo>
                  <a:lnTo>
                    <a:pt x="1466349" y="878648"/>
                  </a:lnTo>
                  <a:lnTo>
                    <a:pt x="1446295" y="908393"/>
                  </a:lnTo>
                  <a:lnTo>
                    <a:pt x="1416549" y="928448"/>
                  </a:lnTo>
                  <a:lnTo>
                    <a:pt x="1380124" y="935802"/>
                  </a:lnTo>
                  <a:close/>
                </a:path>
              </a:pathLst>
            </a:custGeom>
            <a:solidFill>
              <a:srgbClr val="DBE5F2">
                <a:alpha val="90194"/>
              </a:srgbClr>
            </a:solidFill>
          </p:spPr>
          <p:txBody>
            <a:bodyPr wrap="square" lIns="0" tIns="0" rIns="0" bIns="0" rtlCol="0"/>
            <a:lstStyle/>
            <a:p/>
          </p:txBody>
        </p:sp>
        <p:sp>
          <p:nvSpPr>
            <p:cNvPr id="45" name="object 45"/>
            <p:cNvSpPr/>
            <p:nvPr/>
          </p:nvSpPr>
          <p:spPr>
            <a:xfrm>
              <a:off x="7110802" y="5589540"/>
              <a:ext cx="1473835" cy="935990"/>
            </a:xfrm>
            <a:custGeom>
              <a:rect l="l" t="t" r="r" b="b"/>
              <a:pathLst>
                <a:path w="1473834" h="935990">
                  <a:moveTo>
                    <a:pt x="0" y="93580"/>
                  </a:moveTo>
                  <a:lnTo>
                    <a:pt x="7353" y="57154"/>
                  </a:lnTo>
                  <a:lnTo>
                    <a:pt x="27408" y="27409"/>
                  </a:lnTo>
                  <a:lnTo>
                    <a:pt x="57154" y="7354"/>
                  </a:lnTo>
                  <a:lnTo>
                    <a:pt x="93579" y="0"/>
                  </a:lnTo>
                  <a:lnTo>
                    <a:pt x="1380125" y="0"/>
                  </a:lnTo>
                  <a:lnTo>
                    <a:pt x="1416549" y="7353"/>
                  </a:lnTo>
                  <a:lnTo>
                    <a:pt x="1446294" y="27408"/>
                  </a:lnTo>
                  <a:lnTo>
                    <a:pt x="1466349" y="57154"/>
                  </a:lnTo>
                  <a:lnTo>
                    <a:pt x="1473703" y="93579"/>
                  </a:lnTo>
                  <a:lnTo>
                    <a:pt x="1473705" y="842223"/>
                  </a:lnTo>
                  <a:lnTo>
                    <a:pt x="1466349" y="878648"/>
                  </a:lnTo>
                  <a:lnTo>
                    <a:pt x="1446295" y="908393"/>
                  </a:lnTo>
                  <a:lnTo>
                    <a:pt x="1416549" y="928448"/>
                  </a:lnTo>
                  <a:lnTo>
                    <a:pt x="1380124" y="935802"/>
                  </a:lnTo>
                  <a:lnTo>
                    <a:pt x="93581" y="935803"/>
                  </a:lnTo>
                  <a:lnTo>
                    <a:pt x="57154" y="928448"/>
                  </a:lnTo>
                  <a:lnTo>
                    <a:pt x="27408" y="908393"/>
                  </a:lnTo>
                  <a:lnTo>
                    <a:pt x="7353" y="878648"/>
                  </a:lnTo>
                  <a:lnTo>
                    <a:pt x="0" y="842222"/>
                  </a:lnTo>
                  <a:lnTo>
                    <a:pt x="0" y="93580"/>
                  </a:lnTo>
                  <a:close/>
                </a:path>
              </a:pathLst>
            </a:custGeom>
            <a:ln w="25400">
              <a:solidFill>
                <a:srgbClr val="80CB35"/>
              </a:solidFill>
            </a:ln>
          </p:spPr>
          <p:txBody>
            <a:bodyPr wrap="square" lIns="0" tIns="0" rIns="0" bIns="0" rtlCol="0"/>
            <a:lstStyle/>
            <a:p/>
          </p:txBody>
        </p:sp>
      </p:grpSp>
      <p:sp>
        <p:nvSpPr>
          <p:cNvPr id="46" name="object 46"/>
          <p:cNvSpPr txBox="1"/>
          <p:nvPr/>
        </p:nvSpPr>
        <p:spPr>
          <a:xfrm>
            <a:off x="7339655" y="5668207"/>
            <a:ext cx="1016000" cy="778510"/>
          </a:xfrm>
          <a:prstGeom prst="rect">
            <a:avLst/>
          </a:prstGeom>
        </p:spPr>
        <p:txBody>
          <a:bodyPr vert="horz" wrap="square" lIns="0" tIns="57150" rIns="0" bIns="0" rtlCol="0">
            <a:spAutoFit/>
          </a:bodyPr>
          <a:lstStyle/>
          <a:p>
            <a:pPr marL="12700" marR="5080">
              <a:lnSpc>
                <a:spcPts val="2810"/>
              </a:lnSpc>
              <a:spcBef>
                <a:spcPts val="450"/>
              </a:spcBef>
            </a:pPr>
            <a:r>
              <a:rPr sz="2600" b="1" spc="-20">
                <a:latin typeface="Microsoft JhengHei"/>
                <a:cs typeface="Microsoft JhengHei"/>
              </a:rPr>
              <a:t>管理人员抵制</a:t>
            </a:r>
            <a:endParaRPr sz="2600">
              <a:latin typeface="Microsoft JhengHei"/>
              <a:cs typeface="Microsoft JhengHei"/>
            </a:endParaRPr>
          </a:p>
        </p:txBody>
      </p:sp>
      <p:sp>
        <p:nvSpPr>
          <p:cNvPr id="47" name="object 47"/>
          <p:cNvSpPr txBox="1"/>
          <p:nvPr/>
        </p:nvSpPr>
        <p:spPr>
          <a:xfrm>
            <a:off x="521652" y="1385570"/>
            <a:ext cx="7899400" cy="452120"/>
          </a:xfrm>
          <a:prstGeom prst="rect">
            <a:avLst/>
          </a:prstGeom>
        </p:spPr>
        <p:txBody>
          <a:bodyPr vert="horz" wrap="square" lIns="0" tIns="12700" rIns="0" bIns="0" rtlCol="0">
            <a:spAutoFit/>
          </a:bodyPr>
          <a:lstStyle/>
          <a:p>
            <a:pPr marL="38100">
              <a:lnSpc>
                <a:spcPct val="100000"/>
              </a:lnSpc>
              <a:spcBef>
                <a:spcPts val="100"/>
              </a:spcBef>
            </a:pPr>
            <a:r>
              <a:rPr sz="2800" b="1" spc="-210">
                <a:solidFill>
                  <a:srgbClr val="DDE89A"/>
                </a:solidFill>
                <a:latin typeface="Microsoft JhengHei"/>
                <a:cs typeface="Microsoft JhengHei"/>
              </a:rPr>
              <a:t>组织结构的功</a:t>
            </a:r>
            <a:r>
              <a:rPr sz="3900" b="1" spc="-509" baseline="-27777">
                <a:solidFill>
                  <a:srgbClr val="F8FAEB"/>
                </a:solidFill>
                <a:latin typeface="Microsoft JhengHei"/>
                <a:cs typeface="Microsoft JhengHei"/>
              </a:rPr>
              <a:t>1</a:t>
            </a:r>
            <a:r>
              <a:rPr sz="2800" b="1" spc="-2730">
                <a:solidFill>
                  <a:srgbClr val="DDE89A"/>
                </a:solidFill>
                <a:latin typeface="Microsoft JhengHei"/>
                <a:cs typeface="Microsoft JhengHei"/>
              </a:rPr>
              <a:t>能</a:t>
            </a:r>
            <a:r>
              <a:rPr sz="3900" b="1" spc="-412" baseline="-27777">
                <a:solidFill>
                  <a:srgbClr val="F8FAEB"/>
                </a:solidFill>
                <a:latin typeface="Microsoft JhengHei"/>
                <a:cs typeface="Microsoft JhengHei"/>
              </a:rPr>
              <a:t>.战</a:t>
            </a:r>
            <a:r>
              <a:rPr sz="2800" b="1" spc="-1630">
                <a:solidFill>
                  <a:srgbClr val="DDE89A"/>
                </a:solidFill>
                <a:latin typeface="Microsoft JhengHei"/>
                <a:cs typeface="Microsoft JhengHei"/>
              </a:rPr>
              <a:t>在</a:t>
            </a:r>
            <a:r>
              <a:rPr sz="3900" b="1" spc="-1462" baseline="-27777">
                <a:solidFill>
                  <a:srgbClr val="F8FAEB"/>
                </a:solidFill>
                <a:latin typeface="Microsoft JhengHei"/>
                <a:cs typeface="Microsoft JhengHei"/>
              </a:rPr>
              <a:t>略</a:t>
            </a:r>
            <a:r>
              <a:rPr sz="2800" b="1" spc="-1830">
                <a:solidFill>
                  <a:srgbClr val="DDE89A"/>
                </a:solidFill>
                <a:latin typeface="Microsoft JhengHei"/>
                <a:cs typeface="Microsoft JhengHei"/>
              </a:rPr>
              <a:t>于</a:t>
            </a:r>
            <a:r>
              <a:rPr sz="3900" b="1" spc="-1162" baseline="-27777">
                <a:solidFill>
                  <a:srgbClr val="F8FAEB"/>
                </a:solidFill>
                <a:latin typeface="Microsoft JhengHei"/>
                <a:cs typeface="Microsoft JhengHei"/>
              </a:rPr>
              <a:t>的</a:t>
            </a:r>
            <a:r>
              <a:rPr sz="2800" b="1" spc="-2030">
                <a:solidFill>
                  <a:srgbClr val="DDE89A"/>
                </a:solidFill>
                <a:latin typeface="Microsoft JhengHei"/>
                <a:cs typeface="Microsoft JhengHei"/>
              </a:rPr>
              <a:t>分</a:t>
            </a:r>
            <a:r>
              <a:rPr sz="3900" b="1" spc="-862" baseline="-27777">
                <a:solidFill>
                  <a:srgbClr val="F8FAEB"/>
                </a:solidFill>
                <a:latin typeface="Microsoft JhengHei"/>
                <a:cs typeface="Microsoft JhengHei"/>
              </a:rPr>
              <a:t>前</a:t>
            </a:r>
            <a:r>
              <a:rPr sz="2800" b="1" spc="-2230">
                <a:solidFill>
                  <a:srgbClr val="DDE89A"/>
                </a:solidFill>
                <a:latin typeface="Microsoft JhengHei"/>
                <a:cs typeface="Microsoft JhengHei"/>
              </a:rPr>
              <a:t>工</a:t>
            </a:r>
            <a:r>
              <a:rPr sz="3900" b="1" spc="-562" baseline="-27777">
                <a:solidFill>
                  <a:srgbClr val="F8FAEB"/>
                </a:solidFill>
                <a:latin typeface="Microsoft JhengHei"/>
                <a:cs typeface="Microsoft JhengHei"/>
              </a:rPr>
              <a:t>导</a:t>
            </a:r>
            <a:r>
              <a:rPr sz="2800" b="1" spc="-2430">
                <a:solidFill>
                  <a:srgbClr val="DDE89A"/>
                </a:solidFill>
                <a:latin typeface="Microsoft JhengHei"/>
                <a:cs typeface="Microsoft JhengHei"/>
              </a:rPr>
              <a:t>和</a:t>
            </a:r>
            <a:r>
              <a:rPr sz="3900" b="1" spc="-262" baseline="-27777">
                <a:solidFill>
                  <a:srgbClr val="F8FAEB"/>
                </a:solidFill>
                <a:latin typeface="Microsoft JhengHei"/>
                <a:cs typeface="Microsoft JhengHei"/>
              </a:rPr>
              <a:t>性</a:t>
            </a:r>
            <a:r>
              <a:rPr sz="2800" b="1" spc="-2630">
                <a:solidFill>
                  <a:srgbClr val="DDE89A"/>
                </a:solidFill>
                <a:latin typeface="Microsoft JhengHei"/>
                <a:cs typeface="Microsoft JhengHei"/>
              </a:rPr>
              <a:t>协</a:t>
            </a:r>
            <a:r>
              <a:rPr sz="3900" b="1" spc="-1935" baseline="-27777">
                <a:solidFill>
                  <a:srgbClr val="F8FAEB"/>
                </a:solidFill>
                <a:latin typeface="Microsoft JhengHei"/>
                <a:cs typeface="Microsoft JhengHei"/>
              </a:rPr>
              <a:t>与结</a:t>
            </a:r>
            <a:r>
              <a:rPr sz="2800" b="1" spc="-229">
                <a:solidFill>
                  <a:srgbClr val="DDE89A"/>
                </a:solidFill>
                <a:latin typeface="Microsoft JhengHei"/>
                <a:cs typeface="Microsoft JhengHei"/>
              </a:rPr>
              <a:t>调</a:t>
            </a:r>
            <a:r>
              <a:rPr sz="3900" b="1" spc="-3562" baseline="-27777">
                <a:solidFill>
                  <a:srgbClr val="F8FAEB"/>
                </a:solidFill>
                <a:latin typeface="Microsoft JhengHei"/>
                <a:cs typeface="Microsoft JhengHei"/>
              </a:rPr>
              <a:t>构</a:t>
            </a:r>
            <a:r>
              <a:rPr sz="2800" b="1" spc="-430">
                <a:solidFill>
                  <a:srgbClr val="DDE89A"/>
                </a:solidFill>
                <a:latin typeface="Microsoft JhengHei"/>
                <a:cs typeface="Microsoft JhengHei"/>
              </a:rPr>
              <a:t>，</a:t>
            </a:r>
            <a:r>
              <a:rPr sz="3900" b="1" spc="-3262" baseline="-27777">
                <a:solidFill>
                  <a:srgbClr val="F8FAEB"/>
                </a:solidFill>
                <a:latin typeface="Microsoft JhengHei"/>
                <a:cs typeface="Microsoft JhengHei"/>
              </a:rPr>
              <a:t>的</a:t>
            </a:r>
            <a:r>
              <a:rPr sz="2800" b="1" spc="-10">
                <a:solidFill>
                  <a:srgbClr val="DDE89A"/>
                </a:solidFill>
                <a:latin typeface="Microsoft JhengHei"/>
                <a:cs typeface="Microsoft JhengHei"/>
              </a:rPr>
              <a:t>是保证战略实施</a:t>
            </a:r>
            <a:endParaRPr sz="2800">
              <a:latin typeface="Microsoft JhengHei"/>
              <a:cs typeface="Microsoft JhengHei"/>
            </a:endParaRPr>
          </a:p>
        </p:txBody>
      </p:sp>
      <p:sp>
        <p:nvSpPr>
          <p:cNvPr id="48" name="object 48"/>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三、企业战略与组织结构</a:t>
            </a:r>
            <a:r>
              <a:rPr sz="2400" spc="-50"/>
              <a:t>③</a:t>
            </a:r>
            <a:endParaRPr sz="2400"/>
          </a:p>
        </p:txBody>
      </p:sp>
      <p:sp>
        <p:nvSpPr>
          <p:cNvPr id="49" name="object 49"/>
          <p:cNvSpPr txBox="1"/>
          <p:nvPr/>
        </p:nvSpPr>
        <p:spPr>
          <a:xfrm>
            <a:off x="547052" y="1812290"/>
            <a:ext cx="1803400" cy="452120"/>
          </a:xfrm>
          <a:prstGeom prst="rect">
            <a:avLst/>
          </a:prstGeom>
        </p:spPr>
        <p:txBody>
          <a:bodyPr vert="horz" wrap="square" lIns="0" tIns="12700" rIns="0" bIns="0" rtlCol="0">
            <a:spAutoFit/>
          </a:bodyPr>
          <a:lstStyle/>
          <a:p>
            <a:pPr marL="12700">
              <a:lnSpc>
                <a:spcPct val="100000"/>
              </a:lnSpc>
              <a:spcBef>
                <a:spcPts val="100"/>
              </a:spcBef>
            </a:pPr>
            <a:r>
              <a:rPr sz="2800" b="1" spc="-10">
                <a:solidFill>
                  <a:srgbClr val="DDE89A"/>
                </a:solidFill>
                <a:latin typeface="Microsoft JhengHei"/>
                <a:cs typeface="Microsoft JhengHei"/>
              </a:rPr>
              <a:t>的必要手段</a:t>
            </a:r>
            <a:endParaRPr sz="2800">
              <a:latin typeface="Microsoft JhengHei"/>
              <a:cs typeface="Microsoft JhengHei"/>
            </a:endParaRPr>
          </a:p>
        </p:txBody>
      </p:sp>
      <p:sp>
        <p:nvSpPr>
          <p:cNvPr id="50" name="object 50"/>
          <p:cNvSpPr txBox="1"/>
          <p:nvPr/>
        </p:nvSpPr>
        <p:spPr>
          <a:xfrm>
            <a:off x="547052" y="2239010"/>
            <a:ext cx="7848600" cy="1300480"/>
          </a:xfrm>
          <a:prstGeom prst="rect">
            <a:avLst/>
          </a:prstGeom>
        </p:spPr>
        <p:txBody>
          <a:bodyPr vert="horz" wrap="square" lIns="0" tIns="12700" rIns="0" bIns="0" rtlCol="0">
            <a:spAutoFit/>
          </a:bodyPr>
          <a:lstStyle/>
          <a:p>
            <a:pPr marL="12700">
              <a:lnSpc>
                <a:spcPct val="100000"/>
              </a:lnSpc>
              <a:spcBef>
                <a:spcPts val="100"/>
              </a:spcBef>
            </a:pPr>
            <a:r>
              <a:rPr sz="2800" b="1">
                <a:solidFill>
                  <a:srgbClr val="DDE89A"/>
                </a:solidFill>
                <a:latin typeface="Microsoft JhengHei"/>
                <a:cs typeface="Microsoft JhengHei"/>
              </a:rPr>
              <a:t>艾尔弗雷德</a:t>
            </a:r>
            <a:r>
              <a:rPr sz="2800" b="1" spc="2080">
                <a:solidFill>
                  <a:srgbClr val="DDE89A"/>
                </a:solidFill>
                <a:latin typeface="Microsoft JhengHei"/>
                <a:cs typeface="Microsoft JhengHei"/>
              </a:rPr>
              <a:t>·</a:t>
            </a:r>
            <a:r>
              <a:rPr sz="2800" b="1" spc="-5">
                <a:solidFill>
                  <a:srgbClr val="DDE89A"/>
                </a:solidFill>
                <a:latin typeface="Microsoft JhengHei"/>
                <a:cs typeface="Microsoft JhengHei"/>
              </a:rPr>
              <a:t>钱德勒提出组织结构服从战略的理论</a:t>
            </a:r>
            <a:endParaRPr sz="2800">
              <a:latin typeface="Microsoft JhengHei"/>
              <a:cs typeface="Microsoft JhengHei"/>
            </a:endParaRPr>
          </a:p>
          <a:p>
            <a:pPr marL="12700">
              <a:lnSpc>
                <a:spcPct val="100000"/>
              </a:lnSpc>
            </a:pPr>
            <a:r>
              <a:rPr sz="2800" b="1" spc="-250">
                <a:solidFill>
                  <a:srgbClr val="DDE89A"/>
                </a:solidFill>
                <a:latin typeface="Microsoft JhengHei"/>
                <a:cs typeface="Microsoft JhengHei"/>
              </a:rPr>
              <a:t>——</a:t>
            </a:r>
            <a:r>
              <a:rPr sz="2800" b="1" spc="-10">
                <a:solidFill>
                  <a:srgbClr val="DDE89A"/>
                </a:solidFill>
                <a:latin typeface="Microsoft JhengHei"/>
                <a:cs typeface="Microsoft JhengHei"/>
              </a:rPr>
              <a:t>《战略和结构》</a:t>
            </a:r>
            <a:endParaRPr sz="2800">
              <a:latin typeface="Microsoft JhengHei"/>
              <a:cs typeface="Microsoft JhengHei"/>
            </a:endParaRPr>
          </a:p>
          <a:p>
            <a:pPr marL="999490">
              <a:lnSpc>
                <a:spcPct val="100000"/>
              </a:lnSpc>
              <a:spcBef>
                <a:spcPts val="195"/>
              </a:spcBef>
              <a:tabLst>
                <a:tab pos="5028565"/>
              </a:tabLst>
            </a:pPr>
            <a:r>
              <a:rPr sz="2600" b="1">
                <a:solidFill>
                  <a:srgbClr val="F8FAEB"/>
                </a:solidFill>
                <a:latin typeface="Microsoft JhengHei"/>
                <a:cs typeface="Microsoft JhengHei"/>
              </a:rPr>
              <a:t>战略前导</a:t>
            </a:r>
            <a:r>
              <a:rPr sz="2600" b="1" spc="-50">
                <a:solidFill>
                  <a:srgbClr val="F8FAEB"/>
                </a:solidFill>
                <a:latin typeface="Microsoft JhengHei"/>
                <a:cs typeface="Microsoft JhengHei"/>
              </a:rPr>
              <a:t>性</a:t>
            </a:r>
            <a:r>
              <a:rPr sz="2600" b="1">
                <a:solidFill>
                  <a:srgbClr val="F8FAEB"/>
                </a:solidFill>
                <a:latin typeface="Microsoft JhengHei"/>
                <a:cs typeface="Microsoft JhengHei"/>
              </a:rPr>
              <a:t>	结构滞后</a:t>
            </a:r>
            <a:r>
              <a:rPr sz="2600" b="1" spc="-50">
                <a:solidFill>
                  <a:srgbClr val="F8FAEB"/>
                </a:solidFill>
                <a:latin typeface="Microsoft JhengHei"/>
                <a:cs typeface="Microsoft JhengHei"/>
              </a:rPr>
              <a:t>性</a:t>
            </a:r>
            <a:endParaRPr sz="2600">
              <a:latin typeface="Microsoft JhengHei"/>
              <a:cs typeface="Microsoft JhengHei"/>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29565" y="448944"/>
            <a:ext cx="3581400" cy="452120"/>
          </a:xfrm>
          <a:prstGeom prst="rect">
            <a:avLst/>
          </a:prstGeom>
        </p:spPr>
        <p:txBody>
          <a:bodyPr vert="horz" wrap="square" lIns="0" tIns="12700" rIns="0" bIns="0" rtlCol="0">
            <a:spAutoFit/>
          </a:bodyPr>
          <a:lstStyle/>
          <a:p>
            <a:pPr marL="12700">
              <a:lnSpc>
                <a:spcPct val="100000"/>
              </a:lnSpc>
              <a:spcBef>
                <a:spcPts val="100"/>
              </a:spcBef>
            </a:pPr>
            <a:r>
              <a:rPr spc="200">
                <a:solidFill>
                  <a:srgbClr val="DDE89A"/>
                </a:solidFill>
              </a:rPr>
              <a:t>2.</a:t>
            </a:r>
            <a:r>
              <a:rPr spc="-10">
                <a:solidFill>
                  <a:srgbClr val="DDE89A"/>
                </a:solidFill>
              </a:rPr>
              <a:t>企业发展阶段与结构</a:t>
            </a:r>
          </a:p>
        </p:txBody>
      </p:sp>
      <p:graphicFrame>
        <p:nvGraphicFramePr>
          <p:cNvPr id="3" name="object 3"/>
          <p:cNvGraphicFramePr>
            <a:graphicFrameLocks noGrp="1"/>
          </p:cNvGraphicFramePr>
          <p:nvPr/>
        </p:nvGraphicFramePr>
        <p:xfrm>
          <a:off x="244475" y="1335087"/>
          <a:ext cx="8864600" cy="4480559"/>
        </p:xfrm>
        <a:graphic>
          <a:graphicData uri="http://schemas.openxmlformats.org/drawingml/2006/table">
            <a:tbl>
              <a:tblPr firstRow="1" bandRow="1">
                <a:tableStyleId>{2D5ABB26-0587-4C30-8999-92F81FD0307C}</a:tableStyleId>
              </a:tblPr>
              <a:tblGrid>
                <a:gridCol w="1610995"/>
                <a:gridCol w="4974590"/>
                <a:gridCol w="2265045"/>
              </a:tblGrid>
              <a:tr h="457200">
                <a:tc>
                  <a:txBody>
                    <a:bodyPr vert="horz" wrap="square"/>
                    <a:lstStyle/>
                    <a:p>
                      <a:pPr marL="195580">
                        <a:lnSpc>
                          <a:spcPct val="100000"/>
                        </a:lnSpc>
                        <a:spcBef>
                          <a:spcPts val="434"/>
                        </a:spcBef>
                      </a:pPr>
                      <a:r>
                        <a:rPr sz="2400" b="1" spc="-15">
                          <a:solidFill>
                            <a:srgbClr val="223E62"/>
                          </a:solidFill>
                          <a:latin typeface="Microsoft JhengHei"/>
                          <a:cs typeface="Microsoft JhengHei"/>
                        </a:rPr>
                        <a:t>发展阶段</a:t>
                      </a:r>
                      <a:endParaRPr sz="2400">
                        <a:latin typeface="Microsoft JhengHei"/>
                        <a:cs typeface="Microsoft JhengHei"/>
                      </a:endParaRPr>
                    </a:p>
                  </a:txBody>
                  <a:tcPr marL="0" marR="0" marT="55244" marB="0">
                    <a:lnL w="12700">
                      <a:solidFill>
                        <a:srgbClr val="DDE89A"/>
                      </a:solidFill>
                      <a:prstDash val="solid"/>
                    </a:lnL>
                    <a:lnR w="12700">
                      <a:solidFill>
                        <a:srgbClr val="DDE89A"/>
                      </a:solidFill>
                      <a:prstDash val="solid"/>
                    </a:lnR>
                    <a:lnT w="12700">
                      <a:solidFill>
                        <a:srgbClr val="DDE89A"/>
                      </a:solidFill>
                      <a:prstDash val="solid"/>
                    </a:lnT>
                    <a:lnB w="38100">
                      <a:solidFill>
                        <a:srgbClr val="DDE89A"/>
                      </a:solidFill>
                      <a:prstDash val="solid"/>
                    </a:lnB>
                    <a:solidFill>
                      <a:srgbClr val="80CB35"/>
                    </a:solidFill>
                  </a:tcPr>
                </a:tc>
                <a:tc>
                  <a:txBody>
                    <a:bodyPr vert="horz" wrap="square"/>
                    <a:lstStyle/>
                    <a:p>
                      <a:pPr marR="204470" algn="ctr">
                        <a:lnSpc>
                          <a:spcPct val="100000"/>
                        </a:lnSpc>
                        <a:spcBef>
                          <a:spcPts val="434"/>
                        </a:spcBef>
                      </a:pPr>
                      <a:r>
                        <a:rPr sz="2400" b="1" spc="-15">
                          <a:solidFill>
                            <a:srgbClr val="223E62"/>
                          </a:solidFill>
                          <a:latin typeface="Microsoft JhengHei"/>
                          <a:cs typeface="Microsoft JhengHei"/>
                        </a:rPr>
                        <a:t>企业特征</a:t>
                      </a:r>
                      <a:endParaRPr sz="2400">
                        <a:latin typeface="Microsoft JhengHei"/>
                        <a:cs typeface="Microsoft JhengHei"/>
                      </a:endParaRPr>
                    </a:p>
                  </a:txBody>
                  <a:tcPr marL="0" marR="0" marT="55244" marB="0">
                    <a:lnL w="12700">
                      <a:solidFill>
                        <a:srgbClr val="DDE89A"/>
                      </a:solidFill>
                      <a:prstDash val="solid"/>
                    </a:lnL>
                    <a:lnR w="12700">
                      <a:solidFill>
                        <a:srgbClr val="DDE89A"/>
                      </a:solidFill>
                      <a:prstDash val="solid"/>
                    </a:lnR>
                    <a:lnT w="12700">
                      <a:solidFill>
                        <a:srgbClr val="DDE89A"/>
                      </a:solidFill>
                      <a:prstDash val="solid"/>
                    </a:lnT>
                    <a:lnB w="38100">
                      <a:solidFill>
                        <a:srgbClr val="DDE89A"/>
                      </a:solidFill>
                      <a:prstDash val="solid"/>
                    </a:lnB>
                    <a:solidFill>
                      <a:srgbClr val="80CB35"/>
                    </a:solidFill>
                  </a:tcPr>
                </a:tc>
                <a:tc>
                  <a:txBody>
                    <a:bodyPr vert="horz" wrap="square"/>
                    <a:lstStyle/>
                    <a:p>
                      <a:pPr marL="522605">
                        <a:lnSpc>
                          <a:spcPct val="100000"/>
                        </a:lnSpc>
                        <a:spcBef>
                          <a:spcPts val="434"/>
                        </a:spcBef>
                      </a:pPr>
                      <a:r>
                        <a:rPr sz="2400" b="1" spc="-15">
                          <a:solidFill>
                            <a:srgbClr val="223E62"/>
                          </a:solidFill>
                          <a:latin typeface="Microsoft JhengHei"/>
                          <a:cs typeface="Microsoft JhengHei"/>
                        </a:rPr>
                        <a:t>结构类型</a:t>
                      </a:r>
                      <a:endParaRPr sz="2400">
                        <a:latin typeface="Microsoft JhengHei"/>
                        <a:cs typeface="Microsoft JhengHei"/>
                      </a:endParaRPr>
                    </a:p>
                  </a:txBody>
                  <a:tcPr marL="0" marR="0" marT="55244" marB="0">
                    <a:lnL w="12700">
                      <a:solidFill>
                        <a:srgbClr val="DDE89A"/>
                      </a:solidFill>
                      <a:prstDash val="solid"/>
                    </a:lnL>
                    <a:lnR w="12700">
                      <a:solidFill>
                        <a:srgbClr val="DDE89A"/>
                      </a:solidFill>
                      <a:prstDash val="solid"/>
                    </a:lnR>
                    <a:lnT w="12700">
                      <a:solidFill>
                        <a:srgbClr val="DDE89A"/>
                      </a:solidFill>
                      <a:prstDash val="solid"/>
                    </a:lnT>
                    <a:lnB w="38100">
                      <a:solidFill>
                        <a:srgbClr val="DDE89A"/>
                      </a:solidFill>
                      <a:prstDash val="solid"/>
                    </a:lnB>
                    <a:solidFill>
                      <a:srgbClr val="80CB35"/>
                    </a:solidFill>
                  </a:tcPr>
                </a:tc>
              </a:tr>
              <a:tr h="1188720">
                <a:tc>
                  <a:txBody>
                    <a:bodyPr vert="horz" wrap="square"/>
                    <a:lstStyle/>
                    <a:p>
                      <a:pPr marL="500380" marR="187960" indent="-304800">
                        <a:lnSpc>
                          <a:spcPct val="100000"/>
                        </a:lnSpc>
                        <a:spcBef>
                          <a:spcPts val="1875"/>
                        </a:spcBef>
                      </a:pPr>
                      <a:r>
                        <a:rPr sz="2400" b="1" spc="-15">
                          <a:solidFill>
                            <a:srgbClr val="223E62"/>
                          </a:solidFill>
                          <a:latin typeface="Microsoft JhengHei"/>
                          <a:cs typeface="Microsoft JhengHei"/>
                        </a:rPr>
                        <a:t>市场渗透</a:t>
                      </a:r>
                      <a:r>
                        <a:rPr sz="2400" b="1" spc="-25">
                          <a:solidFill>
                            <a:srgbClr val="223E62"/>
                          </a:solidFill>
                          <a:latin typeface="Microsoft JhengHei"/>
                          <a:cs typeface="Microsoft JhengHei"/>
                        </a:rPr>
                        <a:t>战略</a:t>
                      </a:r>
                      <a:endParaRPr sz="2400">
                        <a:latin typeface="Microsoft JhengHei"/>
                        <a:cs typeface="Microsoft JhengHei"/>
                      </a:endParaRPr>
                    </a:p>
                  </a:txBody>
                  <a:tcPr marL="0" marR="0" marT="238125" marB="0">
                    <a:lnL w="12700">
                      <a:solidFill>
                        <a:srgbClr val="DDE89A"/>
                      </a:solidFill>
                      <a:prstDash val="solid"/>
                    </a:lnL>
                    <a:lnR w="12700">
                      <a:solidFill>
                        <a:srgbClr val="DDE89A"/>
                      </a:solidFill>
                      <a:prstDash val="solid"/>
                    </a:lnR>
                    <a:lnT w="38100">
                      <a:solidFill>
                        <a:srgbClr val="DDE89A"/>
                      </a:solidFill>
                      <a:prstDash val="solid"/>
                    </a:lnT>
                    <a:lnB w="12700">
                      <a:solidFill>
                        <a:srgbClr val="DDE89A"/>
                      </a:solidFill>
                      <a:prstDash val="solid"/>
                    </a:lnB>
                  </a:tcPr>
                </a:tc>
                <a:tc>
                  <a:txBody>
                    <a:bodyPr vert="horz" wrap="square"/>
                    <a:lstStyle/>
                    <a:p>
                      <a:pPr marL="91440">
                        <a:lnSpc>
                          <a:spcPct val="100000"/>
                        </a:lnSpc>
                        <a:spcBef>
                          <a:spcPts val="434"/>
                        </a:spcBef>
                      </a:pPr>
                      <a:r>
                        <a:rPr sz="2400" b="1" spc="-5">
                          <a:solidFill>
                            <a:srgbClr val="223E62"/>
                          </a:solidFill>
                          <a:latin typeface="Microsoft JhengHei"/>
                          <a:cs typeface="Microsoft JhengHei"/>
                        </a:rPr>
                        <a:t>简单的小型企业。只生产一种产品，或生产一个产品系列，面对一个独</a:t>
                      </a:r>
                      <a:r>
                        <a:rPr sz="2400" b="1" spc="-50">
                          <a:solidFill>
                            <a:srgbClr val="223E62"/>
                          </a:solidFill>
                          <a:latin typeface="Microsoft JhengHei"/>
                          <a:cs typeface="Microsoft JhengHei"/>
                        </a:rPr>
                        <a:t> </a:t>
                      </a:r>
                      <a:r>
                        <a:rPr sz="2400" b="1" spc="-10">
                          <a:solidFill>
                            <a:srgbClr val="223E62"/>
                          </a:solidFill>
                          <a:latin typeface="Microsoft JhengHei"/>
                          <a:cs typeface="Microsoft JhengHei"/>
                        </a:rPr>
                        <a:t>特的小型市场</a:t>
                      </a:r>
                      <a:endParaRPr sz="2400">
                        <a:latin typeface="Microsoft JhengHei"/>
                        <a:cs typeface="Microsoft JhengHei"/>
                      </a:endParaRPr>
                    </a:p>
                  </a:txBody>
                  <a:tcPr marL="0" marR="0" marT="55244" marB="0">
                    <a:lnL w="12700">
                      <a:solidFill>
                        <a:srgbClr val="DDE89A"/>
                      </a:solidFill>
                      <a:prstDash val="solid"/>
                    </a:lnL>
                    <a:lnR w="12700">
                      <a:solidFill>
                        <a:srgbClr val="DDE89A"/>
                      </a:solidFill>
                      <a:prstDash val="solid"/>
                    </a:lnR>
                    <a:lnT w="38100">
                      <a:solidFill>
                        <a:srgbClr val="DDE89A"/>
                      </a:solidFill>
                      <a:prstDash val="solid"/>
                    </a:lnT>
                    <a:lnB w="12700">
                      <a:solidFill>
                        <a:srgbClr val="DDE89A"/>
                      </a:solidFill>
                      <a:prstDash val="solid"/>
                    </a:lnB>
                  </a:tcPr>
                </a:tc>
                <a:tc>
                  <a:txBody>
                    <a:bodyPr vert="horz" wrap="square"/>
                    <a:lstStyle/>
                    <a:p>
                      <a:pPr marL="91440" marR="337185">
                        <a:lnSpc>
                          <a:spcPct val="100000"/>
                        </a:lnSpc>
                        <a:spcBef>
                          <a:spcPts val="1875"/>
                        </a:spcBef>
                      </a:pPr>
                      <a:r>
                        <a:rPr sz="2400" b="1" spc="-10">
                          <a:solidFill>
                            <a:srgbClr val="223E62"/>
                          </a:solidFill>
                          <a:latin typeface="Microsoft JhengHei"/>
                          <a:cs typeface="Microsoft JhengHei"/>
                        </a:rPr>
                        <a:t>从简单结构到</a:t>
                      </a:r>
                      <a:r>
                        <a:rPr sz="2400" b="1" spc="-15">
                          <a:solidFill>
                            <a:srgbClr val="223E62"/>
                          </a:solidFill>
                          <a:latin typeface="Microsoft JhengHei"/>
                          <a:cs typeface="Microsoft JhengHei"/>
                        </a:rPr>
                        <a:t>职能结构</a:t>
                      </a:r>
                      <a:endParaRPr sz="2400">
                        <a:latin typeface="Microsoft JhengHei"/>
                        <a:cs typeface="Microsoft JhengHei"/>
                      </a:endParaRPr>
                    </a:p>
                  </a:txBody>
                  <a:tcPr marL="0" marR="0" marT="238125" marB="0">
                    <a:lnL w="12700">
                      <a:solidFill>
                        <a:srgbClr val="DDE89A"/>
                      </a:solidFill>
                      <a:prstDash val="solid"/>
                    </a:lnL>
                    <a:lnR w="12700">
                      <a:solidFill>
                        <a:srgbClr val="DDE89A"/>
                      </a:solidFill>
                      <a:prstDash val="solid"/>
                    </a:lnR>
                    <a:lnT w="38100">
                      <a:solidFill>
                        <a:srgbClr val="DDE89A"/>
                      </a:solidFill>
                      <a:prstDash val="solid"/>
                    </a:lnT>
                    <a:lnB w="12700">
                      <a:solidFill>
                        <a:srgbClr val="DDE89A"/>
                      </a:solidFill>
                      <a:prstDash val="solid"/>
                    </a:lnB>
                  </a:tcPr>
                </a:tc>
              </a:tr>
              <a:tr h="822960">
                <a:tc>
                  <a:txBody>
                    <a:bodyPr vert="horz" wrap="square"/>
                    <a:lstStyle/>
                    <a:p>
                      <a:pPr marL="500380" marR="187960" indent="-304800">
                        <a:lnSpc>
                          <a:spcPct val="100000"/>
                        </a:lnSpc>
                        <a:spcBef>
                          <a:spcPts val="434"/>
                        </a:spcBef>
                      </a:pPr>
                      <a:r>
                        <a:rPr sz="2400" b="1" spc="-15">
                          <a:solidFill>
                            <a:srgbClr val="223E62"/>
                          </a:solidFill>
                          <a:latin typeface="Microsoft JhengHei"/>
                          <a:cs typeface="Microsoft JhengHei"/>
                        </a:rPr>
                        <a:t>市场开发</a:t>
                      </a:r>
                      <a:r>
                        <a:rPr sz="2400" b="1" spc="-25">
                          <a:solidFill>
                            <a:srgbClr val="223E62"/>
                          </a:solidFill>
                          <a:latin typeface="Microsoft JhengHei"/>
                          <a:cs typeface="Microsoft JhengHei"/>
                        </a:rPr>
                        <a:t>战略</a:t>
                      </a:r>
                      <a:endParaRPr sz="2400">
                        <a:latin typeface="Microsoft JhengHei"/>
                        <a:cs typeface="Microsoft JhengHei"/>
                      </a:endParaRPr>
                    </a:p>
                  </a:txBody>
                  <a:tcPr marL="0" marR="0" marT="55244" marB="0">
                    <a:lnL w="12700">
                      <a:solidFill>
                        <a:srgbClr val="DDE89A"/>
                      </a:solidFill>
                      <a:prstDash val="solid"/>
                    </a:lnL>
                    <a:lnR w="12700">
                      <a:solidFill>
                        <a:srgbClr val="DDE89A"/>
                      </a:solidFill>
                      <a:prstDash val="solid"/>
                    </a:lnR>
                    <a:lnT w="12700">
                      <a:solidFill>
                        <a:srgbClr val="DDE89A"/>
                      </a:solidFill>
                      <a:prstDash val="solid"/>
                    </a:lnT>
                    <a:lnB w="12700">
                      <a:solidFill>
                        <a:srgbClr val="DDE89A"/>
                      </a:solidFill>
                      <a:prstDash val="solid"/>
                    </a:lnB>
                  </a:tcPr>
                </a:tc>
                <a:tc>
                  <a:txBody>
                    <a:bodyPr vert="horz" wrap="square"/>
                    <a:lstStyle/>
                    <a:p>
                      <a:pPr marL="91440" marR="303530">
                        <a:lnSpc>
                          <a:spcPct val="100000"/>
                        </a:lnSpc>
                        <a:spcBef>
                          <a:spcPts val="434"/>
                        </a:spcBef>
                      </a:pPr>
                      <a:r>
                        <a:rPr sz="2400" b="1" spc="-5">
                          <a:solidFill>
                            <a:srgbClr val="223E62"/>
                          </a:solidFill>
                          <a:latin typeface="Microsoft JhengHei"/>
                          <a:cs typeface="Microsoft JhengHei"/>
                        </a:rPr>
                        <a:t>在较大的或多样化的市场上提供单一的或密切相关的产品与服务系列</a:t>
                      </a:r>
                      <a:endParaRPr sz="2400">
                        <a:latin typeface="Microsoft JhengHei"/>
                        <a:cs typeface="Microsoft JhengHei"/>
                      </a:endParaRPr>
                    </a:p>
                  </a:txBody>
                  <a:tcPr marL="0" marR="0" marT="55244" marB="0">
                    <a:lnL w="12700">
                      <a:solidFill>
                        <a:srgbClr val="DDE89A"/>
                      </a:solidFill>
                      <a:prstDash val="solid"/>
                    </a:lnL>
                    <a:lnR w="12700">
                      <a:solidFill>
                        <a:srgbClr val="DDE89A"/>
                      </a:solidFill>
                      <a:prstDash val="solid"/>
                    </a:lnR>
                    <a:lnT w="12700">
                      <a:solidFill>
                        <a:srgbClr val="DDE89A"/>
                      </a:solidFill>
                      <a:prstDash val="solid"/>
                    </a:lnT>
                    <a:lnB w="12700">
                      <a:solidFill>
                        <a:srgbClr val="DDE89A"/>
                      </a:solidFill>
                      <a:prstDash val="solid"/>
                    </a:lnB>
                  </a:tcPr>
                </a:tc>
                <a:tc>
                  <a:txBody>
                    <a:bodyPr vert="horz" wrap="square"/>
                    <a:lstStyle/>
                    <a:p>
                      <a:pPr marL="91440" marR="337185">
                        <a:lnSpc>
                          <a:spcPct val="100000"/>
                        </a:lnSpc>
                        <a:spcBef>
                          <a:spcPts val="434"/>
                        </a:spcBef>
                      </a:pPr>
                      <a:r>
                        <a:rPr sz="2400" b="1" spc="-10">
                          <a:solidFill>
                            <a:srgbClr val="223E62"/>
                          </a:solidFill>
                          <a:latin typeface="Microsoft JhengHei"/>
                          <a:cs typeface="Microsoft JhengHei"/>
                        </a:rPr>
                        <a:t>从职能结构到事业部结构</a:t>
                      </a:r>
                      <a:endParaRPr sz="2400">
                        <a:latin typeface="Microsoft JhengHei"/>
                        <a:cs typeface="Microsoft JhengHei"/>
                      </a:endParaRPr>
                    </a:p>
                  </a:txBody>
                  <a:tcPr marL="0" marR="0" marT="55244" marB="0">
                    <a:lnL w="12700">
                      <a:solidFill>
                        <a:srgbClr val="DDE89A"/>
                      </a:solidFill>
                      <a:prstDash val="solid"/>
                    </a:lnL>
                    <a:lnR w="12700">
                      <a:solidFill>
                        <a:srgbClr val="DDE89A"/>
                      </a:solidFill>
                      <a:prstDash val="solid"/>
                    </a:lnR>
                    <a:lnT w="12700">
                      <a:solidFill>
                        <a:srgbClr val="DDE89A"/>
                      </a:solidFill>
                      <a:prstDash val="solid"/>
                    </a:lnT>
                    <a:lnB w="12700">
                      <a:solidFill>
                        <a:srgbClr val="DDE89A"/>
                      </a:solidFill>
                      <a:prstDash val="solid"/>
                    </a:lnB>
                  </a:tcPr>
                </a:tc>
              </a:tr>
              <a:tr h="822960">
                <a:tc>
                  <a:txBody>
                    <a:bodyPr vert="horz" wrap="square"/>
                    <a:lstStyle/>
                    <a:p>
                      <a:pPr marL="347980" marR="187960" indent="-152400">
                        <a:lnSpc>
                          <a:spcPct val="100000"/>
                        </a:lnSpc>
                        <a:spcBef>
                          <a:spcPts val="434"/>
                        </a:spcBef>
                      </a:pPr>
                      <a:r>
                        <a:rPr sz="2400" b="1" spc="-15">
                          <a:solidFill>
                            <a:srgbClr val="223E62"/>
                          </a:solidFill>
                          <a:latin typeface="Microsoft JhengHei"/>
                          <a:cs typeface="Microsoft JhengHei"/>
                        </a:rPr>
                        <a:t>纵向一体</a:t>
                      </a:r>
                      <a:r>
                        <a:rPr sz="2400" b="1" spc="-20">
                          <a:solidFill>
                            <a:srgbClr val="223E62"/>
                          </a:solidFill>
                          <a:latin typeface="Microsoft JhengHei"/>
                          <a:cs typeface="Microsoft JhengHei"/>
                        </a:rPr>
                        <a:t>化战略</a:t>
                      </a:r>
                      <a:endParaRPr sz="2400">
                        <a:latin typeface="Microsoft JhengHei"/>
                        <a:cs typeface="Microsoft JhengHei"/>
                      </a:endParaRPr>
                    </a:p>
                  </a:txBody>
                  <a:tcPr marL="0" marR="0" marT="55244" marB="0">
                    <a:lnL w="12700">
                      <a:solidFill>
                        <a:srgbClr val="DDE89A"/>
                      </a:solidFill>
                      <a:prstDash val="solid"/>
                    </a:lnL>
                    <a:lnR w="12700">
                      <a:solidFill>
                        <a:srgbClr val="DDE89A"/>
                      </a:solidFill>
                      <a:prstDash val="solid"/>
                    </a:lnR>
                    <a:lnT w="12700">
                      <a:solidFill>
                        <a:srgbClr val="DDE89A"/>
                      </a:solidFill>
                      <a:prstDash val="solid"/>
                    </a:lnT>
                    <a:lnB w="12700">
                      <a:solidFill>
                        <a:srgbClr val="DDE89A"/>
                      </a:solidFill>
                      <a:prstDash val="solid"/>
                    </a:lnB>
                  </a:tcPr>
                </a:tc>
                <a:tc>
                  <a:txBody>
                    <a:bodyPr vert="horz" wrap="square"/>
                    <a:lstStyle/>
                    <a:p>
                      <a:pPr marL="91440" marR="303530">
                        <a:lnSpc>
                          <a:spcPct val="100000"/>
                        </a:lnSpc>
                        <a:spcBef>
                          <a:spcPts val="434"/>
                        </a:spcBef>
                      </a:pPr>
                      <a:r>
                        <a:rPr sz="2400" b="1" spc="-5">
                          <a:solidFill>
                            <a:srgbClr val="223E62"/>
                          </a:solidFill>
                          <a:latin typeface="Microsoft JhengHei"/>
                          <a:cs typeface="Microsoft JhengHei"/>
                        </a:rPr>
                        <a:t>在多样化的市场上扩展相关的产品</a:t>
                      </a:r>
                      <a:r>
                        <a:rPr sz="2400" b="1" spc="-25">
                          <a:solidFill>
                            <a:srgbClr val="223E62"/>
                          </a:solidFill>
                          <a:latin typeface="Microsoft JhengHei"/>
                          <a:cs typeface="Microsoft JhengHei"/>
                        </a:rPr>
                        <a:t>系列</a:t>
                      </a:r>
                      <a:endParaRPr sz="2400">
                        <a:latin typeface="Microsoft JhengHei"/>
                        <a:cs typeface="Microsoft JhengHei"/>
                      </a:endParaRPr>
                    </a:p>
                  </a:txBody>
                  <a:tcPr marL="0" marR="0" marT="55244" marB="0">
                    <a:lnL w="12700">
                      <a:solidFill>
                        <a:srgbClr val="DDE89A"/>
                      </a:solidFill>
                      <a:prstDash val="solid"/>
                    </a:lnL>
                    <a:lnR w="12700">
                      <a:solidFill>
                        <a:srgbClr val="DDE89A"/>
                      </a:solidFill>
                      <a:prstDash val="solid"/>
                    </a:lnR>
                    <a:lnT w="12700">
                      <a:solidFill>
                        <a:srgbClr val="DDE89A"/>
                      </a:solidFill>
                      <a:prstDash val="solid"/>
                    </a:lnT>
                    <a:lnB w="12700">
                      <a:solidFill>
                        <a:srgbClr val="DDE89A"/>
                      </a:solidFill>
                      <a:prstDash val="solid"/>
                    </a:lnB>
                  </a:tcPr>
                </a:tc>
                <a:tc>
                  <a:txBody>
                    <a:bodyPr vert="horz" wrap="square"/>
                    <a:lstStyle/>
                    <a:p>
                      <a:pPr marL="91440" marR="337185">
                        <a:lnSpc>
                          <a:spcPct val="100000"/>
                        </a:lnSpc>
                        <a:spcBef>
                          <a:spcPts val="434"/>
                        </a:spcBef>
                      </a:pPr>
                      <a:r>
                        <a:rPr sz="2400" b="1" spc="-10">
                          <a:solidFill>
                            <a:srgbClr val="223E62"/>
                          </a:solidFill>
                          <a:latin typeface="Microsoft JhengHei"/>
                          <a:cs typeface="Microsoft JhengHei"/>
                        </a:rPr>
                        <a:t>从事业部结构到矩阵结构</a:t>
                      </a:r>
                      <a:endParaRPr sz="2400">
                        <a:latin typeface="Microsoft JhengHei"/>
                        <a:cs typeface="Microsoft JhengHei"/>
                      </a:endParaRPr>
                    </a:p>
                  </a:txBody>
                  <a:tcPr marL="0" marR="0" marT="55244" marB="0">
                    <a:lnL w="12700">
                      <a:solidFill>
                        <a:srgbClr val="DDE89A"/>
                      </a:solidFill>
                      <a:prstDash val="solid"/>
                    </a:lnL>
                    <a:lnR w="12700">
                      <a:solidFill>
                        <a:srgbClr val="DDE89A"/>
                      </a:solidFill>
                      <a:prstDash val="solid"/>
                    </a:lnR>
                    <a:lnT w="12700">
                      <a:solidFill>
                        <a:srgbClr val="DDE89A"/>
                      </a:solidFill>
                      <a:prstDash val="solid"/>
                    </a:lnT>
                    <a:lnB w="12700">
                      <a:solidFill>
                        <a:srgbClr val="DDE89A"/>
                      </a:solidFill>
                      <a:prstDash val="solid"/>
                    </a:lnB>
                  </a:tcPr>
                </a:tc>
              </a:tr>
              <a:tr h="1188720">
                <a:tc>
                  <a:txBody>
                    <a:bodyPr vert="horz" wrap="square"/>
                    <a:lstStyle/>
                    <a:p>
                      <a:pPr marL="347980" marR="187960" indent="-152400">
                        <a:lnSpc>
                          <a:spcPct val="100000"/>
                        </a:lnSpc>
                        <a:spcBef>
                          <a:spcPts val="1875"/>
                        </a:spcBef>
                      </a:pPr>
                      <a:r>
                        <a:rPr sz="2400" b="1" spc="-15">
                          <a:solidFill>
                            <a:srgbClr val="223E62"/>
                          </a:solidFill>
                          <a:latin typeface="Microsoft JhengHei"/>
                          <a:cs typeface="Microsoft JhengHei"/>
                        </a:rPr>
                        <a:t>多元化经</a:t>
                      </a:r>
                      <a:r>
                        <a:rPr sz="2400" b="1" spc="-20">
                          <a:solidFill>
                            <a:srgbClr val="223E62"/>
                          </a:solidFill>
                          <a:latin typeface="Microsoft JhengHei"/>
                          <a:cs typeface="Microsoft JhengHei"/>
                        </a:rPr>
                        <a:t>营战略</a:t>
                      </a:r>
                      <a:endParaRPr sz="2400">
                        <a:latin typeface="Microsoft JhengHei"/>
                        <a:cs typeface="Microsoft JhengHei"/>
                      </a:endParaRPr>
                    </a:p>
                  </a:txBody>
                  <a:tcPr marL="0" marR="0" marT="238125" marB="0">
                    <a:lnL w="12700">
                      <a:solidFill>
                        <a:srgbClr val="DDE89A"/>
                      </a:solidFill>
                      <a:prstDash val="solid"/>
                    </a:lnL>
                    <a:lnR w="12700">
                      <a:solidFill>
                        <a:srgbClr val="DDE89A"/>
                      </a:solidFill>
                      <a:prstDash val="solid"/>
                    </a:lnR>
                    <a:lnT w="12700">
                      <a:solidFill>
                        <a:srgbClr val="DDE89A"/>
                      </a:solidFill>
                      <a:prstDash val="solid"/>
                    </a:lnT>
                    <a:lnB w="12700">
                      <a:solidFill>
                        <a:srgbClr val="DDE89A"/>
                      </a:solidFill>
                      <a:prstDash val="solid"/>
                    </a:lnB>
                  </a:tcPr>
                </a:tc>
                <a:tc>
                  <a:txBody>
                    <a:bodyPr vert="horz" wrap="square"/>
                    <a:lstStyle/>
                    <a:p>
                      <a:pPr marL="91440" marR="303530">
                        <a:lnSpc>
                          <a:spcPct val="100000"/>
                        </a:lnSpc>
                        <a:spcBef>
                          <a:spcPts val="1875"/>
                        </a:spcBef>
                      </a:pPr>
                      <a:r>
                        <a:rPr sz="2400" b="1" spc="-5">
                          <a:solidFill>
                            <a:srgbClr val="223E62"/>
                          </a:solidFill>
                          <a:latin typeface="Microsoft JhengHei"/>
                          <a:cs typeface="Microsoft JhengHei"/>
                        </a:rPr>
                        <a:t>在大型的多元化产品市场进行多种经营，提供不相关的产品与服务</a:t>
                      </a:r>
                      <a:endParaRPr sz="2400">
                        <a:latin typeface="Microsoft JhengHei"/>
                        <a:cs typeface="Microsoft JhengHei"/>
                      </a:endParaRPr>
                    </a:p>
                  </a:txBody>
                  <a:tcPr marL="0" marR="0" marT="238125" marB="0">
                    <a:lnL w="12700">
                      <a:solidFill>
                        <a:srgbClr val="DDE89A"/>
                      </a:solidFill>
                      <a:prstDash val="solid"/>
                    </a:lnL>
                    <a:lnR w="12700">
                      <a:solidFill>
                        <a:srgbClr val="DDE89A"/>
                      </a:solidFill>
                      <a:prstDash val="solid"/>
                    </a:lnR>
                    <a:lnT w="12700">
                      <a:solidFill>
                        <a:srgbClr val="DDE89A"/>
                      </a:solidFill>
                      <a:prstDash val="solid"/>
                    </a:lnT>
                    <a:lnB w="12700">
                      <a:solidFill>
                        <a:srgbClr val="DDE89A"/>
                      </a:solidFill>
                      <a:prstDash val="solid"/>
                    </a:lnB>
                  </a:tcPr>
                </a:tc>
                <a:tc>
                  <a:txBody>
                    <a:bodyPr vert="horz" wrap="square"/>
                    <a:lstStyle/>
                    <a:p>
                      <a:pPr marL="91440" marR="337185" algn="just">
                        <a:lnSpc>
                          <a:spcPct val="100000"/>
                        </a:lnSpc>
                        <a:spcBef>
                          <a:spcPts val="434"/>
                        </a:spcBef>
                      </a:pPr>
                      <a:r>
                        <a:rPr sz="2400" b="1" spc="-10">
                          <a:solidFill>
                            <a:srgbClr val="223E62"/>
                          </a:solidFill>
                          <a:latin typeface="Microsoft JhengHei"/>
                          <a:cs typeface="Microsoft JhengHei"/>
                        </a:rPr>
                        <a:t>从事业部结构到战略业务单</a:t>
                      </a:r>
                      <a:r>
                        <a:rPr sz="2400" b="1" spc="-20">
                          <a:solidFill>
                            <a:srgbClr val="223E62"/>
                          </a:solidFill>
                          <a:latin typeface="Microsoft JhengHei"/>
                          <a:cs typeface="Microsoft JhengHei"/>
                        </a:rPr>
                        <a:t>位结构</a:t>
                      </a:r>
                      <a:endParaRPr sz="2400">
                        <a:latin typeface="Microsoft JhengHei"/>
                        <a:cs typeface="Microsoft JhengHei"/>
                      </a:endParaRPr>
                    </a:p>
                  </a:txBody>
                  <a:tcPr marL="0" marR="0" marT="55244" marB="0">
                    <a:lnL w="12700">
                      <a:solidFill>
                        <a:srgbClr val="DDE89A"/>
                      </a:solidFill>
                      <a:prstDash val="solid"/>
                    </a:lnL>
                    <a:lnR w="12700">
                      <a:solidFill>
                        <a:srgbClr val="DDE89A"/>
                      </a:solidFill>
                      <a:prstDash val="solid"/>
                    </a:lnR>
                    <a:lnT w="12700">
                      <a:solidFill>
                        <a:srgbClr val="DDE89A"/>
                      </a:solidFill>
                      <a:prstDash val="solid"/>
                    </a:lnT>
                    <a:lnB w="12700">
                      <a:solidFill>
                        <a:srgbClr val="DDE89A"/>
                      </a:solidFill>
                      <a:prstDash val="solid"/>
                    </a:lnB>
                  </a:tcPr>
                </a:tc>
              </a:tr>
            </a:tbl>
          </a:graphicData>
        </a:graphic>
      </p:graphicFrame>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29564" y="1384777"/>
            <a:ext cx="3775710" cy="1215390"/>
          </a:xfrm>
          <a:prstGeom prst="rect">
            <a:avLst/>
          </a:prstGeom>
        </p:spPr>
        <p:txBody>
          <a:bodyPr vert="horz" wrap="square" lIns="0" tIns="12700" rIns="0" bIns="0" rtlCol="0">
            <a:spAutoFit/>
          </a:bodyPr>
          <a:lstStyle/>
          <a:p>
            <a:pPr marL="12700">
              <a:lnSpc>
                <a:spcPts val="3095"/>
              </a:lnSpc>
              <a:spcBef>
                <a:spcPts val="100"/>
              </a:spcBef>
            </a:pPr>
            <a:r>
              <a:rPr sz="2600" b="1" u="heavy" spc="-10">
                <a:solidFill>
                  <a:srgbClr val="DDE89A"/>
                </a:solidFill>
                <a:uFill>
                  <a:solidFill>
                    <a:srgbClr val="DDE89A"/>
                  </a:solidFill>
                </a:uFill>
                <a:latin typeface="Microsoft JhengHei"/>
                <a:cs typeface="Microsoft JhengHei"/>
              </a:rPr>
              <a:t>机械式系统的特点：</a:t>
            </a:r>
            <a:endParaRPr sz="2600">
              <a:latin typeface="Microsoft JhengHei"/>
              <a:cs typeface="Microsoft JhengHei"/>
            </a:endParaRPr>
          </a:p>
          <a:p>
            <a:pPr marL="130810" indent="-118745">
              <a:lnSpc>
                <a:spcPts val="3125"/>
              </a:lnSpc>
              <a:buSzPct val="98076"/>
              <a:buFont typeface="Arial"/>
              <a:buChar char="•"/>
              <a:tabLst>
                <a:tab pos="131445"/>
              </a:tabLst>
            </a:pPr>
            <a:r>
              <a:rPr sz="2600" b="1" spc="-5">
                <a:solidFill>
                  <a:srgbClr val="DDE89A"/>
                </a:solidFill>
                <a:latin typeface="Microsoft JhengHei"/>
                <a:cs typeface="Microsoft JhengHei"/>
              </a:rPr>
              <a:t>将人力视为待管理的资源</a:t>
            </a:r>
            <a:endParaRPr sz="2600">
              <a:latin typeface="Microsoft JhengHei"/>
              <a:cs typeface="Microsoft JhengHei"/>
            </a:endParaRPr>
          </a:p>
          <a:p>
            <a:pPr marL="130810" indent="-118745">
              <a:lnSpc>
                <a:spcPts val="3150"/>
              </a:lnSpc>
              <a:buSzPct val="98076"/>
              <a:buFont typeface="Arial"/>
              <a:buChar char="•"/>
              <a:tabLst>
                <a:tab pos="131445"/>
              </a:tabLst>
            </a:pPr>
            <a:r>
              <a:rPr sz="2600" b="1" spc="-10">
                <a:solidFill>
                  <a:srgbClr val="DDE89A"/>
                </a:solidFill>
                <a:latin typeface="Microsoft JhengHei"/>
                <a:cs typeface="Microsoft JhengHei"/>
              </a:rPr>
              <a:t>具有许多规则和规定</a:t>
            </a:r>
            <a:endParaRPr sz="2600">
              <a:latin typeface="Microsoft JhengHei"/>
              <a:cs typeface="Microsoft JhengHei"/>
            </a:endParaRPr>
          </a:p>
        </p:txBody>
      </p:sp>
      <p:sp>
        <p:nvSpPr>
          <p:cNvPr id="3" name="object 3"/>
          <p:cNvSpPr txBox="1"/>
          <p:nvPr/>
        </p:nvSpPr>
        <p:spPr>
          <a:xfrm>
            <a:off x="329564" y="2573496"/>
            <a:ext cx="3115310" cy="421640"/>
          </a:xfrm>
          <a:prstGeom prst="rect">
            <a:avLst/>
          </a:prstGeom>
        </p:spPr>
        <p:txBody>
          <a:bodyPr vert="horz" wrap="square" lIns="0" tIns="6350" rIns="0" bIns="0" rtlCol="0">
            <a:spAutoFit/>
          </a:bodyPr>
          <a:lstStyle/>
          <a:p>
            <a:pPr marL="130810" indent="-118745">
              <a:lnSpc>
                <a:spcPct val="100000"/>
              </a:lnSpc>
              <a:spcBef>
                <a:spcPts val="50"/>
              </a:spcBef>
              <a:buSzPct val="98076"/>
              <a:buFont typeface="Arial"/>
              <a:buChar char="•"/>
              <a:tabLst>
                <a:tab pos="131445"/>
              </a:tabLst>
            </a:pPr>
            <a:r>
              <a:rPr sz="2600" b="1" spc="-10">
                <a:solidFill>
                  <a:srgbClr val="DDE89A"/>
                </a:solidFill>
                <a:latin typeface="Microsoft JhengHei"/>
                <a:cs typeface="Microsoft JhengHei"/>
              </a:rPr>
              <a:t>激励技术多来自外部</a:t>
            </a:r>
            <a:endParaRPr sz="2600">
              <a:latin typeface="Microsoft JhengHei"/>
              <a:cs typeface="Microsoft JhengHei"/>
            </a:endParaRPr>
          </a:p>
        </p:txBody>
      </p:sp>
      <p:sp>
        <p:nvSpPr>
          <p:cNvPr id="4" name="object 4"/>
          <p:cNvSpPr txBox="1"/>
          <p:nvPr/>
        </p:nvSpPr>
        <p:spPr>
          <a:xfrm>
            <a:off x="329564" y="3365976"/>
            <a:ext cx="3775710" cy="2402840"/>
          </a:xfrm>
          <a:prstGeom prst="rect">
            <a:avLst/>
          </a:prstGeom>
        </p:spPr>
        <p:txBody>
          <a:bodyPr vert="horz" wrap="square" lIns="0" tIns="12700" rIns="0" bIns="0" rtlCol="0">
            <a:spAutoFit/>
          </a:bodyPr>
          <a:lstStyle/>
          <a:p>
            <a:pPr marL="12700">
              <a:lnSpc>
                <a:spcPts val="3095"/>
              </a:lnSpc>
              <a:spcBef>
                <a:spcPts val="100"/>
              </a:spcBef>
            </a:pPr>
            <a:r>
              <a:rPr sz="2600" b="1" spc="-10">
                <a:solidFill>
                  <a:srgbClr val="DDE89A"/>
                </a:solidFill>
                <a:latin typeface="Microsoft JhengHei"/>
                <a:cs typeface="Microsoft JhengHei"/>
              </a:rPr>
              <a:t>并发展忠诚和服从</a:t>
            </a:r>
            <a:endParaRPr sz="2600">
              <a:latin typeface="Microsoft JhengHei"/>
              <a:cs typeface="Microsoft JhengHei"/>
            </a:endParaRPr>
          </a:p>
          <a:p>
            <a:pPr marL="130810" indent="-118745">
              <a:lnSpc>
                <a:spcPts val="3125"/>
              </a:lnSpc>
              <a:buSzPct val="98076"/>
              <a:buFont typeface="Arial"/>
              <a:buChar char="•"/>
              <a:tabLst>
                <a:tab pos="131445"/>
              </a:tabLst>
            </a:pPr>
            <a:r>
              <a:rPr sz="2600" b="1" spc="-10">
                <a:solidFill>
                  <a:srgbClr val="DDE89A"/>
                </a:solidFill>
                <a:latin typeface="Microsoft JhengHei"/>
                <a:cs typeface="Microsoft JhengHei"/>
              </a:rPr>
              <a:t>高度集权化和规范化</a:t>
            </a:r>
            <a:endParaRPr sz="2600">
              <a:latin typeface="Microsoft JhengHei"/>
              <a:cs typeface="Microsoft JhengHei"/>
            </a:endParaRPr>
          </a:p>
          <a:p>
            <a:pPr marL="12700" marR="5080" indent="118745">
              <a:lnSpc>
                <a:spcPts val="3120"/>
              </a:lnSpc>
              <a:spcBef>
                <a:spcPts val="120"/>
              </a:spcBef>
              <a:buSzPct val="98076"/>
              <a:buFont typeface="Arial"/>
              <a:buChar char="•"/>
              <a:tabLst>
                <a:tab pos="131445"/>
              </a:tabLst>
            </a:pPr>
            <a:r>
              <a:rPr sz="2600" b="1" spc="-5">
                <a:solidFill>
                  <a:srgbClr val="DDE89A"/>
                </a:solidFill>
                <a:latin typeface="Microsoft JhengHei"/>
                <a:cs typeface="Microsoft JhengHei"/>
              </a:rPr>
              <a:t>主管在将高层信息传达给</a:t>
            </a:r>
            <a:r>
              <a:rPr sz="2600" b="1" spc="-10">
                <a:solidFill>
                  <a:srgbClr val="DDE89A"/>
                </a:solidFill>
                <a:latin typeface="Microsoft JhengHei"/>
                <a:cs typeface="Microsoft JhengHei"/>
              </a:rPr>
              <a:t>下属时具有选择性</a:t>
            </a:r>
            <a:endParaRPr sz="2600">
              <a:latin typeface="Microsoft JhengHei"/>
              <a:cs typeface="Microsoft JhengHei"/>
            </a:endParaRPr>
          </a:p>
          <a:p>
            <a:pPr marL="12700" marR="5080" indent="118745">
              <a:lnSpc>
                <a:spcPts val="3120"/>
              </a:lnSpc>
              <a:buSzPct val="98076"/>
              <a:buFont typeface="Arial"/>
              <a:buChar char="•"/>
              <a:tabLst>
                <a:tab pos="131445"/>
              </a:tabLst>
            </a:pPr>
            <a:r>
              <a:rPr sz="2600" b="1" spc="-5">
                <a:solidFill>
                  <a:srgbClr val="DDE89A"/>
                </a:solidFill>
                <a:latin typeface="Microsoft JhengHei"/>
                <a:cs typeface="Microsoft JhengHei"/>
              </a:rPr>
              <a:t>通过正式的授权和影响来</a:t>
            </a:r>
            <a:r>
              <a:rPr sz="2600" b="1" spc="-15">
                <a:solidFill>
                  <a:srgbClr val="DDE89A"/>
                </a:solidFill>
                <a:latin typeface="Microsoft JhengHei"/>
                <a:cs typeface="Microsoft JhengHei"/>
              </a:rPr>
              <a:t>实施权力</a:t>
            </a:r>
            <a:endParaRPr sz="2600">
              <a:latin typeface="Microsoft JhengHei"/>
              <a:cs typeface="Microsoft JhengHei"/>
            </a:endParaRPr>
          </a:p>
        </p:txBody>
      </p:sp>
      <p:sp>
        <p:nvSpPr>
          <p:cNvPr id="5" name="object 5"/>
          <p:cNvSpPr txBox="1"/>
          <p:nvPr/>
        </p:nvSpPr>
        <p:spPr>
          <a:xfrm>
            <a:off x="304164" y="2969736"/>
            <a:ext cx="8215630" cy="421640"/>
          </a:xfrm>
          <a:prstGeom prst="rect">
            <a:avLst/>
          </a:prstGeom>
        </p:spPr>
        <p:txBody>
          <a:bodyPr vert="horz" wrap="square" lIns="0" tIns="6350" rIns="0" bIns="0" rtlCol="0">
            <a:spAutoFit/>
          </a:bodyPr>
          <a:lstStyle/>
          <a:p>
            <a:pPr marL="156210" indent="-118745">
              <a:lnSpc>
                <a:spcPct val="100000"/>
              </a:lnSpc>
              <a:spcBef>
                <a:spcPts val="50"/>
              </a:spcBef>
              <a:buSzPct val="98076"/>
              <a:buFont typeface="Arial"/>
              <a:buChar char="•"/>
              <a:tabLst>
                <a:tab pos="156845"/>
              </a:tabLst>
            </a:pPr>
            <a:r>
              <a:rPr sz="2600" b="1" spc="5">
                <a:solidFill>
                  <a:srgbClr val="DDE89A"/>
                </a:solidFill>
                <a:latin typeface="Microsoft JhengHei"/>
                <a:cs typeface="Microsoft JhengHei"/>
              </a:rPr>
              <a:t>非常重视企业层级的能力， </a:t>
            </a:r>
            <a:r>
              <a:rPr sz="3900" b="1" spc="-7" baseline="11752">
                <a:solidFill>
                  <a:srgbClr val="DDE89A"/>
                </a:solidFill>
                <a:latin typeface="Microsoft JhengHei"/>
                <a:cs typeface="Microsoft JhengHei"/>
              </a:rPr>
              <a:t>风格是解决问题的常用方法</a:t>
            </a:r>
            <a:endParaRPr sz="3900" baseline="11752">
              <a:latin typeface="Microsoft JhengHei"/>
              <a:cs typeface="Microsoft JhengHei"/>
            </a:endParaRPr>
          </a:p>
        </p:txBody>
      </p:sp>
      <p:sp>
        <p:nvSpPr>
          <p:cNvPr id="6" name="object 6"/>
          <p:cNvSpPr txBox="1"/>
          <p:nvPr/>
        </p:nvSpPr>
        <p:spPr>
          <a:xfrm>
            <a:off x="4506276" y="1311752"/>
            <a:ext cx="4105910" cy="1611630"/>
          </a:xfrm>
          <a:prstGeom prst="rect">
            <a:avLst/>
          </a:prstGeom>
        </p:spPr>
        <p:txBody>
          <a:bodyPr vert="horz" wrap="square" lIns="0" tIns="12700" rIns="0" bIns="0" rtlCol="0">
            <a:spAutoFit/>
          </a:bodyPr>
          <a:lstStyle/>
          <a:p>
            <a:pPr marL="12700">
              <a:lnSpc>
                <a:spcPts val="3095"/>
              </a:lnSpc>
              <a:spcBef>
                <a:spcPts val="100"/>
              </a:spcBef>
            </a:pPr>
            <a:r>
              <a:rPr sz="2600" b="1" u="heavy" spc="-10">
                <a:solidFill>
                  <a:srgbClr val="DDE89A"/>
                </a:solidFill>
                <a:uFill>
                  <a:solidFill>
                    <a:srgbClr val="DDE89A"/>
                  </a:solidFill>
                </a:uFill>
                <a:latin typeface="Microsoft JhengHei"/>
                <a:cs typeface="Microsoft JhengHei"/>
              </a:rPr>
              <a:t>有机式系统的特点：</a:t>
            </a:r>
            <a:endParaRPr sz="2600">
              <a:latin typeface="Microsoft JhengHei"/>
              <a:cs typeface="Microsoft JhengHei"/>
            </a:endParaRPr>
          </a:p>
          <a:p>
            <a:pPr marL="12700" marR="5080" indent="118745">
              <a:lnSpc>
                <a:spcPts val="3120"/>
              </a:lnSpc>
              <a:spcBef>
                <a:spcPts val="125"/>
              </a:spcBef>
              <a:buSzPct val="98076"/>
              <a:buFont typeface="Arial"/>
              <a:buChar char="•"/>
              <a:tabLst>
                <a:tab pos="131445"/>
              </a:tabLst>
            </a:pPr>
            <a:r>
              <a:rPr sz="2600" b="1" spc="-5">
                <a:solidFill>
                  <a:srgbClr val="DDE89A"/>
                </a:solidFill>
                <a:latin typeface="Microsoft JhengHei"/>
                <a:cs typeface="Microsoft JhengHei"/>
              </a:rPr>
              <a:t>技能、经验和专业知识被视为特有的、最为重要的资源</a:t>
            </a:r>
            <a:endParaRPr sz="2600">
              <a:latin typeface="Microsoft JhengHei"/>
              <a:cs typeface="Microsoft JhengHei"/>
            </a:endParaRPr>
          </a:p>
          <a:p>
            <a:pPr marL="130810" indent="-118745">
              <a:lnSpc>
                <a:spcPts val="3025"/>
              </a:lnSpc>
              <a:buSzPct val="98076"/>
              <a:buFont typeface="Arial"/>
              <a:buChar char="•"/>
              <a:tabLst>
                <a:tab pos="131445"/>
              </a:tabLst>
            </a:pPr>
            <a:r>
              <a:rPr sz="2600" b="1" spc="-5">
                <a:solidFill>
                  <a:srgbClr val="DDE89A"/>
                </a:solidFill>
                <a:latin typeface="Microsoft JhengHei"/>
                <a:cs typeface="Microsoft JhengHei"/>
              </a:rPr>
              <a:t>以咨询和参与为基础的领导</a:t>
            </a:r>
            <a:endParaRPr sz="2600">
              <a:latin typeface="Microsoft JhengHei"/>
              <a:cs typeface="Microsoft JhengHei"/>
            </a:endParaRPr>
          </a:p>
        </p:txBody>
      </p:sp>
      <p:sp>
        <p:nvSpPr>
          <p:cNvPr id="7" name="object 7"/>
          <p:cNvSpPr txBox="1"/>
          <p:nvPr/>
        </p:nvSpPr>
        <p:spPr>
          <a:xfrm>
            <a:off x="4506276" y="3292951"/>
            <a:ext cx="4105910" cy="3196590"/>
          </a:xfrm>
          <a:prstGeom prst="rect">
            <a:avLst/>
          </a:prstGeom>
        </p:spPr>
        <p:txBody>
          <a:bodyPr vert="horz" wrap="square" lIns="0" tIns="6350" rIns="0" bIns="0" rtlCol="0">
            <a:spAutoFit/>
          </a:bodyPr>
          <a:lstStyle/>
          <a:p>
            <a:pPr marL="130810" indent="-118745">
              <a:lnSpc>
                <a:spcPts val="3150"/>
              </a:lnSpc>
              <a:spcBef>
                <a:spcPts val="50"/>
              </a:spcBef>
              <a:buSzPct val="98076"/>
              <a:buFont typeface="Arial"/>
              <a:buChar char="•"/>
              <a:tabLst>
                <a:tab pos="131445"/>
              </a:tabLst>
            </a:pPr>
            <a:r>
              <a:rPr sz="2600" b="1" spc="-10">
                <a:solidFill>
                  <a:srgbClr val="DDE89A"/>
                </a:solidFill>
                <a:latin typeface="Microsoft JhengHei"/>
                <a:cs typeface="Microsoft JhengHei"/>
              </a:rPr>
              <a:t>高度重视企业文化</a:t>
            </a:r>
            <a:endParaRPr sz="2600">
              <a:latin typeface="Microsoft JhengHei"/>
              <a:cs typeface="Microsoft JhengHei"/>
            </a:endParaRPr>
          </a:p>
          <a:p>
            <a:pPr marL="12700" marR="5080" indent="118745">
              <a:lnSpc>
                <a:spcPts val="3120"/>
              </a:lnSpc>
              <a:spcBef>
                <a:spcPts val="120"/>
              </a:spcBef>
              <a:buSzPct val="98076"/>
              <a:buFont typeface="Arial"/>
              <a:buChar char="•"/>
              <a:tabLst>
                <a:tab pos="131445"/>
              </a:tabLst>
            </a:pPr>
            <a:r>
              <a:rPr sz="2600" b="1" spc="-5">
                <a:solidFill>
                  <a:srgbClr val="DDE89A"/>
                </a:solidFill>
                <a:latin typeface="Microsoft JhengHei"/>
                <a:cs typeface="Microsoft JhengHei"/>
              </a:rPr>
              <a:t>强调工作成果、企业的生存和成长高于忠诚和服从</a:t>
            </a:r>
            <a:endParaRPr sz="2600">
              <a:latin typeface="Microsoft JhengHei"/>
              <a:cs typeface="Microsoft JhengHei"/>
            </a:endParaRPr>
          </a:p>
          <a:p>
            <a:pPr marL="130810" indent="-118745">
              <a:lnSpc>
                <a:spcPts val="2995"/>
              </a:lnSpc>
              <a:buSzPct val="98076"/>
              <a:buFont typeface="Arial"/>
              <a:buChar char="•"/>
              <a:tabLst>
                <a:tab pos="131445"/>
              </a:tabLst>
            </a:pPr>
            <a:r>
              <a:rPr sz="2600" b="1" spc="-5">
                <a:solidFill>
                  <a:srgbClr val="DDE89A"/>
                </a:solidFill>
                <a:latin typeface="Microsoft JhengHei"/>
                <a:cs typeface="Microsoft JhengHei"/>
              </a:rPr>
              <a:t>管理风格为参与性管理法</a:t>
            </a:r>
            <a:endParaRPr sz="2600">
              <a:latin typeface="Microsoft JhengHei"/>
              <a:cs typeface="Microsoft JhengHei"/>
            </a:endParaRPr>
          </a:p>
          <a:p>
            <a:pPr marL="130810" indent="-118745">
              <a:lnSpc>
                <a:spcPts val="3120"/>
              </a:lnSpc>
              <a:buSzPct val="98076"/>
              <a:buFont typeface="Arial"/>
              <a:buChar char="•"/>
              <a:tabLst>
                <a:tab pos="131445"/>
              </a:tabLst>
            </a:pPr>
            <a:r>
              <a:rPr sz="2600" b="1" spc="-5">
                <a:solidFill>
                  <a:srgbClr val="DDE89A"/>
                </a:solidFill>
                <a:latin typeface="Microsoft JhengHei"/>
                <a:cs typeface="Microsoft JhengHei"/>
              </a:rPr>
              <a:t>组织结构是分权型的结构</a:t>
            </a:r>
            <a:endParaRPr sz="2600">
              <a:latin typeface="Microsoft JhengHei"/>
              <a:cs typeface="Microsoft JhengHei"/>
            </a:endParaRPr>
          </a:p>
          <a:p>
            <a:pPr marL="12700" marR="5080" indent="118745">
              <a:lnSpc>
                <a:spcPts val="3120"/>
              </a:lnSpc>
              <a:spcBef>
                <a:spcPts val="125"/>
              </a:spcBef>
              <a:buSzPct val="98076"/>
              <a:buFont typeface="Arial"/>
              <a:buChar char="•"/>
              <a:tabLst>
                <a:tab pos="131445"/>
              </a:tabLst>
            </a:pPr>
            <a:r>
              <a:rPr sz="2600" b="1" spc="-5">
                <a:solidFill>
                  <a:srgbClr val="DDE89A"/>
                </a:solidFill>
                <a:latin typeface="Microsoft JhengHei"/>
                <a:cs typeface="Microsoft JhengHei"/>
              </a:rPr>
              <a:t>有机式系统更具弹性并更能</a:t>
            </a:r>
            <a:r>
              <a:rPr sz="2600" b="1" spc="-10">
                <a:solidFill>
                  <a:srgbClr val="DDE89A"/>
                </a:solidFill>
                <a:latin typeface="Microsoft JhengHei"/>
                <a:cs typeface="Microsoft JhengHei"/>
              </a:rPr>
              <a:t>适应不确定性</a:t>
            </a:r>
            <a:endParaRPr sz="2600">
              <a:latin typeface="Microsoft JhengHei"/>
              <a:cs typeface="Microsoft JhengHei"/>
            </a:endParaRPr>
          </a:p>
          <a:p>
            <a:pPr marL="130810" indent="-118745">
              <a:lnSpc>
                <a:spcPts val="3025"/>
              </a:lnSpc>
              <a:buSzPct val="98076"/>
              <a:buFont typeface="Arial"/>
              <a:buChar char="•"/>
              <a:tabLst>
                <a:tab pos="131445"/>
              </a:tabLst>
            </a:pPr>
            <a:r>
              <a:rPr sz="2600" b="1" spc="-5">
                <a:solidFill>
                  <a:srgbClr val="DDE89A"/>
                </a:solidFill>
                <a:latin typeface="Microsoft JhengHei"/>
                <a:cs typeface="Microsoft JhengHei"/>
              </a:rPr>
              <a:t>通过专门技术来实施权力</a:t>
            </a:r>
            <a:endParaRPr sz="2600">
              <a:latin typeface="Microsoft JhengHei"/>
              <a:cs typeface="Microsoft JhengHei"/>
            </a:endParaRPr>
          </a:p>
        </p:txBody>
      </p:sp>
      <p:sp>
        <p:nvSpPr>
          <p:cNvPr id="8" name="object 8"/>
          <p:cNvSpPr txBox="1">
            <a:spLocks noGrp="1"/>
          </p:cNvSpPr>
          <p:nvPr>
            <p:ph type="title"/>
          </p:nvPr>
        </p:nvSpPr>
        <p:spPr>
          <a:xfrm>
            <a:off x="329564" y="450532"/>
            <a:ext cx="3886200" cy="513080"/>
          </a:xfrm>
          <a:prstGeom prst="rect">
            <a:avLst/>
          </a:prstGeom>
        </p:spPr>
        <p:txBody>
          <a:bodyPr vert="horz" wrap="square" lIns="0" tIns="12700" rIns="0" bIns="0" rtlCol="0">
            <a:spAutoFit/>
          </a:bodyPr>
          <a:lstStyle/>
          <a:p>
            <a:pPr marL="12700">
              <a:lnSpc>
                <a:spcPct val="100000"/>
              </a:lnSpc>
              <a:spcBef>
                <a:spcPts val="100"/>
              </a:spcBef>
            </a:pPr>
            <a:r>
              <a:rPr sz="3200" spc="470">
                <a:solidFill>
                  <a:srgbClr val="DDE89A"/>
                </a:solidFill>
              </a:rPr>
              <a:t>(</a:t>
            </a:r>
            <a:r>
              <a:rPr sz="3200">
                <a:solidFill>
                  <a:srgbClr val="DDE89A"/>
                </a:solidFill>
              </a:rPr>
              <a:t>二）</a:t>
            </a:r>
            <a:r>
              <a:rPr sz="3200" spc="-10">
                <a:solidFill>
                  <a:srgbClr val="DDE89A"/>
                </a:solidFill>
              </a:rPr>
              <a:t>组织的战略类型</a:t>
            </a:r>
            <a:endParaRPr sz="3200"/>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object 2"/>
          <p:cNvGraphicFramePr>
            <a:graphicFrameLocks noGrp="1"/>
          </p:cNvGraphicFramePr>
          <p:nvPr/>
        </p:nvGraphicFramePr>
        <p:xfrm>
          <a:off x="1312862" y="2833687"/>
          <a:ext cx="7599680" cy="1158240"/>
        </p:xfrm>
        <a:graphic>
          <a:graphicData uri="http://schemas.openxmlformats.org/drawingml/2006/table">
            <a:tbl>
              <a:tblPr firstRow="1" bandRow="1">
                <a:tableStyleId>{2D5ABB26-0587-4C30-8999-92F81FD0307C}</a:tableStyleId>
              </a:tblPr>
              <a:tblGrid>
                <a:gridCol w="3780154"/>
                <a:gridCol w="3782060"/>
              </a:tblGrid>
              <a:tr h="579120">
                <a:tc>
                  <a:txBody>
                    <a:bodyPr vert="horz" wrap="square"/>
                    <a:lstStyle/>
                    <a:p>
                      <a:pPr marL="264160">
                        <a:lnSpc>
                          <a:spcPct val="100000"/>
                        </a:lnSpc>
                        <a:spcBef>
                          <a:spcPts val="459"/>
                        </a:spcBef>
                      </a:pPr>
                      <a:r>
                        <a:rPr sz="3200" b="1" spc="-10">
                          <a:solidFill>
                            <a:srgbClr val="0B2F13"/>
                          </a:solidFill>
                          <a:latin typeface="Microsoft JhengHei"/>
                          <a:cs typeface="Microsoft JhengHei"/>
                        </a:rPr>
                        <a:t>分权型机械式组织</a:t>
                      </a:r>
                      <a:endParaRPr sz="3200">
                        <a:latin typeface="Microsoft JhengHei"/>
                        <a:cs typeface="Microsoft JhengHei"/>
                      </a:endParaRPr>
                    </a:p>
                  </a:txBody>
                  <a:tcPr marL="0" marR="0" marT="58419" marB="0">
                    <a:lnL w="38100">
                      <a:solidFill>
                        <a:srgbClr val="111111"/>
                      </a:solidFill>
                      <a:prstDash val="solid"/>
                    </a:lnL>
                    <a:lnR w="38100">
                      <a:solidFill>
                        <a:srgbClr val="111111"/>
                      </a:solidFill>
                      <a:prstDash val="solid"/>
                    </a:lnR>
                    <a:lnT w="38100">
                      <a:solidFill>
                        <a:srgbClr val="111111"/>
                      </a:solidFill>
                      <a:prstDash val="solid"/>
                    </a:lnT>
                    <a:lnB w="38100">
                      <a:solidFill>
                        <a:srgbClr val="111111"/>
                      </a:solidFill>
                      <a:prstDash val="solid"/>
                    </a:lnB>
                  </a:tcPr>
                </a:tc>
                <a:tc>
                  <a:txBody>
                    <a:bodyPr vert="horz" wrap="square"/>
                    <a:lstStyle/>
                    <a:p>
                      <a:pPr algn="ctr">
                        <a:lnSpc>
                          <a:spcPct val="100000"/>
                        </a:lnSpc>
                        <a:spcBef>
                          <a:spcPts val="459"/>
                        </a:spcBef>
                      </a:pPr>
                      <a:r>
                        <a:rPr sz="3200" b="1" spc="-10">
                          <a:solidFill>
                            <a:srgbClr val="0B2F13"/>
                          </a:solidFill>
                          <a:latin typeface="Microsoft JhengHei"/>
                          <a:cs typeface="Microsoft JhengHei"/>
                        </a:rPr>
                        <a:t>分权型有机式组织</a:t>
                      </a:r>
                      <a:endParaRPr sz="3200">
                        <a:latin typeface="Microsoft JhengHei"/>
                        <a:cs typeface="Microsoft JhengHei"/>
                      </a:endParaRPr>
                    </a:p>
                  </a:txBody>
                  <a:tcPr marL="0" marR="0" marT="58419" marB="0">
                    <a:lnL w="38100">
                      <a:solidFill>
                        <a:srgbClr val="111111"/>
                      </a:solidFill>
                      <a:prstDash val="solid"/>
                    </a:lnL>
                    <a:lnR w="38100">
                      <a:solidFill>
                        <a:srgbClr val="111111"/>
                      </a:solidFill>
                      <a:prstDash val="solid"/>
                    </a:lnR>
                    <a:lnT w="38100">
                      <a:solidFill>
                        <a:srgbClr val="111111"/>
                      </a:solidFill>
                      <a:prstDash val="solid"/>
                    </a:lnT>
                    <a:lnB w="38100">
                      <a:solidFill>
                        <a:srgbClr val="111111"/>
                      </a:solidFill>
                      <a:prstDash val="solid"/>
                    </a:lnB>
                  </a:tcPr>
                </a:tc>
              </a:tr>
              <a:tr h="579120">
                <a:tc>
                  <a:txBody>
                    <a:bodyPr vert="horz" wrap="square"/>
                    <a:lstStyle/>
                    <a:p>
                      <a:pPr marL="264160">
                        <a:lnSpc>
                          <a:spcPct val="100000"/>
                        </a:lnSpc>
                        <a:spcBef>
                          <a:spcPts val="459"/>
                        </a:spcBef>
                      </a:pPr>
                      <a:r>
                        <a:rPr sz="3200" b="1" spc="-10">
                          <a:solidFill>
                            <a:srgbClr val="0B2F13"/>
                          </a:solidFill>
                          <a:latin typeface="Microsoft JhengHei"/>
                          <a:cs typeface="Microsoft JhengHei"/>
                        </a:rPr>
                        <a:t>集权型机械式组织</a:t>
                      </a:r>
                      <a:endParaRPr sz="3200">
                        <a:latin typeface="Microsoft JhengHei"/>
                        <a:cs typeface="Microsoft JhengHei"/>
                      </a:endParaRPr>
                    </a:p>
                  </a:txBody>
                  <a:tcPr marL="0" marR="0" marT="58419" marB="0">
                    <a:lnL w="38100">
                      <a:solidFill>
                        <a:srgbClr val="111111"/>
                      </a:solidFill>
                      <a:prstDash val="solid"/>
                    </a:lnL>
                    <a:lnR w="38100">
                      <a:solidFill>
                        <a:srgbClr val="111111"/>
                      </a:solidFill>
                      <a:prstDash val="solid"/>
                    </a:lnR>
                    <a:lnT w="38100">
                      <a:solidFill>
                        <a:srgbClr val="111111"/>
                      </a:solidFill>
                      <a:prstDash val="solid"/>
                    </a:lnT>
                    <a:lnB w="38100">
                      <a:solidFill>
                        <a:srgbClr val="111111"/>
                      </a:solidFill>
                      <a:prstDash val="solid"/>
                    </a:lnB>
                  </a:tcPr>
                </a:tc>
                <a:tc>
                  <a:txBody>
                    <a:bodyPr vert="horz" wrap="square"/>
                    <a:lstStyle/>
                    <a:p>
                      <a:pPr algn="ctr">
                        <a:lnSpc>
                          <a:spcPct val="100000"/>
                        </a:lnSpc>
                        <a:spcBef>
                          <a:spcPts val="459"/>
                        </a:spcBef>
                      </a:pPr>
                      <a:r>
                        <a:rPr sz="3200" b="1" spc="-10">
                          <a:solidFill>
                            <a:srgbClr val="0B2F13"/>
                          </a:solidFill>
                          <a:latin typeface="Microsoft JhengHei"/>
                          <a:cs typeface="Microsoft JhengHei"/>
                        </a:rPr>
                        <a:t>集权型有机式组织</a:t>
                      </a:r>
                      <a:endParaRPr sz="3200">
                        <a:latin typeface="Microsoft JhengHei"/>
                        <a:cs typeface="Microsoft JhengHei"/>
                      </a:endParaRPr>
                    </a:p>
                  </a:txBody>
                  <a:tcPr marL="0" marR="0" marT="58419" marB="0">
                    <a:lnL w="38100">
                      <a:solidFill>
                        <a:srgbClr val="111111"/>
                      </a:solidFill>
                      <a:prstDash val="solid"/>
                    </a:lnL>
                    <a:lnR w="38100">
                      <a:solidFill>
                        <a:srgbClr val="111111"/>
                      </a:solidFill>
                      <a:prstDash val="solid"/>
                    </a:lnR>
                    <a:lnT w="38100">
                      <a:solidFill>
                        <a:srgbClr val="111111"/>
                      </a:solidFill>
                      <a:prstDash val="solid"/>
                    </a:lnT>
                    <a:lnB w="38100">
                      <a:solidFill>
                        <a:srgbClr val="111111"/>
                      </a:solidFill>
                      <a:prstDash val="solid"/>
                    </a:lnB>
                  </a:tcPr>
                </a:tc>
              </a:tr>
            </a:tbl>
          </a:graphicData>
        </a:graphic>
      </p:graphicFrame>
      <p:sp>
        <p:nvSpPr>
          <p:cNvPr id="3" name="object 3"/>
          <p:cNvSpPr txBox="1">
            <a:spLocks noGrp="1"/>
          </p:cNvSpPr>
          <p:nvPr>
            <p:ph type="title"/>
          </p:nvPr>
        </p:nvSpPr>
        <p:spPr>
          <a:xfrm>
            <a:off x="3883818" y="2249170"/>
            <a:ext cx="1447800" cy="452120"/>
          </a:xfrm>
          <a:prstGeom prst="rect">
            <a:avLst/>
          </a:prstGeom>
        </p:spPr>
        <p:txBody>
          <a:bodyPr vert="horz" wrap="square" lIns="0" tIns="12700" rIns="0" bIns="0" rtlCol="0">
            <a:spAutoFit/>
          </a:bodyPr>
          <a:lstStyle/>
          <a:p>
            <a:pPr marL="12700">
              <a:lnSpc>
                <a:spcPct val="100000"/>
              </a:lnSpc>
              <a:spcBef>
                <a:spcPts val="100"/>
              </a:spcBef>
            </a:pPr>
            <a:r>
              <a:rPr spc="-15">
                <a:solidFill>
                  <a:srgbClr val="DDE89A"/>
                </a:solidFill>
              </a:rPr>
              <a:t>静态动态</a:t>
            </a:r>
          </a:p>
        </p:txBody>
      </p:sp>
      <p:sp>
        <p:nvSpPr>
          <p:cNvPr id="4" name="object 4"/>
          <p:cNvSpPr txBox="1"/>
          <p:nvPr/>
        </p:nvSpPr>
        <p:spPr>
          <a:xfrm>
            <a:off x="258127" y="3027989"/>
            <a:ext cx="685800" cy="836930"/>
          </a:xfrm>
          <a:prstGeom prst="rect">
            <a:avLst/>
          </a:prstGeom>
        </p:spPr>
        <p:txBody>
          <a:bodyPr vert="horz" wrap="square" lIns="0" tIns="5715" rIns="0" bIns="0" rtlCol="0">
            <a:spAutoFit/>
          </a:bodyPr>
          <a:lstStyle/>
          <a:p>
            <a:pPr marL="12700" marR="5080">
              <a:lnSpc>
                <a:spcPts val="3270"/>
              </a:lnSpc>
              <a:spcBef>
                <a:spcPts val="45"/>
              </a:spcBef>
            </a:pPr>
            <a:r>
              <a:rPr sz="2600" b="1" spc="-25">
                <a:solidFill>
                  <a:srgbClr val="DDE89A"/>
                </a:solidFill>
                <a:latin typeface="Microsoft JhengHei"/>
                <a:cs typeface="Microsoft JhengHei"/>
              </a:rPr>
              <a:t>复杂简单</a:t>
            </a:r>
            <a:endParaRPr sz="2600">
              <a:latin typeface="Microsoft JhengHei"/>
              <a:cs typeface="Microsoft JhengHei"/>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object 2"/>
          <p:cNvGraphicFramePr>
            <a:graphicFrameLocks noGrp="1"/>
          </p:cNvGraphicFramePr>
          <p:nvPr/>
        </p:nvGraphicFramePr>
        <p:xfrm>
          <a:off x="244475" y="1382712"/>
          <a:ext cx="8653780" cy="5067935"/>
        </p:xfrm>
        <a:graphic>
          <a:graphicData uri="http://schemas.openxmlformats.org/drawingml/2006/table">
            <a:tbl>
              <a:tblPr firstRow="1" bandRow="1">
                <a:tableStyleId>{2D5ABB26-0587-4C30-8999-92F81FD0307C}</a:tableStyleId>
              </a:tblPr>
              <a:tblGrid>
                <a:gridCol w="2368550"/>
                <a:gridCol w="6271895"/>
              </a:tblGrid>
              <a:tr h="2270760">
                <a:tc>
                  <a:txBody>
                    <a:bodyPr vert="horz" wrap="square"/>
                    <a:lstStyle/>
                    <a:p>
                      <a:pPr>
                        <a:lnSpc>
                          <a:spcPct val="100000"/>
                        </a:lnSpc>
                      </a:pPr>
                      <a:endParaRPr sz="2600">
                        <a:latin typeface="Times New Roman"/>
                        <a:cs typeface="Times New Roman"/>
                      </a:endParaRPr>
                    </a:p>
                    <a:p>
                      <a:pPr>
                        <a:lnSpc>
                          <a:spcPct val="100000"/>
                        </a:lnSpc>
                      </a:pPr>
                      <a:endParaRPr sz="2600">
                        <a:latin typeface="Times New Roman"/>
                        <a:cs typeface="Times New Roman"/>
                      </a:endParaRPr>
                    </a:p>
                    <a:p>
                      <a:pPr algn="ctr">
                        <a:lnSpc>
                          <a:spcPct val="100000"/>
                        </a:lnSpc>
                        <a:spcBef>
                          <a:spcPts val="1560"/>
                        </a:spcBef>
                      </a:pPr>
                      <a:r>
                        <a:rPr sz="2600" b="1" spc="-10">
                          <a:latin typeface="Microsoft JhengHei"/>
                          <a:cs typeface="Microsoft JhengHei"/>
                        </a:rPr>
                        <a:t>开创性问题</a:t>
                      </a:r>
                      <a:endParaRPr sz="2600">
                        <a:latin typeface="Microsoft JhengHei"/>
                        <a:cs typeface="Microsoft JhengHei"/>
                      </a:endParaRPr>
                    </a:p>
                  </a:txBody>
                  <a:tcPr marL="0" marR="0" marT="0"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E9EEF6"/>
                    </a:solidFill>
                  </a:tcPr>
                </a:tc>
                <a:tc>
                  <a:txBody>
                    <a:bodyPr vert="horz" wrap="square"/>
                    <a:lstStyle/>
                    <a:p>
                      <a:pPr marL="90805" marR="229235" indent="660400" algn="just">
                        <a:lnSpc>
                          <a:spcPct val="110000"/>
                        </a:lnSpc>
                        <a:spcBef>
                          <a:spcPts val="365"/>
                        </a:spcBef>
                      </a:pPr>
                      <a:r>
                        <a:rPr sz="2600" b="1" spc="-5">
                          <a:latin typeface="Microsoft JhengHei"/>
                          <a:cs typeface="Microsoft JhengHei"/>
                        </a:rPr>
                        <a:t>追求一种稳定的环境，试图通过解决</a:t>
                      </a:r>
                      <a:r>
                        <a:rPr sz="2600" b="1" u="heavy">
                          <a:uFill>
                            <a:solidFill>
                              <a:srgbClr val="000000"/>
                            </a:solidFill>
                          </a:uFill>
                          <a:latin typeface="Microsoft JhengHei"/>
                          <a:cs typeface="Microsoft JhengHei"/>
                        </a:rPr>
                        <a:t>开创性问题</a:t>
                      </a:r>
                      <a:r>
                        <a:rPr sz="2600" b="1" spc="-5">
                          <a:latin typeface="Microsoft JhengHei"/>
                          <a:cs typeface="Microsoft JhengHei"/>
                        </a:rPr>
                        <a:t>来达到自己的稳定性，常采用竞争性定价或高质量产品等经济活动来阻止竞争对手进入它们的领域，保持自己的</a:t>
                      </a:r>
                      <a:r>
                        <a:rPr sz="2600" b="1" spc="-25">
                          <a:latin typeface="Microsoft JhengHei"/>
                          <a:cs typeface="Microsoft JhengHei"/>
                        </a:rPr>
                        <a:t>稳定</a:t>
                      </a:r>
                      <a:endParaRPr sz="2600">
                        <a:latin typeface="Microsoft JhengHei"/>
                        <a:cs typeface="Microsoft JhengHei"/>
                      </a:endParaRPr>
                    </a:p>
                  </a:txBody>
                  <a:tcPr marL="0" marR="0" marT="4635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E9EEF6"/>
                    </a:solidFill>
                  </a:tcPr>
                </a:tc>
              </a:tr>
              <a:tr h="962660">
                <a:tc>
                  <a:txBody>
                    <a:bodyPr vert="horz" wrap="square"/>
                    <a:lstStyle/>
                    <a:p>
                      <a:pPr>
                        <a:lnSpc>
                          <a:spcPct val="100000"/>
                        </a:lnSpc>
                        <a:spcBef>
                          <a:spcPts val="35"/>
                        </a:spcBef>
                      </a:pPr>
                      <a:endParaRPr sz="2050">
                        <a:latin typeface="Times New Roman"/>
                        <a:cs typeface="Times New Roman"/>
                      </a:endParaRPr>
                    </a:p>
                    <a:p>
                      <a:pPr algn="ctr">
                        <a:lnSpc>
                          <a:spcPct val="100000"/>
                        </a:lnSpc>
                      </a:pPr>
                      <a:r>
                        <a:rPr sz="2600" b="1" spc="-10">
                          <a:latin typeface="Microsoft JhengHei"/>
                          <a:cs typeface="Microsoft JhengHei"/>
                        </a:rPr>
                        <a:t>工程技术问题</a:t>
                      </a:r>
                      <a:endParaRPr sz="2600">
                        <a:latin typeface="Microsoft JhengHei"/>
                        <a:cs typeface="Microsoft JhengHei"/>
                      </a:endParaRPr>
                    </a:p>
                  </a:txBody>
                  <a:tcPr marL="0" marR="0" marT="444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D0DBEF"/>
                    </a:solidFill>
                  </a:tcPr>
                </a:tc>
                <a:tc>
                  <a:txBody>
                    <a:bodyPr vert="horz" wrap="square"/>
                    <a:lstStyle/>
                    <a:p>
                      <a:pPr marL="90805" marR="229235" indent="660400">
                        <a:lnSpc>
                          <a:spcPct val="110000"/>
                        </a:lnSpc>
                        <a:spcBef>
                          <a:spcPts val="365"/>
                        </a:spcBef>
                      </a:pPr>
                      <a:r>
                        <a:rPr sz="2600" b="1" spc="-5">
                          <a:latin typeface="Microsoft JhengHei"/>
                          <a:cs typeface="Microsoft JhengHei"/>
                        </a:rPr>
                        <a:t>运用大量的资源解决自身的工程技术问题，因此，技术效率是组织成功的关键</a:t>
                      </a:r>
                      <a:endParaRPr sz="2600">
                        <a:latin typeface="Microsoft JhengHei"/>
                        <a:cs typeface="Microsoft JhengHei"/>
                      </a:endParaRPr>
                    </a:p>
                  </a:txBody>
                  <a:tcPr marL="0" marR="0" marT="4635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D0DBEF"/>
                    </a:solidFill>
                  </a:tcPr>
                </a:tc>
              </a:tr>
              <a:tr h="1834514">
                <a:tc>
                  <a:txBody>
                    <a:bodyPr vert="horz" wrap="square"/>
                    <a:lstStyle/>
                    <a:p>
                      <a:pPr>
                        <a:lnSpc>
                          <a:spcPct val="100000"/>
                        </a:lnSpc>
                      </a:pPr>
                      <a:endParaRPr sz="2600">
                        <a:latin typeface="Times New Roman"/>
                        <a:cs typeface="Times New Roman"/>
                      </a:endParaRPr>
                    </a:p>
                    <a:p>
                      <a:pPr>
                        <a:lnSpc>
                          <a:spcPct val="100000"/>
                        </a:lnSpc>
                        <a:spcBef>
                          <a:spcPts val="20"/>
                        </a:spcBef>
                      </a:pPr>
                      <a:endParaRPr sz="2450">
                        <a:latin typeface="Times New Roman"/>
                        <a:cs typeface="Times New Roman"/>
                      </a:endParaRPr>
                    </a:p>
                    <a:p>
                      <a:pPr algn="ctr">
                        <a:lnSpc>
                          <a:spcPct val="100000"/>
                        </a:lnSpc>
                      </a:pPr>
                      <a:r>
                        <a:rPr sz="2600" b="1" spc="-15">
                          <a:latin typeface="Microsoft JhengHei"/>
                          <a:cs typeface="Microsoft JhengHei"/>
                        </a:rPr>
                        <a:t>行政管理</a:t>
                      </a:r>
                      <a:endParaRPr sz="2600">
                        <a:latin typeface="Microsoft JhengHei"/>
                        <a:cs typeface="Microsoft JhengHei"/>
                      </a:endParaRPr>
                    </a:p>
                  </a:txBody>
                  <a:tcPr marL="0" marR="0" marT="0"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E9EEF6"/>
                    </a:solidFill>
                  </a:tcPr>
                </a:tc>
                <a:tc>
                  <a:txBody>
                    <a:bodyPr vert="horz" wrap="square"/>
                    <a:lstStyle/>
                    <a:p>
                      <a:pPr marL="90805" marR="229235" indent="660400" algn="just">
                        <a:lnSpc>
                          <a:spcPct val="110000"/>
                        </a:lnSpc>
                        <a:spcBef>
                          <a:spcPts val="365"/>
                        </a:spcBef>
                      </a:pPr>
                      <a:r>
                        <a:rPr sz="2600" b="1" spc="-5">
                          <a:latin typeface="Microsoft JhengHei"/>
                          <a:cs typeface="Microsoft JhengHei"/>
                        </a:rPr>
                        <a:t>采取“机械式”结构机制，由生产与成本控制专家形成的高层管理，注重成本和其他效率问题的集约式计划、广泛分工的职能结构、集中控制、正式沟通等</a:t>
                      </a:r>
                      <a:endParaRPr sz="2600">
                        <a:latin typeface="Microsoft JhengHei"/>
                        <a:cs typeface="Microsoft JhengHei"/>
                      </a:endParaRPr>
                    </a:p>
                  </a:txBody>
                  <a:tcPr marL="0" marR="0" marT="4635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E9EEF6"/>
                    </a:solidFill>
                  </a:tcPr>
                </a:tc>
              </a:tr>
            </a:tbl>
          </a:graphicData>
        </a:graphic>
      </p:graphicFrame>
      <p:sp>
        <p:nvSpPr>
          <p:cNvPr id="3" name="object 3"/>
          <p:cNvSpPr txBox="1">
            <a:spLocks noGrp="1"/>
          </p:cNvSpPr>
          <p:nvPr>
            <p:ph type="title"/>
          </p:nvPr>
        </p:nvSpPr>
        <p:spPr>
          <a:xfrm>
            <a:off x="402589" y="448944"/>
            <a:ext cx="5003800" cy="452120"/>
          </a:xfrm>
          <a:prstGeom prst="rect">
            <a:avLst/>
          </a:prstGeom>
        </p:spPr>
        <p:txBody>
          <a:bodyPr vert="horz" wrap="square" lIns="0" tIns="12700" rIns="0" bIns="0" rtlCol="0">
            <a:spAutoFit/>
          </a:bodyPr>
          <a:lstStyle/>
          <a:p>
            <a:pPr marL="12700">
              <a:lnSpc>
                <a:spcPct val="100000"/>
              </a:lnSpc>
              <a:spcBef>
                <a:spcPts val="100"/>
              </a:spcBef>
            </a:pPr>
            <a:r>
              <a:rPr spc="200">
                <a:solidFill>
                  <a:srgbClr val="DDE89A"/>
                </a:solidFill>
              </a:rPr>
              <a:t>1.</a:t>
            </a:r>
            <a:r>
              <a:rPr spc="-60">
                <a:solidFill>
                  <a:srgbClr val="DDE89A"/>
                </a:solidFill>
              </a:rPr>
              <a:t>防御型战略组织——</a:t>
            </a:r>
            <a:r>
              <a:rPr spc="-15">
                <a:solidFill>
                  <a:srgbClr val="DDE89A"/>
                </a:solidFill>
              </a:rPr>
              <a:t>稳定产业</a:t>
            </a: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object 2"/>
          <p:cNvGraphicFramePr>
            <a:graphicFrameLocks noGrp="1"/>
          </p:cNvGraphicFramePr>
          <p:nvPr/>
        </p:nvGraphicFramePr>
        <p:xfrm>
          <a:off x="244475" y="1617662"/>
          <a:ext cx="8754745" cy="4632325"/>
        </p:xfrm>
        <a:graphic>
          <a:graphicData uri="http://schemas.openxmlformats.org/drawingml/2006/table">
            <a:tbl>
              <a:tblPr firstRow="1" bandRow="1">
                <a:tableStyleId>{2D5ABB26-0587-4C30-8999-92F81FD0307C}</a:tableStyleId>
              </a:tblPr>
              <a:tblGrid>
                <a:gridCol w="2368550"/>
                <a:gridCol w="6372860"/>
              </a:tblGrid>
              <a:tr h="1398905">
                <a:tc>
                  <a:txBody>
                    <a:bodyPr vert="horz" wrap="square"/>
                    <a:lstStyle/>
                    <a:p>
                      <a:pPr>
                        <a:lnSpc>
                          <a:spcPct val="100000"/>
                        </a:lnSpc>
                        <a:spcBef>
                          <a:spcPts val="25"/>
                        </a:spcBef>
                      </a:pPr>
                      <a:endParaRPr sz="3550">
                        <a:latin typeface="Times New Roman"/>
                        <a:cs typeface="Times New Roman"/>
                      </a:endParaRPr>
                    </a:p>
                    <a:p>
                      <a:pPr algn="ctr">
                        <a:lnSpc>
                          <a:spcPct val="100000"/>
                        </a:lnSpc>
                        <a:spcBef>
                          <a:spcPts val="5"/>
                        </a:spcBef>
                      </a:pPr>
                      <a:r>
                        <a:rPr sz="2600" b="1" spc="-10">
                          <a:latin typeface="Microsoft JhengHei"/>
                          <a:cs typeface="Microsoft JhengHei"/>
                        </a:rPr>
                        <a:t>开创性问题</a:t>
                      </a:r>
                      <a:endParaRPr sz="2600">
                        <a:latin typeface="Microsoft JhengHei"/>
                        <a:cs typeface="Microsoft JhengHei"/>
                      </a:endParaRPr>
                    </a:p>
                  </a:txBody>
                  <a:tcPr marL="0" marR="0" marT="317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E9EEF6"/>
                    </a:solidFill>
                  </a:tcPr>
                </a:tc>
                <a:tc>
                  <a:txBody>
                    <a:bodyPr vert="horz" wrap="square"/>
                    <a:lstStyle/>
                    <a:p>
                      <a:pPr marL="90805" indent="660400">
                        <a:lnSpc>
                          <a:spcPct val="110000"/>
                        </a:lnSpc>
                        <a:spcBef>
                          <a:spcPts val="365"/>
                        </a:spcBef>
                      </a:pPr>
                      <a:r>
                        <a:rPr sz="2600" b="1" spc="-5">
                          <a:solidFill>
                            <a:srgbClr val="003300"/>
                          </a:solidFill>
                          <a:latin typeface="Microsoft JhengHei"/>
                          <a:cs typeface="Microsoft JhengHei"/>
                        </a:rPr>
                        <a:t>追求一种更为动态的环境，将其能力</a:t>
                      </a:r>
                      <a:r>
                        <a:rPr sz="2600" b="1" spc="-50">
                          <a:solidFill>
                            <a:srgbClr val="003300"/>
                          </a:solidFill>
                          <a:latin typeface="Microsoft JhengHei"/>
                          <a:cs typeface="Microsoft JhengHei"/>
                        </a:rPr>
                        <a:t> </a:t>
                      </a:r>
                      <a:r>
                        <a:rPr sz="2600" b="1" spc="-5">
                          <a:solidFill>
                            <a:srgbClr val="003300"/>
                          </a:solidFill>
                          <a:latin typeface="Microsoft JhengHei"/>
                          <a:cs typeface="Microsoft JhengHei"/>
                        </a:rPr>
                        <a:t>表现在探索和发现新产品和市场的机会上，为了寻求和开发产品与市场机会</a:t>
                      </a:r>
                      <a:endParaRPr sz="2600">
                        <a:latin typeface="Microsoft JhengHei"/>
                        <a:cs typeface="Microsoft JhengHei"/>
                      </a:endParaRPr>
                    </a:p>
                  </a:txBody>
                  <a:tcPr marL="0" marR="0" marT="4635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E9EEF6"/>
                    </a:solidFill>
                  </a:tcPr>
                </a:tc>
              </a:tr>
              <a:tr h="1398905">
                <a:tc>
                  <a:txBody>
                    <a:bodyPr vert="horz" wrap="square"/>
                    <a:lstStyle/>
                    <a:p>
                      <a:pPr>
                        <a:lnSpc>
                          <a:spcPct val="100000"/>
                        </a:lnSpc>
                        <a:spcBef>
                          <a:spcPts val="25"/>
                        </a:spcBef>
                      </a:pPr>
                      <a:endParaRPr sz="3550">
                        <a:latin typeface="Times New Roman"/>
                        <a:cs typeface="Times New Roman"/>
                      </a:endParaRPr>
                    </a:p>
                    <a:p>
                      <a:pPr algn="ctr">
                        <a:lnSpc>
                          <a:spcPct val="100000"/>
                        </a:lnSpc>
                        <a:spcBef>
                          <a:spcPts val="5"/>
                        </a:spcBef>
                      </a:pPr>
                      <a:r>
                        <a:rPr sz="2600" b="1" spc="-10">
                          <a:latin typeface="Microsoft JhengHei"/>
                          <a:cs typeface="Microsoft JhengHei"/>
                        </a:rPr>
                        <a:t>工程技术问题</a:t>
                      </a:r>
                      <a:endParaRPr sz="2600">
                        <a:latin typeface="Microsoft JhengHei"/>
                        <a:cs typeface="Microsoft JhengHei"/>
                      </a:endParaRPr>
                    </a:p>
                  </a:txBody>
                  <a:tcPr marL="0" marR="0" marT="317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D0DBEF"/>
                    </a:solidFill>
                  </a:tcPr>
                </a:tc>
                <a:tc>
                  <a:txBody>
                    <a:bodyPr vert="horz" wrap="square"/>
                    <a:lstStyle/>
                    <a:p>
                      <a:pPr marL="90805" marR="330200" indent="660400" algn="just">
                        <a:lnSpc>
                          <a:spcPct val="110000"/>
                        </a:lnSpc>
                        <a:spcBef>
                          <a:spcPts val="365"/>
                        </a:spcBef>
                      </a:pPr>
                      <a:r>
                        <a:rPr sz="2600" b="1" spc="-5">
                          <a:solidFill>
                            <a:srgbClr val="003300"/>
                          </a:solidFill>
                          <a:latin typeface="Microsoft JhengHei"/>
                          <a:cs typeface="Microsoft JhengHei"/>
                        </a:rPr>
                        <a:t>开拓型组织不是局限在现有的技术能力上，它根据现在和将来的产品结构确定</a:t>
                      </a:r>
                      <a:r>
                        <a:rPr sz="2600" b="1" spc="-15">
                          <a:solidFill>
                            <a:srgbClr val="003300"/>
                          </a:solidFill>
                          <a:latin typeface="Microsoft JhengHei"/>
                          <a:cs typeface="Microsoft JhengHei"/>
                        </a:rPr>
                        <a:t>技术能力</a:t>
                      </a:r>
                      <a:endParaRPr sz="2600">
                        <a:latin typeface="Microsoft JhengHei"/>
                        <a:cs typeface="Microsoft JhengHei"/>
                      </a:endParaRPr>
                    </a:p>
                  </a:txBody>
                  <a:tcPr marL="0" marR="0" marT="4635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D0DBEF"/>
                    </a:solidFill>
                  </a:tcPr>
                </a:tc>
              </a:tr>
              <a:tr h="1834514">
                <a:tc>
                  <a:txBody>
                    <a:bodyPr vert="horz" wrap="square"/>
                    <a:lstStyle/>
                    <a:p>
                      <a:pPr>
                        <a:lnSpc>
                          <a:spcPct val="100000"/>
                        </a:lnSpc>
                      </a:pPr>
                      <a:endParaRPr sz="2600">
                        <a:latin typeface="Times New Roman"/>
                        <a:cs typeface="Times New Roman"/>
                      </a:endParaRPr>
                    </a:p>
                    <a:p>
                      <a:pPr>
                        <a:lnSpc>
                          <a:spcPct val="100000"/>
                        </a:lnSpc>
                        <a:spcBef>
                          <a:spcPts val="20"/>
                        </a:spcBef>
                      </a:pPr>
                      <a:endParaRPr sz="2450">
                        <a:latin typeface="Times New Roman"/>
                        <a:cs typeface="Times New Roman"/>
                      </a:endParaRPr>
                    </a:p>
                    <a:p>
                      <a:pPr algn="ctr">
                        <a:lnSpc>
                          <a:spcPct val="100000"/>
                        </a:lnSpc>
                      </a:pPr>
                      <a:r>
                        <a:rPr sz="2600" b="1" spc="-15">
                          <a:latin typeface="Microsoft JhengHei"/>
                          <a:cs typeface="Microsoft JhengHei"/>
                        </a:rPr>
                        <a:t>行政管理</a:t>
                      </a:r>
                      <a:endParaRPr sz="2600">
                        <a:latin typeface="Microsoft JhengHei"/>
                        <a:cs typeface="Microsoft JhengHei"/>
                      </a:endParaRPr>
                    </a:p>
                  </a:txBody>
                  <a:tcPr marL="0" marR="0" marT="0"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E9EEF6"/>
                    </a:solidFill>
                  </a:tcPr>
                </a:tc>
                <a:tc>
                  <a:txBody>
                    <a:bodyPr vert="horz" wrap="square"/>
                    <a:lstStyle/>
                    <a:p>
                      <a:pPr marL="90805" marR="330200" indent="660400" algn="just">
                        <a:lnSpc>
                          <a:spcPct val="110000"/>
                        </a:lnSpc>
                        <a:spcBef>
                          <a:spcPts val="365"/>
                        </a:spcBef>
                      </a:pPr>
                      <a:r>
                        <a:rPr sz="2600" b="1" spc="-5">
                          <a:solidFill>
                            <a:srgbClr val="003300"/>
                          </a:solidFill>
                          <a:latin typeface="Microsoft JhengHei"/>
                          <a:cs typeface="Microsoft JhengHei"/>
                        </a:rPr>
                        <a:t>组织的结构应采取“有机的”机制，包括由市场、研究开发方面的专家组成的高层管理，注重产出结果的粗放式计划、分散式控制以及横向和纵向的沟通</a:t>
                      </a:r>
                      <a:endParaRPr sz="2600">
                        <a:latin typeface="Microsoft JhengHei"/>
                        <a:cs typeface="Microsoft JhengHei"/>
                      </a:endParaRPr>
                    </a:p>
                  </a:txBody>
                  <a:tcPr marL="0" marR="0" marT="4635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E9EEF6"/>
                    </a:solidFill>
                  </a:tcPr>
                </a:tc>
              </a:tr>
            </a:tbl>
          </a:graphicData>
        </a:graphic>
      </p:graphicFrame>
      <p:sp>
        <p:nvSpPr>
          <p:cNvPr id="3" name="object 3"/>
          <p:cNvSpPr txBox="1">
            <a:spLocks noGrp="1"/>
          </p:cNvSpPr>
          <p:nvPr>
            <p:ph type="title"/>
          </p:nvPr>
        </p:nvSpPr>
        <p:spPr>
          <a:xfrm>
            <a:off x="402589" y="448944"/>
            <a:ext cx="2870200" cy="452120"/>
          </a:xfrm>
          <a:prstGeom prst="rect">
            <a:avLst/>
          </a:prstGeom>
        </p:spPr>
        <p:txBody>
          <a:bodyPr vert="horz" wrap="square" lIns="0" tIns="12700" rIns="0" bIns="0" rtlCol="0">
            <a:spAutoFit/>
          </a:bodyPr>
          <a:lstStyle/>
          <a:p>
            <a:pPr marL="12700">
              <a:lnSpc>
                <a:spcPct val="100000"/>
              </a:lnSpc>
              <a:spcBef>
                <a:spcPts val="100"/>
              </a:spcBef>
            </a:pPr>
            <a:r>
              <a:rPr spc="200">
                <a:solidFill>
                  <a:srgbClr val="DDE89A"/>
                </a:solidFill>
              </a:rPr>
              <a:t>2.</a:t>
            </a:r>
            <a:r>
              <a:rPr spc="-10">
                <a:solidFill>
                  <a:srgbClr val="DDE89A"/>
                </a:solidFill>
              </a:rPr>
              <a:t>开拓型战略组织</a:t>
            </a: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object 2"/>
          <p:cNvGraphicFramePr>
            <a:graphicFrameLocks noGrp="1"/>
          </p:cNvGraphicFramePr>
          <p:nvPr/>
        </p:nvGraphicFramePr>
        <p:xfrm>
          <a:off x="244475" y="1406525"/>
          <a:ext cx="8653780" cy="4632325"/>
        </p:xfrm>
        <a:graphic>
          <a:graphicData uri="http://schemas.openxmlformats.org/drawingml/2006/table">
            <a:tbl>
              <a:tblPr firstRow="1" bandRow="1">
                <a:tableStyleId>{2D5ABB26-0587-4C30-8999-92F81FD0307C}</a:tableStyleId>
              </a:tblPr>
              <a:tblGrid>
                <a:gridCol w="2368550"/>
                <a:gridCol w="6271895"/>
              </a:tblGrid>
              <a:tr h="2270760">
                <a:tc>
                  <a:txBody>
                    <a:bodyPr vert="horz" wrap="square"/>
                    <a:lstStyle/>
                    <a:p>
                      <a:pPr>
                        <a:lnSpc>
                          <a:spcPct val="100000"/>
                        </a:lnSpc>
                      </a:pPr>
                      <a:endParaRPr sz="2600">
                        <a:latin typeface="Times New Roman"/>
                        <a:cs typeface="Times New Roman"/>
                      </a:endParaRPr>
                    </a:p>
                    <a:p>
                      <a:pPr>
                        <a:lnSpc>
                          <a:spcPct val="100000"/>
                        </a:lnSpc>
                      </a:pPr>
                      <a:endParaRPr sz="2600">
                        <a:latin typeface="Times New Roman"/>
                        <a:cs typeface="Times New Roman"/>
                      </a:endParaRPr>
                    </a:p>
                    <a:p>
                      <a:pPr algn="ctr">
                        <a:lnSpc>
                          <a:spcPct val="100000"/>
                        </a:lnSpc>
                        <a:spcBef>
                          <a:spcPts val="1560"/>
                        </a:spcBef>
                      </a:pPr>
                      <a:r>
                        <a:rPr sz="2600" b="1" spc="-10">
                          <a:latin typeface="Microsoft JhengHei"/>
                          <a:cs typeface="Microsoft JhengHei"/>
                        </a:rPr>
                        <a:t>开创性问题</a:t>
                      </a:r>
                      <a:endParaRPr sz="2600">
                        <a:latin typeface="Microsoft JhengHei"/>
                        <a:cs typeface="Microsoft JhengHei"/>
                      </a:endParaRPr>
                    </a:p>
                  </a:txBody>
                  <a:tcPr marL="0" marR="0" marT="0"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E9EEF6"/>
                    </a:solidFill>
                  </a:tcPr>
                </a:tc>
                <a:tc>
                  <a:txBody>
                    <a:bodyPr vert="horz" wrap="square"/>
                    <a:lstStyle/>
                    <a:p>
                      <a:pPr marL="90805" marR="229235" indent="660400" algn="just">
                        <a:lnSpc>
                          <a:spcPct val="110000"/>
                        </a:lnSpc>
                        <a:spcBef>
                          <a:spcPts val="365"/>
                        </a:spcBef>
                      </a:pPr>
                      <a:r>
                        <a:rPr sz="2600" b="1" spc="-5">
                          <a:solidFill>
                            <a:srgbClr val="663300"/>
                          </a:solidFill>
                          <a:latin typeface="Microsoft JhengHei"/>
                          <a:cs typeface="Microsoft JhengHei"/>
                        </a:rPr>
                        <a:t>是开拓型组织与防御型组织的结合体对各种战略进行理智的选择，试图以最小的风险、最大的机会获得利润</a:t>
                      </a:r>
                      <a:endParaRPr sz="2600">
                        <a:latin typeface="Microsoft JhengHei"/>
                        <a:cs typeface="Microsoft JhengHei"/>
                      </a:endParaRPr>
                    </a:p>
                    <a:p>
                      <a:pPr marL="90805" marR="229235" indent="660400">
                        <a:lnSpc>
                          <a:spcPct val="110000"/>
                        </a:lnSpc>
                      </a:pPr>
                      <a:r>
                        <a:rPr sz="2600" b="1" spc="-5">
                          <a:solidFill>
                            <a:srgbClr val="663300"/>
                          </a:solidFill>
                          <a:latin typeface="Microsoft JhengHei"/>
                          <a:cs typeface="Microsoft JhengHei"/>
                        </a:rPr>
                        <a:t>在寻求新的产品和市场机会的同时，保持传统的产品和市场</a:t>
                      </a:r>
                      <a:endParaRPr sz="2600">
                        <a:latin typeface="Microsoft JhengHei"/>
                        <a:cs typeface="Microsoft JhengHei"/>
                      </a:endParaRPr>
                    </a:p>
                  </a:txBody>
                  <a:tcPr marL="0" marR="0" marT="4635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E9EEF6"/>
                    </a:solidFill>
                  </a:tcPr>
                </a:tc>
              </a:tr>
              <a:tr h="962660">
                <a:tc>
                  <a:txBody>
                    <a:bodyPr vert="horz" wrap="square"/>
                    <a:lstStyle/>
                    <a:p>
                      <a:pPr>
                        <a:lnSpc>
                          <a:spcPct val="100000"/>
                        </a:lnSpc>
                        <a:spcBef>
                          <a:spcPts val="35"/>
                        </a:spcBef>
                      </a:pPr>
                      <a:endParaRPr sz="2050">
                        <a:latin typeface="Times New Roman"/>
                        <a:cs typeface="Times New Roman"/>
                      </a:endParaRPr>
                    </a:p>
                    <a:p>
                      <a:pPr algn="ctr">
                        <a:lnSpc>
                          <a:spcPct val="100000"/>
                        </a:lnSpc>
                      </a:pPr>
                      <a:r>
                        <a:rPr sz="2600" b="1" spc="-10">
                          <a:latin typeface="Microsoft JhengHei"/>
                          <a:cs typeface="Microsoft JhengHei"/>
                        </a:rPr>
                        <a:t>工程技术问题</a:t>
                      </a:r>
                      <a:endParaRPr sz="2600">
                        <a:latin typeface="Microsoft JhengHei"/>
                        <a:cs typeface="Microsoft JhengHei"/>
                      </a:endParaRPr>
                    </a:p>
                  </a:txBody>
                  <a:tcPr marL="0" marR="0" marT="444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D0DBEF"/>
                    </a:solidFill>
                  </a:tcPr>
                </a:tc>
                <a:tc>
                  <a:txBody>
                    <a:bodyPr vert="horz" wrap="square"/>
                    <a:lstStyle/>
                    <a:p>
                      <a:pPr marL="90805" marR="229235" indent="660400">
                        <a:lnSpc>
                          <a:spcPct val="110000"/>
                        </a:lnSpc>
                        <a:spcBef>
                          <a:spcPts val="365"/>
                        </a:spcBef>
                      </a:pPr>
                      <a:r>
                        <a:rPr sz="2600" b="1" spc="-5">
                          <a:solidFill>
                            <a:srgbClr val="663300"/>
                          </a:solidFill>
                          <a:latin typeface="Microsoft JhengHei"/>
                          <a:cs typeface="Microsoft JhengHei"/>
                        </a:rPr>
                        <a:t>表现出两重性，组织需要在保持技术的灵活性与稳定性之间进行平衡</a:t>
                      </a:r>
                      <a:endParaRPr sz="2600">
                        <a:latin typeface="Microsoft JhengHei"/>
                        <a:cs typeface="Microsoft JhengHei"/>
                      </a:endParaRPr>
                    </a:p>
                  </a:txBody>
                  <a:tcPr marL="0" marR="0" marT="4635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D0DBEF"/>
                    </a:solidFill>
                  </a:tcPr>
                </a:tc>
              </a:tr>
              <a:tr h="1398905">
                <a:tc>
                  <a:txBody>
                    <a:bodyPr vert="horz" wrap="square"/>
                    <a:lstStyle/>
                    <a:p>
                      <a:pPr>
                        <a:lnSpc>
                          <a:spcPct val="100000"/>
                        </a:lnSpc>
                        <a:spcBef>
                          <a:spcPts val="25"/>
                        </a:spcBef>
                      </a:pPr>
                      <a:endParaRPr sz="3550">
                        <a:latin typeface="Times New Roman"/>
                        <a:cs typeface="Times New Roman"/>
                      </a:endParaRPr>
                    </a:p>
                    <a:p>
                      <a:pPr algn="ctr">
                        <a:lnSpc>
                          <a:spcPct val="100000"/>
                        </a:lnSpc>
                        <a:spcBef>
                          <a:spcPts val="5"/>
                        </a:spcBef>
                      </a:pPr>
                      <a:r>
                        <a:rPr sz="2600" b="1" spc="-15">
                          <a:latin typeface="Microsoft JhengHei"/>
                          <a:cs typeface="Microsoft JhengHei"/>
                        </a:rPr>
                        <a:t>行政管理</a:t>
                      </a:r>
                      <a:endParaRPr sz="2600">
                        <a:latin typeface="Microsoft JhengHei"/>
                        <a:cs typeface="Microsoft JhengHei"/>
                      </a:endParaRPr>
                    </a:p>
                  </a:txBody>
                  <a:tcPr marL="0" marR="0" marT="317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E9EEF6"/>
                    </a:solidFill>
                  </a:tcPr>
                </a:tc>
                <a:tc>
                  <a:txBody>
                    <a:bodyPr vert="horz" wrap="square"/>
                    <a:lstStyle/>
                    <a:p>
                      <a:pPr marL="90805" marR="229235" indent="660400" algn="just">
                        <a:lnSpc>
                          <a:spcPct val="110000"/>
                        </a:lnSpc>
                        <a:spcBef>
                          <a:spcPts val="365"/>
                        </a:spcBef>
                      </a:pPr>
                      <a:r>
                        <a:rPr sz="2600" b="1" spc="-5">
                          <a:solidFill>
                            <a:srgbClr val="663300"/>
                          </a:solidFill>
                          <a:latin typeface="Microsoft JhengHei"/>
                          <a:cs typeface="Microsoft JhengHei"/>
                        </a:rPr>
                        <a:t>采用矩阵结构，矩阵结构在职能部门中实行集权控制机制，而对产品开发小组</a:t>
                      </a:r>
                      <a:r>
                        <a:rPr sz="2600" b="1" spc="-10">
                          <a:solidFill>
                            <a:srgbClr val="663300"/>
                          </a:solidFill>
                          <a:latin typeface="Microsoft JhengHei"/>
                          <a:cs typeface="Microsoft JhengHei"/>
                        </a:rPr>
                        <a:t>使用分权控制方法</a:t>
                      </a:r>
                      <a:endParaRPr sz="2600">
                        <a:latin typeface="Microsoft JhengHei"/>
                        <a:cs typeface="Microsoft JhengHei"/>
                      </a:endParaRPr>
                    </a:p>
                  </a:txBody>
                  <a:tcPr marL="0" marR="0" marT="46355" marB="0">
                    <a:lnL w="12700">
                      <a:solidFill>
                        <a:srgbClr val="518CD3"/>
                      </a:solidFill>
                      <a:prstDash val="solid"/>
                    </a:lnL>
                    <a:lnR w="12700">
                      <a:solidFill>
                        <a:srgbClr val="518CD3"/>
                      </a:solidFill>
                      <a:prstDash val="solid"/>
                    </a:lnR>
                    <a:lnT w="12700">
                      <a:solidFill>
                        <a:srgbClr val="518CD3"/>
                      </a:solidFill>
                      <a:prstDash val="solid"/>
                    </a:lnT>
                    <a:lnB w="12700">
                      <a:solidFill>
                        <a:srgbClr val="518CD3"/>
                      </a:solidFill>
                      <a:prstDash val="solid"/>
                    </a:lnB>
                    <a:solidFill>
                      <a:srgbClr val="E9EEF6"/>
                    </a:solidFill>
                  </a:tcPr>
                </a:tc>
              </a:tr>
            </a:tbl>
          </a:graphicData>
        </a:graphic>
      </p:graphicFrame>
      <p:sp>
        <p:nvSpPr>
          <p:cNvPr id="3" name="object 3"/>
          <p:cNvSpPr txBox="1">
            <a:spLocks noGrp="1"/>
          </p:cNvSpPr>
          <p:nvPr>
            <p:ph type="title"/>
          </p:nvPr>
        </p:nvSpPr>
        <p:spPr>
          <a:xfrm>
            <a:off x="402589" y="448944"/>
            <a:ext cx="2870200" cy="452120"/>
          </a:xfrm>
          <a:prstGeom prst="rect">
            <a:avLst/>
          </a:prstGeom>
        </p:spPr>
        <p:txBody>
          <a:bodyPr vert="horz" wrap="square" lIns="0" tIns="12700" rIns="0" bIns="0" rtlCol="0">
            <a:spAutoFit/>
          </a:bodyPr>
          <a:lstStyle/>
          <a:p>
            <a:pPr marL="12700">
              <a:lnSpc>
                <a:spcPct val="100000"/>
              </a:lnSpc>
              <a:spcBef>
                <a:spcPts val="100"/>
              </a:spcBef>
            </a:pPr>
            <a:r>
              <a:rPr spc="200">
                <a:solidFill>
                  <a:srgbClr val="DDE89A"/>
                </a:solidFill>
              </a:rPr>
              <a:t>3.</a:t>
            </a:r>
            <a:r>
              <a:rPr spc="-10">
                <a:solidFill>
                  <a:srgbClr val="DDE89A"/>
                </a:solidFill>
              </a:rPr>
              <a:t>分析型战略组织</a:t>
            </a: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02589" y="448944"/>
            <a:ext cx="2870200" cy="452120"/>
          </a:xfrm>
          <a:prstGeom prst="rect">
            <a:avLst/>
          </a:prstGeom>
        </p:spPr>
        <p:txBody>
          <a:bodyPr vert="horz" wrap="square" lIns="0" tIns="12700" rIns="0" bIns="0" rtlCol="0">
            <a:spAutoFit/>
          </a:bodyPr>
          <a:lstStyle/>
          <a:p>
            <a:pPr marL="12700">
              <a:lnSpc>
                <a:spcPct val="100000"/>
              </a:lnSpc>
              <a:spcBef>
                <a:spcPts val="100"/>
              </a:spcBef>
            </a:pPr>
            <a:r>
              <a:rPr spc="200">
                <a:solidFill>
                  <a:srgbClr val="DDE89A"/>
                </a:solidFill>
              </a:rPr>
              <a:t>4.</a:t>
            </a:r>
            <a:r>
              <a:rPr spc="-10">
                <a:solidFill>
                  <a:srgbClr val="DDE89A"/>
                </a:solidFill>
              </a:rPr>
              <a:t>反应型战略组织</a:t>
            </a:r>
          </a:p>
        </p:txBody>
      </p:sp>
      <p:sp>
        <p:nvSpPr>
          <p:cNvPr id="3" name="object 3"/>
          <p:cNvSpPr txBox="1"/>
          <p:nvPr/>
        </p:nvSpPr>
        <p:spPr>
          <a:xfrm>
            <a:off x="402590" y="1375462"/>
            <a:ext cx="8335645" cy="3780790"/>
          </a:xfrm>
          <a:prstGeom prst="rect">
            <a:avLst/>
          </a:prstGeom>
        </p:spPr>
        <p:txBody>
          <a:bodyPr vert="horz" wrap="square" lIns="0" tIns="12700" rIns="0" bIns="0" rtlCol="0">
            <a:spAutoFit/>
          </a:bodyPr>
          <a:lstStyle/>
          <a:p>
            <a:pPr marL="12700" marR="135890" algn="just">
              <a:lnSpc>
                <a:spcPct val="110000"/>
              </a:lnSpc>
              <a:spcBef>
                <a:spcPts val="100"/>
              </a:spcBef>
            </a:pPr>
            <a:r>
              <a:rPr sz="2800" b="1" spc="-5">
                <a:solidFill>
                  <a:srgbClr val="DDE89A"/>
                </a:solidFill>
                <a:latin typeface="Microsoft JhengHei"/>
                <a:cs typeface="Microsoft JhengHei"/>
              </a:rPr>
              <a:t>反应型战略在战略中是一种下策，型组织在对其外部环境的反应上桌取一种动荡不定的调整模式，缺少在变化的环境中随机应变的机制</a:t>
            </a:r>
            <a:endParaRPr sz="2800">
              <a:latin typeface="Microsoft JhengHei"/>
              <a:cs typeface="Microsoft JhengHei"/>
            </a:endParaRPr>
          </a:p>
          <a:p>
            <a:pPr marL="12700">
              <a:lnSpc>
                <a:spcPct val="100000"/>
              </a:lnSpc>
              <a:spcBef>
                <a:spcPts val="335"/>
              </a:spcBef>
            </a:pPr>
            <a:r>
              <a:rPr sz="2800" b="1" spc="-20">
                <a:solidFill>
                  <a:srgbClr val="DDE89A"/>
                </a:solidFill>
                <a:latin typeface="Microsoft JhengHei"/>
                <a:cs typeface="Microsoft JhengHei"/>
              </a:rPr>
              <a:t>原因：</a:t>
            </a:r>
            <a:endParaRPr sz="2800">
              <a:latin typeface="Microsoft JhengHei"/>
              <a:cs typeface="Microsoft JhengHei"/>
            </a:endParaRPr>
          </a:p>
          <a:p>
            <a:pPr marL="499745" indent="-128270">
              <a:lnSpc>
                <a:spcPct val="100000"/>
              </a:lnSpc>
              <a:spcBef>
                <a:spcPts val="285"/>
              </a:spcBef>
              <a:buSzPct val="98214"/>
              <a:buFont typeface="Arial"/>
              <a:buChar char="•"/>
              <a:tabLst>
                <a:tab pos="500380"/>
              </a:tabLst>
            </a:pPr>
            <a:r>
              <a:rPr sz="2800" b="1" spc="-5">
                <a:solidFill>
                  <a:srgbClr val="DDE89A"/>
                </a:solidFill>
                <a:latin typeface="Microsoft JhengHei"/>
                <a:cs typeface="Microsoft JhengHei"/>
              </a:rPr>
              <a:t>决策层没有明文表达企业战略</a:t>
            </a:r>
            <a:endParaRPr sz="2800">
              <a:latin typeface="Microsoft JhengHei"/>
              <a:cs typeface="Microsoft JhengHei"/>
            </a:endParaRPr>
          </a:p>
          <a:p>
            <a:pPr marL="499745" indent="-128270">
              <a:lnSpc>
                <a:spcPct val="100000"/>
              </a:lnSpc>
              <a:spcBef>
                <a:spcPts val="275"/>
              </a:spcBef>
              <a:buSzPct val="98214"/>
              <a:buFont typeface="Arial"/>
              <a:buChar char="•"/>
              <a:tabLst>
                <a:tab pos="500380"/>
              </a:tabLst>
            </a:pPr>
            <a:r>
              <a:rPr sz="2800" b="1" spc="-5">
                <a:solidFill>
                  <a:srgbClr val="DDE89A"/>
                </a:solidFill>
                <a:latin typeface="Microsoft JhengHei"/>
                <a:cs typeface="Microsoft JhengHei"/>
              </a:rPr>
              <a:t>管理层次中没有形成可适用于现有战略的组织结构</a:t>
            </a:r>
            <a:endParaRPr sz="2800">
              <a:latin typeface="Microsoft JhengHei"/>
              <a:cs typeface="Microsoft JhengHei"/>
            </a:endParaRPr>
          </a:p>
          <a:p>
            <a:pPr marL="372110" marR="5080" indent="128270">
              <a:lnSpc>
                <a:spcPts val="3700"/>
              </a:lnSpc>
              <a:spcBef>
                <a:spcPts val="85"/>
              </a:spcBef>
              <a:buSzPct val="98214"/>
              <a:buFont typeface="Arial"/>
              <a:buChar char="•"/>
              <a:tabLst>
                <a:tab pos="500380"/>
              </a:tabLst>
            </a:pPr>
            <a:r>
              <a:rPr sz="2800" b="1" spc="-5">
                <a:solidFill>
                  <a:srgbClr val="DDE89A"/>
                </a:solidFill>
                <a:latin typeface="Microsoft JhengHei"/>
                <a:cs typeface="Microsoft JhengHei"/>
              </a:rPr>
              <a:t>只注重保持现有的战略与结构的关系，忽视了外部</a:t>
            </a:r>
            <a:r>
              <a:rPr sz="2800" b="1" spc="-10">
                <a:solidFill>
                  <a:srgbClr val="DDE89A"/>
                </a:solidFill>
                <a:latin typeface="Microsoft JhengHei"/>
                <a:cs typeface="Microsoft JhengHei"/>
              </a:rPr>
              <a:t>环境条件的变化</a:t>
            </a:r>
            <a:endParaRPr sz="2800">
              <a:latin typeface="Microsoft JhengHei"/>
              <a:cs typeface="Microsoft JhengHei"/>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509713" y="3064513"/>
            <a:ext cx="6197600" cy="848360"/>
          </a:xfrm>
          <a:prstGeom prst="rect">
            <a:avLst/>
          </a:prstGeom>
        </p:spPr>
        <p:txBody>
          <a:bodyPr vert="horz" wrap="square" lIns="0" tIns="12700" rIns="0" bIns="0" rtlCol="0">
            <a:spAutoFit/>
          </a:bodyPr>
          <a:lstStyle/>
          <a:p>
            <a:pPr marL="12700">
              <a:lnSpc>
                <a:spcPct val="100000"/>
              </a:lnSpc>
              <a:spcBef>
                <a:spcPts val="100"/>
              </a:spcBef>
            </a:pPr>
            <a:r>
              <a:rPr sz="5400" spc="-10">
                <a:latin typeface="微软雅黑"/>
                <a:cs typeface="微软雅黑"/>
              </a:rPr>
              <a:t>公司战略与企业文化</a:t>
            </a:r>
            <a:endParaRPr sz="5400">
              <a:latin typeface="微软雅黑"/>
              <a:cs typeface="微软雅黑"/>
            </a:endParaRPr>
          </a:p>
        </p:txBody>
      </p:sp>
      <p:sp>
        <p:nvSpPr>
          <p:cNvPr id="3" name="object 3"/>
          <p:cNvSpPr txBox="1"/>
          <p:nvPr/>
        </p:nvSpPr>
        <p:spPr>
          <a:xfrm>
            <a:off x="801052" y="2464753"/>
            <a:ext cx="1397000" cy="574040"/>
          </a:xfrm>
          <a:prstGeom prst="rect">
            <a:avLst/>
          </a:prstGeom>
        </p:spPr>
        <p:txBody>
          <a:bodyPr vert="horz" wrap="square" lIns="0" tIns="12700" rIns="0" bIns="0" rtlCol="0">
            <a:spAutoFit/>
          </a:bodyPr>
          <a:lstStyle/>
          <a:p>
            <a:pPr marL="12700">
              <a:lnSpc>
                <a:spcPct val="100000"/>
              </a:lnSpc>
              <a:spcBef>
                <a:spcPts val="100"/>
              </a:spcBef>
            </a:pPr>
            <a:r>
              <a:rPr sz="3600" b="1" spc="-20">
                <a:latin typeface="Microsoft JhengHei"/>
                <a:cs typeface="Microsoft JhengHei"/>
              </a:rPr>
              <a:t>第二节</a:t>
            </a:r>
            <a:endParaRPr sz="3600">
              <a:latin typeface="Microsoft JhengHei"/>
              <a:cs typeface="Microsoft JhengHei"/>
            </a:endParaRP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https://d.book118.com/808112001123006024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208</Paragraphs>
  <Slides>39</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39</vt:i4>
      </vt:variant>
    </vt:vector>
  </HeadingPairs>
  <TitlesOfParts>
    <vt:vector baseType="lpstr" size="48">
      <vt:lpstr>Arial</vt:lpstr>
      <vt:lpstr>Calibri</vt:lpstr>
      <vt:lpstr>Microsoft JhengHei</vt:lpstr>
      <vt:lpstr>宋体</vt:lpstr>
      <vt:lpstr>微软雅黑</vt:lpstr>
      <vt:lpstr>Segoe UI Symbol</vt:lpstr>
      <vt:lpstr>楷体</vt:lpstr>
      <vt:lpstr>Times New Roman</vt:lpstr>
      <vt:lpstr>Office Theme</vt:lpstr>
      <vt:lpstr>战略实施</vt:lpstr>
      <vt:lpstr>本章内容</vt:lpstr>
      <vt:lpstr>公司战略与组织结构</vt:lpstr>
      <vt:lpstr>组织结构：</vt:lpstr>
      <vt:lpstr>PowerPoint Presentation</vt:lpstr>
      <vt:lpstr>二、纵横向分工结构②</vt:lpstr>
      <vt:lpstr>PowerPoint Presentation</vt:lpstr>
      <vt:lpstr>PowerPoint Presentation</vt:lpstr>
      <vt:lpstr>PowerPoint Presentation</vt:lpstr>
      <vt:lpstr>事业部制</vt:lpstr>
      <vt:lpstr>（1）创业型组织结构</vt:lpstr>
      <vt:lpstr>（2）职能制组织结构</vt:lpstr>
      <vt:lpstr>PowerPoint Presentation</vt:lpstr>
      <vt:lpstr>事业部制结构按照产品、服务、市场或地区定义出不同的事业部，将企业人员划分为不同的事业部被称为事业部制
★制定战略并不仅仅是高层管理者和领导者的任务</vt:lpstr>
      <vt:lpstr>PowerPoint Presentation</vt:lpstr>
      <vt:lpstr>PowerPoint Presentation</vt:lpstr>
      <vt:lpstr>事业部制组织结构优缺点</vt:lpstr>
      <vt:lpstr>（4）M型企业组织结构</vt:lpstr>
      <vt:lpstr>（5）战略业务单位组织结构（SBU）</vt:lpstr>
      <vt:lpstr>（6）矩阵组织结构</vt:lpstr>
      <vt:lpstr>(7)H型结构（控股企业[集团]结构)</vt:lpstr>
      <vt:lpstr>(8)国际化经营企业的组织结构</vt:lpstr>
      <vt:lpstr>PowerPoint Presentation</vt:lpstr>
      <vt:lpstr>PowerPoint Presentation</vt:lpstr>
      <vt:lpstr>2.横向分工结构的基本协调机制</vt:lpstr>
      <vt:lpstr>PowerPoint Presentation</vt:lpstr>
      <vt:lpstr>PowerPoint Presentation</vt:lpstr>
      <vt:lpstr>PowerPoint Presentation</vt:lpstr>
      <vt:lpstr>PowerPoint Presentation</vt:lpstr>
      <vt:lpstr>三、企业战略与组织结构③</vt:lpstr>
      <vt:lpstr>2.企业发展阶段与结构</vt:lpstr>
      <vt:lpstr>(二）组织的战略类型</vt:lpstr>
      <vt:lpstr>静态动态</vt:lpstr>
      <vt:lpstr>1.防御型战略组织——稳定产业</vt:lpstr>
      <vt:lpstr>2.开拓型战略组织</vt:lpstr>
      <vt:lpstr>3.分析型战略组织</vt:lpstr>
      <vt:lpstr>4.反应型战略组织</vt:lpstr>
      <vt:lpstr>公司战略与企业文化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2024-09-01T03:53:22.275</cp:lastPrinted>
  <dcterms:created xsi:type="dcterms:W3CDTF">2024-08-31T19:53:22Z</dcterms:created>
  <dcterms:modified xsi:type="dcterms:W3CDTF">2024-08-31T19:53:23Z</dcterms:modified>
</cp:coreProperties>
</file>