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DA045B-F019-4340-8D34-C4C248C8C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693FE1-AE81-4BC9-A010-529952F70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F133E2-B454-4E59-B94A-0A80960B5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B3BACF-682F-460D-9840-318F3CBE7B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A6CD23-3FA8-4701-80F5-0C70C9BB2B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6A89BA-FF59-4478-91AB-690978DA3C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C62DC2-A60B-4713-BE05-AD76633990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E17C47-CED4-44F3-9C3F-91218AD250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7E77F2-E7EC-4154-B6AA-E7C9C947A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423B11-0253-4530-B091-708578CFD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1AA58-1338-4EB5-AFD4-94F50A7CF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1406604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人文护理与人文关怀PPT\n## 1.人文护理与人文关怀的基本概念及重要性\n### 1.1人文护理的定义与核心理念\n### 1.2人文关怀的内涵与意义\n### 1.3人文护理与人文关怀在护理行业的重要性\n## 2.人文护理与人文关怀的理论体系\n### 2.1人文护理的理论基础与发展历程\n### 2.2人文关怀的理论框架与实践方法\n### 2.3人文护理与人文关怀在护理教育中的应用\n## 3.人文护理与人文关怀的实践应用\n### 3.1人文护理在临床护理中的应用与效果\n### 3.2人文关怀在护理管理中的应用与价值\n### 3.3人文护理与人文关怀在护理科研中的应用与探索\n## 4.人文护理与人文关怀的未来发展趋势\n### 4.1人文护理与人文关怀的发展前景与挑战\n### 4.2人工智能与大数据在人文护理与人文关怀中的应用前景\n### 4.3全球化背景下的人文护理与人文关怀交流与合作\n## 5.结论与建议\n### 5.1人文护理与人文关怀在护理行业中的重要作用\n### 5.2加强人文护理与人文关怀教育的建议\n### 5.3推动人文护理与人文关怀实践创新的建议\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a:t>人文护理与人文关怀PPT</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TENCENT DOCS SMART CREATE</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j-ea"/>
                <a:ea typeface="+mj-ea"/>
              </a:rPr>
              <a:t>CREATE TOGETHER</a:t>
            </a:r>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descr="{&quot;isTemplate&quot;:true,&quot;type&quot;:2}"/>
        <p:cNvGrpSpPr/>
        <p:nvPr/>
      </p:nvGrpSpPr>
      <p:grpSpPr>
        <a:xfrm>
          <a:off x="0" y="0"/>
          <a:ext cx="0" cy="0"/>
        </a:xfrm>
      </p:grpSpPr>
      <p:sp>
        <p:nvSpPr>
          <p:cNvPr id="76"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人文护理与人文关怀的基本概念及重要性</a:t>
            </a:r>
            <a:endParaRPr/>
          </a:p>
        </p:txBody>
      </p:sp>
      <p:sp>
        <p:nvSpPr>
          <p:cNvPr id="77"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descr="{&quot;isTemplate&quot;:true,&quot;type&quot;:3}"/>
        <p:cNvGrpSpPr/>
        <p:nvPr/>
      </p:nvGrpSpPr>
      <p:grpSpPr>
        <a:xfrm>
          <a:off x="0" y="0"/>
          <a:ext cx="0" cy="0"/>
        </a:xfrm>
      </p:grpSpPr>
      <p:grpSp>
        <p:nvGrpSpPr>
          <p:cNvPr id="94"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95" name=""/>
            <p:cNvGrpSpPr/>
            <p:nvPr/>
          </p:nvGrpSpPr>
          <p:grpSpPr>
            <a:xfrm>
              <a:off x="4252327" y="1207692"/>
              <a:ext cx="8485777" cy="1440001"/>
              <a:chOff x="4252327" y="1207692"/>
              <a:chExt cx="8485777" cy="1440001"/>
            </a:xfrm>
          </p:grpSpPr>
          <p:sp>
            <p:nvSpPr>
              <p:cNvPr id="96"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97"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人文护理是一种以患者为中心的护理模式</a:t>
                </a:r>
                <a:endParaRPr lang="en-US" altLang="zh-CN" sz="2000" b="1">
                  <a:latin typeface="Microsoft YaHei" panose="020b0503020204020204" pitchFamily="34" charset="-122"/>
                  <a:ea typeface="Microsoft YaHei" panose="020b0503020204020204" pitchFamily="34" charset="-122"/>
                </a:endParaRPr>
              </a:p>
            </p:txBody>
          </p:sp>
          <p:sp>
            <p:nvSpPr>
              <p:cNvPr id="98"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关注患者的</a:t>
                </a:r>
                <a:r>
                  <a:rPr lang="zh-CN" sz="1400" b="1">
                    <a:solidFill>
                      <a:schemeClr val="tx1">
                        <a:lumMod val="50000"/>
                        <a:lumOff val="50000"/>
                        <a:alpha val="100000"/>
                      </a:schemeClr>
                    </a:solidFill>
                    <a:latin typeface="微软雅黑"/>
                    <a:ea typeface="微软雅黑"/>
                  </a:rPr>
                  <a:t>心理需求</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生活质量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尊重患者的</a:t>
                </a:r>
                <a:r>
                  <a:rPr lang="zh-CN" sz="1400" b="1">
                    <a:solidFill>
                      <a:schemeClr val="tx1">
                        <a:lumMod val="50000"/>
                        <a:lumOff val="50000"/>
                        <a:alpha val="100000"/>
                      </a:schemeClr>
                    </a:solidFill>
                    <a:latin typeface="微软雅黑"/>
                    <a:ea typeface="微软雅黑"/>
                  </a:rPr>
                  <a:t>个性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个性化</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全面</a:t>
                </a:r>
                <a:r>
                  <a:rPr lang="zh-CN" sz="1400">
                    <a:solidFill>
                      <a:schemeClr val="tx1">
                        <a:lumMod val="50000"/>
                        <a:lumOff val="50000"/>
                        <a:alpha val="100000"/>
                      </a:schemeClr>
                    </a:solidFill>
                    <a:latin typeface="微软雅黑"/>
                    <a:ea typeface="微软雅黑"/>
                  </a:rPr>
                  <a:t>的护理服务</a:t>
                </a:r>
                <a:endParaRPr/>
              </a:p>
            </p:txBody>
          </p:sp>
          <p:pic>
            <p:nvPicPr>
              <p:cNvPr id="99"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00" name=""/>
            <p:cNvGrpSpPr/>
            <p:nvPr/>
          </p:nvGrpSpPr>
          <p:grpSpPr>
            <a:xfrm>
              <a:off x="4252325" y="2998393"/>
              <a:ext cx="8485779" cy="1440000"/>
              <a:chOff x="4252325" y="2998393"/>
              <a:chExt cx="8485779" cy="1440000"/>
            </a:xfrm>
          </p:grpSpPr>
          <p:sp>
            <p:nvSpPr>
              <p:cNvPr id="101"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02"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人文护理的核心理念是关爱和尊重</a:t>
                </a:r>
                <a:endParaRPr lang="en-US" altLang="zh-CN" sz="2000" b="1">
                  <a:latin typeface="Microsoft YaHei" panose="020b0503020204020204" pitchFamily="34" charset="-122"/>
                  <a:ea typeface="Microsoft YaHei" panose="020b0503020204020204" pitchFamily="34" charset="-122"/>
                </a:endParaRPr>
              </a:p>
            </p:txBody>
          </p:sp>
          <p:sp>
            <p:nvSpPr>
              <p:cNvPr id="103"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关爱患者的生命、尊严、权利和利益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尊重患者的个性、文化和价值观</a:t>
                </a:r>
                <a:endParaRPr/>
              </a:p>
            </p:txBody>
          </p:sp>
          <p:pic>
            <p:nvPicPr>
              <p:cNvPr id="104"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05" name=""/>
            <p:cNvGrpSpPr/>
            <p:nvPr/>
          </p:nvGrpSpPr>
          <p:grpSpPr>
            <a:xfrm>
              <a:off x="4252323" y="4789093"/>
              <a:ext cx="8485781" cy="1440002"/>
              <a:chOff x="4252323" y="4789093"/>
              <a:chExt cx="8485781" cy="1440002"/>
            </a:xfrm>
          </p:grpSpPr>
          <p:sp>
            <p:nvSpPr>
              <p:cNvPr id="106"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07"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人文护理的实践要求护士具备同理心和沟通能力</a:t>
                </a:r>
                <a:endParaRPr lang="en-US" altLang="zh-CN" sz="2000" b="1">
                  <a:latin typeface="Microsoft YaHei" panose="020b0503020204020204" pitchFamily="34" charset="-122"/>
                  <a:ea typeface="Microsoft YaHei" panose="020b0503020204020204" pitchFamily="34" charset="-122"/>
                </a:endParaRPr>
              </a:p>
            </p:txBody>
          </p:sp>
          <p:sp>
            <p:nvSpPr>
              <p:cNvPr id="108"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理解患者的感受和需求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与患者建立良好的</a:t>
                </a:r>
                <a:r>
                  <a:rPr lang="zh-CN" sz="1400" b="1">
                    <a:solidFill>
                      <a:schemeClr val="tx1">
                        <a:lumMod val="50000"/>
                        <a:lumOff val="50000"/>
                        <a:alpha val="100000"/>
                      </a:schemeClr>
                    </a:solidFill>
                    <a:latin typeface="微软雅黑"/>
                    <a:ea typeface="微软雅黑"/>
                  </a:rPr>
                  <a:t>信任关系</a:t>
                </a:r>
                <a:endParaRPr/>
              </a:p>
            </p:txBody>
          </p:sp>
          <p:pic>
            <p:nvPicPr>
              <p:cNvPr id="109"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10"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人文护理的定义与核心理念</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1" name="" descr="{&quot;isTemplate&quot;:true,&quot;type&quot;:3}"/>
        <p:cNvGrpSpPr/>
        <p:nvPr/>
      </p:nvGrpSpPr>
      <p:grpSpPr>
        <a:xfrm>
          <a:off x="0" y="0"/>
          <a:ext cx="0" cy="0"/>
        </a:xfrm>
      </p:grpSpPr>
      <p:grpSp>
        <p:nvGrpSpPr>
          <p:cNvPr id="112"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13" name="Group 628"/>
            <p:cNvGrpSpPr/>
            <p:nvPr/>
          </p:nvGrpSpPr>
          <p:grpSpPr>
            <a:xfrm>
              <a:off x="1197254" y="3971227"/>
              <a:ext cx="11008530" cy="2106887"/>
              <a:chOff x="1197254" y="3971227"/>
              <a:chExt cx="11008530" cy="2106887"/>
            </a:xfrm>
          </p:grpSpPr>
          <p:sp>
            <p:nvSpPr>
              <p:cNvPr id="114"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17"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8"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人文关怀是对患者的心理、社会和文化需求的关注</a:t>
                </a:r>
                <a:endParaRPr/>
              </a:p>
            </p:txBody>
          </p:sp>
          <p:sp>
            <p:nvSpPr>
              <p:cNvPr id="119"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关心患者的情绪和心理状态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关注患者的社会支持和人际关系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尊重患者的文化和信仰</a:t>
                </a:r>
                <a:endParaRPr/>
              </a:p>
            </p:txBody>
          </p:sp>
        </p:grpSp>
        <p:grpSp>
          <p:nvGrpSpPr>
            <p:cNvPr id="120" name="Group 635"/>
            <p:cNvGrpSpPr/>
            <p:nvPr/>
          </p:nvGrpSpPr>
          <p:grpSpPr>
            <a:xfrm>
              <a:off x="3499345" y="1423099"/>
              <a:ext cx="11008530" cy="2005901"/>
              <a:chOff x="3499345" y="1423099"/>
              <a:chExt cx="11008530" cy="2005901"/>
            </a:xfrm>
          </p:grpSpPr>
          <p:sp>
            <p:nvSpPr>
              <p:cNvPr id="121"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人文关怀的意义在于提高患者的满意度和生活质量</a:t>
                </a:r>
                <a:endParaRPr/>
              </a:p>
            </p:txBody>
          </p:sp>
          <p:sp>
            <p:nvSpPr>
              <p:cNvPr id="122"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减轻患者的心理压力和痛苦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促进患者的康复和生活质量的提高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提高护理服务的</a:t>
                </a:r>
                <a:r>
                  <a:rPr lang="zh-CN" sz="1400" b="1">
                    <a:solidFill>
                      <a:schemeClr val="tx1">
                        <a:alpha val="100000"/>
                      </a:schemeClr>
                    </a:solidFill>
                    <a:latin typeface="Microsoft Yahei"/>
                    <a:ea typeface="Microsoft Yahei"/>
                  </a:rPr>
                  <a:t>人文价值</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社会价值</a:t>
                </a:r>
                <a:endParaRPr/>
              </a:p>
            </p:txBody>
          </p:sp>
          <p:sp>
            <p:nvSpPr>
              <p:cNvPr id="123"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6"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人文关怀的内涵与意义</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3}"/>
        <p:cNvGrpSpPr/>
        <p:nvPr/>
      </p:nvGrpSpPr>
      <p:grpSpPr>
        <a:xfrm>
          <a:off x="0" y="0"/>
          <a:ext cx="0" cy="0"/>
        </a:xfrm>
      </p:grpSpPr>
      <p:pic>
        <p:nvPicPr>
          <p:cNvPr id="1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1" name="Group 598"/>
            <p:cNvGrpSpPr/>
            <p:nvPr/>
          </p:nvGrpSpPr>
          <p:grpSpPr>
            <a:xfrm>
              <a:off x="763829" y="1414808"/>
              <a:ext cx="6972294" cy="2337649"/>
              <a:chOff x="763829" y="1414808"/>
              <a:chExt cx="6972294" cy="2337649"/>
            </a:xfrm>
          </p:grpSpPr>
          <p:sp>
            <p:nvSpPr>
              <p:cNvPr id="1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人文护理与人文关怀是护理行业的核心竞争力</a:t>
                </a:r>
                <a:endParaRPr/>
              </a:p>
            </p:txBody>
          </p:sp>
          <p:sp>
            <p:nvSpPr>
              <p:cNvPr id="1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提高护理服务的</a:t>
                </a:r>
                <a:r>
                  <a:rPr lang="zh-CN" sz="1400" b="1">
                    <a:solidFill>
                      <a:schemeClr val="tx1">
                        <a:alpha val="100000"/>
                      </a:schemeClr>
                    </a:solidFill>
                    <a:latin typeface="Microsoft Yahei"/>
                    <a:ea typeface="Microsoft Yahei"/>
                  </a:rPr>
                  <a:t>质量</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增强护理行业的</a:t>
                </a:r>
                <a:r>
                  <a:rPr lang="zh-CN" sz="1400" b="1">
                    <a:solidFill>
                      <a:schemeClr val="tx1">
                        <a:alpha val="100000"/>
                      </a:schemeClr>
                    </a:solidFill>
                    <a:latin typeface="Microsoft Yahei"/>
                    <a:ea typeface="Microsoft Yahei"/>
                  </a:rPr>
                  <a:t>公信力</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声誉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促进护理行业的</a:t>
                </a:r>
                <a:r>
                  <a:rPr lang="zh-CN" sz="1400" b="1">
                    <a:solidFill>
                      <a:schemeClr val="tx1">
                        <a:alpha val="100000"/>
                      </a:schemeClr>
                    </a:solidFill>
                    <a:latin typeface="Microsoft Yahei"/>
                    <a:ea typeface="Microsoft Yahei"/>
                  </a:rPr>
                  <a:t>可持续发展</a:t>
                </a:r>
                <a:endParaRPr/>
              </a:p>
            </p:txBody>
          </p:sp>
          <p:sp>
            <p:nvSpPr>
              <p:cNvPr id="1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38" name="Group 591"/>
            <p:cNvGrpSpPr/>
            <p:nvPr/>
          </p:nvGrpSpPr>
          <p:grpSpPr>
            <a:xfrm>
              <a:off x="689593" y="3949139"/>
              <a:ext cx="7078256" cy="2128975"/>
              <a:chOff x="689593" y="3949139"/>
              <a:chExt cx="7078256" cy="2128975"/>
            </a:xfrm>
          </p:grpSpPr>
          <p:sp>
            <p:nvSpPr>
              <p:cNvPr id="1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人文护理与人文关怀有助于提高护士的职业素养</a:t>
                </a:r>
                <a:endParaRPr/>
              </a:p>
            </p:txBody>
          </p:sp>
          <p:sp>
            <p:nvSpPr>
              <p:cNvPr id="1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培养护士的</a:t>
                </a:r>
                <a:r>
                  <a:rPr lang="zh-CN" sz="1400" b="1">
                    <a:solidFill>
                      <a:schemeClr val="tx1">
                        <a:alpha val="100000"/>
                      </a:schemeClr>
                    </a:solidFill>
                    <a:latin typeface="Microsoft Yahei"/>
                    <a:ea typeface="Microsoft Yahei"/>
                  </a:rPr>
                  <a:t>同理心</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沟通能力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提高护士的</a:t>
                </a:r>
                <a:r>
                  <a:rPr lang="zh-CN" sz="1400" b="1">
                    <a:solidFill>
                      <a:schemeClr val="tx1">
                        <a:alpha val="100000"/>
                      </a:schemeClr>
                    </a:solidFill>
                    <a:latin typeface="Microsoft Yahei"/>
                    <a:ea typeface="Microsoft Yahei"/>
                  </a:rPr>
                  <a:t>职业道德</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责任感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增强护士的</a:t>
                </a:r>
                <a:r>
                  <a:rPr lang="zh-CN" sz="1400" b="1">
                    <a:solidFill>
                      <a:schemeClr val="tx1">
                        <a:alpha val="100000"/>
                      </a:schemeClr>
                    </a:solidFill>
                    <a:latin typeface="Microsoft Yahei"/>
                    <a:ea typeface="Microsoft Yahei"/>
                  </a:rPr>
                  <a:t>团队协作</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创新能力</a:t>
                </a:r>
                <a:endParaRPr/>
              </a:p>
            </p:txBody>
          </p:sp>
          <p:sp>
            <p:nvSpPr>
              <p:cNvPr id="1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人文护理与人文关怀在护理行业的重要性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6" name="" descr="{&quot;isTemplate&quot;:true,&quot;type&quot;:2}"/>
        <p:cNvGrpSpPr/>
        <p:nvPr/>
      </p:nvGrpSpPr>
      <p:grpSpPr>
        <a:xfrm>
          <a:off x="0" y="0"/>
          <a:ext cx="0" cy="0"/>
        </a:xfrm>
      </p:grpSpPr>
      <p:sp>
        <p:nvSpPr>
          <p:cNvPr id="147"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人文护理与人文关怀的理论体系</a:t>
            </a:r>
            <a:endParaRPr/>
          </a:p>
        </p:txBody>
      </p:sp>
      <p:sp>
        <p:nvSpPr>
          <p:cNvPr id="148"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descr="{&quot;isTemplate&quot;:true,&quot;type&quot;:3}"/>
        <p:cNvGrpSpPr/>
        <p:nvPr/>
      </p:nvGrpSpPr>
      <p:grpSpPr>
        <a:xfrm>
          <a:off x="0" y="0"/>
          <a:ext cx="0" cy="0"/>
        </a:xfrm>
      </p:grpSpPr>
      <p:grpSp>
        <p:nvGrpSpPr>
          <p:cNvPr id="15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1" name=""/>
            <p:cNvGrpSpPr/>
            <p:nvPr/>
          </p:nvGrpSpPr>
          <p:grpSpPr>
            <a:xfrm>
              <a:off x="685800" y="3146904"/>
              <a:ext cx="5760000" cy="3225487"/>
              <a:chOff x="685800" y="3146904"/>
              <a:chExt cx="5760000" cy="3225487"/>
            </a:xfrm>
          </p:grpSpPr>
          <p:sp>
            <p:nvSpPr>
              <p:cNvPr id="15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人文护理的理论基础是人本主义心理学和护理伦理学</a:t>
                </a:r>
                <a:endParaRPr kumimoji="1" lang="en-US" altLang="zh-CN" sz="1800" b="1">
                  <a:solidFill>
                    <a:schemeClr val="bg1"/>
                  </a:solidFill>
                  <a:latin typeface="+mj-ea"/>
                  <a:ea typeface="+mj-ea"/>
                </a:endParaRPr>
              </a:p>
            </p:txBody>
          </p:sp>
          <p:sp>
            <p:nvSpPr>
              <p:cNvPr id="15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人本主义心理学关注个体的</a:t>
                </a:r>
                <a:r>
                  <a:rPr lang="zh-CN" sz="1400" b="1">
                    <a:solidFill>
                      <a:schemeClr val="tx1">
                        <a:lumMod val="50000"/>
                        <a:lumOff val="50000"/>
                        <a:alpha val="100000"/>
                      </a:schemeClr>
                    </a:solidFill>
                    <a:latin typeface="微软雅黑"/>
                    <a:ea typeface="微软雅黑"/>
                  </a:rPr>
                  <a:t>自我实现</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心理健康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护理伦理学强调护理过程中的</a:t>
                </a:r>
                <a:r>
                  <a:rPr lang="zh-CN" sz="1400" b="1">
                    <a:solidFill>
                      <a:schemeClr val="tx1">
                        <a:lumMod val="50000"/>
                        <a:lumOff val="50000"/>
                        <a:alpha val="100000"/>
                      </a:schemeClr>
                    </a:solidFill>
                    <a:latin typeface="微软雅黑"/>
                    <a:ea typeface="微软雅黑"/>
                  </a:rPr>
                  <a:t>道德伦理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权益保护</a:t>
                </a:r>
                <a:endParaRPr/>
              </a:p>
            </p:txBody>
          </p:sp>
        </p:grpSp>
        <p:grpSp>
          <p:nvGrpSpPr>
            <p:cNvPr id="154" name=""/>
            <p:cNvGrpSpPr/>
            <p:nvPr/>
          </p:nvGrpSpPr>
          <p:grpSpPr>
            <a:xfrm>
              <a:off x="6016236" y="3146904"/>
              <a:ext cx="5400000" cy="3225487"/>
              <a:chOff x="6016236" y="3146904"/>
              <a:chExt cx="5400000" cy="3225487"/>
            </a:xfrm>
          </p:grpSpPr>
          <p:sp>
            <p:nvSpPr>
              <p:cNvPr id="15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人文护理的发展历程分为经验护理、科学护理和人文护理三个阶段</a:t>
                </a:r>
                <a:endParaRPr kumimoji="1" lang="en-US" altLang="zh-CN" sz="1800" b="1">
                  <a:solidFill>
                    <a:schemeClr val="bg1"/>
                  </a:solidFill>
                  <a:latin typeface="+mj-ea"/>
                  <a:ea typeface="+mj-ea"/>
                </a:endParaRPr>
              </a:p>
            </p:txBody>
          </p:sp>
          <p:sp>
            <p:nvSpPr>
              <p:cNvPr id="15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经验护理强调护理的</a:t>
                </a:r>
                <a:r>
                  <a:rPr lang="zh-CN" sz="1400" b="1">
                    <a:solidFill>
                      <a:schemeClr val="tx1">
                        <a:lumMod val="50000"/>
                        <a:lumOff val="50000"/>
                        <a:alpha val="100000"/>
                      </a:schemeClr>
                    </a:solidFill>
                    <a:latin typeface="微软雅黑"/>
                    <a:ea typeface="微软雅黑"/>
                  </a:rPr>
                  <a:t>个体化</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人性化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科学护理注重护理的</a:t>
                </a:r>
                <a:r>
                  <a:rPr lang="zh-CN" sz="1400" b="1">
                    <a:solidFill>
                      <a:schemeClr val="tx1">
                        <a:lumMod val="50000"/>
                        <a:lumOff val="50000"/>
                        <a:alpha val="100000"/>
                      </a:schemeClr>
                    </a:solidFill>
                    <a:latin typeface="微软雅黑"/>
                    <a:ea typeface="微软雅黑"/>
                  </a:rPr>
                  <a:t>科学化</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技术化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人文护理强调护理的</a:t>
                </a:r>
                <a:r>
                  <a:rPr lang="zh-CN" sz="1400" b="1">
                    <a:solidFill>
                      <a:schemeClr val="tx1">
                        <a:lumMod val="50000"/>
                        <a:lumOff val="50000"/>
                        <a:alpha val="100000"/>
                      </a:schemeClr>
                    </a:solidFill>
                    <a:latin typeface="微软雅黑"/>
                    <a:ea typeface="微软雅黑"/>
                  </a:rPr>
                  <a:t>全面性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关爱性</a:t>
                </a:r>
                <a:endParaRPr/>
              </a:p>
            </p:txBody>
          </p:sp>
        </p:grpSp>
      </p:grpSp>
      <p:sp>
        <p:nvSpPr>
          <p:cNvPr id="15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人文护理的理论基础与发展历程</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8" name="" descr="{&quot;isTemplate&quot;:true,&quot;type&quot;:3}"/>
        <p:cNvGrpSpPr/>
        <p:nvPr/>
      </p:nvGrpSpPr>
      <p:grpSpPr>
        <a:xfrm>
          <a:off x="0" y="0"/>
          <a:ext cx="0" cy="0"/>
        </a:xfrm>
      </p:grpSpPr>
      <p:grpSp>
        <p:nvGrpSpPr>
          <p:cNvPr id="15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0" name=""/>
            <p:cNvGrpSpPr/>
            <p:nvPr/>
          </p:nvGrpSpPr>
          <p:grpSpPr>
            <a:xfrm>
              <a:off x="685800" y="3146904"/>
              <a:ext cx="5760000" cy="3225487"/>
              <a:chOff x="685800" y="3146904"/>
              <a:chExt cx="5760000" cy="3225487"/>
            </a:xfrm>
          </p:grpSpPr>
          <p:sp>
            <p:nvSpPr>
              <p:cNvPr id="16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人文关怀的理论框架包括关怀理论、沟通理论和文化关怀理论</a:t>
                </a:r>
                <a:endParaRPr kumimoji="1" lang="en-US" altLang="zh-CN" sz="1800" b="1">
                  <a:solidFill>
                    <a:schemeClr val="bg1"/>
                  </a:solidFill>
                  <a:latin typeface="+mj-ea"/>
                  <a:ea typeface="+mj-ea"/>
                </a:endParaRPr>
              </a:p>
            </p:txBody>
          </p:sp>
          <p:sp>
            <p:nvSpPr>
              <p:cNvPr id="16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关怀理论关注关怀的</a:t>
                </a:r>
                <a:r>
                  <a:rPr lang="zh-CN" sz="1400" b="1">
                    <a:solidFill>
                      <a:schemeClr val="tx1">
                        <a:lumMod val="50000"/>
                        <a:lumOff val="50000"/>
                        <a:alpha val="100000"/>
                      </a:schemeClr>
                    </a:solidFill>
                    <a:latin typeface="微软雅黑"/>
                    <a:ea typeface="微软雅黑"/>
                  </a:rPr>
                  <a:t>过程</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沟通理论强调护理过程中的</a:t>
                </a:r>
                <a:r>
                  <a:rPr lang="zh-CN" sz="1400" b="1">
                    <a:solidFill>
                      <a:schemeClr val="tx1">
                        <a:lumMod val="50000"/>
                        <a:lumOff val="50000"/>
                        <a:alpha val="100000"/>
                      </a:schemeClr>
                    </a:solidFill>
                    <a:latin typeface="微软雅黑"/>
                    <a:ea typeface="微软雅黑"/>
                  </a:rPr>
                  <a:t>信息传递</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关系建立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文化关怀理论关注护理过程中的</a:t>
                </a:r>
                <a:r>
                  <a:rPr lang="zh-CN" sz="1400" b="1">
                    <a:solidFill>
                      <a:schemeClr val="tx1">
                        <a:lumMod val="50000"/>
                        <a:lumOff val="50000"/>
                        <a:alpha val="100000"/>
                      </a:schemeClr>
                    </a:solidFill>
                    <a:latin typeface="微软雅黑"/>
                    <a:ea typeface="微软雅黑"/>
                  </a:rPr>
                  <a:t>文化差异</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文化适应</a:t>
                </a:r>
                <a:endParaRPr/>
              </a:p>
            </p:txBody>
          </p:sp>
        </p:grpSp>
        <p:grpSp>
          <p:nvGrpSpPr>
            <p:cNvPr id="163" name=""/>
            <p:cNvGrpSpPr/>
            <p:nvPr/>
          </p:nvGrpSpPr>
          <p:grpSpPr>
            <a:xfrm>
              <a:off x="6016236" y="3146904"/>
              <a:ext cx="5400000" cy="3225487"/>
              <a:chOff x="6016236" y="3146904"/>
              <a:chExt cx="5400000" cy="3225487"/>
            </a:xfrm>
          </p:grpSpPr>
          <p:sp>
            <p:nvSpPr>
              <p:cNvPr id="16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人文关怀的实践方法包括同理心护理、心理护理和文化护理</a:t>
                </a:r>
                <a:endParaRPr kumimoji="1" lang="en-US" altLang="zh-CN" sz="1800" b="1">
                  <a:solidFill>
                    <a:schemeClr val="bg1"/>
                  </a:solidFill>
                  <a:latin typeface="+mj-ea"/>
                  <a:ea typeface="+mj-ea"/>
                </a:endParaRPr>
              </a:p>
            </p:txBody>
          </p:sp>
          <p:sp>
            <p:nvSpPr>
              <p:cNvPr id="16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同理心护理要求护士站在患者的角度思考问题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心理护理关注患者的</a:t>
                </a:r>
                <a:r>
                  <a:rPr lang="zh-CN" sz="1400" b="1">
                    <a:solidFill>
                      <a:schemeClr val="tx1">
                        <a:lumMod val="50000"/>
                        <a:lumOff val="50000"/>
                        <a:alpha val="100000"/>
                      </a:schemeClr>
                    </a:solidFill>
                    <a:latin typeface="微软雅黑"/>
                    <a:ea typeface="微软雅黑"/>
                  </a:rPr>
                  <a:t>心理需求</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心理问题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文化护理尊重患者的</a:t>
                </a:r>
                <a:r>
                  <a:rPr lang="zh-CN" sz="1400" b="1">
                    <a:solidFill>
                      <a:schemeClr val="tx1">
                        <a:lumMod val="50000"/>
                        <a:lumOff val="50000"/>
                        <a:alpha val="100000"/>
                      </a:schemeClr>
                    </a:solidFill>
                    <a:latin typeface="微软雅黑"/>
                    <a:ea typeface="微软雅黑"/>
                  </a:rPr>
                  <a:t>文化背景</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信仰习惯</a:t>
                </a:r>
                <a:endParaRPr/>
              </a:p>
            </p:txBody>
          </p:sp>
        </p:grpSp>
      </p:grpSp>
      <p:sp>
        <p:nvSpPr>
          <p:cNvPr id="16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人文关怀的理论框架与实践方法</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descr="{&quot;isTemplate&quot;:true,&quot;type&quot;:3}"/>
        <p:cNvGrpSpPr/>
        <p:nvPr/>
      </p:nvGrpSpPr>
      <p:grpSpPr>
        <a:xfrm>
          <a:off x="0" y="0"/>
          <a:ext cx="0" cy="0"/>
        </a:xfrm>
      </p:grpSpPr>
      <p:grpSp>
        <p:nvGrpSpPr>
          <p:cNvPr id="16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9" name=""/>
            <p:cNvGrpSpPr/>
            <p:nvPr/>
          </p:nvGrpSpPr>
          <p:grpSpPr>
            <a:xfrm>
              <a:off x="685800" y="3146904"/>
              <a:ext cx="5760000" cy="3225487"/>
              <a:chOff x="685800" y="3146904"/>
              <a:chExt cx="5760000" cy="3225487"/>
            </a:xfrm>
          </p:grpSpPr>
          <p:sp>
            <p:nvSpPr>
              <p:cNvPr id="17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人文护理与人文关怀在护理教育中主要体现在课程设置、教学方法和评价体系</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课程设置注重</a:t>
                </a:r>
                <a:r>
                  <a:rPr lang="zh-CN" sz="1400" b="1">
                    <a:solidFill>
                      <a:schemeClr val="tx1">
                        <a:lumMod val="50000"/>
                        <a:lumOff val="50000"/>
                        <a:alpha val="100000"/>
                      </a:schemeClr>
                    </a:solidFill>
                    <a:latin typeface="微软雅黑"/>
                    <a:ea typeface="微软雅黑"/>
                  </a:rPr>
                  <a:t>人文知识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人文技能</a:t>
                </a:r>
                <a:r>
                  <a:rPr lang="zh-CN" sz="1400">
                    <a:solidFill>
                      <a:schemeClr val="tx1">
                        <a:lumMod val="50000"/>
                        <a:lumOff val="50000"/>
                        <a:alpha val="100000"/>
                      </a:schemeClr>
                    </a:solidFill>
                    <a:latin typeface="微软雅黑"/>
                    <a:ea typeface="微软雅黑"/>
                  </a:rPr>
                  <a:t>的培养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教学方法采用</a:t>
                </a:r>
                <a:r>
                  <a:rPr lang="zh-CN" sz="1400" b="1">
                    <a:solidFill>
                      <a:schemeClr val="tx1">
                        <a:lumMod val="50000"/>
                        <a:lumOff val="50000"/>
                        <a:alpha val="100000"/>
                      </a:schemeClr>
                    </a:solidFill>
                    <a:latin typeface="微软雅黑"/>
                    <a:ea typeface="微软雅黑"/>
                  </a:rPr>
                  <a:t>案例分析</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角色扮演</a:t>
                </a:r>
                <a:r>
                  <a:rPr lang="zh-CN" sz="1400">
                    <a:solidFill>
                      <a:schemeClr val="tx1">
                        <a:lumMod val="50000"/>
                        <a:lumOff val="50000"/>
                        <a:alpha val="100000"/>
                      </a:schemeClr>
                    </a:solidFill>
                    <a:latin typeface="微软雅黑"/>
                    <a:ea typeface="微软雅黑"/>
                  </a:rPr>
                  <a:t>等互动方式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评价体系关注学生的</a:t>
                </a:r>
                <a:r>
                  <a:rPr lang="zh-CN" sz="1400" b="1">
                    <a:solidFill>
                      <a:schemeClr val="tx1">
                        <a:lumMod val="50000"/>
                        <a:lumOff val="50000"/>
                        <a:alpha val="100000"/>
                      </a:schemeClr>
                    </a:solidFill>
                    <a:latin typeface="微软雅黑"/>
                    <a:ea typeface="微软雅黑"/>
                  </a:rPr>
                  <a:t>综合素质</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实践能力</a:t>
                </a:r>
                <a:endParaRPr/>
              </a:p>
            </p:txBody>
          </p:sp>
        </p:grpSp>
        <p:grpSp>
          <p:nvGrpSpPr>
            <p:cNvPr id="172" name=""/>
            <p:cNvGrpSpPr/>
            <p:nvPr/>
          </p:nvGrpSpPr>
          <p:grpSpPr>
            <a:xfrm>
              <a:off x="6016236" y="3146904"/>
              <a:ext cx="5400000" cy="3225487"/>
              <a:chOff x="6016236" y="3146904"/>
              <a:chExt cx="5400000" cy="3225487"/>
            </a:xfrm>
          </p:grpSpPr>
          <p:sp>
            <p:nvSpPr>
              <p:cNvPr id="17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人文护理与人文关怀在护理教育中的应用有助于提高护理人才的综合素质</a:t>
                </a:r>
                <a:endParaRPr kumimoji="1" lang="en-US" altLang="zh-CN" sz="1800" b="1">
                  <a:solidFill>
                    <a:schemeClr val="bg1"/>
                  </a:solidFill>
                  <a:latin typeface="+mj-ea"/>
                  <a:ea typeface="+mj-ea"/>
                </a:endParaRPr>
              </a:p>
            </p:txBody>
          </p:sp>
          <p:sp>
            <p:nvSpPr>
              <p:cNvPr id="17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培养学生的</a:t>
                </a:r>
                <a:r>
                  <a:rPr lang="zh-CN" sz="1400" b="1">
                    <a:solidFill>
                      <a:schemeClr val="tx1">
                        <a:lumMod val="50000"/>
                        <a:lumOff val="50000"/>
                        <a:alpha val="100000"/>
                      </a:schemeClr>
                    </a:solidFill>
                    <a:latin typeface="微软雅黑"/>
                    <a:ea typeface="微软雅黑"/>
                  </a:rPr>
                  <a:t>同理心</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沟通能力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提高学生的</a:t>
                </a:r>
                <a:r>
                  <a:rPr lang="zh-CN" sz="1400" b="1">
                    <a:solidFill>
                      <a:schemeClr val="tx1">
                        <a:lumMod val="50000"/>
                        <a:lumOff val="50000"/>
                        <a:alpha val="100000"/>
                      </a:schemeClr>
                    </a:solidFill>
                    <a:latin typeface="微软雅黑"/>
                    <a:ea typeface="微软雅黑"/>
                  </a:rPr>
                  <a:t>职业道德</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责任感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增强学生的</a:t>
                </a:r>
                <a:r>
                  <a:rPr lang="zh-CN" sz="1400" b="1">
                    <a:solidFill>
                      <a:schemeClr val="tx1">
                        <a:lumMod val="50000"/>
                        <a:lumOff val="50000"/>
                        <a:alpha val="100000"/>
                      </a:schemeClr>
                    </a:solidFill>
                    <a:latin typeface="微软雅黑"/>
                    <a:ea typeface="微软雅黑"/>
                  </a:rPr>
                  <a:t>团队协作</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创新能力</a:t>
                </a:r>
                <a:endParaRPr/>
              </a:p>
            </p:txBody>
          </p:sp>
        </p:grpSp>
      </p:grpSp>
      <p:sp>
        <p:nvSpPr>
          <p:cNvPr id="17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人文护理与人文关怀在护理教育中的应用</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人文护理与人文关怀的实践应用</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人文护理在临床护理中主要体现在护理评估、护理计划和护理实施</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护理评估关注患者的</a:t>
                </a:r>
                <a:r>
                  <a:rPr lang="zh-CN" sz="1400" b="1">
                    <a:solidFill>
                      <a:schemeClr val="tx1">
                        <a:lumMod val="50000"/>
                        <a:lumOff val="50000"/>
                        <a:alpha val="100000"/>
                      </a:schemeClr>
                    </a:solidFill>
                    <a:latin typeface="微软雅黑"/>
                    <a:ea typeface="微软雅黑"/>
                  </a:rPr>
                  <a:t>心理</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社会</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文化</a:t>
                </a:r>
                <a:r>
                  <a:rPr lang="zh-CN" sz="1400">
                    <a:solidFill>
                      <a:schemeClr val="tx1">
                        <a:lumMod val="50000"/>
                        <a:lumOff val="50000"/>
                        <a:alpha val="100000"/>
                      </a:schemeClr>
                    </a:solidFill>
                    <a:latin typeface="微软雅黑"/>
                    <a:ea typeface="微软雅黑"/>
                  </a:rPr>
                  <a:t>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护理计划根据患者的个性化需求制定</a:t>
                </a:r>
                <a:r>
                  <a:rPr lang="zh-CN" sz="1400" b="1">
                    <a:solidFill>
                      <a:schemeClr val="tx1">
                        <a:lumMod val="50000"/>
                        <a:lumOff val="50000"/>
                        <a:alpha val="100000"/>
                      </a:schemeClr>
                    </a:solidFill>
                    <a:latin typeface="微软雅黑"/>
                    <a:ea typeface="微软雅黑"/>
                  </a:rPr>
                  <a:t>全面</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个性化</a:t>
                </a:r>
                <a:r>
                  <a:rPr lang="zh-CN" sz="1400">
                    <a:solidFill>
                      <a:schemeClr val="tx1">
                        <a:lumMod val="50000"/>
                        <a:lumOff val="50000"/>
                        <a:alpha val="100000"/>
                      </a:schemeClr>
                    </a:solidFill>
                    <a:latin typeface="微软雅黑"/>
                    <a:ea typeface="微软雅黑"/>
                  </a:rPr>
                  <a:t>的护理方案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护理实施关注患者的</a:t>
                </a:r>
                <a:r>
                  <a:rPr lang="zh-CN" sz="1400" b="1">
                    <a:solidFill>
                      <a:schemeClr val="tx1">
                        <a:lumMod val="50000"/>
                        <a:lumOff val="50000"/>
                        <a:alpha val="100000"/>
                      </a:schemeClr>
                    </a:solidFill>
                    <a:latin typeface="微软雅黑"/>
                    <a:ea typeface="微软雅黑"/>
                  </a:rPr>
                  <a:t>心理护理</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生活护理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康复护理</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人文护理在临床护理中的应用有助于提高患者的满意度和生活质量</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减轻患者的心理压力和痛苦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促进患者的康复和生活质量的提高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提高护理服务的</a:t>
                </a:r>
                <a:r>
                  <a:rPr lang="zh-CN" sz="1400" b="1">
                    <a:solidFill>
                      <a:schemeClr val="tx1">
                        <a:lumMod val="50000"/>
                        <a:lumOff val="50000"/>
                        <a:alpha val="100000"/>
                      </a:schemeClr>
                    </a:solidFill>
                    <a:latin typeface="微软雅黑"/>
                    <a:ea typeface="微软雅黑"/>
                  </a:rPr>
                  <a:t>人文价值</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社会价值</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人文护理在临床护理中的应用与效果</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https://d.book118.com/808114066043006037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人文护理与人文关怀PPT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2024-09-17T02:01:35.346</cp:lastPrinted>
  <dcterms:created xsi:type="dcterms:W3CDTF">2024-09-16T18:01:35Z</dcterms:created>
  <dcterms:modified xsi:type="dcterms:W3CDTF">2024-09-16T18:01:37Z</dcterms:modified>
</cp:coreProperties>
</file>