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ink/ink1.xml" ContentType="application/inkml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4-03-06T12:36:25.00000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1023,'0'0'0</inkml:trace>
</inkml:ink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25B65-800A-41A7-99D0-FCA25FAEF0D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10" Type="http://schemas.openxmlformats.org/officeDocument/2006/relationships/tags" Target="../tags/tag17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11.xml" /><Relationship Id="rId4" Type="http://schemas.openxmlformats.org/officeDocument/2006/relationships/image" Target="../media/image4.png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2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image" Target="../media/image1.png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27.xml" /><Relationship Id="rId4" Type="http://schemas.openxmlformats.org/officeDocument/2006/relationships/image" Target="../media/image4.png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36.xml" /><Relationship Id="rId4" Type="http://schemas.openxmlformats.org/officeDocument/2006/relationships/image" Target="../media/image4.pn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image" Target="../media/image5.png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tags" Target="../tags/tag5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2.png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81.xml" /><Relationship Id="rId3" Type="http://schemas.openxmlformats.org/officeDocument/2006/relationships/image" Target="../media/image4.png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7.xml" /><Relationship Id="rId10" Type="http://schemas.openxmlformats.org/officeDocument/2006/relationships/tags" Target="../tags/tag94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88.xml" /><Relationship Id="rId4" Type="http://schemas.openxmlformats.org/officeDocument/2006/relationships/image" Target="../media/image4.png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image" Target="../media/image8.png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B6335-781D-4197-925C-2C13BFC4C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1FE2F-E0DE-43BD-80F9-04CD77CB2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1DDBB-73F7-429C-B42B-8F05FD338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12EB8-BD1A-40AB-8232-BD5341FA8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060F71-635D-4F2A-9AA2-78E294FC4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E9E5D0-6B8D-4E53-A87B-416BF22D5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6BA18D-146E-4FA7-9860-E98284F30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843B1-CBAC-4CFD-9293-D7EC3614C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077A4-6EAE-4923-818B-575C9C496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D2464-A937-4C7C-B7DA-EC49192BF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0645B-0648-49E0-8926-506F40D03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598632" cy="3429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8593368" y="3429000"/>
            <a:ext cx="3598632" cy="34290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151399" y="4555452"/>
            <a:ext cx="1880585" cy="1513077"/>
          </a:xfrm>
          <a:prstGeom prst="rect">
            <a:avLst/>
          </a:prstGeom>
        </p:spPr>
      </p:pic>
      <p:cxnSp>
        <p:nvCxnSpPr>
          <p:cNvPr id="10" name="直接连接符 9"/>
          <p:cNvCxnSpPr/>
          <p:nvPr>
            <p:custDataLst>
              <p:tags r:id="rId6"/>
            </p:custDataLst>
          </p:nvPr>
        </p:nvCxnSpPr>
        <p:spPr>
          <a:xfrm>
            <a:off x="5917520" y="3296589"/>
            <a:ext cx="348343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1810553" y="1600835"/>
            <a:ext cx="8570894" cy="1633855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2929563" y="3329674"/>
            <a:ext cx="6672600" cy="614797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18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1" y="0"/>
            <a:ext cx="12191999" cy="6857999"/>
            <a:chOff x="1" y="0"/>
            <a:chExt cx="12191999" cy="6857999"/>
          </a:xfrm>
        </p:grpSpPr>
        <p:pic>
          <p:nvPicPr>
            <p:cNvPr id="10" name="图片 9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1" y="0"/>
              <a:ext cx="1867398" cy="1779373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10800000">
              <a:off x="10416745" y="5166425"/>
              <a:ext cx="1775255" cy="169157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155706" y="4555452"/>
            <a:ext cx="1880585" cy="1513077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3598632" cy="3429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10800000">
            <a:off x="8593368" y="3429000"/>
            <a:ext cx="3598632" cy="342900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2939598" y="2172132"/>
            <a:ext cx="6508750" cy="1152524"/>
          </a:xfrm>
          <a:noFill/>
        </p:spPr>
        <p:txBody>
          <a:bodyPr lIns="90000" tIns="46800" rIns="90000" bIns="46800" anchor="b" anchorCtr="0">
            <a:normAutofit/>
          </a:bodyPr>
          <a:lstStyle>
            <a:lvl1pPr algn="ctr">
              <a:defRPr sz="48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2939598" y="3441935"/>
            <a:ext cx="6508750" cy="695957"/>
          </a:xfrm>
        </p:spPr>
        <p:txBody>
          <a:bodyPr lIns="90000" tIns="46800" rIns="90000" bIns="46800" anchor="t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1" y="0"/>
            <a:ext cx="12191999" cy="6857999"/>
            <a:chOff x="1" y="0"/>
            <a:chExt cx="12191999" cy="6857999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1" y="0"/>
              <a:ext cx="1867398" cy="1779373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10800000">
              <a:off x="10416745" y="5166425"/>
              <a:ext cx="1775255" cy="169157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1" y="0"/>
            <a:ext cx="12191999" cy="6857999"/>
            <a:chOff x="1" y="0"/>
            <a:chExt cx="12191999" cy="6857999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1" y="0"/>
              <a:ext cx="1867398" cy="1779373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 rot="10800000">
              <a:off x="10416745" y="5166425"/>
              <a:ext cx="1775255" cy="169157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1" y="0"/>
            <a:ext cx="12192000" cy="6858000"/>
            <a:chOff x="1" y="0"/>
            <a:chExt cx="12192000" cy="6858000"/>
          </a:xfrm>
        </p:grpSpPr>
        <p:pic>
          <p:nvPicPr>
            <p:cNvPr id="6" name="图片 5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1" y="0"/>
              <a:ext cx="2420164" cy="2306083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rot="10800000">
              <a:off x="9771837" y="4551917"/>
              <a:ext cx="2420164" cy="2306083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2939415" cy="280035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598632" cy="34290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8593368" y="3429000"/>
            <a:ext cx="3598632" cy="3429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151399" y="4555452"/>
            <a:ext cx="1880585" cy="1513077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6"/>
            </p:custDataLst>
          </p:nvPr>
        </p:nvCxnSpPr>
        <p:spPr>
          <a:xfrm>
            <a:off x="5917520" y="3611901"/>
            <a:ext cx="348343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440373" y="2222401"/>
            <a:ext cx="7486644" cy="131324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3" hasCustomPrompt="1"/>
            <p:custDataLst>
              <p:tags r:id="rId11"/>
            </p:custDataLst>
          </p:nvPr>
        </p:nvSpPr>
        <p:spPr>
          <a:xfrm>
            <a:off x="2440373" y="3675442"/>
            <a:ext cx="7486644" cy="665592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sz="2400" baseline="0">
                <a:solidFill>
                  <a:schemeClr val="accent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lIns="90000" tIns="46800" rIns="90000" bIns="46800" anchor="ctr">
            <a:normAutofit/>
          </a:bodyPr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10667365" y="5405120"/>
            <a:ext cx="1524635" cy="1452880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lIns="90000" tIns="46800" rIns="90000" bIns="46800" anchor="ctr">
            <a:normAutofit/>
          </a:bodyPr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Arial" pitchFamily="34" charset="0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3999"/>
            <a:ext cx="3956400" cy="40932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7"/>
            <a:ext cx="6480000" cy="5087937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10667365" y="5405120"/>
            <a:ext cx="1524635" cy="1452880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 lIns="90000" tIns="46800" rIns="90000" bIns="46800">
            <a:normAutofit/>
          </a:bodyPr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9525"/>
            <a:ext cx="1524635" cy="1452880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10667365" y="5405120"/>
            <a:ext cx="1524635" cy="1452880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1">
                  <a:lumMod val="75000"/>
                  <a:lumOff val="25000"/>
                </a:schemeClr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79600" y="237600"/>
            <a:ext cx="11037600" cy="441964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579600" y="1663200"/>
            <a:ext cx="5342400" cy="28944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242400" y="1663200"/>
            <a:ext cx="5367600" cy="28944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0"/>
            </p:custDataLst>
          </p:nvPr>
        </p:nvSpPr>
        <p:spPr>
          <a:xfrm>
            <a:off x="572400" y="4816800"/>
            <a:ext cx="5342400" cy="7812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1"/>
            </p:custDataLst>
          </p:nvPr>
        </p:nvSpPr>
        <p:spPr>
          <a:xfrm>
            <a:off x="6253200" y="4813200"/>
            <a:ext cx="5367600" cy="781200"/>
          </a:xfrm>
        </p:spPr>
        <p:txBody>
          <a:bodyPr lIns="90000" tIns="46800" rIns="90000" bIns="46800">
            <a:normAutofit/>
          </a:bodyPr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1">
                  <a:lumMod val="75000"/>
                  <a:lumOff val="25000"/>
                </a:schemeClr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lIns="90000" tIns="46800" rIns="90000" bIns="46800" anchor="b">
            <a:normAutofit/>
          </a:bodyPr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 lIns="90000" tIns="46800" rIns="90000" bIns="46800">
            <a:normAutofit/>
          </a:bodyPr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3143250" cy="299529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7"/>
          <a:stretch>
            <a:fillRect/>
          </a:stretch>
        </p:blipFill>
        <p:spPr>
          <a:xfrm rot="10800000">
            <a:off x="9048750" y="3862705"/>
            <a:ext cx="3143250" cy="299529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3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tags" Target="../tags/tag142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9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customXml" Target="../ink/ink1.xml" /><Relationship Id="rId13" Type="http://schemas.openxmlformats.org/officeDocument/2006/relationships/image" Target="../media/image14.png" /><Relationship Id="rId14" Type="http://schemas.openxmlformats.org/officeDocument/2006/relationships/tags" Target="../tags/tag151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Relationship Id="rId4" Type="http://schemas.openxmlformats.org/officeDocument/2006/relationships/tags" Target="../tags/tag146.xml" /><Relationship Id="rId5" Type="http://schemas.openxmlformats.org/officeDocument/2006/relationships/image" Target="../media/image4.png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Relationship Id="rId4" Type="http://schemas.openxmlformats.org/officeDocument/2006/relationships/tags" Target="../tags/tag152.xml" /><Relationship Id="rId5" Type="http://schemas.openxmlformats.org/officeDocument/2006/relationships/image" Target="../media/image4.png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tags" Target="../tags/tag157.xml" /><Relationship Id="rId4" Type="http://schemas.openxmlformats.org/officeDocument/2006/relationships/image" Target="../media/image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Relationship Id="rId4" Type="http://schemas.openxmlformats.org/officeDocument/2006/relationships/tags" Target="../tags/tag162.xml" /><Relationship Id="rId5" Type="http://schemas.openxmlformats.org/officeDocument/2006/relationships/image" Target="../media/image4.png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Relationship Id="rId4" Type="http://schemas.openxmlformats.org/officeDocument/2006/relationships/tags" Target="../tags/tag167.xml" /><Relationship Id="rId5" Type="http://schemas.openxmlformats.org/officeDocument/2006/relationships/image" Target="../media/image4.png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Relationship Id="rId4" Type="http://schemas.openxmlformats.org/officeDocument/2006/relationships/tags" Target="../tags/tag172.xml" /><Relationship Id="rId5" Type="http://schemas.openxmlformats.org/officeDocument/2006/relationships/image" Target="../media/image4.png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Relationship Id="rId4" Type="http://schemas.openxmlformats.org/officeDocument/2006/relationships/tags" Target="../tags/tag177.xml" /><Relationship Id="rId5" Type="http://schemas.openxmlformats.org/officeDocument/2006/relationships/image" Target="../media/image4.png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tags" Target="../tags/tag182.xml" /><Relationship Id="rId4" Type="http://schemas.openxmlformats.org/officeDocument/2006/relationships/image" Target="../media/image4.png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tags" Target="../tags/tag187.xml" /><Relationship Id="rId4" Type="http://schemas.openxmlformats.org/officeDocument/2006/relationships/image" Target="../media/image4.png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tags" Target="../tags/tag192.xml" /><Relationship Id="rId4" Type="http://schemas.openxmlformats.org/officeDocument/2006/relationships/image" Target="../media/image4.png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10241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9986" y="4516555"/>
            <a:ext cx="1871660" cy="1871659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275" y="4090093"/>
            <a:ext cx="1880145" cy="2725271"/>
          </a:xfrm>
          <a:prstGeom prst="rect">
            <a:avLst/>
          </a:prstGeom>
        </p:spPr>
      </p:pic>
      <p:sp>
        <p:nvSpPr>
          <p:cNvPr id="9" name="标题 8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1810553" y="1415415"/>
            <a:ext cx="8570894" cy="1633855"/>
          </a:xfrm>
        </p:spPr>
        <p:txBody>
          <a:bodyPr>
            <a:normAutofit fontScale="90000"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sz="6000">
                <a:solidFill>
                  <a:schemeClr val="accent1">
                    <a:lumMod val="75000"/>
                  </a:schemeClr>
                </a:solidFill>
              </a:rPr>
              <a:t>非谓语系列讲解</a:t>
            </a:r>
            <a:br>
              <a:rPr lang="zh-CN" sz="6000">
                <a:solidFill>
                  <a:schemeClr val="accent1">
                    <a:lumMod val="75000"/>
                  </a:schemeClr>
                </a:solidFill>
              </a:rPr>
            </a:br>
            <a:r>
              <a:rPr lang="zh-CN" sz="6000">
                <a:solidFill>
                  <a:schemeClr val="accent1">
                    <a:lumMod val="75000"/>
                  </a:schemeClr>
                </a:solidFill>
              </a:rPr>
              <a:t>——过去分词</a:t>
            </a:r>
            <a:endParaRPr lang="zh-CN" sz="600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副标题 10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2634288" y="3428734"/>
            <a:ext cx="6672600" cy="614797"/>
          </a:xfrm>
        </p:spPr>
        <p:txBody>
          <a:bodyPr/>
          <a:lstStyle/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zh-CN" altLang="en-US" sz="3200" b="1">
                <a:solidFill>
                  <a:srgbClr val="FF0000"/>
                </a:solidFill>
                <a:sym typeface="+mn-lt"/>
              </a:rPr>
              <a:t>高考英语考点</a:t>
            </a:r>
            <a:endParaRPr lang="zh-CN" altLang="en-US" sz="3200" b="1">
              <a:solidFill>
                <a:srgbClr val="FF0000"/>
              </a:solidFill>
              <a:sym typeface="+mn-lt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23" name="圆角矩形 22"/>
          <p:cNvSpPr/>
          <p:nvPr>
            <p:custDataLst>
              <p:tags r:id="rId7"/>
            </p:custDataLst>
          </p:nvPr>
        </p:nvSpPr>
        <p:spPr>
          <a:xfrm>
            <a:off x="1053465" y="796290"/>
            <a:ext cx="10085070" cy="5311140"/>
          </a:xfrm>
          <a:prstGeom prst="roundRect">
            <a:avLst>
              <a:gd name="adj" fmla="val 6288"/>
            </a:avLst>
          </a:prstGeom>
          <a:solidFill>
            <a:srgbClr val="FFFFFF"/>
          </a:solidFill>
          <a:ln>
            <a:noFill/>
          </a:ln>
          <a:effectLst>
            <a:outerShdw blurRad="63500" dist="50800" dir="2700000" algn="tl" rotWithShape="0">
              <a:srgbClr val="FBDAC9">
                <a:alpha val="10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35125" y="0"/>
            <a:ext cx="1405890" cy="1050925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99785" y="-23495"/>
            <a:ext cx="3952875" cy="82042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252855" y="1089025"/>
            <a:ext cx="219583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140">
                <a:solidFill>
                  <a:srgbClr val="000000"/>
                </a:solidFill>
                <a:highlight>
                  <a:srgbClr val="FFFF00"/>
                </a:highlight>
                <a:latin typeface="微软雅黑"/>
                <a:ea typeface="微软雅黑"/>
                <a:cs typeface="汉仪旗黑-55简" panose="00020600040101010101" charset="-128"/>
              </a:rPr>
              <a:t>理论基础</a:t>
            </a:r>
            <a:endParaRPr lang="zh-CN" altLang="en-US" sz="3600" b="1" spc="140">
              <a:solidFill>
                <a:srgbClr val="000000"/>
              </a:solidFill>
              <a:highlight>
                <a:srgbClr val="FFFF00"/>
              </a:highlight>
              <a:latin typeface="微软雅黑"/>
              <a:ea typeface="微软雅黑"/>
              <a:cs typeface="汉仪旗黑-55简" panose="00020600040101010101" charset="-128"/>
            </a:endParaRPr>
          </a:p>
        </p:txBody>
      </p:sp>
      <p:sp>
        <p:nvSpPr>
          <p:cNvPr id="9218" name="文本框 9217"/>
          <p:cNvSpPr txBox="1"/>
          <p:nvPr>
            <p:custDataLst>
              <p:tags r:id="rId10"/>
            </p:custDataLst>
          </p:nvPr>
        </p:nvSpPr>
        <p:spPr>
          <a:xfrm>
            <a:off x="3797300" y="537845"/>
            <a:ext cx="4267200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en-US" sz="4800" b="1">
              <a:solidFill>
                <a:srgbClr val="FF6600"/>
              </a:solidFill>
              <a:latin typeface="微软雅黑"/>
              <a:ea typeface="微软雅黑"/>
            </a:endParaRPr>
          </a:p>
        </p:txBody>
      </p:sp>
      <p:sp>
        <p:nvSpPr>
          <p:cNvPr id="3" name="文本框 2"/>
          <p:cNvSpPr txBox="1"/>
          <p:nvPr>
            <p:custDataLst>
              <p:tags r:id="rId11"/>
            </p:custDataLst>
          </p:nvPr>
        </p:nvSpPr>
        <p:spPr>
          <a:xfrm>
            <a:off x="1053465" y="1772285"/>
            <a:ext cx="10084435" cy="346329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l" defTabSz="914400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en-US" altLang="zh-CN" sz="3600" b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  <a:sym typeface="+mn-ea"/>
              </a:rPr>
              <a:t>1. </a:t>
            </a:r>
            <a:r>
              <a:rPr lang="zh-CN" altLang="en-US" sz="3600" b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一个英语句子有且仅有一个谓语动词。</a:t>
            </a:r>
            <a:endParaRPr kumimoji="0" lang="zh-CN" altLang="en-US" sz="3600" b="1" i="0" u="none" strike="noStrike" kern="1200" cap="none" spc="0" normalizeH="0" baseline="0" noProof="1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  <a:p>
            <a:pPr marR="0" lvl="0" indent="0" algn="l" defTabSz="914400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3600" b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  <a:sym typeface="+mn-ea"/>
              </a:rPr>
              <a:t>（</a:t>
            </a:r>
            <a:r>
              <a:rPr lang="en-US" altLang="zh-CN" sz="3600" b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  <a:sym typeface="+mn-ea"/>
              </a:rPr>
              <a:t>so </a:t>
            </a:r>
            <a:r>
              <a:rPr lang="zh-CN" altLang="en-US" sz="3600" b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  <a:sym typeface="+mn-ea"/>
              </a:rPr>
              <a:t>谓语动词的个数</a:t>
            </a:r>
            <a:r>
              <a:rPr lang="en-US" altLang="zh-CN" sz="3600" b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  <a:sym typeface="+mn-ea"/>
              </a:rPr>
              <a:t>=</a:t>
            </a:r>
            <a:r>
              <a:rPr lang="zh-CN" altLang="en-US" sz="3600" b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句子的个数）</a:t>
            </a:r>
            <a:endParaRPr kumimoji="0" lang="zh-CN" altLang="en-US" sz="3600" b="1" i="0" u="none" strike="noStrike" kern="1200" cap="none" spc="0" normalizeH="0" baseline="0" noProof="1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  <a:p>
            <a:pPr marR="0" lvl="0" indent="0" algn="l" defTabSz="914400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en-US" altLang="zh-CN" sz="3600" b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  <a:sym typeface="+mn-ea"/>
              </a:rPr>
              <a:t>2. </a:t>
            </a:r>
            <a:r>
              <a:rPr lang="zh-CN" altLang="en-US" sz="3600" b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  <a:sym typeface="+mn-ea"/>
              </a:rPr>
              <a:t>英语句子：简单句（一个句子构成）</a:t>
            </a:r>
            <a:endParaRPr kumimoji="0" lang="zh-CN" altLang="en-US" sz="3600" b="1" i="0" u="none" strike="noStrike" kern="1200" cap="none" spc="0" normalizeH="0" baseline="0" noProof="1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  <a:p>
            <a:pPr marR="0" lvl="0" indent="0" algn="l" defTabSz="914400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3600" b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  复合句（由连词连接</a:t>
            </a:r>
            <a:r>
              <a:rPr lang="en-US" altLang="zh-CN" sz="3600" b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  <a:sym typeface="+mn-ea"/>
              </a:rPr>
              <a:t>2</a:t>
            </a:r>
            <a:r>
              <a:rPr lang="zh-CN" altLang="en-US" sz="3600" b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个及以上句子构成）</a:t>
            </a:r>
            <a:r>
              <a:rPr lang="en-US" altLang="zh-CN" sz="3600" b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  <a:sym typeface="+mn-ea"/>
              </a:rPr>
              <a:t>	</a:t>
            </a:r>
            <a:endParaRPr kumimoji="0" lang="en-US" altLang="zh-CN" sz="3600" b="1" i="0" u="none" strike="noStrike" kern="1200" cap="none" spc="0" normalizeH="0" baseline="0" noProof="1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en-US" altLang="zh-CN" sz="3600" b="1" i="0" u="none" strike="noStrike" kern="1200" cap="none" spc="0" normalizeH="0" baseline="0" noProof="1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contentPart p14:bwMode="auto" r:id="rId12">
        <p14:nvContentPartPr>
          <p14:cNvPr id="4" name="墨迹 3"/>
          <p14:cNvContentPartPr/>
          <p14:nvPr/>
        </p14:nvContentPartPr>
        <p14:xfrm>
          <a:off x="3618928" y="5399867"/>
          <a:ext cx="360" cy="360"/>
        </p14:xfrm>
      </p:contentPart>
      <p:pic>
        <p:nvPicPr>
          <p:cNvPr id="9219" name="Picture 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flipH="1">
            <a:off x="11277600" y="114808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9" presetClass="entr" presetSubtype="0" dur="5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92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5" name="矩形 4"/>
          <p:cNvSpPr/>
          <p:nvPr>
            <p:custDataLst>
              <p:tags r:id="rId7"/>
            </p:custDataLst>
          </p:nvPr>
        </p:nvSpPr>
        <p:spPr>
          <a:xfrm>
            <a:off x="687705" y="1842770"/>
            <a:ext cx="7825740" cy="3046095"/>
          </a:xfrm>
          <a:prstGeom prst="rect">
            <a:avLst/>
          </a:prstGeom>
          <a:ln w="19050">
            <a:solidFill>
              <a:srgbClr val="00B0F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动向一、过去分词短语作定语用法</a:t>
            </a:r>
            <a:r>
              <a:rPr lang="en-US" sz="3200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  </a:t>
            </a:r>
            <a:endParaRPr lang="zh-CN" altLang="en-US" sz="3200" b="1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动向二、过去分词短语作宾语补足语用法</a:t>
            </a:r>
            <a:endParaRPr lang="zh-CN" altLang="en-US" sz="3200" b="1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动向三、过去分词短语作表语用法</a:t>
            </a:r>
            <a:endParaRPr lang="zh-CN" altLang="en-US" sz="3200" b="1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动向四、过去分词短语作状语用法</a:t>
            </a:r>
            <a:endParaRPr lang="zh-CN" altLang="en-US" sz="3200" b="1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511717" y="445386"/>
            <a:ext cx="6179964" cy="52197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dk1"/>
                </a:solidFill>
                <a:latin typeface="微软雅黑"/>
                <a:ea typeface="微软雅黑"/>
              </a:rPr>
              <a:t>一、过去分词高考考向归纳</a:t>
            </a:r>
            <a:endParaRPr lang="zh-CN" altLang="en-US" sz="28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3" name="内容占位符 2"/>
          <p:cNvSpPr>
            <a:spLocks noGrp="1"/>
          </p:cNvSpPr>
          <p:nvPr>
            <p:ph idx="4294967295"/>
            <p:custDataLst>
              <p:tags r:id="rId6"/>
            </p:custDataLst>
          </p:nvPr>
        </p:nvSpPr>
        <p:spPr>
          <a:xfrm>
            <a:off x="356924" y="1052893"/>
            <a:ext cx="11504518" cy="435133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A successful person always remains committed and focused.</a:t>
            </a:r>
            <a:endParaRPr lang="en-US" altLang="zh-CN" sz="2800" b="1">
              <a:solidFill>
                <a:schemeClr val="tx1"/>
              </a:solidFill>
              <a:latin typeface="Times New Roman" panose="02020603050405020304" charset="0"/>
              <a:ea typeface="微软雅黑"/>
              <a:cs typeface="Times New Roman" panose="02020603050405020304" charset="0"/>
            </a:endParaRPr>
          </a:p>
          <a:p>
            <a:pPr algn="l">
              <a:lnSpc>
                <a:spcPct val="150000"/>
              </a:lnSpc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The article tells the story of an athlete and the sacrifices made for the sport.</a:t>
            </a:r>
            <a:endParaRPr lang="en-US" altLang="zh-CN" sz="2800" b="1">
              <a:solidFill>
                <a:schemeClr val="tx1"/>
              </a:solidFill>
              <a:latin typeface="Times New Roman" panose="02020603050405020304" charset="0"/>
              <a:ea typeface="微软雅黑"/>
              <a:cs typeface="Times New Roman" panose="02020603050405020304" charset="0"/>
            </a:endParaRPr>
          </a:p>
          <a:p>
            <a:pPr algn="l">
              <a:lnSpc>
                <a:spcPct val="150000"/>
              </a:lnSpc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He always gets his work done ahead of time so that he can read more books on science.</a:t>
            </a:r>
            <a:endParaRPr lang="en-US" altLang="zh-CN" sz="2800" b="1">
              <a:solidFill>
                <a:schemeClr val="tx1"/>
              </a:solidFill>
              <a:latin typeface="Times New Roman" panose="02020603050405020304" charset="0"/>
              <a:ea typeface="微软雅黑"/>
              <a:cs typeface="Times New Roman" panose="02020603050405020304" charset="0"/>
            </a:endParaRPr>
          </a:p>
          <a:p>
            <a:pPr algn="l">
              <a:lnSpc>
                <a:spcPct val="150000"/>
              </a:lnSpc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Devoted to the research, he finally achieved his goal.</a:t>
            </a:r>
            <a:endParaRPr lang="en-US" altLang="zh-CN" sz="2800" b="1">
              <a:solidFill>
                <a:schemeClr val="tx1"/>
              </a:solidFill>
              <a:latin typeface="Times New Roman" panose="02020603050405020304" charset="0"/>
              <a:ea typeface="微软雅黑"/>
              <a:cs typeface="Times New Roman" panose="0202060305040502030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356924" y="237767"/>
            <a:ext cx="11504518" cy="57360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二、读下面的句子，画出动词过去分词，并分析其在句子中充当的成分。</a:t>
            </a:r>
            <a:endParaRPr lang="zh-CN" altLang="en-US" sz="28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569595" y="121920"/>
            <a:ext cx="5452110" cy="4603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dk1"/>
                </a:solidFill>
                <a:latin typeface="微软雅黑"/>
                <a:ea typeface="微软雅黑"/>
              </a:rPr>
              <a:t>三、过去分词作定语难点突破</a:t>
            </a:r>
            <a:endParaRPr lang="zh-CN" altLang="en-US" sz="24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71009" name="Rectangle 1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24228" y="480797"/>
            <a:ext cx="10309556" cy="6154420"/>
          </a:xfrm>
          <a:prstGeom prst="rect">
            <a:avLst/>
          </a:prstGeom>
          <a:solidFill>
            <a:schemeClr val="lt1"/>
          </a:solidFill>
          <a:ln w="19050">
            <a:solidFill>
              <a:schemeClr val="accent5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wrap="square" lIns="121920" tIns="60960" rIns="121920" bIns="6096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en-US" sz="2800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1.</a:t>
            </a:r>
            <a:r>
              <a:rPr lang="zh-CN" altLang="en-US" sz="2800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一般情况下，单个过去分词作前置定语，即 放在被修饰词之前。</a:t>
            </a:r>
            <a:endParaRPr lang="zh-CN" altLang="en-US" sz="2800" b="1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tired visitors</a:t>
            </a:r>
            <a:r>
              <a:rPr lang="zh-CN" alt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疲惫的游客</a:t>
            </a:r>
            <a:endParaRPr lang="zh-CN" altLang="en-US" sz="280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a well-organised trip</a:t>
            </a:r>
            <a:r>
              <a:rPr lang="zh-CN" alt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组织有序的旅行</a:t>
            </a:r>
            <a:endParaRPr lang="zh-CN" altLang="en-US" sz="280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beautifully dressed stars</a:t>
            </a:r>
            <a:r>
              <a:rPr lang="zh-CN" alt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衣着华丽的明星</a:t>
            </a:r>
            <a:endParaRPr lang="zh-CN" altLang="en-US" sz="280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The disease was caused by polluted water.  </a:t>
            </a:r>
            <a:r>
              <a:rPr lang="zh-CN" alt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这种疾病是由污染了的水造成的。</a:t>
            </a:r>
            <a:endParaRPr lang="zh-CN" altLang="en-US" sz="280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800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2800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有时为了表示强调，也可放在被修饰词之后。</a:t>
            </a:r>
            <a:endParaRPr lang="zh-CN" altLang="en-US" sz="280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We finished the run in less than half the time allowed. </a:t>
            </a:r>
            <a:endParaRPr lang="zh-CN" altLang="en-US" sz="280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我们用了不到规定时间的一半就跑完了。</a:t>
            </a:r>
            <a:endParaRPr lang="zh-CN" altLang="en-US" sz="280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He is one of those invited.</a:t>
            </a:r>
            <a:r>
              <a:rPr lang="zh-CN" alt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他是那些被邀请的人之一。</a:t>
            </a:r>
            <a:endParaRPr lang="zh-CN" altLang="en-US" sz="280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800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3.</a:t>
            </a:r>
            <a:r>
              <a:rPr lang="zh-CN" altLang="en-US" sz="2800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过去分词短语作定语时往往作后置定语，即放在被修饰词之后。</a:t>
            </a:r>
            <a:endParaRPr lang="zh-CN" altLang="en-US" sz="280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The river polluted by daily waste is now dirty and smelly. </a:t>
            </a:r>
            <a:r>
              <a:rPr lang="zh-CN" alt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被日常废物污染的河水现在脏且难闻。</a:t>
            </a:r>
            <a:r>
              <a:rPr lang="en-US" sz="280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 </a:t>
            </a:r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 </a:t>
            </a:r>
            <a:endParaRPr lang="en-US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619667" y="337436"/>
            <a:ext cx="6199471" cy="4603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dk1"/>
                </a:solidFill>
                <a:latin typeface="微软雅黑"/>
                <a:ea typeface="微软雅黑"/>
              </a:rPr>
              <a:t>四、过去分词作宾语补足语难点突破</a:t>
            </a:r>
            <a:endParaRPr lang="zh-CN" altLang="en-US" sz="24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517525" y="1031240"/>
            <a:ext cx="10570210" cy="5614035"/>
          </a:xfrm>
          <a:prstGeom prst="rect">
            <a:avLst/>
          </a:prstGeom>
          <a:ln w="19050">
            <a:solidFill>
              <a:srgbClr val="00B0F0"/>
            </a:solidFill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665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1.</a:t>
            </a:r>
            <a:r>
              <a:rPr lang="zh-CN" altLang="en-US" sz="2665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用于</a:t>
            </a:r>
            <a:r>
              <a:rPr lang="en-US" sz="2665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feel, find, hear, notice, see, smell, observe, watch, think</a:t>
            </a:r>
            <a:r>
              <a:rPr lang="zh-CN" altLang="en-US" sz="2665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等表示感觉或心理状态的动词后作宾语补足语。</a:t>
            </a:r>
            <a:endParaRPr lang="zh-CN" altLang="en-US" sz="2665" b="1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I saw an old man knocked down by a car just now.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 err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刚才我看到一位老人被车撞倒了。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When he woke up in the hospital, he found himself surrounded by doctors and nurses.  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 当他在医院醒来时，他发现自己被医生和护士包围着。</a:t>
            </a:r>
            <a:endParaRPr 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2.</a:t>
            </a:r>
            <a:r>
              <a:rPr lang="en-US" sz="2665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用于get, have, make, keep, leave等使役动词后作宾语补足语。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The speaker raised his voice but still couldn’t make himself heard. 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 err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演讲者提高嗓音但还是不能让听众听到他的声音。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He got his tooth pulled out yesterday.他昨天拔了牙。</a:t>
            </a:r>
            <a:endParaRPr lang="en-US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377097" y="210436"/>
            <a:ext cx="6199471" cy="4603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dk1"/>
                </a:solidFill>
                <a:latin typeface="微软雅黑"/>
                <a:ea typeface="微软雅黑"/>
              </a:rPr>
              <a:t>四、过去分词作宾语补足语难点突破</a:t>
            </a:r>
            <a:endParaRPr lang="zh-CN" altLang="en-US" sz="24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377190" y="1031875"/>
            <a:ext cx="10537190" cy="5554345"/>
          </a:xfrm>
          <a:prstGeom prst="rect">
            <a:avLst/>
          </a:prstGeom>
          <a:ln w="19050">
            <a:solidFill>
              <a:srgbClr val="00B0F0"/>
            </a:solidFill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665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3.用于wish, want, would like, expect, order等表示“意欲”“命令”的动词后面作宾语补足语。</a:t>
            </a:r>
            <a:endParaRPr lang="zh-CN" altLang="en-US" sz="2665" b="1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The boss ordered the plan carried out as soon as possible. 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 err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老板命令计划尽可能块地被执行。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The father wants his daughter taught Japanese.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 err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这位父亲想让女儿学日语。</a:t>
            </a:r>
            <a:endParaRPr lang="en-US" sz="2665" err="1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4.用于with复合结构中作宾语补足语。</a:t>
            </a:r>
            <a:endParaRPr lang="zh-CN" altLang="en-US" sz="2665" b="1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With the work finished, he went out for a walk.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工作完成了，他到外面散步去了。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The murderer was brought in, with his hands tied behind his back.  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凶手被带进来了，他的双手被绑在背后。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257717" y="230121"/>
            <a:ext cx="6199471" cy="4603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dk1"/>
                </a:solidFill>
                <a:latin typeface="微软雅黑"/>
                <a:ea typeface="微软雅黑"/>
              </a:rPr>
              <a:t>五、过去分词短语作状语难点突破</a:t>
            </a:r>
            <a:endParaRPr lang="zh-CN" altLang="en-US" sz="24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189230" y="921385"/>
            <a:ext cx="10553700" cy="5169535"/>
          </a:xfrm>
          <a:prstGeom prst="rect">
            <a:avLst/>
          </a:prstGeom>
          <a:ln w="19050">
            <a:solidFill>
              <a:srgbClr val="00B0F0"/>
            </a:solidFill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过去分词</a:t>
            </a:r>
            <a:r>
              <a:rPr lang="en-US" sz="2665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(</a:t>
            </a:r>
            <a:r>
              <a:rPr lang="zh-CN" altLang="en-US" sz="2665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短语</a:t>
            </a:r>
            <a:r>
              <a:rPr lang="en-US" sz="2665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)</a:t>
            </a:r>
            <a:r>
              <a:rPr lang="zh-CN" altLang="en-US" sz="2665" b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作状语，修饰谓语动词，进一步说明动作发生的背景或情况，在意义上相当于状语从句，可以跟状语从句转换，表示时间、让步、结果、方式等。其逻辑主语为句子的主语，两者之间为动宾关系。</a:t>
            </a:r>
            <a:endParaRPr lang="zh-CN" altLang="en-US" sz="2665" b="1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Seen from the top of the hill, the city looks more beautiful. 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 err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从山顶上看，城市显得更美丽。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Lost in thought, he almost knocked into a tree.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 err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由于陷入了沉思，他差点撞到树上。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Heated, water will turn into steam.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 err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如果受热，水会变成水蒸气。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Supported by a girl, the old man got off the bus. </a:t>
            </a:r>
            <a:endParaRPr lang="zh-CN" altLang="en-US" sz="2665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sz="2665" err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在一位姑娘的搀扶下，老人下了公共汽车。</a:t>
            </a:r>
            <a:endParaRPr lang="en-US" altLang="en-US" sz="2665" err="1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350520" y="868680"/>
            <a:ext cx="10928350" cy="1360805"/>
          </a:xfrm>
          <a:prstGeom prst="rect">
            <a:avLst/>
          </a:prstGeom>
          <a:solidFill>
            <a:schemeClr val="lt1"/>
          </a:solidFill>
          <a:ln w="1905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E84C53"/>
                </a:solidFill>
              </a14:hiddenFill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just"/>
            <a:r>
              <a:rPr lang="en-US" sz="28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1.</a:t>
            </a:r>
            <a:r>
              <a:rPr lang="zh-CN" altLang="en-US" sz="28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（</a:t>
            </a:r>
            <a:r>
              <a:rPr lang="en-US" sz="28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2024</a:t>
            </a:r>
            <a:r>
              <a:rPr lang="zh-CN" altLang="en-US" sz="28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浙江</a:t>
            </a:r>
            <a:r>
              <a:rPr lang="en-US" sz="28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1</a:t>
            </a:r>
            <a:r>
              <a:rPr lang="zh-CN" altLang="en-US" sz="28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月卷）</a:t>
            </a:r>
            <a:r>
              <a:rPr lang="en-US" sz="28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Over the last two years, some supermarkets have started selling chicken or salad in packs __________ (design) with two halves containing separate portions.</a:t>
            </a:r>
            <a:endParaRPr lang="en-US" altLang="en-US" sz="2800">
              <a:solidFill>
                <a:schemeClr val="dk1"/>
              </a:solidFill>
              <a:latin typeface="Times New Roman" panose="02020603050405020304" charset="0"/>
              <a:ea typeface="微软雅黑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222885" y="3429000"/>
            <a:ext cx="11525885" cy="1360805"/>
          </a:xfrm>
          <a:prstGeom prst="rect">
            <a:avLst/>
          </a:prstGeom>
          <a:solidFill>
            <a:schemeClr val="lt1"/>
          </a:solidFill>
          <a:ln w="1905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E84C53"/>
                </a:solidFill>
              </a14:hiddenFill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en-US" sz="28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2.</a:t>
            </a:r>
            <a:r>
              <a:rPr lang="zh-CN" altLang="en-US" sz="28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（</a:t>
            </a:r>
            <a:r>
              <a:rPr lang="en-US" sz="28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2023</a:t>
            </a:r>
            <a:r>
              <a:rPr lang="zh-CN" altLang="en-US" sz="28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新高考</a:t>
            </a:r>
            <a:r>
              <a:rPr lang="en-US" sz="28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I</a:t>
            </a:r>
            <a:r>
              <a:rPr lang="zh-CN" altLang="en-US" sz="28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卷）</a:t>
            </a:r>
            <a:r>
              <a:rPr lang="en-US" sz="28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Shanghai may be the </a:t>
            </a:r>
            <a:r>
              <a:rPr lang="en-US" sz="2800" u="sng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                    </a:t>
            </a:r>
            <a:r>
              <a:rPr lang="en-US" sz="28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 (recognize) home of the soup dumplings but food historians will actually point you to the neighboring canal town of Nanxiang as Xiao long bao’s birthplace. </a:t>
            </a:r>
            <a:endParaRPr lang="en-US" altLang="en-US" sz="2800">
              <a:solidFill>
                <a:schemeClr val="dk1"/>
              </a:solidFill>
              <a:latin typeface="Times New Roman" panose="02020603050405020304" charset="0"/>
              <a:ea typeface="微软雅黑"/>
              <a:cs typeface="Times New Roman" panose="02020603050405020304" charset="0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369570" y="858520"/>
            <a:ext cx="11320145" cy="1053465"/>
          </a:xfrm>
          <a:prstGeom prst="rect">
            <a:avLst/>
          </a:prstGeom>
          <a:solidFill>
            <a:schemeClr val="lt1"/>
          </a:solidFill>
          <a:ln w="1905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E84C53"/>
                </a:solidFill>
              </a14:hiddenFill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3.</a:t>
            </a:r>
            <a:r>
              <a:rPr lang="zh-CN" alt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（</a:t>
            </a:r>
            <a:r>
              <a:rPr 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2023</a:t>
            </a:r>
            <a:r>
              <a:rPr lang="zh-CN" alt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全国甲卷）</a:t>
            </a:r>
            <a:r>
              <a:rPr 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Behind the simple style, however, is a serious message </a:t>
            </a:r>
            <a:r>
              <a:rPr lang="en-US" sz="3200" u="sng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              </a:t>
            </a:r>
            <a:r>
              <a:rPr 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 (intend) for everyone.</a:t>
            </a:r>
            <a:endParaRPr lang="en-US" altLang="en-US" sz="3200">
              <a:solidFill>
                <a:schemeClr val="dk1"/>
              </a:solidFill>
              <a:latin typeface="Times New Roman" panose="02020603050405020304" charset="0"/>
              <a:ea typeface="微软雅黑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369570" y="3011170"/>
            <a:ext cx="11054715" cy="1545590"/>
          </a:xfrm>
          <a:prstGeom prst="rect">
            <a:avLst/>
          </a:prstGeom>
          <a:solidFill>
            <a:schemeClr val="lt1"/>
          </a:solidFill>
          <a:ln w="1905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E84C53"/>
                </a:solidFill>
              </a14:hiddenFill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fontAlgn="ctr"/>
            <a:r>
              <a:rPr 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4.</a:t>
            </a:r>
            <a:r>
              <a:rPr lang="zh-CN" alt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（</a:t>
            </a:r>
            <a:r>
              <a:rPr 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2023</a:t>
            </a:r>
            <a:r>
              <a:rPr lang="zh-CN" alt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浙江</a:t>
            </a:r>
            <a:r>
              <a:rPr 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1</a:t>
            </a:r>
            <a:r>
              <a:rPr lang="zh-CN" alt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月卷）</a:t>
            </a:r>
            <a:r>
              <a:rPr 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In the Ming Dynasty, the center was the Forbidden City, </a:t>
            </a:r>
            <a:r>
              <a:rPr lang="en-US" sz="3200" u="sng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                   </a:t>
            </a:r>
            <a:r>
              <a:rPr 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(surround) in concentric (</a:t>
            </a:r>
            <a:r>
              <a:rPr lang="zh-CN" alt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同心的</a:t>
            </a:r>
            <a:r>
              <a:rPr 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) circles by the Inner City and Outer City.</a:t>
            </a:r>
            <a:endParaRPr lang="en-US" altLang="en-US" sz="3200">
              <a:solidFill>
                <a:schemeClr val="dk1"/>
              </a:solidFill>
              <a:latin typeface="Times New Roman" panose="02020603050405020304" charset="0"/>
              <a:ea typeface="微软雅黑"/>
              <a:cs typeface="Times New Roman" panose="02020603050405020304" charset="0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867535" cy="17792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10416540" y="5166360"/>
            <a:ext cx="1775460" cy="1691640"/>
          </a:xfrm>
          <a:prstGeom prst="rect">
            <a:avLst/>
          </a:prstGeom>
        </p:spPr>
      </p:pic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400050" y="702310"/>
            <a:ext cx="10713085" cy="2038350"/>
          </a:xfrm>
          <a:prstGeom prst="rect">
            <a:avLst/>
          </a:prstGeom>
          <a:solidFill>
            <a:schemeClr val="lt1"/>
          </a:solidFill>
          <a:ln w="1905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E84C53"/>
                </a:solidFill>
              </a14:hiddenFill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5.</a:t>
            </a:r>
            <a:r>
              <a:rPr lang="zh-CN" alt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（</a:t>
            </a:r>
            <a:r>
              <a:rPr 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2022</a:t>
            </a:r>
            <a:r>
              <a:rPr lang="zh-CN" alt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全国甲卷）</a:t>
            </a:r>
            <a:r>
              <a:rPr 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Inspired by the Belt and Road Forum for International Cooperation ___________ (hold) in Beijing, Cao decided to cover the route by hiking as a tribute (</a:t>
            </a:r>
            <a:r>
              <a:rPr lang="zh-CN" alt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致敬</a:t>
            </a:r>
            <a:r>
              <a:rPr 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) to the ancient Silk Road. </a:t>
            </a:r>
            <a:endParaRPr lang="en-US" altLang="en-US" sz="3200">
              <a:solidFill>
                <a:schemeClr val="dk1"/>
              </a:solidFill>
              <a:latin typeface="Times New Roman" panose="02020603050405020304" charset="0"/>
              <a:ea typeface="微软雅黑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565150" y="3725545"/>
            <a:ext cx="10977880" cy="1759585"/>
          </a:xfrm>
          <a:prstGeom prst="rect">
            <a:avLst/>
          </a:prstGeom>
          <a:solidFill>
            <a:schemeClr val="lt1"/>
          </a:solidFill>
          <a:ln w="1905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E84C53"/>
                </a:solidFill>
              </a14:hiddenFill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68580" tIns="34290" rIns="68580" bIns="3429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6.</a:t>
            </a:r>
            <a:r>
              <a:rPr lang="zh-CN" alt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（</a:t>
            </a:r>
            <a:r>
              <a:rPr 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2021</a:t>
            </a:r>
            <a:r>
              <a:rPr lang="zh-CN" alt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浙江卷</a:t>
            </a:r>
            <a:r>
              <a:rPr 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1</a:t>
            </a:r>
            <a:r>
              <a:rPr lang="zh-CN" altLang="en-US" sz="3200" b="1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月）</a:t>
            </a:r>
            <a:r>
              <a:rPr 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In 1985</a:t>
            </a:r>
            <a:r>
              <a:rPr lang="zh-CN" alt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，</a:t>
            </a:r>
            <a:r>
              <a:rPr lang="en-US" sz="3200">
                <a:solidFill>
                  <a:schemeClr val="dk1"/>
                </a:solidFill>
                <a:latin typeface="Times New Roman" panose="02020603050405020304" charset="0"/>
                <a:ea typeface="微软雅黑"/>
                <a:cs typeface="Times New Roman" panose="02020603050405020304" charset="0"/>
              </a:rPr>
              <a:t>urban men and women in more than three quarters of the countries ________ (study) had higher BMIs than men and women in rural areas.</a:t>
            </a:r>
            <a:endParaRPr lang="en-US" altLang="en-US" sz="3200">
              <a:solidFill>
                <a:schemeClr val="dk1"/>
              </a:solidFill>
              <a:latin typeface="Times New Roman" panose="02020603050405020304" charset="0"/>
              <a:ea typeface="微软雅黑"/>
              <a:cs typeface="Times New Roman" panose="02020603050405020304" charset="0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https://d.book118.com/808121024102006044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3"/>
  <p:tag name="KSO_WM_UNIT_INDEX" val="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0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0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COMBINE_RELATE_SLIDE_ID" val="background20176891_1"/>
  <p:tag name="KSO_WM_TAG_VERSION" val="1.0"/>
  <p:tag name="KSO_WM_TEMPLATE_CATEGORY" val="custom"/>
  <p:tag name="KSO_WM_TEMPLATE_COLOR_TYPE" val="1"/>
  <p:tag name="KSO_WM_TEMPLATE_INDEX" val="20177407"/>
  <p:tag name="KSO_WM_TEMPLATE_MASTER_THUMB_INDEX" val="12"/>
  <p:tag name="KSO_WM_TEMPLATE_MASTER_TYPE" val="1"/>
  <p:tag name="KSO_WM_TEMPLATE_SUBCATEGORY" val="0"/>
  <p:tag name="KSO_WM_TEMPLATE_THUMBS_INDEX" val="1、4、11、23、25、27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07"/>
  <p:tag name="KSO_WM_UNIT_COMPATIBLE" val="0"/>
  <p:tag name="KSO_WM_UNIT_DIAGRAM_ISNUMVISUAL" val="0"/>
  <p:tag name="KSO_WM_UNIT_DIAGRAM_ISREFERUNIT" val="0"/>
  <p:tag name="KSO_WM_UNIT_HIGHLIGHT" val="0"/>
  <p:tag name="KSO_WM_UNIT_ID" val="custom20177407_1*a*1"/>
  <p:tag name="KSO_WM_UNIT_INDEX" val="1"/>
  <p:tag name="KSO_WM_UNIT_ISCONTENTSTITLE" val="0"/>
  <p:tag name="KSO_WM_UNIT_LAYERLEVEL" val="1"/>
  <p:tag name="KSO_WM_UNIT_NOCLEAR" val="0"/>
  <p:tag name="KSO_WM_UNIT_PRESET_TEXT" val="复古风小鸟花卉总结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22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07"/>
  <p:tag name="KSO_WM_UNIT_COMPATIBLE" val="0"/>
  <p:tag name="KSO_WM_UNIT_DIAGRAM_ISNUMVISUAL" val="0"/>
  <p:tag name="KSO_WM_UNIT_DIAGRAM_ISREFERUNIT" val="0"/>
  <p:tag name="KSO_WM_UNIT_HIGHLIGHT" val="0"/>
  <p:tag name="KSO_WM_UNIT_ID" val="custom20177407_1*b*1"/>
  <p:tag name="KSO_WM_UNIT_INDEX" val="1"/>
  <p:tag name="KSO_WM_UNIT_ISCONTENTSTITLE" val="0"/>
  <p:tag name="KSO_WM_UNIT_LAYERLEVEL" val="1"/>
  <p:tag name="KSO_WM_UNIT_NOCLEAR" val="0"/>
  <p:tag name="KSO_WM_UNIT_PRESET_TEXT" val="点击此处可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50"/>
</p:tagLst>
</file>

<file path=ppt/tags/tag145.xml><?xml version="1.0" encoding="utf-8"?>
<p:tagLst xmlns:p="http://schemas.openxmlformats.org/presentationml/2006/main">
  <p:tag name="KSO_WM_BEAUTIFY_FLAG" val="#wm#"/>
  <p:tag name="KSO_WM_COMBINE_RELATE_SLIDE_ID" val="background20176891_1"/>
  <p:tag name="KSO_WM_SLIDE_ID" val="custom20177407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07"/>
  <p:tag name="KSO_WM_TEMPLATE_MASTER_THUMB_INDEX" val="12"/>
  <p:tag name="KSO_WM_TEMPLATE_MASTER_TYPE" val="1"/>
  <p:tag name="KSO_WM_TEMPLATE_SUBCATEGORY" val="0"/>
  <p:tag name="KSO_WM_TEMPLATE_THUMBS_INDEX" val="1、4、11、23、25、27"/>
</p:tagLst>
</file>

<file path=ppt/tags/tag1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UNIT_TEXT_FILL_FORE_SCHEMECOLOR_INDEX" val="2"/>
  <p:tag name="KSO_WM_UNIT_TEXT_FILL_FORE_SCHEMECOLOR_INDEX_BRIGHTNESS" val="0"/>
  <p:tag name="KSO_WM_UNIT_TEXT_FILL_TYPE" val="1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5.xml><?xml version="1.0" encoding="utf-8"?>
<p:tagLst xmlns:p="http://schemas.openxmlformats.org/presentationml/2006/main">
  <p:tag name="KSO_WM_UNIT_FILL_FORE_SCHEMECOLOR_INDEX" val="6"/>
  <p:tag name="KSO_WM_UNIT_FILL_FORE_SCHEMECOLOR_INDEX_BRIGHTNESS" val="0.8"/>
  <p:tag name="KSO_WM_UNIT_FILL_TYPE" val="1"/>
  <p:tag name="KSO_WM_UNIT_TEXT_FILL_FORE_SCHEMECOLOR_INDEX" val="1"/>
  <p:tag name="KSO_WM_UNIT_TEXT_FILL_FORE_SCHEMECOLOR_INDEX_BRIGHTNESS" val="0"/>
  <p:tag name="KSO_WM_UNIT_TEXT_FILL_TYPE" val="1"/>
</p:tagLst>
</file>

<file path=ppt/tags/tag156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UNIT_TEXT_FILL_FORE_SCHEMECOLOR_INDEX" val="13"/>
  <p:tag name="KSO_WM_UNIT_TEXT_FILL_FORE_SCHEMECOLOR_INDEX_BRIGHTNESS" val="0.25"/>
  <p:tag name="KSO_WM_UNIT_TEXT_FILL_TYPE" val="1"/>
</p:tagLst>
</file>

<file path=ppt/tags/tag160.xml><?xml version="1.0" encoding="utf-8"?>
<p:tagLst xmlns:p="http://schemas.openxmlformats.org/presentationml/2006/main">
  <p:tag name="KSO_WM_UNIT_FILL_FORE_SCHEMECOLOR_INDEX" val="6"/>
  <p:tag name="KSO_WM_UNIT_FILL_FORE_SCHEMECOLOR_INDEX_BRIGHTNESS" val="0.8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16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UNIT_FILL_FORE_SCHEMECOLOR_INDEX" val="6"/>
  <p:tag name="KSO_WM_UNIT_FILL_FORE_SCHEMECOLOR_INDEX_BRIGHTNESS" val="0.8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1"/>
  <p:tag name="KSO_WM_UNIT_TEXT_FILL_FORE_SCHEMECOLOR_INDEX_BRIGHTNESS" val="0"/>
  <p:tag name="KSO_WM_UNIT_TEXT_FILL_TYPE" val="1"/>
</p:tagLst>
</file>

<file path=ppt/tags/tag165.xml><?xml version="1.0" encoding="utf-8"?>
<p:tagLst xmlns:p="http://schemas.openxmlformats.org/presentationml/2006/main">
  <p:tag name="KSO_WM_UNIT_FILL_FORE_SCHEMECOLOR_INDEX" val="2"/>
  <p:tag name="KSO_WM_UNIT_FILL_FORE_SCHEMECOLOR_INDEX_BRIGHTNESS" val="0"/>
  <p:tag name="KSO_WM_UNIT_FILL_TYPE" val="1"/>
  <p:tag name="KSO_WM_UNIT_LINE_FILL_TYPE" val="2"/>
  <p:tag name="KSO_WM_UNIT_LINE_FORE_SCHEMECOLOR_INDEX" val="9"/>
  <p:tag name="KSO_WM_UNIT_LINE_FORE_SCHEMECOLOR_INDEX_BRIGHTNESS" val="0"/>
  <p:tag name="KSO_WM_UNIT_TEXT_FILL_FORE_SCHEMECOLOR_INDEX" val="1"/>
  <p:tag name="KSO_WM_UNIT_TEXT_FILL_FORE_SCHEMECOLOR_INDEX_BRIGHTNESS" val="0"/>
  <p:tag name="KSO_WM_UNIT_TEXT_FILL_TYPE" val="1"/>
</p:tagLst>
</file>

<file path=ppt/tags/tag166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UNIT_FILL_FORE_SCHEMECOLOR_INDEX" val="6"/>
  <p:tag name="KSO_WM_UNIT_FILL_FORE_SCHEMECOLOR_INDEX_BRIGHTNESS" val="0.8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1"/>
  <p:tag name="KSO_WM_UNIT_TEXT_FILL_FORE_SCHEMECOLOR_INDEX_BRIGHTNESS" val="0"/>
  <p:tag name="KSO_WM_UNIT_TEXT_FILL_TYPE" val="1"/>
</p:tagLst>
</file>

<file path=ppt/tags/tag17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UNIT_FILL_FORE_SCHEMECOLOR_INDEX" val="6"/>
  <p:tag name="KSO_WM_UNIT_FILL_FORE_SCHEMECOLOR_INDEX_BRIGHTNESS" val="0.8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1"/>
  <p:tag name="KSO_WM_UNIT_TEXT_FILL_FORE_SCHEMECOLOR_INDEX_BRIGHTNESS" val="0"/>
  <p:tag name="KSO_WM_UNIT_TEXT_FILL_TYPE" val="1"/>
</p:tagLst>
</file>

<file path=ppt/tags/tag17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6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UNIT_FILL_FORE_SCHEMECOLOR_INDEX" val="6"/>
  <p:tag name="KSO_WM_UNIT_FILL_FORE_SCHEMECOLOR_INDEX_BRIGHTNESS" val="0.8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1"/>
  <p:tag name="KSO_WM_UNIT_TEXT_FILL_FORE_SCHEMECOLOR_INDEX_BRIGHTNESS" val="0"/>
  <p:tag name="KSO_WM_UNIT_TEXT_FILL_TYPE" val="1"/>
</p:tagLst>
</file>

<file path=ppt/tags/tag18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UNIT_FILL_FORE_SCHEMECOLOR_INDEX" val="2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1"/>
  <p:tag name="KSO_WM_UNIT_TEXT_FILL_FORE_SCHEMECOLOR_INDEX_BRIGHTNESS" val="0"/>
  <p:tag name="KSO_WM_UNIT_TEXT_FILL_TYPE" val="1"/>
</p:tagLst>
</file>

<file path=ppt/tags/tag185.xml><?xml version="1.0" encoding="utf-8"?>
<p:tagLst xmlns:p="http://schemas.openxmlformats.org/presentationml/2006/main">
  <p:tag name="KSO_WM_UNIT_FILL_FORE_SCHEMECOLOR_INDEX" val="2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1"/>
  <p:tag name="KSO_WM_UNIT_TEXT_FILL_FORE_SCHEMECOLOR_INDEX_BRIGHTNESS" val="0"/>
  <p:tag name="KSO_WM_UNIT_TEXT_FILL_TYPE" val="1"/>
</p:tagLst>
</file>

<file path=ppt/tags/tag186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UNIT_FILL_FORE_SCHEMECOLOR_INDEX" val="2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1"/>
  <p:tag name="KSO_WM_UNIT_TEXT_FILL_FORE_SCHEMECOLOR_INDEX_BRIGHTNESS" val="0"/>
  <p:tag name="KSO_WM_UNIT_TEXT_FILL_TYPE" val="1"/>
</p:tagLst>
</file>

<file path=ppt/tags/tag190.xml><?xml version="1.0" encoding="utf-8"?>
<p:tagLst xmlns:p="http://schemas.openxmlformats.org/presentationml/2006/main">
  <p:tag name="KSO_WM_UNIT_FILL_FORE_SCHEMECOLOR_INDEX" val="2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1"/>
  <p:tag name="KSO_WM_UNIT_TEXT_FILL_FORE_SCHEMECOLOR_INDEX_BRIGHTNESS" val="0"/>
  <p:tag name="KSO_WM_UNIT_TEXT_FILL_TYPE" val="1"/>
</p:tagLst>
</file>

<file path=ppt/tags/tag19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UNIT_FILL_FORE_SCHEMECOLOR_INDEX" val="2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1"/>
  <p:tag name="KSO_WM_UNIT_TEXT_FILL_FORE_SCHEMECOLOR_INDEX_BRIGHTNESS" val="0"/>
  <p:tag name="KSO_WM_UNIT_TEXT_FILL_TYPE" val="1"/>
</p:tagLst>
</file>

<file path=ppt/tags/tag195.xml><?xml version="1.0" encoding="utf-8"?>
<p:tagLst xmlns:p="http://schemas.openxmlformats.org/presentationml/2006/main">
  <p:tag name="KSO_WM_UNIT_FILL_FORE_SCHEMECOLOR_INDEX" val="2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1"/>
  <p:tag name="KSO_WM_UNIT_TEXT_FILL_FORE_SCHEMECOLOR_INDEX_BRIGHTNESS" val="0"/>
  <p:tag name="KSO_WM_UNIT_TEXT_FILL_TYPE" val="1"/>
</p:tagLst>
</file>

<file path=ppt/tags/tag196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EEF8E7"/>
      </a:dk2>
      <a:lt2>
        <a:srgbClr val="F8FFF3"/>
      </a:lt2>
      <a:accent1>
        <a:srgbClr val="929E2D"/>
      </a:accent1>
      <a:accent2>
        <a:srgbClr val="A2811D"/>
      </a:accent2>
      <a:accent3>
        <a:srgbClr val="AD621F"/>
      </a:accent3>
      <a:accent4>
        <a:srgbClr val="B0422B"/>
      </a:accent4>
      <a:accent5>
        <a:srgbClr val="AA1F3E"/>
      </a:accent5>
      <a:accent6>
        <a:srgbClr val="99004D"/>
      </a:accent6>
      <a:hlink>
        <a:srgbClr val="334EE4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汉仪旗黑-85S</vt:lpstr>
      <vt:lpstr>Calibri Light</vt:lpstr>
      <vt:lpstr>汉仪旗黑-55简</vt:lpstr>
      <vt:lpstr>Times New Roman</vt:lpstr>
      <vt:lpstr>Office Theme</vt:lpstr>
      <vt:lpstr>非谓语系列讲解——过去分词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2024-09-24T20:02:52.542</cp:lastPrinted>
  <dcterms:created xsi:type="dcterms:W3CDTF">2024-09-24T12:02:52Z</dcterms:created>
  <dcterms:modified xsi:type="dcterms:W3CDTF">2024-09-24T12:02:54Z</dcterms:modified>
</cp:coreProperties>
</file>