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68CF642-6E5B-4A54-9446-D7017EC337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2AD95E-4237-4DD4-B649-829515926B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2A7A641-A619-4DD7-975C-D1C3F66738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6C84AF6-97C2-4381-B590-E605C08D58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9DE3F7-F1CB-4604-87BB-30734CEEAAE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55856EF-C35F-43EF-A91A-5D5A1291DD7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6440418-BBA4-42DC-86EF-87BC3F1010F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010096-88A6-4448-A70F-5D989A0AC9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4EE146-9DF4-4DE4-849E-EB33D130E1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C28244-B3B7-40AB-93B8-BFDEFE7B68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3A74AE-A9A0-493E-BA2A-C5B9B2BB30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8121120003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1</a:t>
            </a:r>
            <a:endParaRPr lang="en-US" sz="1100"/>
          </a:p>
        </p:txBody>
      </p:sp>
      <p:sp>
        <p:nvSpPr>
          <p:cNvPr id="3" name="TextBox 3"/>
          <p:cNvSpPr txBox="1"/>
          <p:nvPr/>
        </p:nvSpPr>
        <p:spPr>
          <a:xfrm>
            <a:off x="4991402" y="4064670"/>
            <a:ext cx="2227456" cy="51789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endParaRPr lang="en-US" sz="2025">
              <a:solidFill>
                <a:schemeClr val="accent1">
                  <a:alpha val="100000"/>
                </a:schemeClr>
              </a:solidFill>
              <a:latin typeface="Microsoft Yahei"/>
              <a:ea typeface="Microsoft Yahei"/>
              <a:cs typeface="Microsoft Yahei"/>
            </a:endParaRPr>
          </a:p>
        </p:txBody>
      </p:sp>
      <p:sp>
        <p:nvSpPr>
          <p:cNvPr id="4" name="TextBox 4"/>
          <p:cNvSpPr txBox="1"/>
          <p:nvPr/>
        </p:nvSpPr>
        <p:spPr>
          <a:xfrm>
            <a:off x="4975535" y="4665287"/>
            <a:ext cx="2259190" cy="502303"/>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chemeClr val="accent1">
                    <a:alpha val="100000"/>
                  </a:schemeClr>
                </a:solidFill>
                <a:latin typeface="Microsoft Yahei"/>
                <a:ea typeface="Microsoft Yahei"/>
                <a:cs typeface="Microsoft Yahei"/>
              </a:rPr>
              <a:t>2024-02-02</a:t>
            </a:r>
          </a:p>
        </p:txBody>
      </p:sp>
      <p:sp>
        <p:nvSpPr>
          <p:cNvPr id="5" name="TextBox 5"/>
          <p:cNvSpPr txBox="1"/>
          <p:nvPr/>
        </p:nvSpPr>
        <p:spPr>
          <a:xfrm>
            <a:off x="2341326" y="1791812"/>
            <a:ext cx="7509349" cy="1976018"/>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chemeClr val="accent1">
                    <a:alpha val="100000"/>
                  </a:schemeClr>
                </a:solidFill>
                <a:latin typeface="Microsoft Yahei"/>
                <a:ea typeface="Microsoft Yahei"/>
                <a:cs typeface="Microsoft Yahei"/>
              </a:rPr>
              <a:t>细菌代谢产物的检测及鉴定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743585" y="2586597"/>
            <a:ext cx="1297305" cy="1739265"/>
          </a:xfrm>
          <a:prstGeom prst="rect">
            <a:avLst/>
          </a:prstGeom>
          <a:noFill/>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00">
                <a:solidFill>
                  <a:srgbClr val="FDFCFC">
                    <a:alpha val="100000"/>
                  </a:srgbClr>
                </a:solidFill>
                <a:latin typeface="微软雅黑"/>
                <a:ea typeface="微软雅黑"/>
                <a:cs typeface="微软雅黑"/>
              </a:rPr>
              <a:t>目 录</a:t>
            </a:r>
          </a:p>
        </p:txBody>
      </p:sp>
      <p:sp>
        <p:nvSpPr>
          <p:cNvPr id="4" name="TextBox 4"/>
          <p:cNvSpPr txBox="1"/>
          <p:nvPr/>
        </p:nvSpPr>
        <p:spPr>
          <a:xfrm>
            <a:off x="1787622" y="2346885"/>
            <a:ext cx="792480" cy="2405928"/>
          </a:xfrm>
          <a:prstGeom prst="rect">
            <a:avLst/>
          </a:prstGeom>
          <a:noFill/>
        </p:spPr>
        <p:txBody>
          <a:bodyPr vert="eaVert"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3924">
                <a:solidFill>
                  <a:srgbClr val="FDFCFC">
                    <a:alpha val="100000"/>
                  </a:srgbClr>
                </a:solidFill>
                <a:latin typeface="Calibri"/>
                <a:ea typeface="Calibri"/>
                <a:cs typeface="Calibri"/>
              </a:rPr>
              <a:t>contents</a:t>
            </a:r>
          </a:p>
        </p:txBody>
      </p:sp>
      <p:sp>
        <p:nvSpPr>
          <p:cNvPr id="5" name="TextBox 5"/>
          <p:cNvSpPr txBox="1"/>
          <p:nvPr/>
        </p:nvSpPr>
        <p:spPr>
          <a:xfrm>
            <a:off x="4926105" y="1525786"/>
            <a:ext cx="6219401" cy="4048125"/>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细菌代谢产物概述</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样品处理与制备方法</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检测方法与技术手段</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鉴定流程与标准规范</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结果解读与报告撰写技巧</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实际应用案例分享与讨论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01</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细菌代谢产物概述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细菌代谢产物是指细菌在生长繁殖过程中，通过一系列生化反应所产生的具有特定化学结构和生物活性的物质。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根据化学结构和性质，细菌代谢产物可分为有机酸、醇类、酮类、酯类、酰胺类、氨基酸、多肽、蛋白质、酶类、维生素、抗生素等。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生理功能</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细菌代谢产物在细菌生长繁殖、能量代谢、信号传导、抗逆性等方面发挥重要作用，是细菌生命活动不可或缺的组成部分。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应用价值</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细菌代谢产物具有广泛的应用价值，如抗生素可用于治疗感染性疾病，酶类可用于工业生产中的催化反应，氨基酸、维生素等可用于食品、饲料添加剂等。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生理功能及应用价值</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000" r="160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研究细菌代谢产物对于了解细菌生命活动规律、揭示细菌与宿主相互作用机制、发掘新的药物资源和生物资源等具有重要意义。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研究意义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随着组学技术、代谢工程技术、合成生物学等技术的不断发展，细菌代谢产物的研究将更加深入和广泛，为医药、农业、工业等领域的发展提供更多有价值的资源和思路。</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发展趋势</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研究意义与发展趋势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02</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样品处理与制备方法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6938" r="2693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样品来源</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包括环境样品（如土壤、水体、空气等）、生物样品（如动植物组织、人体排泄物等）以及食品样品等。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采集要求</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遵循无菌操作原则，避免交叉污染；选择合适的采集工具和容器，确保样品完整性和代表性；记录采集时间、地点、环境条件等信息。</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样品来源及采集要求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预处理技术选择及操作注意事项</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预处理技术</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包括过滤、离心、萃取、浓缩等步骤，以去除杂质、提高目标代谢产物的浓度。</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操作注意事项</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根据样品性质选择合适的预处理技术；遵循标准操作程序，确保实验结果的准确性和可重复性；注意安全防护，避免有毒有害物质对实验人员和环境造成危害。</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关键参数</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包括温度、pH值、反应时间、溶剂选择等，这些参数对细菌代谢产物的提取效率和稳定性具有重要影响。</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优化策略</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通过单因素实验和正交实验等方法，确定最佳参数组合；考虑实际生产过程中的可行性和经济性，对优化结果进行验证和评估；根据实验结果调整制备工艺，提高目标代谢产物的产量和纯度。</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制备过程中关键参数优化策略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03</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检测方法与技术手段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显微镜观察法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利用显微镜观察细菌形态、运动和排列等特征，操作简单但准确度较低。</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生化试验法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通过检测细菌在不同条件下的代谢产物，如糖发酵试验、吲哚试验等，来判断细菌种类和代谢活性。该方法具有较高的特异性，但操作繁琐且耗时较长。</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免疫学方法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利用抗原-抗体反应原理进行检测，如凝集试验、沉淀试验等。该方法灵敏度高、特异性强，但可能出现交叉反应导致假阳性结果。</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传统检测方法介绍及优缺点分析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542" r="155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核磁共振技术（NMR）</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可用于研究细菌代谢产物的结构和构象，提供分子内部信息，对于复杂混合物的分析具有独特优势。</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气相色谱-质谱联用技术（GC-MS）</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可用于检测细菌代谢产物中的挥发性化合物，具有高分辨率和高灵敏度，能够准确鉴定化合物结构。</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液相色谱-质谱联用技术（LC-MS）</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适用于检测非挥发性化合物和水溶性代谢产物，具有高选择性和高灵敏度，能够同时分析多种化合物。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现代仪器分析技术应用实例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13535" r="13535"/>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不同方法之间在准确度和精密度方面存在差异，应根据实际需求选择具有较高准确度和精密度的方法。</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准确度与精密度</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样品处理过程的复杂程度和操作简便性也是选择检测方法时需要考虑的因素之一。</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样品处理与操作简便性</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不同方法所需的仪器设备和成本投入不同，应根据实验室条件和经费预算进行合理选择。</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仪器设备与成本投入</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各种检测方法在应用范围和局限性方面也有所不同，应根据实际需求选择适用范围广、局限性小的方法。</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应用范围与局限性</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不同方法之间比较与选择依据</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https://d.book118.com/808121120003006042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2024-09-20T23:07:53.720</cp:lastPrinted>
  <dcterms:created xsi:type="dcterms:W3CDTF">2024-09-20T15:07:53Z</dcterms:created>
  <dcterms:modified xsi:type="dcterms:W3CDTF">2024-09-20T15:07:55Z</dcterms:modified>
</cp:coreProperties>
</file>