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3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/>
            </a:lvl1pPr>
          </a:lstStyle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C139E67-72E2-4782-A4F8-E801552FE9F7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单击此处编辑母版文本样式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1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第二级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914400" marR="0" lvl="2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第三级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371600" marR="0" lvl="3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第四级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828800" marR="0" lvl="4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第五级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/>
            </a:lvl1pPr>
          </a:lstStyle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1099012-FA0A-4EE3-838A-DAEDF185FC7A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7171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7172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/>
            <a:fld id="{9A0DB2DC-4C9A-4742-B13C-FB6460FD3503}" type="slidenum">
              <a:rPr lang="zh-CN" altLang="en-US" sz="1200"/>
              <a:t>3</a:t>
            </a:fld>
            <a:endParaRPr lang="zh-CN" altLang="en-US" sz="120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A017C-3B50-40E9-B86A-94C7E6E56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440AF-6D4F-4E3F-9200-1F2118FDA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9B212-AAD1-4091-901B-4DC3BEC53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9486C7-C553-4377-8891-16E059FC4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EDA370-8F71-4BF2-BF74-D5EDE771C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553165-F85A-497B-B882-FD1DB5D19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AF0DFB-97DB-47B5-AC4A-CEBF5AEF0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72131C-6C17-443A-967E-F28FB43A7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A0AAD1-6229-4C25-87B6-F2AD71584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D8DC8-8898-4F75-A76C-72574DAF5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A74E4-3E49-4FB4-ACB7-57F67C1E9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50" name="组合 7"/>
          <p:cNvGrpSpPr/>
          <p:nvPr/>
        </p:nvGrpSpPr>
        <p:grpSpPr>
          <a:xfrm>
            <a:off x="0" y="0"/>
            <a:ext cx="12208933" cy="6858000"/>
            <a:chExt cx="9156700" cy="6858000"/>
          </a:xfrm>
        </p:grpSpPr>
        <p:pic>
          <p:nvPicPr>
            <p:cNvPr id="2056" name="图片 3" descr="13.png"/>
            <p:cNvPicPr>
              <a:picLocks noChangeAspect="1"/>
            </p:cNvPicPr>
            <p:nvPr userDrawn="1"/>
          </p:nvPicPr>
          <p:blipFill>
            <a:blip r:embed="rId1"/>
            <a:srcRect l="40154" r="15456"/>
            <a:stretch>
              <a:fillRect/>
            </a:stretch>
          </p:blipFill>
          <p:spPr>
            <a:xfrm>
              <a:off x="3746499" y="0"/>
              <a:ext cx="5410201" cy="6858000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2057" name="图片 3" descr="13.png"/>
            <p:cNvPicPr>
              <a:picLocks noChangeAspect="1"/>
            </p:cNvPicPr>
            <p:nvPr userDrawn="1"/>
          </p:nvPicPr>
          <p:blipFill>
            <a:blip r:embed="rId1"/>
            <a:srcRect l="7414" r="61845"/>
            <a:stretch>
              <a:fillRect/>
            </a:stretch>
          </p:blipFill>
          <p:spPr>
            <a:xfrm>
              <a:off x="0" y="0"/>
              <a:ext cx="3746500" cy="6858000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59573" y="2331285"/>
            <a:ext cx="6205343" cy="1134027"/>
          </a:xfrm>
        </p:spPr>
        <p:txBody>
          <a:bodyPr>
            <a:noAutofit/>
          </a:bodyPr>
          <a:lstStyle>
            <a:lvl1pPr algn="ctr">
              <a:lnSpc>
                <a:spcPct val="100000"/>
              </a:lnSpc>
              <a:defRPr sz="3200" b="1" i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59573" y="3546274"/>
            <a:ext cx="6205343" cy="478793"/>
          </a:xfrm>
        </p:spPr>
        <p:txBody>
          <a:bodyPr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FD7EA5B1-17A4-43C2-A100-1505D4BB23E9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ct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B240781-D00B-4105-9B82-B51C15788DD6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57505" indent="-357505">
              <a:buSzPct val="110000"/>
              <a:buFontTx/>
              <a:buBlip>
                <a:blip r:embed="rId1"/>
              </a:buBlip>
              <a:defRPr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1EC4F3A-F7F3-4799-8655-36B0E60684BE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F7091A9-A253-4315-92DD-8566DFFF8B79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068" y="2461799"/>
            <a:ext cx="9328147" cy="957127"/>
          </a:xfrm>
        </p:spPr>
        <p:txBody>
          <a:bodyPr anchor="b"/>
          <a:lstStyle>
            <a:lvl1pPr>
              <a:defRPr sz="4000" b="0">
                <a:solidFill>
                  <a:schemeClr val="accent2"/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068" y="3611380"/>
            <a:ext cx="9328147" cy="618262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1EC4F3A-F7F3-4799-8655-36B0E60684BE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F7091A9-A253-4315-92DD-8566DFFF8B79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1EC4F3A-F7F3-4799-8655-36B0E60684BE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F7091A9-A253-4315-92DD-8566DFFF8B79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1EC4F3A-F7F3-4799-8655-36B0E60684BE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F7091A9-A253-4315-92DD-8566DFFF8B79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1EC4F3A-F7F3-4799-8655-36B0E60684BE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F7091A9-A253-4315-92DD-8566DFFF8B79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1EC4F3A-F7F3-4799-8655-36B0E60684BE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F7091A9-A253-4315-92DD-8566DFFF8B79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1EC4F3A-F7F3-4799-8655-36B0E60684BE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F7091A9-A253-4315-92DD-8566DFFF8B79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6"/>
            <a:ext cx="6172200" cy="4873625"/>
          </a:xfrm>
        </p:spPr>
        <p:txBody>
          <a:bodyPr vert="horz" wrap="square" lIns="91440" tIns="45720" rIns="91440" bIns="45720" numCol="1" rtlCol="0" anchor="t" anchorCtr="0" compatLnSpc="1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FontTx/>
              <a:buNone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rgbClr val="976A4F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单击图标添加图片</a:t>
            </a: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rgbClr val="976A4F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1EC4F3A-F7F3-4799-8655-36B0E60684BE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F7091A9-A253-4315-92DD-8566DFFF8B79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1EC4F3A-F7F3-4799-8655-36B0E60684BE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F7091A9-A253-4315-92DD-8566DFFF8B79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1EC4F3A-F7F3-4799-8655-36B0E60684BE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F7091A9-A253-4315-92DD-8566DFFF8B79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image" Target="../media/image2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1026" name="图片 3" descr="11.png"/>
          <p:cNvPicPr>
            <a:picLocks noChangeAspect="1"/>
          </p:cNvPicPr>
          <p:nvPr/>
        </p:nvPicPr>
        <p:blipFill>
          <a:blip r:embed="rId12"/>
          <a:srcRect l="12817" t="185" r="12286" b="-185"/>
          <a:stretch>
            <a:fillRect/>
          </a:stretch>
        </p:blipFill>
        <p:spPr>
          <a:xfrm>
            <a:off x="4233" y="0"/>
            <a:ext cx="12187767" cy="68659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bg1">
                    <a:lumMod val="6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1EC4F3A-F7F3-4799-8655-36B0E60684BE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ct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bg1">
                    <a:lumMod val="6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bg1">
                    <a:lumMod val="6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F7091A9-A253-4315-92DD-8566DFFF8B79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0" name="Text Placeholder 2"/>
          <p:cNvSpPr>
            <a:spLocks noGrp="1"/>
          </p:cNvSpPr>
          <p:nvPr>
            <p:ph type="body" idx="1"/>
          </p:nvPr>
        </p:nvSpPr>
        <p:spPr>
          <a:xfrm>
            <a:off x="709084" y="1390650"/>
            <a:ext cx="10873316" cy="50419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</p:txBody>
      </p:sp>
      <p:sp>
        <p:nvSpPr>
          <p:cNvPr id="1031" name="Title Placeholder 1"/>
          <p:cNvSpPr>
            <a:spLocks noGrp="1"/>
          </p:cNvSpPr>
          <p:nvPr>
            <p:ph type="title"/>
          </p:nvPr>
        </p:nvSpPr>
        <p:spPr>
          <a:xfrm>
            <a:off x="709084" y="438150"/>
            <a:ext cx="10773833" cy="681038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000" b="1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accent1"/>
          </a:solidFill>
          <a:latin typeface="Algerian" panose="04020705040a02060702" pitchFamily="82" charset="0"/>
          <a:ea typeface="华文新魏" panose="02010800040101010101" pitchFamily="2" charset="-122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accent1"/>
          </a:solidFill>
          <a:latin typeface="Algerian" panose="04020705040a02060702" pitchFamily="82" charset="0"/>
          <a:ea typeface="华文新魏" panose="02010800040101010101" pitchFamily="2" charset="-122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accent1"/>
          </a:solidFill>
          <a:latin typeface="Algerian" panose="04020705040a02060702" pitchFamily="82" charset="0"/>
          <a:ea typeface="华文新魏" panose="02010800040101010101" pitchFamily="2" charset="-122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accent1"/>
          </a:solidFill>
          <a:latin typeface="Algerian" panose="04020705040a02060702" pitchFamily="82" charset="0"/>
          <a:ea typeface="华文新魏" panose="02010800040101010101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accent1"/>
          </a:solidFill>
          <a:latin typeface="Algerian" panose="04020705040a02060702" pitchFamily="82" charset="0"/>
          <a:ea typeface="华文新魏" panose="02010800040101010101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accent1"/>
          </a:solidFill>
          <a:latin typeface="Algerian" panose="04020705040a02060702" pitchFamily="82" charset="0"/>
          <a:ea typeface="华文新魏" panose="02010800040101010101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accent1"/>
          </a:solidFill>
          <a:latin typeface="Algerian" panose="04020705040a02060702" pitchFamily="82" charset="0"/>
          <a:ea typeface="华文新魏" panose="02010800040101010101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accent1"/>
          </a:solidFill>
          <a:latin typeface="Algerian" panose="04020705040a02060702" pitchFamily="82" charset="0"/>
          <a:ea typeface="华文新魏" panose="02010800040101010101" pitchFamily="2" charset="-122"/>
        </a:defRPr>
      </a:lvl9pPr>
    </p:titleStyle>
    <p:bodyStyle>
      <a:lvl1pPr marL="357505" indent="-357505" algn="l" rtl="0" fontAlgn="base">
        <a:lnSpc>
          <a:spcPct val="90000"/>
        </a:lnSpc>
        <a:spcBef>
          <a:spcPts val="1800"/>
        </a:spcBef>
        <a:spcAft>
          <a:spcPct val="0"/>
        </a:spcAft>
        <a:buClr>
          <a:srgbClr val="4B4852"/>
        </a:buClr>
        <a:buSzPct val="110000"/>
        <a:buBlip>
          <a:blip r:embed="rId13"/>
        </a:buBlip>
        <a:defRPr sz="2000" kern="1200">
          <a:solidFill>
            <a:srgbClr val="976A4F"/>
          </a:solidFill>
          <a:latin typeface="+mn-lt"/>
          <a:ea typeface="+mn-ea"/>
          <a:cs typeface="+mn-cs"/>
        </a:defRPr>
      </a:lvl1pPr>
      <a:lvl2pPr marL="357505" indent="-357505" algn="l" rtl="0" fontAlgn="base">
        <a:lnSpc>
          <a:spcPct val="120000"/>
        </a:lnSpc>
        <a:spcBef>
          <a:spcPct val="0"/>
        </a:spcBef>
        <a:spcAft>
          <a:spcPct val="0"/>
        </a:spcAft>
        <a:buFont typeface="Calibri" panose="020f0502020204030204" pitchFamily="34" charset="0"/>
        <a:buChar char=" "/>
        <a:defRPr sz="1600" kern="1200">
          <a:solidFill>
            <a:srgbClr val="7F7F7F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rgbClr val="7F7F7F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rgbClr val="7F7F7F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rgbClr val="7F7F7F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8.png" /><Relationship Id="rId4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9.jpeg" /><Relationship Id="rId4" Type="http://schemas.openxmlformats.org/officeDocument/2006/relationships/image" Target="../media/image10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1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gif" /><Relationship Id="rId3" Type="http://schemas.openxmlformats.org/officeDocument/2006/relationships/image" Target="../media/image2.png" /><Relationship Id="rId4" Type="http://schemas.openxmlformats.org/officeDocument/2006/relationships/image" Target="../media/image1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gif" /><Relationship Id="rId3" Type="http://schemas.openxmlformats.org/officeDocument/2006/relationships/image" Target="../media/image2.png" /><Relationship Id="rId4" Type="http://schemas.openxmlformats.org/officeDocument/2006/relationships/image" Target="../media/image1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wmf" /><Relationship Id="rId3" Type="http://schemas.openxmlformats.org/officeDocument/2006/relationships/image" Target="../media/image2.png" /><Relationship Id="rId4" Type="http://schemas.openxmlformats.org/officeDocument/2006/relationships/image" Target="../media/image1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wmf" /><Relationship Id="rId3" Type="http://schemas.openxmlformats.org/officeDocument/2006/relationships/image" Target="../media/image2.png" /><Relationship Id="rId4" Type="http://schemas.openxmlformats.org/officeDocument/2006/relationships/image" Target="../media/image1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15.wmf" /><Relationship Id="rId4" Type="http://schemas.openxmlformats.org/officeDocument/2006/relationships/image" Target="../media/image1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1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1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1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1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1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12.gif" /><Relationship Id="rId4" Type="http://schemas.openxmlformats.org/officeDocument/2006/relationships/image" Target="../media/image17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18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18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18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18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18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2112300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矩形 3"/>
          <p:cNvSpPr/>
          <p:nvPr/>
        </p:nvSpPr>
        <p:spPr>
          <a:xfrm>
            <a:off x="2584768" y="2009140"/>
            <a:ext cx="7470775" cy="34150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593725" defTabSz="457200" eaLnBrk="1" hangingPunct="1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rgbClr val="8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我们伟大的祖国山河壮丽，历史悠久，不仅有许多秀美、壮丽的自然景观，也有无数蕴含着深厚文化的人文景观。安徽滁州的琅琊山上就有这样一座亭子，因宋代大文豪欧阳修而声名远播。让我们循着先生的记述，作一次醉翁亭之游，去感受山中的美景，去聆听先生的心音。</a:t>
            </a:r>
            <a:endParaRPr lang="zh-CN" altLang="en-US" sz="2400" b="1">
              <a:solidFill>
                <a:srgbClr val="8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5" name="图片 18"/>
          <p:cNvPicPr>
            <a:picLocks noChangeAspect="1"/>
          </p:cNvPicPr>
          <p:nvPr/>
        </p:nvPicPr>
        <p:blipFill>
          <a:blip r:embed="rId3">
            <a:duotone>
              <a:prstClr val="black"/>
              <a:srgbClr val="C0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27588" y="1000125"/>
            <a:ext cx="2573338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2" name="图片 54" descr="山底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3506788"/>
            <a:ext cx="9144000" cy="33702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123" name="文本框 3"/>
          <p:cNvSpPr txBox="1"/>
          <p:nvPr/>
        </p:nvSpPr>
        <p:spPr>
          <a:xfrm>
            <a:off x="9177020" y="4621213"/>
            <a:ext cx="675005" cy="499745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txBody>
          <a:bodyPr vert="eaVert" wrap="none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3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3200" b="1">
                <a:solidFill>
                  <a:srgbClr val="FF0000"/>
                </a:solidFill>
                <a:latin typeface="Hei"/>
                <a:ea typeface="黑体" panose="02010609060101010101" pitchFamily="49" charset="-122"/>
              </a:rPr>
              <a:t>记</a:t>
            </a:r>
            <a:endParaRPr lang="zh-CN" altLang="en-US" sz="3200" b="1">
              <a:solidFill>
                <a:srgbClr val="FF0000"/>
              </a:solidFill>
              <a:latin typeface="Hei"/>
              <a:ea typeface="黑体" panose="02010609060101010101" pitchFamily="49" charset="-122"/>
            </a:endParaRPr>
          </a:p>
        </p:txBody>
      </p:sp>
      <p:sp>
        <p:nvSpPr>
          <p:cNvPr id="5124" name="Text Box 2"/>
          <p:cNvSpPr txBox="1"/>
          <p:nvPr/>
        </p:nvSpPr>
        <p:spPr>
          <a:xfrm>
            <a:off x="4159250" y="728663"/>
            <a:ext cx="4846638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3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50000"/>
              </a:spcBef>
              <a:buClrTx/>
              <a:buSzTx/>
              <a:buNone/>
            </a:pPr>
            <a:r>
              <a:rPr lang="zh-CN" altLang="en-US" sz="6000" b="1">
                <a:solidFill>
                  <a:srgbClr val="CC0000"/>
                </a:solidFill>
                <a:ea typeface="黑体" panose="02010609060101010101" pitchFamily="49" charset="-122"/>
              </a:rPr>
              <a:t> 醉翁亭记</a:t>
            </a:r>
            <a:endParaRPr lang="zh-CN" altLang="en-US" sz="6000" b="1">
              <a:solidFill>
                <a:srgbClr val="CC0000"/>
              </a:solidFill>
              <a:ea typeface="黑体" panose="02010609060101010101" pitchFamily="49" charset="-122"/>
            </a:endParaRPr>
          </a:p>
        </p:txBody>
      </p:sp>
      <p:sp>
        <p:nvSpPr>
          <p:cNvPr id="22" name="圆角矩形 21"/>
          <p:cNvSpPr/>
          <p:nvPr/>
        </p:nvSpPr>
        <p:spPr>
          <a:xfrm>
            <a:off x="2482850" y="1708150"/>
            <a:ext cx="7226300" cy="134938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黑体" panose="02010609060101010101" pitchFamily="49" charset="-122"/>
              <a:cs typeface="+mn-cs"/>
            </a:endParaRPr>
          </a:p>
        </p:txBody>
      </p:sp>
      <p:pic>
        <p:nvPicPr>
          <p:cNvPr id="5126" name="Picture 2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56738" y="6194425"/>
            <a:ext cx="1219200" cy="6731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127" name="AutoShape 18" descr="http://img3.imgtn.bdimg.com/it/u=287956326,2076146697&amp;fm=21&amp;gp=0.jpg"/>
          <p:cNvSpPr>
            <a:spLocks noChangeAspect="1"/>
          </p:cNvSpPr>
          <p:nvPr/>
        </p:nvSpPr>
        <p:spPr>
          <a:xfrm>
            <a:off x="1668463" y="-144462"/>
            <a:ext cx="304800" cy="3048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3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endParaRPr lang="zh-CN" altLang="en-US" sz="1800">
              <a:solidFill>
                <a:schemeClr val="tx1"/>
              </a:solidFill>
              <a:ea typeface="黑体" panose="02010609060101010101" pitchFamily="49" charset="-122"/>
            </a:endParaRPr>
          </a:p>
        </p:txBody>
      </p:sp>
      <p:sp>
        <p:nvSpPr>
          <p:cNvPr id="5128" name="AutoShape 20" descr="http://img3.imgtn.bdimg.com/it/u=287956326,2076146697&amp;fm=21&amp;gp=0.jpg"/>
          <p:cNvSpPr>
            <a:spLocks noChangeAspect="1"/>
          </p:cNvSpPr>
          <p:nvPr/>
        </p:nvSpPr>
        <p:spPr>
          <a:xfrm>
            <a:off x="1668463" y="-144462"/>
            <a:ext cx="304800" cy="3048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3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endParaRPr lang="zh-CN" altLang="en-US" sz="1800">
              <a:solidFill>
                <a:schemeClr val="tx1"/>
              </a:solidFill>
              <a:ea typeface="黑体" panose="02010609060101010101" pitchFamily="49" charset="-122"/>
            </a:endParaRPr>
          </a:p>
        </p:txBody>
      </p:sp>
      <p:pic>
        <p:nvPicPr>
          <p:cNvPr id="5129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80005" y="2073593"/>
            <a:ext cx="6303963" cy="40560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29"/>
          <p:cNvPicPr>
            <a:picLocks noChangeAspect="1"/>
          </p:cNvPicPr>
          <p:nvPr/>
        </p:nvPicPr>
        <p:blipFill>
          <a:blip r:embed="rId3">
            <a:duotone>
              <a:prstClr val="black"/>
              <a:srgbClr val="C0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27588" y="539750"/>
            <a:ext cx="2573338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7" name="Rectangle 17"/>
          <p:cNvSpPr/>
          <p:nvPr/>
        </p:nvSpPr>
        <p:spPr>
          <a:xfrm>
            <a:off x="2343150" y="4728210"/>
            <a:ext cx="9049385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 anchorCtr="0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4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382905" defTabSz="457200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3. 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理解作者“与民同乐”的思想，感受作者的高尚情怀。  </a:t>
            </a:r>
            <a:endParaRPr lang="zh-CN" altLang="en-US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6148" name="矩形 17"/>
          <p:cNvSpPr/>
          <p:nvPr/>
        </p:nvSpPr>
        <p:spPr>
          <a:xfrm>
            <a:off x="2479358" y="1984693"/>
            <a:ext cx="7370762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4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382905" defTabSz="457200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1. 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借助注释疏通文意，理解文章内容和主题。 </a:t>
            </a:r>
            <a:endParaRPr lang="zh-CN" altLang="en-US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2847975" y="3163888"/>
            <a:ext cx="7827963" cy="119888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382905" algn="l" defTabSz="4572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2"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了解写景顺序，理解本文景物描写的方式和作用。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marL="0" marR="0" lvl="0" indent="0" algn="l" defTabSz="4572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   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（难点）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8477250" y="2030413"/>
            <a:ext cx="1586865" cy="55308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4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382905" defTabSz="457200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（重点）</a:t>
            </a:r>
            <a:endParaRPr lang="zh-CN" altLang="en-US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17"/>
          <p:cNvSpPr/>
          <p:nvPr/>
        </p:nvSpPr>
        <p:spPr>
          <a:xfrm>
            <a:off x="4827588" y="1751807"/>
            <a:ext cx="5694362" cy="457517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>
              <a:lnSpc>
                <a:spcPct val="135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欧阳修</a:t>
            </a: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(1007-1072)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：字永叔，号醉翁，又号六一居士，谥文忠，世称欧阳文忠公，吉州吉水（今属江西省）人。北宋时期著名的文学家、史学家，“唐宋八大家”之一。欧阳修是北宋诗文革新运动的领导者。曾与宋祁合修</a:t>
            </a: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新唐书</a:t>
            </a: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，并独撰</a:t>
            </a: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新五代史</a:t>
            </a: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。代表作有</a:t>
            </a: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朋党论</a:t>
            </a: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》《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醉翁亭记</a:t>
            </a: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》《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秋声赋</a:t>
            </a: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》《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卖油翁</a:t>
            </a: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》《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采桑子</a:t>
            </a: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》《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踏莎行</a:t>
            </a: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》《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蝶恋花</a:t>
            </a: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等。</a:t>
            </a:r>
            <a:endParaRPr lang="zh-CN" altLang="en-US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8195" name="Picture 17" descr="http://www.51pot.com/attachment/editor/images/20141225dd08e4c9d38ddc090f0e8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98650" y="2027238"/>
            <a:ext cx="2660650" cy="39687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" name="图片 20"/>
          <p:cNvPicPr>
            <a:picLocks noChangeAspect="1"/>
          </p:cNvPicPr>
          <p:nvPr/>
        </p:nvPicPr>
        <p:blipFill>
          <a:blip r:embed="rId4">
            <a:duotone>
              <a:prstClr val="black"/>
              <a:srgbClr val="C0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27588" y="539750"/>
            <a:ext cx="2573338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TextBox 14"/>
          <p:cNvSpPr txBox="1"/>
          <p:nvPr/>
        </p:nvSpPr>
        <p:spPr>
          <a:xfrm>
            <a:off x="2387600" y="2043113"/>
            <a:ext cx="7461250" cy="3881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4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欧阳修因支持韩琦、范仲淹等人的革新运动，遭到保守派的反对。革新运动失败后，欧阳修被贬到滁州。</a:t>
            </a:r>
            <a:r>
              <a:rPr lang="en-US" altLang="zh-CN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醉翁亭记</a:t>
            </a:r>
            <a:r>
              <a:rPr lang="en-US" altLang="zh-CN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就是欧阳修任滁州太守时写的。欧阳修在滁州实行宽简政治，大力发展生产，使当地人过上了和平安定的生活，而且滁州又有令人陶醉的山水，这些都使欧阳修感到无比快慰。但是当时的北宋王朝政治昏暗，奸邪当道，有志改革图强的人纷纷受到打击，国家的积弊不能消除，衰亡的景象日益增长，这又使他感到沉重的忧虑和痛苦。</a:t>
            </a:r>
            <a:endParaRPr lang="zh-CN" altLang="en-US" sz="22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5" name="图片 19"/>
          <p:cNvPicPr>
            <a:picLocks noChangeAspect="1"/>
          </p:cNvPicPr>
          <p:nvPr/>
        </p:nvPicPr>
        <p:blipFill>
          <a:blip r:embed="rId3">
            <a:duotone>
              <a:prstClr val="black"/>
              <a:srgbClr val="C0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27588" y="539750"/>
            <a:ext cx="2573338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/>
        </p:nvSpPr>
        <p:spPr bwMode="auto">
          <a:xfrm>
            <a:off x="5329238" y="1871663"/>
            <a:ext cx="2089150" cy="449263"/>
          </a:xfrm>
          <a:prstGeom prst="roundRect">
            <a:avLst>
              <a:gd name="adj" fmla="val 50000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3D3F4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3D3F4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3D3F4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3D3F4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3D3F4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3D3F4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3D3F4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3D3F4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3D3F4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黑体" panose="02010609060101010101" pitchFamily="49" charset="-122"/>
              <a:cs typeface="+mn-cs"/>
            </a:endParaRPr>
          </a:p>
        </p:txBody>
      </p:sp>
      <p:pic>
        <p:nvPicPr>
          <p:cNvPr id="10243" name="图片 9" descr="book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2625" y="1736725"/>
            <a:ext cx="1087438" cy="6683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44" name="TextBox 18"/>
          <p:cNvSpPr txBox="1"/>
          <p:nvPr/>
        </p:nvSpPr>
        <p:spPr>
          <a:xfrm>
            <a:off x="2581275" y="2516188"/>
            <a:ext cx="7505700" cy="286131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3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①碑记：古代一种刻在石碑上记叙人物生平事迹的</a:t>
            </a:r>
            <a:endParaRPr lang="en-US" altLang="zh-CN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文体。</a:t>
            </a:r>
            <a:b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</a:b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②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游记：是一种描写旅行见闻的散文体裁。</a:t>
            </a:r>
            <a:b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</a:b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③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杂记：是古代因事见义</a:t>
            </a: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杂写所见所闻不多加议论</a:t>
            </a:r>
            <a:endParaRPr lang="en-US" altLang="zh-CN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的散文体裁。</a:t>
            </a:r>
            <a:endParaRPr lang="zh-CN" altLang="en-US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245" name="矩形 20"/>
          <p:cNvSpPr/>
          <p:nvPr/>
        </p:nvSpPr>
        <p:spPr>
          <a:xfrm>
            <a:off x="5765800" y="1844675"/>
            <a:ext cx="1458595" cy="73723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3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记的分类</a:t>
            </a:r>
            <a:r>
              <a:rPr lang="zh-CN" altLang="en-US" sz="1800" b="1">
                <a:solidFill>
                  <a:schemeClr val="tx1"/>
                </a:solidFill>
                <a:ea typeface="黑体" panose="02010609060101010101" pitchFamily="49" charset="-122"/>
              </a:rPr>
              <a:t> </a:t>
            </a:r>
            <a:br>
              <a:rPr lang="zh-CN" altLang="en-US" sz="1800" b="1">
                <a:solidFill>
                  <a:schemeClr val="tx1"/>
                </a:solidFill>
                <a:ea typeface="黑体" panose="02010609060101010101" pitchFamily="49" charset="-122"/>
              </a:rPr>
            </a:br>
            <a:endParaRPr lang="zh-CN" altLang="en-US" sz="1800" b="1">
              <a:solidFill>
                <a:schemeClr val="tx1"/>
              </a:solidFill>
              <a:ea typeface="黑体" panose="02010609060101010101" pitchFamily="49" charset="-122"/>
            </a:endParaRPr>
          </a:p>
        </p:txBody>
      </p:sp>
      <p:pic>
        <p:nvPicPr>
          <p:cNvPr id="8" name="图片 16"/>
          <p:cNvPicPr>
            <a:picLocks noChangeAspect="1"/>
          </p:cNvPicPr>
          <p:nvPr/>
        </p:nvPicPr>
        <p:blipFill>
          <a:blip r:embed="rId4">
            <a:duotone>
              <a:prstClr val="black"/>
              <a:srgbClr val="C0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27588" y="539750"/>
            <a:ext cx="2573338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/>
        </p:nvSpPr>
        <p:spPr bwMode="auto">
          <a:xfrm>
            <a:off x="4117975" y="1828800"/>
            <a:ext cx="3794125" cy="449263"/>
          </a:xfrm>
          <a:prstGeom prst="roundRect">
            <a:avLst>
              <a:gd name="adj" fmla="val 50000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3D3F4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3D3F4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3D3F4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3D3F4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3D3F4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3D3F4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3D3F4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3D3F4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3D3F4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黑体" panose="02010609060101010101" pitchFamily="49" charset="-122"/>
              <a:cs typeface="+mn-cs"/>
            </a:endParaRPr>
          </a:p>
        </p:txBody>
      </p:sp>
      <p:pic>
        <p:nvPicPr>
          <p:cNvPr id="11267" name="图片 9" descr="book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1650" y="1658938"/>
            <a:ext cx="1087438" cy="66833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68" name="TextBox 17"/>
          <p:cNvSpPr txBox="1"/>
          <p:nvPr/>
        </p:nvSpPr>
        <p:spPr>
          <a:xfrm>
            <a:off x="2398713" y="2524125"/>
            <a:ext cx="7231062" cy="344868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3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六一居士初谪滁山，自号醉翁。既老而衰且病，将退休于颍水之上，则又更号六一居士。客有问曰：“六一，何谓也？”居士曰：“吾家藏书一万卷，</a:t>
            </a:r>
            <a:endParaRPr lang="en-US" altLang="zh-CN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集录三代以来金石遗文一千卷，有琴一张，有棋一</a:t>
            </a:r>
            <a:endParaRPr lang="en-US" altLang="zh-CN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局，而常置酒一壶。”客曰：“是为五一尔，奈何？”居士曰：“以吾一翁，老于此五物之间，是岂不为六一乎？” </a:t>
            </a:r>
            <a:endParaRPr lang="zh-CN" altLang="en-US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1269" name="矩形 19"/>
          <p:cNvSpPr/>
          <p:nvPr/>
        </p:nvSpPr>
        <p:spPr>
          <a:xfrm>
            <a:off x="4179888" y="1828800"/>
            <a:ext cx="354965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3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“六一居士”名号的来历</a:t>
            </a:r>
            <a:endParaRPr lang="zh-CN" altLang="en-US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8" name="图片 19"/>
          <p:cNvPicPr>
            <a:picLocks noChangeAspect="1"/>
          </p:cNvPicPr>
          <p:nvPr/>
        </p:nvPicPr>
        <p:blipFill>
          <a:blip r:embed="rId4">
            <a:duotone>
              <a:prstClr val="black"/>
              <a:srgbClr val="C0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27588" y="539750"/>
            <a:ext cx="2573338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90" name="Picture 6" descr="BS00554_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9613" y="1801813"/>
            <a:ext cx="503237" cy="439737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12291" name="组 53"/>
          <p:cNvGrpSpPr/>
          <p:nvPr/>
        </p:nvGrpSpPr>
        <p:grpSpPr>
          <a:xfrm>
            <a:off x="2030413" y="1797050"/>
            <a:ext cx="3122612" cy="461963"/>
            <a:chOff x="4701070" y="1806066"/>
            <a:chExt cx="3123216" cy="462053"/>
          </a:xfrm>
        </p:grpSpPr>
        <p:sp>
          <p:nvSpPr>
            <p:cNvPr id="4" name="圆角矩形 3"/>
            <p:cNvSpPr/>
            <p:nvPr/>
          </p:nvSpPr>
          <p:spPr>
            <a:xfrm>
              <a:off x="5199641" y="1806066"/>
              <a:ext cx="1897429" cy="449351"/>
            </a:xfrm>
            <a:prstGeom prst="roundRect">
              <a:avLst>
                <a:gd name="adj" fmla="val 50000"/>
              </a:avLst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3D3F4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3D3F4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3D3F4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3D3F4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3D3F4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3D3F4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3D3F4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3D3F4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3D3F4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黑体" panose="02010609060101010101" pitchFamily="49" charset="-122"/>
                <a:cs typeface="+mn-cs"/>
              </a:endParaRPr>
            </a:p>
          </p:txBody>
        </p:sp>
        <p:sp>
          <p:nvSpPr>
            <p:cNvPr id="5" name="椭圆 4"/>
            <p:cNvSpPr/>
            <p:nvPr/>
          </p:nvSpPr>
          <p:spPr>
            <a:xfrm>
              <a:off x="4734413" y="1806066"/>
              <a:ext cx="462052" cy="462053"/>
            </a:xfrm>
            <a:prstGeom prst="ellipse">
              <a:avLst/>
            </a:prstGeom>
            <a:gradFill>
              <a:gsLst>
                <a:gs pos="0">
                  <a:srgbClr val="C3DD96"/>
                </a:gs>
                <a:gs pos="100000">
                  <a:schemeClr val="bg1"/>
                </a:gs>
              </a:gsLst>
            </a:gradFill>
            <a:ln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黑体" panose="02010609060101010101" pitchFamily="49" charset="-122"/>
                <a:cs typeface="+mn-cs"/>
              </a:endParaRPr>
            </a:p>
          </p:txBody>
        </p:sp>
        <p:sp>
          <p:nvSpPr>
            <p:cNvPr id="12304" name="文本框 56"/>
            <p:cNvSpPr txBox="1"/>
            <p:nvPr/>
          </p:nvSpPr>
          <p:spPr>
            <a:xfrm>
              <a:off x="4701070" y="1806158"/>
              <a:ext cx="3123216" cy="460465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357505" lvl="0" indent="-357505" algn="l" defTabSz="457200" rtl="0" eaLnBrk="0" fontAlgn="base" latinLnBrk="0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Clr>
                  <a:srgbClr val="4B4852"/>
                </a:buClr>
                <a:buSzPct val="110000"/>
                <a:buBlip>
                  <a:blip r:embed="rId3"/>
                </a:buBlip>
                <a:defRPr sz="2000" b="0" i="0" u="none" kern="1200" baseline="0">
                  <a:solidFill>
                    <a:srgbClr val="976A4F"/>
                  </a:solidFill>
                  <a:latin typeface="+mn-lt"/>
                  <a:ea typeface="+mn-ea"/>
                  <a:cs typeface="+mn-cs"/>
                </a:defRPr>
              </a:lvl1pPr>
              <a:lvl2pPr marL="357505" lvl="1" indent="-357505" algn="l" defTabSz="457200" rtl="0" eaLnBrk="0" fontAlgn="base" latinLnBrk="0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Font typeface="Calibri" panose="020f0502020204030204" pitchFamily="34" charset="0"/>
                <a:buChar char=" "/>
                <a:defRPr sz="1600" b="0" i="0" u="none" kern="1200" baseline="0">
                  <a:solidFill>
                    <a:srgbClr val="7F7F7F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4572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b="0" i="0" u="none" kern="1200" baseline="0">
                  <a:solidFill>
                    <a:srgbClr val="7F7F7F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4572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rgbClr val="7F7F7F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4572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rgbClr val="7F7F7F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defTabSz="457200"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None/>
              </a:pPr>
              <a:r>
                <a:rPr lang="zh-CN" altLang="en-US" sz="2400" b="1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一</a:t>
              </a:r>
              <a:r>
                <a:rPr lang="en-US" altLang="zh-CN" sz="2400" b="1">
                  <a:solidFill>
                    <a:schemeClr val="tx1"/>
                  </a:solidFill>
                  <a:latin typeface="Adobe 黑体 Std R" pitchFamily="34" charset="-122"/>
                  <a:ea typeface="黑体" panose="02010609060101010101" pitchFamily="49" charset="-122"/>
                </a:rPr>
                <a:t>  </a:t>
              </a:r>
              <a:r>
                <a:rPr lang="zh-CN" altLang="en-US" sz="2400" b="1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读一读字音</a:t>
              </a:r>
              <a:endPara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</p:grpSp>
      <p:sp>
        <p:nvSpPr>
          <p:cNvPr id="12292" name="Rectangle 30"/>
          <p:cNvSpPr/>
          <p:nvPr/>
        </p:nvSpPr>
        <p:spPr>
          <a:xfrm>
            <a:off x="2170113" y="2784476"/>
            <a:ext cx="8243887" cy="267652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3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20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8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环</a:t>
            </a:r>
            <a:r>
              <a:rPr lang="zh-CN" altLang="en-US" sz="2800" b="1" u="sng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滁</a:t>
            </a:r>
            <a:r>
              <a:rPr lang="zh-CN" altLang="en-US" sz="28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</a:t>
            </a:r>
            <a:r>
              <a:rPr lang="zh-CN" altLang="en-US" sz="2800" b="1" u="sng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琅琊</a:t>
            </a:r>
            <a:r>
              <a:rPr lang="zh-CN" altLang="en-US" sz="28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 </a:t>
            </a:r>
            <a:r>
              <a:rPr lang="zh-CN" altLang="en-US" sz="28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潺</a:t>
            </a:r>
            <a:r>
              <a:rPr lang="zh-CN" altLang="en-US" sz="2800" b="1" u="sng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潺</a:t>
            </a:r>
            <a:r>
              <a:rPr lang="zh-CN" altLang="en-US" sz="28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 </a:t>
            </a:r>
            <a:r>
              <a:rPr lang="zh-CN" altLang="en-US" sz="2800" b="1" u="sng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辄 </a:t>
            </a:r>
            <a:endParaRPr lang="zh-CN" altLang="en-US" sz="2800" b="1" u="sng">
              <a:solidFill>
                <a:srgbClr val="008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200000"/>
              </a:lnSpc>
              <a:spcBef>
                <a:spcPct val="0"/>
              </a:spcBef>
              <a:buClrTx/>
              <a:buSzTx/>
              <a:buNone/>
            </a:pPr>
            <a:endParaRPr lang="zh-CN" altLang="en-US" sz="28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20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8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</a:t>
            </a:r>
            <a:r>
              <a:rPr lang="zh-CN" altLang="zh-CN" sz="28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岩穴</a:t>
            </a:r>
            <a:r>
              <a:rPr lang="zh-CN" altLang="zh-CN" sz="2800" b="1" u="sng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暝</a:t>
            </a:r>
            <a:r>
              <a:rPr lang="zh-CN" altLang="zh-CN" sz="28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</a:t>
            </a:r>
            <a:r>
              <a:rPr lang="zh-CN" altLang="en-US" sz="28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28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zh-CN" altLang="en-US" sz="28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28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酒</a:t>
            </a:r>
            <a:r>
              <a:rPr lang="zh-CN" altLang="zh-CN" sz="2800" b="1" u="sng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洌</a:t>
            </a:r>
            <a:r>
              <a:rPr lang="zh-CN" altLang="en-US" sz="28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   </a:t>
            </a:r>
            <a:r>
              <a:rPr lang="zh-CN" altLang="zh-CN" sz="28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射者</a:t>
            </a:r>
            <a:r>
              <a:rPr lang="zh-CN" altLang="zh-CN" sz="2800" b="1" u="sng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中</a:t>
            </a:r>
            <a:r>
              <a:rPr lang="zh-CN" altLang="zh-CN" sz="28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endParaRPr lang="zh-CN" altLang="en-US" sz="2800" b="1">
              <a:solidFill>
                <a:srgbClr val="008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2293" name="矩形 31"/>
          <p:cNvSpPr/>
          <p:nvPr/>
        </p:nvSpPr>
        <p:spPr>
          <a:xfrm>
            <a:off x="3127375" y="3654425"/>
            <a:ext cx="854075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3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endParaRPr lang="zh-CN" altLang="en-US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2439988" y="2566988"/>
            <a:ext cx="848995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3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chú</a:t>
            </a:r>
            <a:r>
              <a:rPr lang="en-US" altLang="zh-CN" sz="1800">
                <a:solidFill>
                  <a:schemeClr val="tx1"/>
                </a:solidFill>
                <a:ea typeface="黑体" panose="02010609060101010101" pitchFamily="49" charset="-122"/>
              </a:rPr>
              <a:t> </a:t>
            </a:r>
            <a:endParaRPr lang="zh-CN" altLang="en-US" sz="1800">
              <a:solidFill>
                <a:schemeClr val="tx1"/>
              </a:solidFill>
              <a:ea typeface="黑体" panose="02010609060101010101" pitchFamily="49" charset="-122"/>
            </a:endParaRPr>
          </a:p>
        </p:txBody>
      </p:sp>
      <p:sp>
        <p:nvSpPr>
          <p:cNvPr id="10" name="矩形 35"/>
          <p:cNvSpPr/>
          <p:nvPr/>
        </p:nvSpPr>
        <p:spPr>
          <a:xfrm>
            <a:off x="3729038" y="2566988"/>
            <a:ext cx="1751012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3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láng yá </a:t>
            </a:r>
            <a:endParaRPr lang="zh-CN" altLang="en-US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1" name="矩形 36"/>
          <p:cNvSpPr/>
          <p:nvPr/>
        </p:nvSpPr>
        <p:spPr>
          <a:xfrm>
            <a:off x="8675688" y="4386263"/>
            <a:ext cx="982662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3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zhòng </a:t>
            </a:r>
            <a:endParaRPr lang="zh-CN" altLang="en-US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2" name="矩形 37"/>
          <p:cNvSpPr/>
          <p:nvPr/>
        </p:nvSpPr>
        <p:spPr>
          <a:xfrm>
            <a:off x="3078163" y="4340225"/>
            <a:ext cx="88265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3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míng  </a:t>
            </a:r>
            <a:endParaRPr lang="zh-CN" altLang="en-US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3" name="矩形 31"/>
          <p:cNvSpPr/>
          <p:nvPr/>
        </p:nvSpPr>
        <p:spPr>
          <a:xfrm>
            <a:off x="6635750" y="2566988"/>
            <a:ext cx="919163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3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chán </a:t>
            </a:r>
            <a:endParaRPr lang="zh-CN" altLang="en-US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8804275" y="2566988"/>
            <a:ext cx="652463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3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zhé  </a:t>
            </a:r>
            <a:endParaRPr lang="zh-CN" altLang="en-US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5" name="矩形 31"/>
          <p:cNvSpPr/>
          <p:nvPr/>
        </p:nvSpPr>
        <p:spPr>
          <a:xfrm>
            <a:off x="5832475" y="4021138"/>
            <a:ext cx="785813" cy="82994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3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liè </a:t>
            </a:r>
            <a:endParaRPr lang="zh-CN" altLang="en-US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16" name="图片 48"/>
          <p:cNvPicPr>
            <a:picLocks noChangeAspect="1" noChangeArrowheads="1"/>
          </p:cNvPicPr>
          <p:nvPr/>
        </p:nvPicPr>
        <p:blipFill>
          <a:blip r:embed="rId4">
            <a:duotone>
              <a:prstClr val="black"/>
              <a:srgbClr val="C0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27588" y="539750"/>
            <a:ext cx="2573338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4" name="Picture 6" descr="BS00554_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9613" y="1801813"/>
            <a:ext cx="503237" cy="439737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13315" name="组 53"/>
          <p:cNvGrpSpPr/>
          <p:nvPr/>
        </p:nvGrpSpPr>
        <p:grpSpPr>
          <a:xfrm>
            <a:off x="2030413" y="1797050"/>
            <a:ext cx="3122612" cy="461963"/>
            <a:chOff x="4701070" y="1806066"/>
            <a:chExt cx="3123216" cy="462053"/>
          </a:xfrm>
        </p:grpSpPr>
        <p:sp>
          <p:nvSpPr>
            <p:cNvPr id="4" name="圆角矩形 3"/>
            <p:cNvSpPr/>
            <p:nvPr/>
          </p:nvSpPr>
          <p:spPr>
            <a:xfrm>
              <a:off x="5199641" y="1806066"/>
              <a:ext cx="1897429" cy="449351"/>
            </a:xfrm>
            <a:prstGeom prst="roundRect">
              <a:avLst>
                <a:gd name="adj" fmla="val 50000"/>
              </a:avLst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3D3F4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3D3F4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3D3F4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3D3F4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3D3F4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3D3F4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3D3F4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3D3F4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3D3F4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黑体" panose="02010609060101010101" pitchFamily="49" charset="-122"/>
                <a:cs typeface="+mn-cs"/>
              </a:endParaRPr>
            </a:p>
          </p:txBody>
        </p:sp>
        <p:sp>
          <p:nvSpPr>
            <p:cNvPr id="5" name="椭圆 4"/>
            <p:cNvSpPr/>
            <p:nvPr/>
          </p:nvSpPr>
          <p:spPr>
            <a:xfrm>
              <a:off x="4734413" y="1806066"/>
              <a:ext cx="462052" cy="462053"/>
            </a:xfrm>
            <a:prstGeom prst="ellipse">
              <a:avLst/>
            </a:prstGeom>
            <a:gradFill>
              <a:gsLst>
                <a:gs pos="0">
                  <a:srgbClr val="C3DD96"/>
                </a:gs>
                <a:gs pos="100000">
                  <a:schemeClr val="bg1"/>
                </a:gs>
              </a:gsLst>
            </a:gradFill>
            <a:ln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黑体" panose="02010609060101010101" pitchFamily="49" charset="-122"/>
                <a:cs typeface="+mn-cs"/>
              </a:endParaRPr>
            </a:p>
          </p:txBody>
        </p:sp>
        <p:sp>
          <p:nvSpPr>
            <p:cNvPr id="13327" name="文本框 56"/>
            <p:cNvSpPr txBox="1"/>
            <p:nvPr/>
          </p:nvSpPr>
          <p:spPr>
            <a:xfrm>
              <a:off x="4701070" y="1806158"/>
              <a:ext cx="3123216" cy="460465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357505" lvl="0" indent="-357505" algn="l" defTabSz="457200" rtl="0" eaLnBrk="0" fontAlgn="base" latinLnBrk="0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Clr>
                  <a:srgbClr val="4B4852"/>
                </a:buClr>
                <a:buSzPct val="110000"/>
                <a:buBlip>
                  <a:blip r:embed="rId3"/>
                </a:buBlip>
                <a:defRPr sz="2000" b="0" i="0" u="none" kern="1200" baseline="0">
                  <a:solidFill>
                    <a:srgbClr val="976A4F"/>
                  </a:solidFill>
                  <a:latin typeface="+mn-lt"/>
                  <a:ea typeface="+mn-ea"/>
                  <a:cs typeface="+mn-cs"/>
                </a:defRPr>
              </a:lvl1pPr>
              <a:lvl2pPr marL="357505" lvl="1" indent="-357505" algn="l" defTabSz="457200" rtl="0" eaLnBrk="0" fontAlgn="base" latinLnBrk="0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Font typeface="Calibri" panose="020f0502020204030204" pitchFamily="34" charset="0"/>
                <a:buChar char=" "/>
                <a:defRPr sz="1600" b="0" i="0" u="none" kern="1200" baseline="0">
                  <a:solidFill>
                    <a:srgbClr val="7F7F7F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4572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b="0" i="0" u="none" kern="1200" baseline="0">
                  <a:solidFill>
                    <a:srgbClr val="7F7F7F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4572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rgbClr val="7F7F7F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4572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rgbClr val="7F7F7F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defTabSz="457200"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None/>
              </a:pPr>
              <a:r>
                <a:rPr lang="zh-CN" altLang="en-US" sz="2400" b="1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二</a:t>
              </a:r>
              <a:r>
                <a:rPr lang="en-US" altLang="zh-CN" sz="2400" b="1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  </a:t>
              </a:r>
              <a:r>
                <a:rPr lang="zh-CN" altLang="en-US" sz="2400" b="1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写一写字形</a:t>
              </a:r>
              <a:endPara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</p:grpSp>
      <p:sp>
        <p:nvSpPr>
          <p:cNvPr id="13316" name="Rectangle 20"/>
          <p:cNvSpPr/>
          <p:nvPr/>
        </p:nvSpPr>
        <p:spPr>
          <a:xfrm>
            <a:off x="1858963" y="2739708"/>
            <a:ext cx="8521700" cy="268986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3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800" b="1">
                <a:solidFill>
                  <a:srgbClr val="0C9337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yǔ lǚ</a:t>
            </a:r>
            <a:r>
              <a:rPr lang="zh-CN" altLang="en-US" sz="28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       ）</a:t>
            </a:r>
            <a:r>
              <a:rPr lang="zh-CN" altLang="en-US" sz="1800" b="1">
                <a:solidFill>
                  <a:schemeClr val="tx1"/>
                </a:solidFill>
                <a:ea typeface="黑体" panose="02010609060101010101" pitchFamily="49" charset="-122"/>
              </a:rPr>
              <a:t>           </a:t>
            </a:r>
            <a:r>
              <a:rPr lang="zh-CN" altLang="en-US" sz="28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阴</a:t>
            </a:r>
            <a:r>
              <a:rPr lang="en-US" altLang="zh-CN" sz="2800" b="1">
                <a:solidFill>
                  <a:srgbClr val="0C9337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yì</a:t>
            </a:r>
            <a:r>
              <a:rPr lang="zh-CN" altLang="en-US" sz="28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   ）</a:t>
            </a:r>
            <a:r>
              <a:rPr lang="zh-CN" altLang="en-US" sz="1800" b="1">
                <a:solidFill>
                  <a:schemeClr val="tx1"/>
                </a:solidFill>
                <a:ea typeface="黑体" panose="02010609060101010101" pitchFamily="49" charset="-122"/>
              </a:rPr>
              <a:t>               </a:t>
            </a:r>
            <a:endParaRPr lang="zh-CN" altLang="en-US" sz="1800" b="1">
              <a:solidFill>
                <a:schemeClr val="tx1"/>
              </a:solidFill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1800" b="1">
                <a:solidFill>
                  <a:schemeClr val="tx1"/>
                </a:solidFill>
                <a:ea typeface="黑体" panose="02010609060101010101" pitchFamily="49" charset="-122"/>
              </a:rPr>
              <a:t>          </a:t>
            </a:r>
            <a:endParaRPr lang="en-US" altLang="zh-CN" sz="1800" b="1">
              <a:solidFill>
                <a:schemeClr val="tx1"/>
              </a:solidFill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1800" b="1">
                <a:solidFill>
                  <a:schemeClr val="tx1"/>
                </a:solidFill>
                <a:ea typeface="黑体" panose="02010609060101010101" pitchFamily="49" charset="-122"/>
              </a:rPr>
              <a:t>         </a:t>
            </a:r>
            <a:r>
              <a:rPr lang="zh-CN" altLang="en-US" sz="1800" b="1">
                <a:solidFill>
                  <a:schemeClr val="tx1"/>
                </a:solidFill>
                <a:ea typeface="黑体" panose="02010609060101010101" pitchFamily="49" charset="-122"/>
              </a:rPr>
              <a:t>  </a:t>
            </a:r>
            <a:r>
              <a:rPr lang="zh-CN" altLang="en-US" sz="28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林</a:t>
            </a:r>
            <a:r>
              <a:rPr lang="en-US" altLang="zh-CN" sz="2800" b="1">
                <a:solidFill>
                  <a:srgbClr val="0C9337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hè</a:t>
            </a:r>
            <a:r>
              <a:rPr lang="zh-CN" altLang="en-US" sz="28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   ）  </a:t>
            </a:r>
            <a:r>
              <a:rPr lang="zh-CN" altLang="zh-CN" sz="28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野</a:t>
            </a:r>
            <a:r>
              <a:rPr lang="en-US" altLang="zh-CN" sz="2800" b="1">
                <a:solidFill>
                  <a:srgbClr val="0C9337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sù</a:t>
            </a:r>
            <a:r>
              <a:rPr lang="zh-CN" altLang="zh-CN" sz="28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zh-CN" altLang="en-US" sz="28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28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</a:t>
            </a:r>
            <a:r>
              <a:rPr lang="en-US" altLang="zh-CN" sz="2800" b="1">
                <a:solidFill>
                  <a:srgbClr val="0C9337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yì</a:t>
            </a:r>
            <a:r>
              <a:rPr lang="zh-CN" altLang="zh-CN" sz="28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zh-CN" altLang="en-US" sz="28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28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）者胜</a:t>
            </a:r>
            <a:endParaRPr lang="zh-CN" altLang="en-US" sz="28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800" b="1">
                <a:solidFill>
                  <a:srgbClr val="0C9337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endParaRPr lang="en-US" altLang="zh-CN" sz="2800" b="1">
              <a:solidFill>
                <a:srgbClr val="0C9337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800" b="1">
                <a:solidFill>
                  <a:srgbClr val="0C9337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gōng</a:t>
            </a:r>
            <a:r>
              <a:rPr lang="zh-CN" altLang="zh-CN" sz="28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zh-CN" altLang="en-US" sz="28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28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）筹交错</a:t>
            </a:r>
            <a:endParaRPr lang="en-US" altLang="zh-CN" sz="28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3768725" y="4848225"/>
            <a:ext cx="417513" cy="9531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3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觥</a:t>
            </a:r>
            <a:endParaRPr lang="zh-CN" altLang="en-US" sz="28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endParaRPr lang="zh-CN" altLang="en-US" sz="2800">
              <a:solidFill>
                <a:srgbClr val="FF0000"/>
              </a:solidFill>
              <a:ea typeface="黑体" panose="02010609060101010101" pitchFamily="49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3976688" y="2847975"/>
            <a:ext cx="54038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3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伛</a:t>
            </a:r>
            <a:endParaRPr lang="zh-CN" altLang="en-US" sz="2800">
              <a:solidFill>
                <a:srgbClr val="FF0000"/>
              </a:solidFill>
              <a:ea typeface="黑体" panose="02010609060101010101" pitchFamily="49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7185025" y="2847975"/>
            <a:ext cx="54038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3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翳</a:t>
            </a:r>
            <a:endParaRPr lang="zh-CN" altLang="en-US" sz="2800">
              <a:solidFill>
                <a:srgbClr val="FF0000"/>
              </a:solidFill>
              <a:ea typeface="黑体" panose="02010609060101010101" pitchFamily="49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5907088" y="3775075"/>
            <a:ext cx="54038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3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蔌</a:t>
            </a:r>
            <a:endParaRPr lang="zh-CN" altLang="en-US" sz="2800">
              <a:solidFill>
                <a:srgbClr val="FF0000"/>
              </a:solidFill>
              <a:ea typeface="黑体" panose="02010609060101010101" pitchFamily="49" charset="-122"/>
            </a:endParaRPr>
          </a:p>
        </p:txBody>
      </p:sp>
      <p:sp>
        <p:nvSpPr>
          <p:cNvPr id="12" name="矩形 23"/>
          <p:cNvSpPr/>
          <p:nvPr/>
        </p:nvSpPr>
        <p:spPr>
          <a:xfrm>
            <a:off x="7532688" y="3775075"/>
            <a:ext cx="54038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3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弈</a:t>
            </a:r>
            <a:endParaRPr lang="zh-CN" altLang="en-US" sz="2800">
              <a:solidFill>
                <a:srgbClr val="FF0000"/>
              </a:solidFill>
              <a:ea typeface="黑体" panose="02010609060101010101" pitchFamily="49" charset="-122"/>
            </a:endParaRPr>
          </a:p>
        </p:txBody>
      </p:sp>
      <p:sp>
        <p:nvSpPr>
          <p:cNvPr id="13" name="矩形 22"/>
          <p:cNvSpPr/>
          <p:nvPr/>
        </p:nvSpPr>
        <p:spPr>
          <a:xfrm>
            <a:off x="3638550" y="3775075"/>
            <a:ext cx="54038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3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壑</a:t>
            </a:r>
            <a:endParaRPr lang="zh-CN" altLang="en-US" sz="2800">
              <a:solidFill>
                <a:srgbClr val="FF0000"/>
              </a:solidFill>
              <a:ea typeface="黑体" panose="02010609060101010101" pitchFamily="49" charset="-122"/>
            </a:endParaRPr>
          </a:p>
        </p:txBody>
      </p:sp>
      <p:sp>
        <p:nvSpPr>
          <p:cNvPr id="14" name="矩形 22"/>
          <p:cNvSpPr/>
          <p:nvPr/>
        </p:nvSpPr>
        <p:spPr>
          <a:xfrm>
            <a:off x="4611688" y="2843213"/>
            <a:ext cx="54038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3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偻</a:t>
            </a:r>
            <a:endParaRPr lang="zh-CN" altLang="en-US" sz="2800">
              <a:solidFill>
                <a:srgbClr val="FF0000"/>
              </a:solidFill>
              <a:ea typeface="黑体" panose="02010609060101010101" pitchFamily="49" charset="-122"/>
            </a:endParaRPr>
          </a:p>
        </p:txBody>
      </p:sp>
      <p:pic>
        <p:nvPicPr>
          <p:cNvPr id="15" name="图片 48"/>
          <p:cNvPicPr>
            <a:picLocks noChangeAspect="1" noChangeArrowheads="1"/>
          </p:cNvPicPr>
          <p:nvPr/>
        </p:nvPicPr>
        <p:blipFill>
          <a:blip r:embed="rId4">
            <a:duotone>
              <a:prstClr val="black"/>
              <a:srgbClr val="C0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27588" y="606425"/>
            <a:ext cx="2573338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矩形 25"/>
          <p:cNvSpPr/>
          <p:nvPr/>
        </p:nvSpPr>
        <p:spPr>
          <a:xfrm>
            <a:off x="2343150" y="1773238"/>
            <a:ext cx="7972425" cy="44951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25000"/>
              </a:lnSpc>
              <a:spcBef>
                <a:spcPct val="0"/>
              </a:spcBef>
              <a:buClrTx/>
              <a:buSzTx/>
              <a:buNone/>
            </a:pPr>
            <a:endParaRPr lang="zh-CN" altLang="en-US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25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（一）</a:t>
            </a:r>
            <a:r>
              <a:rPr lang="zh-CN" altLang="zh-CN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古今异义</a:t>
            </a:r>
            <a:endParaRPr lang="zh-CN" altLang="zh-CN" sz="2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1. </a:t>
            </a: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野</a:t>
            </a:r>
            <a:r>
              <a:rPr lang="zh-CN" altLang="en-US" sz="22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芳</a:t>
            </a: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发而幽香     </a:t>
            </a:r>
            <a:endParaRPr lang="en-US" altLang="zh-CN" sz="22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</a:t>
            </a:r>
            <a:r>
              <a:rPr lang="zh-CN" altLang="en-US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古义：香花；今义：芳香</a:t>
            </a:r>
            <a:endParaRPr lang="zh-CN" altLang="en-US" sz="2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algn="just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2. </a:t>
            </a: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至于</a:t>
            </a:r>
            <a:r>
              <a:rPr lang="zh-CN" altLang="en-US" sz="22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负者</a:t>
            </a: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歌于途    </a:t>
            </a:r>
            <a:endParaRPr lang="zh-CN" altLang="en-US" sz="22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algn="just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古义：背着东西的人； 今义：失利的一方</a:t>
            </a:r>
            <a:endParaRPr lang="zh-CN" altLang="en-US" sz="2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3. </a:t>
            </a:r>
            <a:r>
              <a:rPr lang="zh-CN" altLang="en-US" sz="22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颓然</a:t>
            </a: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乎其间者      </a:t>
            </a:r>
            <a:endParaRPr lang="zh-CN" altLang="en-US" sz="22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古义：醉醺醺的样子； 今义：形容败兴的样子</a:t>
            </a:r>
            <a:endParaRPr lang="zh-CN" altLang="en-US" sz="2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4. </a:t>
            </a: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游人</a:t>
            </a:r>
            <a:r>
              <a:rPr lang="zh-CN" altLang="en-US" sz="22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去</a:t>
            </a: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而禽鸟乐也</a:t>
            </a:r>
            <a:r>
              <a:rPr lang="zh-CN" altLang="en-US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</a:t>
            </a:r>
            <a:endParaRPr lang="zh-CN" altLang="en-US" sz="2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古义：离开；今义：从所在地到别的地方</a:t>
            </a:r>
            <a:endParaRPr lang="zh-CN" altLang="zh-CN" sz="2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grpSp>
        <p:nvGrpSpPr>
          <p:cNvPr id="14339" name="组 23"/>
          <p:cNvGrpSpPr/>
          <p:nvPr/>
        </p:nvGrpSpPr>
        <p:grpSpPr>
          <a:xfrm>
            <a:off x="2025650" y="1638300"/>
            <a:ext cx="2703513" cy="493713"/>
            <a:chOff x="4696148" y="1773637"/>
            <a:chExt cx="2705183" cy="494482"/>
          </a:xfrm>
        </p:grpSpPr>
        <p:sp>
          <p:nvSpPr>
            <p:cNvPr id="4" name="圆角矩形 3"/>
            <p:cNvSpPr/>
            <p:nvPr/>
          </p:nvSpPr>
          <p:spPr>
            <a:xfrm>
              <a:off x="5198108" y="1805436"/>
              <a:ext cx="2203223" cy="449963"/>
            </a:xfrm>
            <a:prstGeom prst="roundRect">
              <a:avLst>
                <a:gd name="adj" fmla="val 50000"/>
              </a:avLst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3D3F4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3D3F4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3D3F4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3D3F4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3D3F4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3D3F4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3D3F4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3D3F4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3D3F4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黑体" panose="02010609060101010101" pitchFamily="49" charset="-122"/>
                <a:cs typeface="+mn-cs"/>
              </a:endParaRPr>
            </a:p>
          </p:txBody>
        </p:sp>
        <p:sp>
          <p:nvSpPr>
            <p:cNvPr id="5" name="椭圆 4"/>
            <p:cNvSpPr/>
            <p:nvPr/>
          </p:nvSpPr>
          <p:spPr>
            <a:xfrm>
              <a:off x="4732684" y="1805436"/>
              <a:ext cx="462247" cy="462683"/>
            </a:xfrm>
            <a:prstGeom prst="ellipse">
              <a:avLst/>
            </a:prstGeom>
            <a:gradFill>
              <a:gsLst>
                <a:gs pos="0">
                  <a:srgbClr val="C3DD96"/>
                </a:gs>
                <a:gs pos="100000">
                  <a:schemeClr val="bg1"/>
                </a:gs>
              </a:gsLst>
            </a:gradFill>
            <a:ln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黑体" panose="02010609060101010101" pitchFamily="49" charset="-122"/>
                <a:cs typeface="+mn-cs"/>
              </a:endParaRPr>
            </a:p>
          </p:txBody>
        </p:sp>
        <p:sp>
          <p:nvSpPr>
            <p:cNvPr id="14344" name="文本框 34"/>
            <p:cNvSpPr txBox="1"/>
            <p:nvPr/>
          </p:nvSpPr>
          <p:spPr>
            <a:xfrm>
              <a:off x="4696148" y="1773637"/>
              <a:ext cx="2660845" cy="46109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357505" lvl="0" indent="-357505" algn="l" defTabSz="457200" rtl="0" eaLnBrk="0" fontAlgn="base" latinLnBrk="0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Clr>
                  <a:srgbClr val="4B4852"/>
                </a:buClr>
                <a:buSzPct val="110000"/>
                <a:buBlip>
                  <a:blip r:embed="rId2"/>
                </a:buBlip>
                <a:defRPr sz="2000" b="0" i="0" u="none" kern="1200" baseline="0">
                  <a:solidFill>
                    <a:srgbClr val="976A4F"/>
                  </a:solidFill>
                  <a:latin typeface="+mn-lt"/>
                  <a:ea typeface="+mn-ea"/>
                  <a:cs typeface="+mn-cs"/>
                </a:defRPr>
              </a:lvl1pPr>
              <a:lvl2pPr marL="357505" lvl="1" indent="-357505" algn="l" defTabSz="457200" rtl="0" eaLnBrk="0" fontAlgn="base" latinLnBrk="0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Font typeface="Calibri" panose="020f0502020204030204" pitchFamily="34" charset="0"/>
                <a:buChar char=" "/>
                <a:defRPr sz="1600" b="0" i="0" u="none" kern="1200" baseline="0">
                  <a:solidFill>
                    <a:srgbClr val="7F7F7F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4572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b="0" i="0" u="none" kern="1200" baseline="0">
                  <a:solidFill>
                    <a:srgbClr val="7F7F7F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4572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rgbClr val="7F7F7F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4572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rgbClr val="7F7F7F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defTabSz="457200"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None/>
              </a:pPr>
              <a:r>
                <a:rPr lang="zh-CN" altLang="en-US" sz="2400" b="1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三</a:t>
              </a:r>
              <a:r>
                <a:rPr lang="en-US" altLang="zh-CN" sz="2400" b="1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  </a:t>
              </a:r>
              <a:r>
                <a:rPr lang="zh-CN" altLang="en-US" sz="2400" b="1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文言知识积累</a:t>
              </a:r>
              <a:endPara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</p:grpSp>
      <p:pic>
        <p:nvPicPr>
          <p:cNvPr id="14340" name="Picture 6" descr="BS00554_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163" y="1681163"/>
            <a:ext cx="503237" cy="4397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" name="图片 19"/>
          <p:cNvPicPr>
            <a:picLocks noChangeAspect="1" noChangeArrowheads="1"/>
          </p:cNvPicPr>
          <p:nvPr/>
        </p:nvPicPr>
        <p:blipFill>
          <a:blip r:embed="rId4">
            <a:duotone>
              <a:prstClr val="black"/>
              <a:srgbClr val="C0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27588" y="539750"/>
            <a:ext cx="2573338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Rectangle 1"/>
          <p:cNvSpPr/>
          <p:nvPr/>
        </p:nvSpPr>
        <p:spPr>
          <a:xfrm>
            <a:off x="1892300" y="1806734"/>
            <a:ext cx="8553450" cy="488759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（二）</a:t>
            </a:r>
            <a:r>
              <a:rPr lang="zh-CN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一词多义</a:t>
            </a:r>
            <a:endParaRPr lang="zh-CN" altLang="zh-CN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1.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秀：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望之蔚然而深</a:t>
            </a:r>
            <a:r>
              <a:rPr lang="zh-CN" altLang="en-US" sz="24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秀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者  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秀丽，形容词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</a:t>
            </a:r>
            <a:endParaRPr lang="zh-CN" altLang="en-US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    佳木</a:t>
            </a:r>
            <a:r>
              <a:rPr lang="zh-CN" altLang="en-US" sz="24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秀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而繁阴  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草木茂盛，形容词</a:t>
            </a:r>
            <a:endParaRPr lang="zh-CN" altLang="en-US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2.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环：</a:t>
            </a:r>
            <a:r>
              <a:rPr lang="zh-CN" altLang="en-US" sz="24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环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滁皆山也  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环绕，动词</a:t>
            </a:r>
            <a:endParaRPr lang="zh-CN" altLang="en-US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    如鸣珮</a:t>
            </a:r>
            <a:r>
              <a:rPr lang="zh-CN" altLang="en-US" sz="24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环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玉环，名词</a:t>
            </a:r>
            <a:endParaRPr lang="zh-CN" altLang="en-US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    </a:t>
            </a:r>
            <a:r>
              <a:rPr lang="zh-CN" altLang="en-US" sz="24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环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而攻之而不胜  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包围，动词</a:t>
            </a:r>
            <a:endParaRPr lang="zh-CN" altLang="en-US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3.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临：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有亭翼然</a:t>
            </a:r>
            <a:r>
              <a:rPr lang="zh-CN" altLang="en-US" sz="24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临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于泉上者  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坐落在高处，动词</a:t>
            </a:r>
            <a:endParaRPr lang="zh-CN" altLang="en-US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    </a:t>
            </a:r>
            <a:r>
              <a:rPr lang="zh-CN" altLang="en-US" sz="24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临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溪而渔  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在</a:t>
            </a: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……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旁</a:t>
            </a:r>
            <a:endParaRPr lang="zh-CN" altLang="en-US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    把酒</a:t>
            </a:r>
            <a:r>
              <a:rPr lang="zh-CN" altLang="en-US" sz="24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临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风  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对着，动词</a:t>
            </a:r>
            <a:endParaRPr lang="zh-CN" altLang="en-US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endParaRPr lang="zh-CN" altLang="en-US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3" name="图片 19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rgbClr val="C0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27588" y="539750"/>
            <a:ext cx="2573338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1"/>
          <p:cNvSpPr/>
          <p:nvPr/>
        </p:nvSpPr>
        <p:spPr>
          <a:xfrm>
            <a:off x="1701800" y="1947704"/>
            <a:ext cx="8553450" cy="405003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</a:t>
            </a:r>
            <a:r>
              <a:rPr lang="en-US" altLang="zh-CN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4.</a:t>
            </a:r>
            <a:r>
              <a:rPr lang="zh-CN" altLang="en-US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意</a:t>
            </a:r>
            <a:r>
              <a:rPr lang="en-US" altLang="zh-CN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:</a:t>
            </a:r>
            <a:r>
              <a:rPr lang="en-US" altLang="zh-CN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</a:t>
            </a: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醉翁之</a:t>
            </a:r>
            <a:r>
              <a:rPr lang="zh-CN" altLang="en-US" sz="22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意</a:t>
            </a: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不在酒  </a:t>
            </a:r>
            <a:r>
              <a:rPr lang="zh-CN" altLang="en-US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情趣，名词</a:t>
            </a:r>
            <a:endParaRPr lang="zh-CN" altLang="en-US" sz="2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    与君离别</a:t>
            </a:r>
            <a:r>
              <a:rPr lang="zh-CN" altLang="en-US" sz="22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意</a:t>
            </a: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</a:t>
            </a:r>
            <a:r>
              <a:rPr lang="zh-CN" altLang="en-US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情意，名词</a:t>
            </a:r>
            <a:endParaRPr lang="zh-CN" altLang="en-US" sz="2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    目似瞑，</a:t>
            </a:r>
            <a:r>
              <a:rPr lang="zh-CN" altLang="en-US" sz="22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意</a:t>
            </a: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暇甚  </a:t>
            </a:r>
            <a:r>
              <a:rPr lang="zh-CN" altLang="en-US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神情，名词</a:t>
            </a:r>
            <a:endParaRPr lang="zh-CN" altLang="en-US" sz="2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5.</a:t>
            </a:r>
            <a:r>
              <a:rPr lang="zh-CN" altLang="en-US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名</a:t>
            </a:r>
            <a:r>
              <a:rPr lang="en-US" altLang="zh-CN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:</a:t>
            </a:r>
            <a:r>
              <a:rPr lang="en-US" altLang="zh-CN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zh-CN" altLang="en-US" sz="22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名</a:t>
            </a: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之者谁  </a:t>
            </a:r>
            <a:r>
              <a:rPr lang="zh-CN" altLang="en-US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命名，动词</a:t>
            </a:r>
            <a:endParaRPr lang="zh-CN" altLang="en-US" sz="2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    有仙则</a:t>
            </a:r>
            <a:r>
              <a:rPr lang="zh-CN" altLang="en-US" sz="22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名</a:t>
            </a: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</a:t>
            </a:r>
            <a:r>
              <a:rPr lang="zh-CN" altLang="en-US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出名，动词</a:t>
            </a:r>
            <a:endParaRPr lang="zh-CN" altLang="en-US" sz="2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    不能</a:t>
            </a:r>
            <a:r>
              <a:rPr lang="zh-CN" altLang="en-US" sz="22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名</a:t>
            </a: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其一处也  </a:t>
            </a:r>
            <a:r>
              <a:rPr lang="zh-CN" altLang="en-US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说出，动词</a:t>
            </a:r>
            <a:endParaRPr lang="zh-CN" altLang="en-US" sz="2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6.</a:t>
            </a:r>
            <a:r>
              <a:rPr lang="zh-CN" altLang="en-US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归</a:t>
            </a:r>
            <a:r>
              <a:rPr lang="en-US" altLang="zh-CN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:</a:t>
            </a:r>
            <a:r>
              <a:rPr lang="en-US" altLang="zh-CN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太守</a:t>
            </a:r>
            <a:r>
              <a:rPr lang="zh-CN" altLang="en-US" sz="22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归</a:t>
            </a: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而宾客从也  </a:t>
            </a:r>
            <a:r>
              <a:rPr lang="zh-CN" altLang="en-US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回去，动词</a:t>
            </a:r>
            <a:endParaRPr lang="zh-CN" altLang="en-US" sz="2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    云</a:t>
            </a:r>
            <a:r>
              <a:rPr lang="zh-CN" altLang="en-US" sz="22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归</a:t>
            </a: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而岩穴暝  </a:t>
            </a:r>
            <a:r>
              <a:rPr lang="zh-CN" altLang="en-US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指散开的云又回聚到山上来，动词</a:t>
            </a:r>
            <a:endParaRPr lang="zh-CN" altLang="en-US" sz="2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    微斯人，吾谁与</a:t>
            </a:r>
            <a:r>
              <a:rPr lang="zh-CN" altLang="en-US" sz="22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归</a:t>
            </a: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</a:t>
            </a:r>
            <a:r>
              <a:rPr lang="zh-CN" altLang="en-US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归依，动词</a:t>
            </a:r>
            <a:endParaRPr lang="en-US" altLang="zh-CN" sz="2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3" name="图片 19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rgbClr val="C0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27588" y="539750"/>
            <a:ext cx="2573338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Rectangle 1"/>
          <p:cNvSpPr/>
          <p:nvPr/>
        </p:nvSpPr>
        <p:spPr>
          <a:xfrm>
            <a:off x="1812925" y="1555592"/>
            <a:ext cx="8553450" cy="452945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endParaRPr lang="zh-CN" altLang="zh-CN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</a:t>
            </a:r>
            <a:r>
              <a:rPr lang="en-US" altLang="zh-CN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7.</a:t>
            </a:r>
            <a:r>
              <a:rPr lang="zh-CN" altLang="en-US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乐</a:t>
            </a:r>
            <a:r>
              <a:rPr lang="en-US" altLang="zh-CN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:</a:t>
            </a: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山水之</a:t>
            </a:r>
            <a:r>
              <a:rPr lang="zh-CN" altLang="en-US" sz="22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乐</a:t>
            </a: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</a:t>
            </a:r>
            <a:r>
              <a:rPr lang="zh-CN" altLang="en-US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乐趣，名词</a:t>
            </a:r>
            <a:endParaRPr lang="zh-CN" altLang="en-US" sz="2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    游人去而禽鸟</a:t>
            </a:r>
            <a:r>
              <a:rPr lang="zh-CN" altLang="en-US" sz="22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乐</a:t>
            </a: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也  </a:t>
            </a:r>
            <a:r>
              <a:rPr lang="zh-CN" altLang="en-US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欢乐、高兴，形容词</a:t>
            </a:r>
            <a:endParaRPr lang="zh-CN" altLang="en-US" sz="2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    而不知太守之</a:t>
            </a:r>
            <a:r>
              <a:rPr lang="zh-CN" altLang="en-US" sz="22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乐</a:t>
            </a: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其</a:t>
            </a:r>
            <a:r>
              <a:rPr lang="zh-CN" altLang="en-US" sz="22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乐</a:t>
            </a: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也  </a:t>
            </a:r>
            <a:r>
              <a:rPr lang="zh-CN" altLang="en-US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第一个乐：以</a:t>
            </a:r>
            <a:r>
              <a:rPr lang="en-US" altLang="zh-CN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……</a:t>
            </a:r>
            <a:r>
              <a:rPr lang="zh-CN" altLang="en-US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为</a:t>
            </a:r>
            <a:endParaRPr lang="zh-CN" altLang="en-US" sz="2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algn="ctr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乐，形容词的意动用法；第二个乐：乐趣，名词</a:t>
            </a:r>
            <a:endParaRPr lang="zh-CN" altLang="en-US" sz="2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8.</a:t>
            </a:r>
            <a:r>
              <a:rPr lang="zh-CN" altLang="en-US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而</a:t>
            </a:r>
            <a:r>
              <a:rPr lang="en-US" altLang="zh-CN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:</a:t>
            </a:r>
            <a:r>
              <a:rPr lang="zh-CN" altLang="en-US" sz="22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而</a:t>
            </a: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年又最高  </a:t>
            </a:r>
            <a:r>
              <a:rPr lang="zh-CN" altLang="en-US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连词，表递进</a:t>
            </a:r>
            <a:endParaRPr lang="zh-CN" altLang="en-US" sz="2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    日出</a:t>
            </a:r>
            <a:r>
              <a:rPr lang="zh-CN" altLang="en-US" sz="22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而</a:t>
            </a: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林霏开  </a:t>
            </a:r>
            <a:r>
              <a:rPr lang="zh-CN" altLang="en-US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连词，表顺承</a:t>
            </a:r>
            <a:endParaRPr lang="zh-CN" altLang="en-US" sz="2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    朝</a:t>
            </a:r>
            <a:r>
              <a:rPr lang="zh-CN" altLang="en-US" sz="22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而</a:t>
            </a: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往，暮而归  </a:t>
            </a:r>
            <a:r>
              <a:rPr lang="zh-CN" altLang="en-US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连词，表修饰</a:t>
            </a:r>
            <a:endParaRPr lang="zh-CN" altLang="en-US" sz="2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    溪深</a:t>
            </a:r>
            <a:r>
              <a:rPr lang="zh-CN" altLang="en-US" sz="22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而</a:t>
            </a: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鱼肥  </a:t>
            </a:r>
            <a:r>
              <a:rPr lang="zh-CN" altLang="en-US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连词，表并列</a:t>
            </a:r>
            <a:endParaRPr lang="zh-CN" altLang="en-US" sz="2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    </a:t>
            </a:r>
            <a:r>
              <a:rPr lang="zh-CN" altLang="en-US" sz="22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而</a:t>
            </a:r>
            <a:r>
              <a:rPr lang="zh-CN" altLang="en-US" sz="2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不知人之乐  </a:t>
            </a:r>
            <a:r>
              <a:rPr lang="zh-CN" altLang="en-US" sz="2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连词，表转折</a:t>
            </a:r>
            <a:endParaRPr lang="en-US" altLang="zh-CN" sz="2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3" name="图片 19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rgbClr val="C0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27588" y="539750"/>
            <a:ext cx="2573338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Rectangle 1"/>
          <p:cNvSpPr/>
          <p:nvPr/>
        </p:nvSpPr>
        <p:spPr>
          <a:xfrm>
            <a:off x="2208213" y="1538923"/>
            <a:ext cx="7748587" cy="452310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三</a:t>
            </a:r>
            <a:r>
              <a:rPr lang="zh-CN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）词类活用</a:t>
            </a:r>
            <a:endParaRPr lang="zh-CN" altLang="zh-CN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1.</a:t>
            </a:r>
            <a:r>
              <a:rPr lang="zh-CN" altLang="en-US" sz="24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名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之者谁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名：名词作动词，命名</a:t>
            </a:r>
            <a:endParaRPr lang="zh-CN" altLang="en-US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2.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而不知太守之</a:t>
            </a:r>
            <a:r>
              <a:rPr lang="zh-CN" altLang="en-US" sz="24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乐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其乐也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</a:t>
            </a:r>
            <a:endParaRPr lang="en-US" altLang="zh-CN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乐：形容词的意动用法，以</a:t>
            </a: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……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为乐</a:t>
            </a:r>
            <a:endParaRPr lang="zh-CN" altLang="en-US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3.</a:t>
            </a:r>
            <a:r>
              <a:rPr lang="zh-CN" altLang="en-US" sz="24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山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行六七里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山：名词作状语，在山上</a:t>
            </a:r>
            <a:endParaRPr lang="zh-CN" altLang="en-US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4.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杂然而</a:t>
            </a:r>
            <a:r>
              <a:rPr lang="zh-CN" altLang="en-US" sz="24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前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陈者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前：方位名词作状语，在面前</a:t>
            </a:r>
            <a:endParaRPr lang="zh-CN" altLang="en-US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5.</a:t>
            </a:r>
            <a:r>
              <a:rPr lang="zh-CN" altLang="en-US" sz="24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翼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然临于泉上者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</a:t>
            </a:r>
            <a:endParaRPr lang="en-US" altLang="zh-CN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翼：名词作状语，像鸟张开翅膀</a:t>
            </a:r>
            <a:endParaRPr lang="zh-CN" altLang="zh-CN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3" name="图片 19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rgbClr val="C0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27588" y="539750"/>
            <a:ext cx="2573338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Rectangle 1"/>
          <p:cNvSpPr/>
          <p:nvPr/>
        </p:nvSpPr>
        <p:spPr>
          <a:xfrm>
            <a:off x="2025650" y="1830547"/>
            <a:ext cx="8472488" cy="488442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ts val="2875"/>
              </a:lnSpc>
              <a:spcBef>
                <a:spcPct val="0"/>
              </a:spcBef>
              <a:buClrTx/>
              <a:buSzTx/>
              <a:buNone/>
            </a:pPr>
            <a:r>
              <a:rPr lang="zh-CN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四</a:t>
            </a:r>
            <a:r>
              <a:rPr lang="zh-CN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特殊句式</a:t>
            </a:r>
            <a:endParaRPr lang="zh-CN" altLang="en-US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ts val="2875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1.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判断句</a:t>
            </a:r>
            <a:endParaRPr lang="zh-CN" altLang="en-US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ts val="2875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环滁皆山也                </a:t>
            </a:r>
            <a:endParaRPr lang="en-US" altLang="zh-CN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ts val="2875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……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也：表判断。</a:t>
            </a:r>
            <a:endParaRPr lang="zh-CN" altLang="en-US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ts val="2875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山之僧智仙也              </a:t>
            </a:r>
            <a:endParaRPr lang="en-US" altLang="zh-CN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ts val="2875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……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也：表判断。</a:t>
            </a:r>
            <a:endParaRPr lang="zh-CN" altLang="en-US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ts val="2875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望之蔚然而深秀者，琅琊也    </a:t>
            </a:r>
            <a:endParaRPr lang="en-US" altLang="zh-CN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ts val="2875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</a:t>
            </a: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……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者</a:t>
            </a: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……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也：表判断。</a:t>
            </a:r>
            <a:endParaRPr lang="zh-CN" altLang="en-US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ts val="2875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泻出于两峰之间者，酿泉也     </a:t>
            </a:r>
            <a:endParaRPr lang="en-US" altLang="zh-CN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ts val="2875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……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者</a:t>
            </a: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……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也：表判断。</a:t>
            </a:r>
            <a:endParaRPr lang="zh-CN" altLang="en-US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ts val="2875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有亭翼然临于泉上者，醉翁亭也  </a:t>
            </a:r>
            <a:endParaRPr lang="en-US" altLang="zh-CN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ts val="2875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……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者</a:t>
            </a: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……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也：表判断。</a:t>
            </a:r>
            <a:endParaRPr lang="zh-CN" altLang="en-US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ts val="2875"/>
              </a:lnSpc>
              <a:spcBef>
                <a:spcPct val="0"/>
              </a:spcBef>
              <a:buClrTx/>
              <a:buSzTx/>
              <a:buNone/>
            </a:pPr>
            <a:endParaRPr lang="zh-CN" altLang="en-US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3" name="图片 19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rgbClr val="C0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27588" y="539750"/>
            <a:ext cx="2573338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9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C0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27588" y="539750"/>
            <a:ext cx="2573338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3" name="Rectangle 1"/>
          <p:cNvSpPr/>
          <p:nvPr/>
        </p:nvSpPr>
        <p:spPr>
          <a:xfrm>
            <a:off x="2359025" y="1420178"/>
            <a:ext cx="7831138" cy="488759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3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2.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省略句</a:t>
            </a:r>
            <a:endParaRPr lang="zh-CN" altLang="en-US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饮少辄醉      </a:t>
            </a:r>
            <a:endParaRPr lang="en-US" altLang="zh-CN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省略主语“太守”，即“太守饮少辄醉”。</a:t>
            </a:r>
            <a:endParaRPr lang="zh-CN" altLang="en-US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得之心而寓之酒也    </a:t>
            </a:r>
            <a:endParaRPr lang="zh-CN" altLang="en-US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两个“之”字的后面都省略了介词“于”，</a:t>
            </a:r>
            <a:endParaRPr lang="en-US" altLang="zh-CN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即“得之于心而寓之于酒也”。</a:t>
            </a:r>
            <a:endParaRPr lang="zh-CN" altLang="en-US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3.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倒装句</a:t>
            </a:r>
            <a:endParaRPr lang="zh-CN" altLang="en-US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泻出于两峰之间者   </a:t>
            </a:r>
            <a:endParaRPr lang="zh-CN" altLang="en-US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“于两峰之间”为后置状语，应在“泻出”的前面，</a:t>
            </a:r>
            <a:endParaRPr lang="en-US" altLang="zh-CN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即“于两峰之间泻出者”。</a:t>
            </a:r>
            <a:endParaRPr lang="zh-CN" altLang="en-US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506" name="图片 1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588" y="539750"/>
            <a:ext cx="2573337" cy="6000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507" name="Rectangle 1"/>
          <p:cNvSpPr/>
          <p:nvPr/>
        </p:nvSpPr>
        <p:spPr>
          <a:xfrm>
            <a:off x="1733550" y="3691255"/>
            <a:ext cx="8472488" cy="49149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3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endParaRPr lang="zh-CN" altLang="zh-CN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1508" name="Rectangle 13"/>
          <p:cNvSpPr/>
          <p:nvPr/>
        </p:nvSpPr>
        <p:spPr>
          <a:xfrm>
            <a:off x="2552700" y="1882775"/>
            <a:ext cx="6904038" cy="44075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3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chemeClr val="tx1"/>
                </a:solidFill>
                <a:ea typeface="黑体" panose="02010609060101010101" pitchFamily="49" charset="-122"/>
              </a:rPr>
              <a:t>负者歌于途    </a:t>
            </a:r>
            <a:endParaRPr lang="zh-CN" altLang="en-US" sz="2400" b="1">
              <a:solidFill>
                <a:schemeClr val="tx1"/>
              </a:solidFill>
              <a:ea typeface="黑体" panose="02010609060101010101" pitchFamily="49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rgbClr val="FF0000"/>
                </a:solidFill>
                <a:ea typeface="黑体" panose="02010609060101010101" pitchFamily="49" charset="-122"/>
              </a:rPr>
              <a:t>“于途”为后置状语，应在“歌”的前面，即“负者于途歌”。</a:t>
            </a:r>
            <a:endParaRPr lang="zh-CN" altLang="en-US" sz="2400" b="1">
              <a:solidFill>
                <a:srgbClr val="FF0000"/>
              </a:solidFill>
              <a:ea typeface="黑体" panose="02010609060101010101" pitchFamily="49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chemeClr val="tx1"/>
                </a:solidFill>
                <a:ea typeface="黑体" panose="02010609060101010101" pitchFamily="49" charset="-122"/>
              </a:rPr>
              <a:t>行者休于树</a:t>
            </a:r>
            <a:endParaRPr lang="zh-CN" altLang="en-US" sz="2400" b="1">
              <a:solidFill>
                <a:schemeClr val="tx1"/>
              </a:solidFill>
              <a:ea typeface="黑体" panose="02010609060101010101" pitchFamily="49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rgbClr val="FF0000"/>
                </a:solidFill>
                <a:ea typeface="黑体" panose="02010609060101010101" pitchFamily="49" charset="-122"/>
              </a:rPr>
              <a:t>“于树”为后置状语，应在“休”的前面，即“行者于树休”。</a:t>
            </a:r>
            <a:endParaRPr lang="zh-CN" altLang="en-US" sz="2400" b="1">
              <a:solidFill>
                <a:srgbClr val="FF0000"/>
              </a:solidFill>
              <a:ea typeface="黑体" panose="02010609060101010101" pitchFamily="49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chemeClr val="tx1"/>
                </a:solidFill>
                <a:ea typeface="黑体" panose="02010609060101010101" pitchFamily="49" charset="-122"/>
              </a:rPr>
              <a:t>醒能述以文者</a:t>
            </a:r>
            <a:br>
              <a:rPr lang="zh-CN" altLang="en-US" sz="2400" b="1">
                <a:solidFill>
                  <a:schemeClr val="tx1"/>
                </a:solidFill>
                <a:ea typeface="黑体" panose="02010609060101010101" pitchFamily="49" charset="-122"/>
              </a:rPr>
            </a:br>
            <a:r>
              <a:rPr lang="zh-CN" altLang="en-US" sz="2400" b="1">
                <a:solidFill>
                  <a:srgbClr val="FF0000"/>
                </a:solidFill>
                <a:ea typeface="黑体" panose="02010609060101010101" pitchFamily="49" charset="-122"/>
              </a:rPr>
              <a:t>“以文”为后置状语，应在“述”的前面，即“醒能以文述者”。</a:t>
            </a:r>
            <a:endParaRPr lang="zh-CN" altLang="zh-CN" sz="2400" b="1">
              <a:solidFill>
                <a:srgbClr val="FF0000"/>
              </a:solidFill>
              <a:ea typeface="黑体" panose="02010609060101010101" pitchFamily="49" charset="-122"/>
            </a:endParaRPr>
          </a:p>
        </p:txBody>
      </p:sp>
      <p:pic>
        <p:nvPicPr>
          <p:cNvPr id="8" name="图片 19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C0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79988" y="692150"/>
            <a:ext cx="2573338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530" name="图片 1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588" y="539750"/>
            <a:ext cx="2573337" cy="6000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2531" name="Rectangle 1"/>
          <p:cNvSpPr/>
          <p:nvPr/>
        </p:nvSpPr>
        <p:spPr>
          <a:xfrm>
            <a:off x="1773238" y="1531303"/>
            <a:ext cx="8431212" cy="488759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3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五</a:t>
            </a:r>
            <a:r>
              <a:rPr lang="zh-CN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成语积累</a:t>
            </a:r>
            <a:endParaRPr lang="zh-CN" altLang="zh-CN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1.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觥筹交错：酒杯和酒筹交互错杂。形容许多人相</a:t>
            </a:r>
            <a:endParaRPr lang="en-US" altLang="zh-CN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聚饮酒的热闹场面。</a:t>
            </a:r>
            <a:endParaRPr lang="zh-CN" altLang="en-US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2.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峰回路转：山峰、道路迂回曲折。现在常比喻事</a:t>
            </a:r>
            <a:endParaRPr lang="en-US" altLang="zh-CN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情经历挫折后，出现新的转机。</a:t>
            </a:r>
            <a:endParaRPr lang="zh-CN" altLang="en-US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3.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水落石出：水落下去，石头显露出来。比喻真相</a:t>
            </a:r>
            <a:endParaRPr lang="en-US" altLang="zh-CN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大白。</a:t>
            </a:r>
            <a:endParaRPr lang="zh-CN" altLang="en-US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4.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风霜高洁：天气高爽，霜色洁白。</a:t>
            </a:r>
            <a:endParaRPr lang="zh-CN" altLang="en-US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5.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醉翁之意不在酒：比喻本意不在此，而在别的方</a:t>
            </a:r>
            <a:endParaRPr lang="en-US" altLang="zh-CN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面。也比喻别有用心。</a:t>
            </a:r>
            <a:endParaRPr lang="zh-CN" altLang="zh-CN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7" name="图片 19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C0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79988" y="692150"/>
            <a:ext cx="2573338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554" name="图片 1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588" y="539750"/>
            <a:ext cx="2573337" cy="6000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3555" name="Rectangle 1"/>
          <p:cNvSpPr/>
          <p:nvPr/>
        </p:nvSpPr>
        <p:spPr>
          <a:xfrm>
            <a:off x="1919288" y="1642745"/>
            <a:ext cx="8389937" cy="440753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3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六</a:t>
            </a:r>
            <a:r>
              <a:rPr lang="zh-CN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名句积累</a:t>
            </a:r>
            <a:endParaRPr lang="zh-CN" altLang="en-US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algn="just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1.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环滁皆山也。</a:t>
            </a:r>
            <a:endParaRPr lang="zh-CN" altLang="en-US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2.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醉翁之意不在酒，在乎山水之间也。山水之乐，</a:t>
            </a:r>
            <a:endParaRPr lang="en-US" altLang="zh-CN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得之心而寓之酒也。</a:t>
            </a:r>
            <a:endParaRPr lang="zh-CN" altLang="en-US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3.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野芳发而幽香，佳木秀而繁阴，风霜高洁，水落</a:t>
            </a:r>
            <a:endParaRPr lang="en-US" altLang="zh-CN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而石出者，山间之四时也。</a:t>
            </a:r>
            <a:endParaRPr lang="zh-CN" altLang="en-US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4.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前者呼，后者应，伛偻提携，往来而不绝者，滁</a:t>
            </a:r>
            <a:endParaRPr lang="en-US" altLang="zh-CN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人游也。</a:t>
            </a:r>
            <a:endParaRPr lang="zh-CN" altLang="en-US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5.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已而夕阳在山，人影散乱，太守归而宾客从也。</a:t>
            </a:r>
            <a:endParaRPr lang="zh-CN" altLang="zh-CN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7" name="图片 19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C0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79988" y="692150"/>
            <a:ext cx="2573338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Rectangle 4"/>
          <p:cNvSpPr/>
          <p:nvPr/>
        </p:nvSpPr>
        <p:spPr>
          <a:xfrm>
            <a:off x="2606675" y="1599724"/>
            <a:ext cx="6905625" cy="152971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30000"/>
              </a:lnSpc>
              <a:spcBef>
                <a:spcPct val="5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请同学们听读课文，并在课本上及时做好旁批和圈点。体会作者感情，感受文章自然的风格。</a:t>
            </a:r>
            <a:r>
              <a:rPr lang="zh-CN" altLang="en-US" sz="24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400" b="1" u="sng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醉翁亭记》课文朗读</a:t>
            </a:r>
            <a:r>
              <a:rPr lang="zh-CN" altLang="en-US" sz="24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endParaRPr lang="zh-CN" altLang="en-US" sz="24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grpSp>
        <p:nvGrpSpPr>
          <p:cNvPr id="24579" name="组 1"/>
          <p:cNvGrpSpPr/>
          <p:nvPr/>
        </p:nvGrpSpPr>
        <p:grpSpPr>
          <a:xfrm>
            <a:off x="2201863" y="3270250"/>
            <a:ext cx="2647950" cy="668338"/>
            <a:chOff x="5481428" y="3706338"/>
            <a:chExt cx="2646572" cy="668337"/>
          </a:xfrm>
        </p:grpSpPr>
        <p:sp>
          <p:nvSpPr>
            <p:cNvPr id="6" name="圆角矩形 5"/>
            <p:cNvSpPr/>
            <p:nvPr/>
          </p:nvSpPr>
          <p:spPr>
            <a:xfrm>
              <a:off x="6317605" y="3841276"/>
              <a:ext cx="1810395" cy="449261"/>
            </a:xfrm>
            <a:prstGeom prst="roundRect">
              <a:avLst>
                <a:gd name="adj" fmla="val 50000"/>
              </a:avLst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3D3F4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3D3F4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3D3F4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3D3F4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3D3F4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3D3F4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3D3F4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3D3F4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3D3F4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黑体" panose="02010609060101010101" pitchFamily="49" charset="-122"/>
                <a:cs typeface="+mn-cs"/>
              </a:endParaRPr>
            </a:p>
          </p:txBody>
        </p:sp>
        <p:sp>
          <p:nvSpPr>
            <p:cNvPr id="24583" name="文本框 30"/>
            <p:cNvSpPr txBox="1"/>
            <p:nvPr/>
          </p:nvSpPr>
          <p:spPr>
            <a:xfrm>
              <a:off x="6565743" y="3829427"/>
              <a:ext cx="1550065" cy="460374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357505" lvl="0" indent="-357505" algn="l" defTabSz="457200" rtl="0" eaLnBrk="0" fontAlgn="base" latinLnBrk="0" hangingPunct="0">
                <a:lnSpc>
                  <a:spcPct val="90000"/>
                </a:lnSpc>
                <a:spcBef>
                  <a:spcPts val="1800"/>
                </a:spcBef>
                <a:spcAft>
                  <a:spcPct val="0"/>
                </a:spcAft>
                <a:buClr>
                  <a:srgbClr val="4B4852"/>
                </a:buClr>
                <a:buSzPct val="110000"/>
                <a:buBlip>
                  <a:blip r:embed="rId2"/>
                </a:buBlip>
                <a:defRPr sz="2000" b="0" i="0" u="none" kern="1200" baseline="0">
                  <a:solidFill>
                    <a:srgbClr val="976A4F"/>
                  </a:solidFill>
                  <a:latin typeface="+mn-lt"/>
                  <a:ea typeface="+mn-ea"/>
                  <a:cs typeface="+mn-cs"/>
                </a:defRPr>
              </a:lvl1pPr>
              <a:lvl2pPr marL="357505" lvl="1" indent="-357505" algn="l" defTabSz="457200" rtl="0" eaLnBrk="0" fontAlgn="base" latinLnBrk="0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Font typeface="Calibri" panose="020f0502020204030204" pitchFamily="34" charset="0"/>
                <a:buChar char=" "/>
                <a:defRPr sz="1600" b="0" i="0" u="none" kern="1200" baseline="0">
                  <a:solidFill>
                    <a:srgbClr val="7F7F7F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4572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b="0" i="0" u="none" kern="1200" baseline="0">
                  <a:solidFill>
                    <a:srgbClr val="7F7F7F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4572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rgbClr val="7F7F7F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4572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rgbClr val="7F7F7F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defTabSz="457200"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None/>
              </a:pPr>
              <a:r>
                <a:rPr lang="zh-CN" altLang="en-US" sz="2400" b="1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圈点要求</a:t>
              </a:r>
              <a:endPara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pic>
          <p:nvPicPr>
            <p:cNvPr id="24584" name="图片 9" descr="book.gif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481428" y="3706338"/>
              <a:ext cx="1087437" cy="668337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24580" name="Rectangle 17"/>
          <p:cNvSpPr/>
          <p:nvPr/>
        </p:nvSpPr>
        <p:spPr>
          <a:xfrm>
            <a:off x="3038475" y="3974306"/>
            <a:ext cx="6611620" cy="2009775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1.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划分文章部分、层次分别用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双竖线、单竖线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endParaRPr lang="zh-CN" altLang="en-US" sz="24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2.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认为用得好的词语用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方框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endParaRPr lang="zh-CN" altLang="en-US" sz="24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3.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关键语句（或写得好的语句）用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波浪线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endParaRPr lang="zh-CN" altLang="en-US" sz="24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4.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有疑问的地方，用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问号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标注。</a:t>
            </a:r>
            <a:endParaRPr lang="zh-CN" altLang="en-US" sz="24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10" name="图片 23"/>
          <p:cNvPicPr>
            <a:picLocks noChangeAspect="1"/>
          </p:cNvPicPr>
          <p:nvPr/>
        </p:nvPicPr>
        <p:blipFill>
          <a:blip r:embed="rId4">
            <a:duotone>
              <a:prstClr val="black"/>
              <a:srgbClr val="C0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27588" y="539750"/>
            <a:ext cx="2573338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文本框 13"/>
          <p:cNvSpPr txBox="1"/>
          <p:nvPr/>
        </p:nvSpPr>
        <p:spPr>
          <a:xfrm>
            <a:off x="12285663" y="2339975"/>
            <a:ext cx="309880" cy="3683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endParaRPr lang="zh-CN" altLang="en-US" sz="1800">
              <a:solidFill>
                <a:schemeClr val="tx1"/>
              </a:solidFill>
              <a:ea typeface="黑体" panose="02010609060101010101" pitchFamily="49" charset="-122"/>
            </a:endParaRPr>
          </a:p>
        </p:txBody>
      </p:sp>
      <p:sp>
        <p:nvSpPr>
          <p:cNvPr id="25603" name="文本框 14"/>
          <p:cNvSpPr txBox="1"/>
          <p:nvPr/>
        </p:nvSpPr>
        <p:spPr>
          <a:xfrm>
            <a:off x="12085638" y="4170363"/>
            <a:ext cx="309880" cy="3683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endParaRPr lang="zh-CN" altLang="en-US" sz="1800">
              <a:solidFill>
                <a:schemeClr val="tx1"/>
              </a:solidFill>
              <a:ea typeface="黑体" panose="02010609060101010101" pitchFamily="49" charset="-122"/>
            </a:endParaRPr>
          </a:p>
        </p:txBody>
      </p:sp>
      <p:sp>
        <p:nvSpPr>
          <p:cNvPr id="25604" name="矩形 11"/>
          <p:cNvSpPr/>
          <p:nvPr/>
        </p:nvSpPr>
        <p:spPr>
          <a:xfrm>
            <a:off x="2206625" y="1524000"/>
            <a:ext cx="8302625" cy="20097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原文：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①环滁</a:t>
            </a:r>
            <a:r>
              <a:rPr lang="en-US" altLang="zh-CN" sz="2400" b="1" baseline="30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①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皆山也。 其西南诸</a:t>
            </a:r>
            <a:r>
              <a:rPr lang="en-US" altLang="zh-CN" sz="2400" b="1" baseline="30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②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峰，林壑尤 </a:t>
            </a:r>
            <a:r>
              <a:rPr lang="zh-CN" altLang="en-US" sz="2400" b="1" baseline="30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③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美，望之蔚然</a:t>
            </a:r>
            <a:r>
              <a:rPr lang="zh-CN" altLang="en-US" sz="2400" b="1" baseline="30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④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而深秀者，琅琊也。山</a:t>
            </a:r>
            <a:r>
              <a:rPr lang="en-US" altLang="zh-CN" sz="2400" b="1" baseline="30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⑤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行六七里，渐闻水声潺潺，而泻出于两峰之间者，酿泉也。峰回路转</a:t>
            </a:r>
            <a:r>
              <a:rPr lang="en-US" altLang="zh-CN" sz="2400" b="1" baseline="30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⑥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 有亭翼然</a:t>
            </a:r>
            <a:r>
              <a:rPr lang="en-US" altLang="zh-CN" sz="2400" b="1" baseline="30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⑦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临</a:t>
            </a:r>
            <a:r>
              <a:rPr lang="en-US" altLang="zh-CN" sz="2400" b="1" baseline="30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⑧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于泉上者， 醉翁亭也。</a:t>
            </a:r>
            <a:endParaRPr lang="zh-CN" altLang="en-US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7833" name="TextBox 12"/>
          <p:cNvSpPr txBox="1"/>
          <p:nvPr/>
        </p:nvSpPr>
        <p:spPr>
          <a:xfrm>
            <a:off x="2206625" y="3502025"/>
            <a:ext cx="7970838" cy="29686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ea typeface="黑体" panose="02010609060101010101" pitchFamily="49" charset="-122"/>
              </a:rPr>
              <a:t>            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环绕着滁州城的都是山。城西南方的各个山峰</a:t>
            </a: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树林和山谷特别秀丽，远远望去，那树木繁茂幽深秀丽的地方，是琅琊山。沿着山路走六七里，渐渐听到潺潺的流水声，从两座山峰之间飞泻而出的，是酿泉。山势回环，路</a:t>
            </a:r>
            <a:r>
              <a:rPr lang="zh-CN" altLang="en-US" sz="2400" b="1">
                <a:solidFill>
                  <a:schemeClr val="tx1"/>
                </a:solidFill>
                <a:ea typeface="黑体" panose="02010609060101010101" pitchFamily="49" charset="-122"/>
              </a:rPr>
              <a:t>也跟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着拐弯，有一座四角翘起，像鸟儿展翅飞</a:t>
            </a:r>
            <a:r>
              <a:rPr lang="zh-CN" altLang="en-US" sz="2400" b="1">
                <a:solidFill>
                  <a:schemeClr val="tx1"/>
                </a:solidFill>
                <a:ea typeface="黑体" panose="02010609060101010101" pitchFamily="49" charset="-122"/>
              </a:rPr>
              <a:t>翔似的亭子坐落在泉水边上，这就是醉翁亭。</a:t>
            </a:r>
            <a:endParaRPr lang="zh-CN" altLang="en-US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5606" name="矩形 13"/>
          <p:cNvSpPr/>
          <p:nvPr/>
        </p:nvSpPr>
        <p:spPr>
          <a:xfrm>
            <a:off x="2184400" y="3486150"/>
            <a:ext cx="108712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译文：</a:t>
            </a:r>
            <a:r>
              <a:rPr lang="zh-CN" altLang="en-US" sz="2400" b="1">
                <a:solidFill>
                  <a:srgbClr val="FF0000"/>
                </a:solidFill>
                <a:ea typeface="黑体" panose="02010609060101010101" pitchFamily="49" charset="-122"/>
              </a:rPr>
              <a:t> </a:t>
            </a:r>
            <a:r>
              <a:rPr lang="en-US" altLang="zh-CN" sz="2400" b="1">
                <a:solidFill>
                  <a:srgbClr val="FF0000"/>
                </a:solidFill>
                <a:ea typeface="黑体" panose="02010609060101010101" pitchFamily="49" charset="-122"/>
              </a:rPr>
              <a:t> </a:t>
            </a:r>
            <a:endParaRPr lang="zh-CN" altLang="en-US" sz="2400">
              <a:solidFill>
                <a:schemeClr val="tx1"/>
              </a:solidFill>
              <a:ea typeface="黑体" panose="02010609060101010101" pitchFamily="49" charset="-122"/>
            </a:endParaRPr>
          </a:p>
        </p:txBody>
      </p:sp>
      <p:pic>
        <p:nvPicPr>
          <p:cNvPr id="23562" name="Picture 15" descr="D:\用户目录\我的文档\Tencent Files\923213587\QQ存储\翻译课文.png"/>
          <p:cNvPicPr>
            <a:picLocks noChangeArrowheads="1"/>
          </p:cNvPicPr>
          <p:nvPr/>
        </p:nvPicPr>
        <p:blipFill>
          <a:blip r:embed="rId3">
            <a:duotone>
              <a:prstClr val="black"/>
              <a:srgbClr val="C0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18063" y="528638"/>
            <a:ext cx="2573337" cy="60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78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6" name="文本框 13"/>
          <p:cNvSpPr txBox="1"/>
          <p:nvPr/>
        </p:nvSpPr>
        <p:spPr>
          <a:xfrm>
            <a:off x="12285663" y="2339975"/>
            <a:ext cx="309880" cy="3683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endParaRPr lang="zh-CN" altLang="en-US" sz="1800">
              <a:solidFill>
                <a:schemeClr val="tx1"/>
              </a:solidFill>
              <a:ea typeface="黑体" panose="02010609060101010101" pitchFamily="49" charset="-122"/>
            </a:endParaRPr>
          </a:p>
        </p:txBody>
      </p:sp>
      <p:sp>
        <p:nvSpPr>
          <p:cNvPr id="26627" name="文本框 14"/>
          <p:cNvSpPr txBox="1"/>
          <p:nvPr/>
        </p:nvSpPr>
        <p:spPr>
          <a:xfrm>
            <a:off x="12085638" y="4170363"/>
            <a:ext cx="309880" cy="3683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endParaRPr lang="zh-CN" altLang="en-US" sz="1800">
              <a:solidFill>
                <a:schemeClr val="tx1"/>
              </a:solidFill>
              <a:ea typeface="黑体" panose="02010609060101010101" pitchFamily="49" charset="-122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2649538" y="1836738"/>
            <a:ext cx="7607300" cy="44075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ea typeface="黑体" panose="02010609060101010101" pitchFamily="49" charset="-122"/>
              </a:rPr>
              <a:t>①</a:t>
            </a:r>
            <a:r>
              <a:rPr lang="zh-CN" altLang="en-US" sz="2400" b="1">
                <a:solidFill>
                  <a:schemeClr val="tx1"/>
                </a:solidFill>
                <a:ea typeface="黑体" panose="02010609060101010101" pitchFamily="49" charset="-122"/>
              </a:rPr>
              <a:t>环滁：环绕着滁州城。环，环绕。</a:t>
            </a:r>
            <a:endParaRPr lang="en-US" altLang="zh-CN" sz="2400" b="1">
              <a:solidFill>
                <a:schemeClr val="tx1"/>
              </a:solidFill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ea typeface="黑体" panose="02010609060101010101" pitchFamily="49" charset="-122"/>
              </a:rPr>
              <a:t>②</a:t>
            </a:r>
            <a:r>
              <a:rPr lang="zh-CN" altLang="en-US" sz="2400" b="1">
                <a:solidFill>
                  <a:schemeClr val="tx1"/>
                </a:solidFill>
                <a:ea typeface="黑体" panose="02010609060101010101" pitchFamily="49" charset="-122"/>
              </a:rPr>
              <a:t>诸：各个，众。</a:t>
            </a:r>
            <a:endParaRPr lang="en-US" altLang="zh-CN" sz="2400" b="1">
              <a:solidFill>
                <a:schemeClr val="tx1"/>
              </a:solidFill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ea typeface="黑体" panose="02010609060101010101" pitchFamily="49" charset="-122"/>
              </a:rPr>
              <a:t>③</a:t>
            </a:r>
            <a:r>
              <a:rPr lang="zh-CN" altLang="en-US" sz="2400" b="1">
                <a:solidFill>
                  <a:schemeClr val="tx1"/>
                </a:solidFill>
                <a:ea typeface="黑体" panose="02010609060101010101" pitchFamily="49" charset="-122"/>
              </a:rPr>
              <a:t>尤：格外。</a:t>
            </a:r>
            <a:endParaRPr lang="en-US" altLang="zh-CN" sz="2400" b="1">
              <a:solidFill>
                <a:schemeClr val="tx1"/>
              </a:solidFill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ea typeface="黑体" panose="02010609060101010101" pitchFamily="49" charset="-122"/>
              </a:rPr>
              <a:t>④</a:t>
            </a:r>
            <a:r>
              <a:rPr lang="zh-CN" altLang="en-US" sz="2400" b="1">
                <a:solidFill>
                  <a:schemeClr val="tx1"/>
                </a:solidFill>
                <a:ea typeface="黑体" panose="02010609060101010101" pitchFamily="49" charset="-122"/>
              </a:rPr>
              <a:t>蔚然：茂盛的样子。</a:t>
            </a:r>
            <a:endParaRPr lang="en-US" altLang="zh-CN" sz="2400" b="1">
              <a:solidFill>
                <a:schemeClr val="tx1"/>
              </a:solidFill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ea typeface="黑体" panose="02010609060101010101" pitchFamily="49" charset="-122"/>
              </a:rPr>
              <a:t>⑤</a:t>
            </a:r>
            <a:r>
              <a:rPr lang="zh-CN" altLang="en-US" sz="2400" b="1">
                <a:solidFill>
                  <a:schemeClr val="tx1"/>
                </a:solidFill>
                <a:ea typeface="黑体" panose="02010609060101010101" pitchFamily="49" charset="-122"/>
              </a:rPr>
              <a:t>山：名词作状语，在山上。</a:t>
            </a:r>
            <a:endParaRPr lang="en-US" altLang="zh-CN" sz="2400" b="1">
              <a:solidFill>
                <a:schemeClr val="tx1"/>
              </a:solidFill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ea typeface="黑体" panose="02010609060101010101" pitchFamily="49" charset="-122"/>
              </a:rPr>
              <a:t>⑥</a:t>
            </a:r>
            <a:r>
              <a:rPr lang="zh-CN" altLang="en-US" sz="2400" b="1">
                <a:solidFill>
                  <a:schemeClr val="tx1"/>
                </a:solidFill>
                <a:ea typeface="黑体" panose="02010609060101010101" pitchFamily="49" charset="-122"/>
              </a:rPr>
              <a:t>峰回路转：山势回环，路也跟着拐弯。回，回环，</a:t>
            </a:r>
            <a:endParaRPr lang="en-US" altLang="zh-CN" sz="2400" b="1">
              <a:solidFill>
                <a:schemeClr val="tx1"/>
              </a:solidFill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ea typeface="黑体" panose="02010609060101010101" pitchFamily="49" charset="-122"/>
              </a:rPr>
              <a:t>    </a:t>
            </a:r>
            <a:r>
              <a:rPr lang="zh-CN" altLang="en-US" sz="2400" b="1">
                <a:solidFill>
                  <a:schemeClr val="tx1"/>
                </a:solidFill>
                <a:ea typeface="黑体" panose="02010609060101010101" pitchFamily="49" charset="-122"/>
              </a:rPr>
              <a:t>曲折环绕。</a:t>
            </a:r>
            <a:endParaRPr lang="en-US" altLang="zh-CN" sz="2400" b="1">
              <a:solidFill>
                <a:schemeClr val="tx1"/>
              </a:solidFill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ea typeface="黑体" panose="02010609060101010101" pitchFamily="49" charset="-122"/>
              </a:rPr>
              <a:t>⑦</a:t>
            </a:r>
            <a:r>
              <a:rPr lang="zh-CN" altLang="en-US" sz="2400" b="1">
                <a:solidFill>
                  <a:schemeClr val="tx1"/>
                </a:solidFill>
                <a:ea typeface="黑体" panose="02010609060101010101" pitchFamily="49" charset="-122"/>
              </a:rPr>
              <a:t>翼然：像鸟张开翅膀一样。</a:t>
            </a:r>
            <a:endParaRPr lang="en-US" altLang="zh-CN" sz="2400" b="1">
              <a:solidFill>
                <a:schemeClr val="tx1"/>
              </a:solidFill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ea typeface="黑体" panose="02010609060101010101" pitchFamily="49" charset="-122"/>
              </a:rPr>
              <a:t>⑧</a:t>
            </a:r>
            <a:r>
              <a:rPr lang="zh-CN" altLang="en-US" sz="2400" b="1">
                <a:solidFill>
                  <a:schemeClr val="tx1"/>
                </a:solidFill>
                <a:ea typeface="黑体" panose="02010609060101010101" pitchFamily="49" charset="-122"/>
              </a:rPr>
              <a:t>临：坐落在高处。</a:t>
            </a:r>
            <a:endParaRPr lang="zh-CN" altLang="en-US" sz="2400" b="1">
              <a:solidFill>
                <a:schemeClr val="tx1"/>
              </a:solidFill>
              <a:ea typeface="黑体" panose="02010609060101010101" pitchFamily="49" charset="-122"/>
            </a:endParaRPr>
          </a:p>
        </p:txBody>
      </p:sp>
      <p:sp>
        <p:nvSpPr>
          <p:cNvPr id="26629" name="矩形 15"/>
          <p:cNvSpPr/>
          <p:nvPr/>
        </p:nvSpPr>
        <p:spPr>
          <a:xfrm>
            <a:off x="2244725" y="1454150"/>
            <a:ext cx="1170305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rgbClr val="FF0000"/>
                </a:solidFill>
                <a:ea typeface="黑体" panose="02010609060101010101" pitchFamily="49" charset="-122"/>
              </a:rPr>
              <a:t>注释：</a:t>
            </a:r>
            <a:r>
              <a:rPr lang="zh-CN" altLang="zh-CN" sz="2400">
                <a:solidFill>
                  <a:srgbClr val="FF0000"/>
                </a:solidFill>
                <a:ea typeface="黑体" panose="02010609060101010101" pitchFamily="49" charset="-122"/>
              </a:rPr>
              <a:t> </a:t>
            </a:r>
            <a:endParaRPr lang="zh-CN" altLang="en-US" sz="2400">
              <a:solidFill>
                <a:srgbClr val="FF0000"/>
              </a:solidFill>
              <a:ea typeface="黑体" panose="02010609060101010101" pitchFamily="49" charset="-122"/>
            </a:endParaRPr>
          </a:p>
        </p:txBody>
      </p:sp>
      <p:pic>
        <p:nvPicPr>
          <p:cNvPr id="10" name="Picture 15" descr="D:\用户目录\我的文档\Tencent Files\923213587\QQ存储\翻译课文.png"/>
          <p:cNvPicPr>
            <a:picLocks noChangeArrowheads="1"/>
          </p:cNvPicPr>
          <p:nvPr/>
        </p:nvPicPr>
        <p:blipFill>
          <a:blip r:embed="rId3">
            <a:duotone>
              <a:prstClr val="black"/>
              <a:srgbClr val="C0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18063" y="528638"/>
            <a:ext cx="2573337" cy="60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文本框 13"/>
          <p:cNvSpPr txBox="1"/>
          <p:nvPr/>
        </p:nvSpPr>
        <p:spPr>
          <a:xfrm>
            <a:off x="12285663" y="2339975"/>
            <a:ext cx="309880" cy="3683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endParaRPr lang="zh-CN" altLang="en-US" sz="1800">
              <a:solidFill>
                <a:schemeClr val="tx1"/>
              </a:solidFill>
              <a:ea typeface="黑体" panose="02010609060101010101" pitchFamily="49" charset="-122"/>
            </a:endParaRPr>
          </a:p>
        </p:txBody>
      </p:sp>
      <p:sp>
        <p:nvSpPr>
          <p:cNvPr id="27651" name="文本框 14"/>
          <p:cNvSpPr txBox="1"/>
          <p:nvPr/>
        </p:nvSpPr>
        <p:spPr>
          <a:xfrm>
            <a:off x="12085638" y="4170363"/>
            <a:ext cx="309880" cy="3683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endParaRPr lang="zh-CN" altLang="en-US" sz="1800">
              <a:solidFill>
                <a:schemeClr val="tx1"/>
              </a:solidFill>
              <a:ea typeface="黑体" panose="02010609060101010101" pitchFamily="49" charset="-122"/>
            </a:endParaRPr>
          </a:p>
        </p:txBody>
      </p:sp>
      <p:sp>
        <p:nvSpPr>
          <p:cNvPr id="27652" name="TextBox 12"/>
          <p:cNvSpPr txBox="1"/>
          <p:nvPr/>
        </p:nvSpPr>
        <p:spPr>
          <a:xfrm>
            <a:off x="1954213" y="1295400"/>
            <a:ext cx="8713787" cy="23069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原文：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作亭者谁？山之僧智仙也。名</a:t>
            </a:r>
            <a:r>
              <a:rPr lang="en-US" altLang="zh-CN" sz="2400" b="1" baseline="30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⑨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之者谁</a:t>
            </a: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?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太守自谓</a:t>
            </a:r>
            <a:endParaRPr lang="en-US" altLang="zh-CN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也。太守与客来饮于此，饮少辄</a:t>
            </a:r>
            <a:r>
              <a:rPr lang="en-US" altLang="zh-CN" sz="2400" b="1" baseline="30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⑩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醉，而年又最高，故自</a:t>
            </a:r>
            <a:endParaRPr lang="en-US" altLang="zh-CN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号</a:t>
            </a:r>
            <a:r>
              <a:rPr lang="en-US" altLang="zh-CN" sz="2400" b="1" baseline="30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⑪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曰醉翁也。醉翁之意</a:t>
            </a:r>
            <a:r>
              <a:rPr lang="en-US" altLang="zh-CN" sz="2400" b="1" baseline="30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⑫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不在酒，在乎</a:t>
            </a:r>
            <a:r>
              <a:rPr lang="en-US" altLang="zh-CN" sz="2400" b="1" baseline="30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⑬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山水之间也。</a:t>
            </a:r>
            <a:endParaRPr lang="en-US" altLang="zh-CN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山水之乐</a:t>
            </a:r>
            <a:r>
              <a:rPr lang="en-US" altLang="zh-CN" sz="2400" b="1" baseline="30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⑭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，得</a:t>
            </a:r>
            <a:r>
              <a:rPr lang="en-US" altLang="zh-CN" sz="2400" b="1" baseline="30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⑮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之心而寓</a:t>
            </a:r>
            <a:r>
              <a:rPr lang="en-US" altLang="zh-CN" sz="2400" b="1" baseline="30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⑯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之酒也。 </a:t>
            </a:r>
            <a:endParaRPr lang="en-US" altLang="zh-CN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27653" name="Picture 15" descr="D:\用户目录\我的文档\Tencent Files\923213587\QQ存储\翻译课文.png"/>
          <p:cNvPicPr/>
          <p:nvPr/>
        </p:nvPicPr>
        <p:blipFill>
          <a:blip r:embed="rId3"/>
          <a:stretch>
            <a:fillRect/>
          </a:stretch>
        </p:blipFill>
        <p:spPr>
          <a:xfrm>
            <a:off x="4818063" y="528638"/>
            <a:ext cx="2573337" cy="6016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7654" name="矩形 13"/>
          <p:cNvSpPr/>
          <p:nvPr/>
        </p:nvSpPr>
        <p:spPr>
          <a:xfrm>
            <a:off x="1954530" y="3469958"/>
            <a:ext cx="123952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译文：</a:t>
            </a:r>
            <a:r>
              <a:rPr lang="zh-CN" altLang="en-US" sz="2400" b="1">
                <a:solidFill>
                  <a:srgbClr val="FF0000"/>
                </a:solidFill>
                <a:ea typeface="黑体" panose="02010609060101010101" pitchFamily="49" charset="-122"/>
              </a:rPr>
              <a:t> </a:t>
            </a:r>
            <a:r>
              <a:rPr lang="en-US" altLang="zh-CN" sz="2400" b="1">
                <a:solidFill>
                  <a:srgbClr val="FF0000"/>
                </a:solidFill>
                <a:ea typeface="黑体" panose="02010609060101010101" pitchFamily="49" charset="-122"/>
              </a:rPr>
              <a:t> </a:t>
            </a:r>
            <a:endParaRPr lang="zh-CN" altLang="en-US" sz="2400">
              <a:solidFill>
                <a:schemeClr val="tx1"/>
              </a:solidFill>
              <a:ea typeface="黑体" panose="02010609060101010101" pitchFamily="49" charset="-122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907540" y="3930650"/>
            <a:ext cx="8699500" cy="2489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造亭子的是谁？是山里的和尚智仙。给它命名的人是谁</a:t>
            </a:r>
            <a:r>
              <a:rPr lang="en-US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?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是太守用自己的别号（醉翁）来命名的。太守和客人来到这里饮酒，稍微喝了一点就醉了，而年纪又最大，所以给自己取个别号叫“醉翁”。醉翁的意趣不在酒上，而在秀丽的山水之间。欣赏山水的乐趣，领会在心里，寄托在喝酒上。</a:t>
            </a:r>
            <a:endParaRPr lang="zh-CN" altLang="en-US" sz="24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11" name="Picture 15" descr="D:\用户目录\我的文档\Tencent Files\923213587\QQ存储\翻译课文.png"/>
          <p:cNvPicPr>
            <a:picLocks noChangeArrowheads="1"/>
          </p:cNvPicPr>
          <p:nvPr/>
        </p:nvPicPr>
        <p:blipFill>
          <a:blip r:embed="rId3">
            <a:duotone>
              <a:prstClr val="black"/>
              <a:srgbClr val="C0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70463" y="681038"/>
            <a:ext cx="2573337" cy="60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4" name="文本框 13"/>
          <p:cNvSpPr txBox="1"/>
          <p:nvPr/>
        </p:nvSpPr>
        <p:spPr>
          <a:xfrm>
            <a:off x="12285663" y="2339975"/>
            <a:ext cx="309880" cy="3683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endParaRPr lang="zh-CN" altLang="en-US" sz="1800">
              <a:solidFill>
                <a:schemeClr val="tx1"/>
              </a:solidFill>
              <a:ea typeface="黑体" panose="02010609060101010101" pitchFamily="49" charset="-122"/>
            </a:endParaRPr>
          </a:p>
        </p:txBody>
      </p:sp>
      <p:sp>
        <p:nvSpPr>
          <p:cNvPr id="28675" name="文本框 14"/>
          <p:cNvSpPr txBox="1"/>
          <p:nvPr/>
        </p:nvSpPr>
        <p:spPr>
          <a:xfrm>
            <a:off x="12085638" y="4170363"/>
            <a:ext cx="309880" cy="3683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endParaRPr lang="zh-CN" altLang="en-US" sz="1800">
              <a:solidFill>
                <a:schemeClr val="tx1"/>
              </a:solidFill>
              <a:ea typeface="黑体" panose="02010609060101010101" pitchFamily="49" charset="-122"/>
            </a:endParaRPr>
          </a:p>
        </p:txBody>
      </p:sp>
      <p:sp>
        <p:nvSpPr>
          <p:cNvPr id="28676" name="TextBox 14"/>
          <p:cNvSpPr txBox="1"/>
          <p:nvPr/>
        </p:nvSpPr>
        <p:spPr>
          <a:xfrm>
            <a:off x="2835275" y="2339975"/>
            <a:ext cx="6599238" cy="392811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ea typeface="黑体" panose="02010609060101010101" pitchFamily="49" charset="-122"/>
              </a:rPr>
              <a:t>⑨</a:t>
            </a:r>
            <a:r>
              <a:rPr lang="zh-CN" altLang="en-US" sz="2400" b="1">
                <a:solidFill>
                  <a:schemeClr val="tx1"/>
                </a:solidFill>
                <a:ea typeface="黑体" panose="02010609060101010101" pitchFamily="49" charset="-122"/>
              </a:rPr>
              <a:t>名：名词用作动词，命名。</a:t>
            </a:r>
            <a:endParaRPr lang="en-US" altLang="zh-CN" sz="2400" b="1">
              <a:solidFill>
                <a:schemeClr val="tx1"/>
              </a:solidFill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ea typeface="黑体" panose="02010609060101010101" pitchFamily="49" charset="-122"/>
              </a:rPr>
              <a:t>⑩</a:t>
            </a:r>
            <a:r>
              <a:rPr lang="zh-CN" altLang="en-US" sz="2400" b="1">
                <a:solidFill>
                  <a:schemeClr val="tx1"/>
                </a:solidFill>
                <a:ea typeface="黑体" panose="02010609060101010101" pitchFamily="49" charset="-122"/>
              </a:rPr>
              <a:t>辄：就。</a:t>
            </a:r>
            <a:endParaRPr lang="en-US" altLang="zh-CN" sz="2400" b="1">
              <a:solidFill>
                <a:schemeClr val="tx1"/>
              </a:solidFill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ea typeface="黑体" panose="02010609060101010101" pitchFamily="49" charset="-122"/>
              </a:rPr>
              <a:t>⑪</a:t>
            </a:r>
            <a:r>
              <a:rPr lang="zh-CN" altLang="en-US" sz="2400" b="1">
                <a:solidFill>
                  <a:schemeClr val="tx1"/>
                </a:solidFill>
                <a:ea typeface="黑体" panose="02010609060101010101" pitchFamily="49" charset="-122"/>
              </a:rPr>
              <a:t>号：取别号。</a:t>
            </a:r>
            <a:endParaRPr lang="en-US" altLang="zh-CN" sz="2400" b="1">
              <a:solidFill>
                <a:schemeClr val="tx1"/>
              </a:solidFill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ea typeface="黑体" panose="02010609060101010101" pitchFamily="49" charset="-122"/>
              </a:rPr>
              <a:t>⑫</a:t>
            </a:r>
            <a:r>
              <a:rPr lang="zh-CN" altLang="en-US" sz="2400" b="1">
                <a:solidFill>
                  <a:schemeClr val="tx1"/>
                </a:solidFill>
                <a:ea typeface="黑体" panose="02010609060101010101" pitchFamily="49" charset="-122"/>
              </a:rPr>
              <a:t>意：情趣。</a:t>
            </a:r>
            <a:endParaRPr lang="en-US" altLang="zh-CN" sz="2400" b="1">
              <a:solidFill>
                <a:schemeClr val="tx1"/>
              </a:solidFill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2400" b="1">
                <a:solidFill>
                  <a:schemeClr val="tx1"/>
                </a:solidFill>
                <a:ea typeface="黑体" panose="02010609060101010101" pitchFamily="49" charset="-122"/>
              </a:rPr>
              <a:t>⑬</a:t>
            </a:r>
            <a:r>
              <a:rPr lang="zh-CN" altLang="en-US" sz="2400" b="1">
                <a:solidFill>
                  <a:schemeClr val="tx1"/>
                </a:solidFill>
                <a:ea typeface="黑体" panose="02010609060101010101" pitchFamily="49" charset="-122"/>
              </a:rPr>
              <a:t>乎：相当于“于”。</a:t>
            </a:r>
            <a:endParaRPr lang="en-US" altLang="zh-CN" sz="2400" b="1">
              <a:solidFill>
                <a:schemeClr val="tx1"/>
              </a:solidFill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chemeClr val="tx1"/>
                </a:solidFill>
                <a:ea typeface="黑体" panose="02010609060101010101" pitchFamily="49" charset="-122"/>
              </a:rPr>
              <a:t> ⑭山水之乐：欣赏山水的乐趣。</a:t>
            </a:r>
            <a:endParaRPr lang="en-US" altLang="zh-CN" sz="2400" b="1">
              <a:solidFill>
                <a:schemeClr val="tx1"/>
              </a:solidFill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chemeClr val="tx1"/>
                </a:solidFill>
                <a:ea typeface="黑体" panose="02010609060101010101" pitchFamily="49" charset="-122"/>
              </a:rPr>
              <a:t> </a:t>
            </a:r>
            <a:r>
              <a:rPr lang="en-US" altLang="zh-CN" sz="2400" b="1">
                <a:solidFill>
                  <a:schemeClr val="tx1"/>
                </a:solidFill>
                <a:ea typeface="黑体" panose="02010609060101010101" pitchFamily="49" charset="-122"/>
              </a:rPr>
              <a:t>⑮</a:t>
            </a:r>
            <a:r>
              <a:rPr lang="zh-CN" altLang="en-US" sz="2400" b="1">
                <a:solidFill>
                  <a:schemeClr val="tx1"/>
                </a:solidFill>
                <a:ea typeface="黑体" panose="02010609060101010101" pitchFamily="49" charset="-122"/>
              </a:rPr>
              <a:t>得：领会。</a:t>
            </a:r>
            <a:endParaRPr lang="en-US" altLang="zh-CN" sz="2400" b="1">
              <a:solidFill>
                <a:schemeClr val="tx1"/>
              </a:solidFill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chemeClr val="tx1"/>
                </a:solidFill>
                <a:ea typeface="黑体" panose="02010609060101010101" pitchFamily="49" charset="-122"/>
              </a:rPr>
              <a:t> ⑯寓：寄托。 </a:t>
            </a:r>
            <a:endParaRPr lang="zh-CN" altLang="en-US" sz="2400" b="1">
              <a:solidFill>
                <a:schemeClr val="tx1"/>
              </a:solidFill>
              <a:ea typeface="黑体" panose="02010609060101010101" pitchFamily="49" charset="-122"/>
            </a:endParaRPr>
          </a:p>
        </p:txBody>
      </p:sp>
      <p:sp>
        <p:nvSpPr>
          <p:cNvPr id="28677" name="矩形 15"/>
          <p:cNvSpPr/>
          <p:nvPr/>
        </p:nvSpPr>
        <p:spPr>
          <a:xfrm>
            <a:off x="2449513" y="1684338"/>
            <a:ext cx="1170305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2400" b="1">
                <a:solidFill>
                  <a:srgbClr val="FF0000"/>
                </a:solidFill>
                <a:ea typeface="黑体" panose="02010609060101010101" pitchFamily="49" charset="-122"/>
              </a:rPr>
              <a:t>注释：</a:t>
            </a:r>
            <a:r>
              <a:rPr lang="zh-CN" altLang="zh-CN" sz="2400">
                <a:solidFill>
                  <a:srgbClr val="FF0000"/>
                </a:solidFill>
                <a:ea typeface="黑体" panose="02010609060101010101" pitchFamily="49" charset="-122"/>
              </a:rPr>
              <a:t> </a:t>
            </a:r>
            <a:endParaRPr lang="zh-CN" altLang="en-US" sz="2400">
              <a:solidFill>
                <a:srgbClr val="FF0000"/>
              </a:solidFill>
              <a:ea typeface="黑体" panose="02010609060101010101" pitchFamily="49" charset="-122"/>
            </a:endParaRPr>
          </a:p>
        </p:txBody>
      </p:sp>
      <p:pic>
        <p:nvPicPr>
          <p:cNvPr id="28678" name="Picture 15" descr="D:\用户目录\我的文档\Tencent Files\923213587\QQ存储\翻译课文.png"/>
          <p:cNvPicPr/>
          <p:nvPr/>
        </p:nvPicPr>
        <p:blipFill>
          <a:blip r:embed="rId3"/>
          <a:stretch>
            <a:fillRect/>
          </a:stretch>
        </p:blipFill>
        <p:spPr>
          <a:xfrm>
            <a:off x="4818063" y="528638"/>
            <a:ext cx="2573337" cy="60166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" name="Picture 15" descr="D:\用户目录\我的文档\Tencent Files\923213587\QQ存储\翻译课文.png"/>
          <p:cNvPicPr>
            <a:picLocks noChangeArrowheads="1"/>
          </p:cNvPicPr>
          <p:nvPr/>
        </p:nvPicPr>
        <p:blipFill>
          <a:blip r:embed="rId3">
            <a:duotone>
              <a:prstClr val="black"/>
              <a:srgbClr val="C0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70463" y="681038"/>
            <a:ext cx="2573337" cy="60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文本框 13"/>
          <p:cNvSpPr txBox="1"/>
          <p:nvPr/>
        </p:nvSpPr>
        <p:spPr>
          <a:xfrm>
            <a:off x="12285663" y="2339975"/>
            <a:ext cx="309880" cy="3683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endParaRPr lang="zh-CN" altLang="en-US" sz="1800">
              <a:solidFill>
                <a:schemeClr val="tx1"/>
              </a:solidFill>
              <a:ea typeface="黑体" panose="02010609060101010101" pitchFamily="49" charset="-122"/>
            </a:endParaRPr>
          </a:p>
        </p:txBody>
      </p:sp>
      <p:sp>
        <p:nvSpPr>
          <p:cNvPr id="29699" name="文本框 14"/>
          <p:cNvSpPr txBox="1"/>
          <p:nvPr/>
        </p:nvSpPr>
        <p:spPr>
          <a:xfrm>
            <a:off x="12085638" y="4170363"/>
            <a:ext cx="309880" cy="3683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endParaRPr lang="zh-CN" altLang="en-US" sz="1800">
              <a:solidFill>
                <a:schemeClr val="tx1"/>
              </a:solidFill>
              <a:ea typeface="黑体" panose="02010609060101010101" pitchFamily="49" charset="-122"/>
            </a:endParaRPr>
          </a:p>
        </p:txBody>
      </p:sp>
      <p:sp>
        <p:nvSpPr>
          <p:cNvPr id="29700" name="矩形 11"/>
          <p:cNvSpPr/>
          <p:nvPr/>
        </p:nvSpPr>
        <p:spPr>
          <a:xfrm>
            <a:off x="2273300" y="1460500"/>
            <a:ext cx="7959725" cy="177101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原文：</a:t>
            </a:r>
            <a:r>
              <a:rPr lang="zh-CN" altLang="zh-CN" sz="24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zh-CN" altLang="en-US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②若夫日出而</a:t>
            </a:r>
            <a:r>
              <a:rPr lang="en-US" altLang="zh-CN" b="1" baseline="30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17</a:t>
            </a:r>
            <a:r>
              <a:rPr lang="zh-CN" altLang="en-US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林霏开，云归</a:t>
            </a:r>
            <a:r>
              <a:rPr lang="en-US" altLang="zh-CN" b="1" baseline="30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18</a:t>
            </a:r>
            <a:r>
              <a:rPr lang="zh-CN" altLang="en-US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而岩穴暝</a:t>
            </a:r>
            <a:r>
              <a:rPr lang="en-US" altLang="zh-CN" b="1" baseline="30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19</a:t>
            </a:r>
            <a:r>
              <a:rPr lang="zh-CN" altLang="en-US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，晦</a:t>
            </a:r>
            <a:r>
              <a:rPr lang="en-US" altLang="zh-CN" b="1" baseline="30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20</a:t>
            </a:r>
            <a:r>
              <a:rPr lang="zh-CN" altLang="en-US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明变化</a:t>
            </a:r>
            <a:endParaRPr lang="en-US" altLang="zh-CN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者，山间之朝暮也。 野芳发而幽香</a:t>
            </a:r>
            <a:r>
              <a:rPr lang="en-US" altLang="zh-CN" b="1" baseline="30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21</a:t>
            </a:r>
            <a:r>
              <a:rPr lang="zh-CN" altLang="en-US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，佳木秀</a:t>
            </a:r>
            <a:r>
              <a:rPr lang="en-US" altLang="zh-CN" b="1" baseline="30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22</a:t>
            </a:r>
            <a:r>
              <a:rPr lang="zh-CN" altLang="en-US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而繁阴，风霜高</a:t>
            </a:r>
            <a:endParaRPr lang="en-US" altLang="zh-CN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洁</a:t>
            </a:r>
            <a:r>
              <a:rPr lang="en-US" altLang="zh-CN" b="1" baseline="30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23</a:t>
            </a:r>
            <a:r>
              <a:rPr lang="zh-CN" altLang="en-US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，水落而石出</a:t>
            </a:r>
            <a:r>
              <a:rPr lang="en-US" altLang="zh-CN" b="1" baseline="30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24</a:t>
            </a:r>
            <a:r>
              <a:rPr lang="zh-CN" altLang="en-US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者，山间之四时也。 朝而往</a:t>
            </a:r>
            <a:r>
              <a:rPr lang="en-US" altLang="zh-CN" b="1" baseline="30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25</a:t>
            </a:r>
            <a:r>
              <a:rPr lang="zh-CN" altLang="en-US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，暮而归，四时</a:t>
            </a:r>
            <a:endParaRPr lang="en-US" altLang="zh-CN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之景不同，而乐亦无穷</a:t>
            </a:r>
            <a:r>
              <a:rPr lang="en-US" altLang="zh-CN" b="1" baseline="300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26</a:t>
            </a:r>
            <a:r>
              <a:rPr lang="zh-CN" altLang="en-US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也。 </a:t>
            </a:r>
            <a:endParaRPr lang="zh-CN" altLang="en-US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65545" name="TextBox 12"/>
          <p:cNvSpPr txBox="1"/>
          <p:nvPr/>
        </p:nvSpPr>
        <p:spPr>
          <a:xfrm>
            <a:off x="2322513" y="3675063"/>
            <a:ext cx="7535862" cy="249174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3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b="1">
                <a:solidFill>
                  <a:schemeClr val="tx1"/>
                </a:solidFill>
                <a:ea typeface="黑体" panose="02010609060101010101" pitchFamily="49" charset="-122"/>
              </a:rPr>
              <a:t>又如太阳出来，树林中的雾气就散了；云气聚拢来，山里就昏暗了。或暗或明，变化不一之时，就是山间的早晨和傍晚。野花开放，散发出清幽的香味；美好的树木枝叶繁茂，形成一片浓郁的绿阴；天气高爽，霜色洁白，水位低落，石头显露，这是山中春夏秋冬四季。早晨上山，傍晚返回，四季的景物不同，乐趣也是无穷无尽的。</a:t>
            </a:r>
            <a:endParaRPr lang="zh-CN" altLang="en-US" b="1">
              <a:solidFill>
                <a:schemeClr val="tx1"/>
              </a:solidFill>
              <a:ea typeface="黑体" panose="02010609060101010101" pitchFamily="49" charset="-122"/>
            </a:endParaRPr>
          </a:p>
        </p:txBody>
      </p:sp>
      <p:sp>
        <p:nvSpPr>
          <p:cNvPr id="29702" name="矩形 13"/>
          <p:cNvSpPr/>
          <p:nvPr/>
        </p:nvSpPr>
        <p:spPr>
          <a:xfrm>
            <a:off x="2390775" y="3217863"/>
            <a:ext cx="108712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b="1">
                <a:solidFill>
                  <a:srgbClr val="FF0000"/>
                </a:solidFill>
                <a:ea typeface="黑体" panose="02010609060101010101" pitchFamily="49" charset="-122"/>
              </a:rPr>
              <a:t>译文：</a:t>
            </a:r>
            <a:r>
              <a:rPr lang="zh-CN" altLang="en-US" sz="2400" b="1">
                <a:solidFill>
                  <a:srgbClr val="FF0000"/>
                </a:solidFill>
                <a:ea typeface="黑体" panose="02010609060101010101" pitchFamily="49" charset="-122"/>
              </a:rPr>
              <a:t> </a:t>
            </a:r>
            <a:r>
              <a:rPr lang="en-US" altLang="zh-CN" sz="2400" b="1">
                <a:solidFill>
                  <a:srgbClr val="FF0000"/>
                </a:solidFill>
                <a:ea typeface="黑体" panose="02010609060101010101" pitchFamily="49" charset="-122"/>
              </a:rPr>
              <a:t> </a:t>
            </a:r>
            <a:endParaRPr lang="zh-CN" altLang="en-US" sz="2400">
              <a:solidFill>
                <a:schemeClr val="tx1"/>
              </a:solidFill>
              <a:ea typeface="黑体" panose="02010609060101010101" pitchFamily="49" charset="-122"/>
            </a:endParaRPr>
          </a:p>
        </p:txBody>
      </p:sp>
      <p:pic>
        <p:nvPicPr>
          <p:cNvPr id="29703" name="Picture 15" descr="D:\用户目录\我的文档\Tencent Files\923213587\QQ存储\翻译课文.png"/>
          <p:cNvPicPr/>
          <p:nvPr/>
        </p:nvPicPr>
        <p:blipFill>
          <a:blip r:embed="rId3"/>
          <a:stretch>
            <a:fillRect/>
          </a:stretch>
        </p:blipFill>
        <p:spPr>
          <a:xfrm>
            <a:off x="4818063" y="528638"/>
            <a:ext cx="2573337" cy="6016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9704" name="Oval 18"/>
          <p:cNvSpPr/>
          <p:nvPr/>
        </p:nvSpPr>
        <p:spPr>
          <a:xfrm>
            <a:off x="4800600" y="1617663"/>
            <a:ext cx="211138" cy="209550"/>
          </a:xfrm>
          <a:prstGeom prst="ellipse">
            <a:avLst/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endParaRPr lang="zh-CN" altLang="en-US" sz="1800">
              <a:solidFill>
                <a:schemeClr val="tx1"/>
              </a:solidFill>
              <a:ea typeface="黑体" panose="02010609060101010101" pitchFamily="49" charset="-122"/>
            </a:endParaRPr>
          </a:p>
        </p:txBody>
      </p:sp>
      <p:sp>
        <p:nvSpPr>
          <p:cNvPr id="29705" name="Oval 19"/>
          <p:cNvSpPr/>
          <p:nvPr/>
        </p:nvSpPr>
        <p:spPr>
          <a:xfrm>
            <a:off x="6510338" y="1617663"/>
            <a:ext cx="211137" cy="209550"/>
          </a:xfrm>
          <a:prstGeom prst="ellipse">
            <a:avLst/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endParaRPr lang="zh-CN" altLang="en-US" sz="1800">
              <a:solidFill>
                <a:schemeClr val="tx1"/>
              </a:solidFill>
              <a:ea typeface="黑体" panose="02010609060101010101" pitchFamily="49" charset="-122"/>
            </a:endParaRPr>
          </a:p>
        </p:txBody>
      </p:sp>
      <p:sp>
        <p:nvSpPr>
          <p:cNvPr id="29706" name="Oval 20"/>
          <p:cNvSpPr/>
          <p:nvPr/>
        </p:nvSpPr>
        <p:spPr>
          <a:xfrm>
            <a:off x="7694613" y="1617663"/>
            <a:ext cx="211137" cy="209550"/>
          </a:xfrm>
          <a:prstGeom prst="ellipse">
            <a:avLst/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endParaRPr lang="zh-CN" altLang="en-US" sz="1800">
              <a:solidFill>
                <a:schemeClr val="tx1"/>
              </a:solidFill>
              <a:ea typeface="黑体" panose="02010609060101010101" pitchFamily="49" charset="-122"/>
            </a:endParaRPr>
          </a:p>
        </p:txBody>
      </p:sp>
      <p:sp>
        <p:nvSpPr>
          <p:cNvPr id="29707" name="Oval 21"/>
          <p:cNvSpPr/>
          <p:nvPr/>
        </p:nvSpPr>
        <p:spPr>
          <a:xfrm>
            <a:off x="8391525" y="1617663"/>
            <a:ext cx="211138" cy="209550"/>
          </a:xfrm>
          <a:prstGeom prst="ellipse">
            <a:avLst/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endParaRPr lang="zh-CN" altLang="en-US" sz="1800">
              <a:solidFill>
                <a:schemeClr val="tx1"/>
              </a:solidFill>
              <a:ea typeface="黑体" panose="02010609060101010101" pitchFamily="49" charset="-122"/>
            </a:endParaRPr>
          </a:p>
        </p:txBody>
      </p:sp>
      <p:sp>
        <p:nvSpPr>
          <p:cNvPr id="29708" name="Oval 22"/>
          <p:cNvSpPr/>
          <p:nvPr/>
        </p:nvSpPr>
        <p:spPr>
          <a:xfrm>
            <a:off x="6300788" y="2041525"/>
            <a:ext cx="211137" cy="209550"/>
          </a:xfrm>
          <a:prstGeom prst="ellipse">
            <a:avLst/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endParaRPr lang="zh-CN" altLang="en-US" sz="1800">
              <a:solidFill>
                <a:schemeClr val="tx1"/>
              </a:solidFill>
              <a:ea typeface="黑体" panose="02010609060101010101" pitchFamily="49" charset="-122"/>
            </a:endParaRPr>
          </a:p>
        </p:txBody>
      </p:sp>
      <p:sp>
        <p:nvSpPr>
          <p:cNvPr id="29709" name="Oval 23"/>
          <p:cNvSpPr/>
          <p:nvPr/>
        </p:nvSpPr>
        <p:spPr>
          <a:xfrm>
            <a:off x="4335463" y="2436813"/>
            <a:ext cx="211137" cy="209550"/>
          </a:xfrm>
          <a:prstGeom prst="ellipse">
            <a:avLst/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endParaRPr lang="zh-CN" altLang="en-US" sz="1800">
              <a:solidFill>
                <a:schemeClr val="tx1"/>
              </a:solidFill>
              <a:ea typeface="黑体" panose="02010609060101010101" pitchFamily="49" charset="-122"/>
            </a:endParaRPr>
          </a:p>
        </p:txBody>
      </p:sp>
      <p:sp>
        <p:nvSpPr>
          <p:cNvPr id="29710" name="Oval 24"/>
          <p:cNvSpPr/>
          <p:nvPr/>
        </p:nvSpPr>
        <p:spPr>
          <a:xfrm>
            <a:off x="7491413" y="2041525"/>
            <a:ext cx="211137" cy="209550"/>
          </a:xfrm>
          <a:prstGeom prst="ellipse">
            <a:avLst/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endParaRPr lang="zh-CN" altLang="en-US" sz="1800">
              <a:solidFill>
                <a:schemeClr val="tx1"/>
              </a:solidFill>
              <a:ea typeface="黑体" panose="02010609060101010101" pitchFamily="49" charset="-122"/>
            </a:endParaRPr>
          </a:p>
        </p:txBody>
      </p:sp>
      <p:sp>
        <p:nvSpPr>
          <p:cNvPr id="29711" name="Oval 25"/>
          <p:cNvSpPr/>
          <p:nvPr/>
        </p:nvSpPr>
        <p:spPr>
          <a:xfrm>
            <a:off x="7704138" y="2446338"/>
            <a:ext cx="211137" cy="209550"/>
          </a:xfrm>
          <a:prstGeom prst="ellipse">
            <a:avLst/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endParaRPr lang="zh-CN" altLang="en-US" sz="1800">
              <a:solidFill>
                <a:schemeClr val="tx1"/>
              </a:solidFill>
              <a:ea typeface="黑体" panose="02010609060101010101" pitchFamily="49" charset="-122"/>
            </a:endParaRPr>
          </a:p>
        </p:txBody>
      </p:sp>
      <p:sp>
        <p:nvSpPr>
          <p:cNvPr id="29712" name="Oval 26"/>
          <p:cNvSpPr/>
          <p:nvPr/>
        </p:nvSpPr>
        <p:spPr>
          <a:xfrm>
            <a:off x="4933950" y="2854325"/>
            <a:ext cx="211138" cy="173038"/>
          </a:xfrm>
          <a:prstGeom prst="ellipse">
            <a:avLst/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endParaRPr lang="zh-CN" altLang="en-US" sz="1800">
              <a:solidFill>
                <a:schemeClr val="tx1"/>
              </a:solidFill>
              <a:ea typeface="黑体" panose="02010609060101010101" pitchFamily="49" charset="-122"/>
            </a:endParaRPr>
          </a:p>
        </p:txBody>
      </p:sp>
      <p:sp>
        <p:nvSpPr>
          <p:cNvPr id="29713" name="Oval 26"/>
          <p:cNvSpPr/>
          <p:nvPr/>
        </p:nvSpPr>
        <p:spPr>
          <a:xfrm>
            <a:off x="2630488" y="2459038"/>
            <a:ext cx="211137" cy="173037"/>
          </a:xfrm>
          <a:prstGeom prst="ellipse">
            <a:avLst/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357505" lvl="0" indent="-357505" algn="l" defTabSz="4572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4B4852"/>
              </a:buClr>
              <a:buSzPct val="110000"/>
              <a:buBlip>
                <a:blip r:embed="rId2"/>
              </a:buBlip>
              <a:defRPr sz="2000" b="0" i="0" u="none" kern="1200" baseline="0">
                <a:solidFill>
                  <a:srgbClr val="976A4F"/>
                </a:solidFill>
                <a:latin typeface="+mn-lt"/>
                <a:ea typeface="+mn-ea"/>
                <a:cs typeface="+mn-cs"/>
              </a:defRPr>
            </a:lvl1pPr>
            <a:lvl2pPr marL="357505" lvl="1" indent="-357505" algn="l" defTabSz="4572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Calibri" panose="020f0502020204030204" pitchFamily="34" charset="0"/>
              <a:buChar char=" "/>
              <a:defRPr sz="16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defTabSz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None/>
            </a:pPr>
            <a:endParaRPr lang="zh-CN" altLang="en-US" sz="1800">
              <a:solidFill>
                <a:schemeClr val="tx1"/>
              </a:solidFill>
              <a:ea typeface="黑体" panose="02010609060101010101" pitchFamily="49" charset="-122"/>
            </a:endParaRPr>
          </a:p>
        </p:txBody>
      </p:sp>
      <p:pic>
        <p:nvPicPr>
          <p:cNvPr id="21" name="Picture 15" descr="D:\用户目录\我的文档\Tencent Files\923213587\QQ存储\翻译课文.png"/>
          <p:cNvPicPr>
            <a:picLocks noChangeArrowheads="1"/>
          </p:cNvPicPr>
          <p:nvPr/>
        </p:nvPicPr>
        <p:blipFill>
          <a:blip r:embed="rId3">
            <a:duotone>
              <a:prstClr val="black"/>
              <a:srgbClr val="C0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70463" y="681038"/>
            <a:ext cx="2573337" cy="60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55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https://d.book118.com/808121123006006034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A000120141119A01PPBG">
  <a:themeElements>
    <a:clrScheme name="自定义 1">
      <a:dk1>
        <a:srgbClr val="3D3F41"/>
      </a:dk1>
      <a:lt1>
        <a:srgbClr val="FFFFFF"/>
      </a:lt1>
      <a:dk2>
        <a:srgbClr val="454749"/>
      </a:dk2>
      <a:lt2>
        <a:srgbClr val="FFFFFF"/>
      </a:lt2>
      <a:accent1>
        <a:srgbClr val="64606D"/>
      </a:accent1>
      <a:accent2>
        <a:srgbClr val="B99179"/>
      </a:accent2>
      <a:accent3>
        <a:srgbClr val="9994A6"/>
      </a:accent3>
      <a:accent4>
        <a:srgbClr val="C0A4C0"/>
      </a:accent4>
      <a:accent5>
        <a:srgbClr val="95C5DB"/>
      </a:accent5>
      <a:accent6>
        <a:srgbClr val="FF8787"/>
      </a:accent6>
      <a:hlink>
        <a:srgbClr val="00B0F0"/>
      </a:hlink>
      <a:folHlink>
        <a:srgbClr val="AFB2B4"/>
      </a:folHlink>
    </a:clrScheme>
    <a:fontScheme name="自定义 11">
      <a:majorFont>
        <a:latin typeface="Algerian"/>
        <a:ea typeface="华文新魏"/>
        <a:cs typeface="Arial"/>
      </a:majorFont>
      <a:minorFont>
        <a:latin typeface="Calibri"/>
        <a:ea typeface="幼圆"/>
        <a:cs typeface="Arial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174</Paragraphs>
  <Slides>26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9">
      <vt:lpstr>Arial</vt:lpstr>
      <vt:lpstr>Calibri</vt:lpstr>
      <vt:lpstr>Algerian</vt:lpstr>
      <vt:lpstr>华文新魏</vt:lpstr>
      <vt:lpstr>幼圆</vt:lpstr>
      <vt:lpstr>宋体</vt:lpstr>
      <vt:lpstr>黑体</vt:lpstr>
      <vt:lpstr>Hei</vt:lpstr>
      <vt:lpstr>Times New Roman</vt:lpstr>
      <vt:lpstr>Calibri Light</vt:lpstr>
      <vt:lpstr>Adobe 黑体 Std R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2024-09-12T05:30:20.845</cp:lastPrinted>
  <dcterms:created xsi:type="dcterms:W3CDTF">2024-09-11T21:30:20Z</dcterms:created>
  <dcterms:modified xsi:type="dcterms:W3CDTF">2024-09-11T21:30:23Z</dcterms:modified>
</cp:coreProperties>
</file>