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79E3CD8-9DCC-491A-8A15-173142AAB8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5D3D1A9-1B1C-411E-97C1-58AA57484E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E08BE3D-1A30-4364-A01C-35BD5F7E60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885CCBA-25E1-49D2-B0AB-BE90161FC91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018C58C-EE8B-4CBD-AC22-396645C1CF2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FDF456E-2DDA-4DCA-A777-0362CFB96F5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8D3A10A-2368-42D0-89D8-6C75794B860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3838572-B535-4295-936E-7833DD6612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615373C-5B1D-464F-A771-FB9F052AFCC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16523DE-B978-44FB-8CB4-B281A7DBE6B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FAC0B5-2A3B-48A5-A5CB-977CFB104C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9.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0.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08135044036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340974" y="3721608"/>
            <a:ext cx="232007" cy="23200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679110" y="3729894"/>
            <a:ext cx="215435" cy="215435"/>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000673" y="3738180"/>
            <a:ext cx="198863" cy="198863"/>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293221" y="3746466"/>
            <a:ext cx="182291" cy="182291"/>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581641" y="3754752"/>
            <a:ext cx="165719" cy="165719"/>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33806" y="1310470"/>
            <a:ext cx="8696325" cy="2219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个性化医疗护理信息推荐系统的设计与实现</a:t>
            </a:r>
          </a:p>
        </p:txBody>
      </p:sp>
      <p:sp>
        <p:nvSpPr>
          <p:cNvPr id="10" name="AutoShape 10"/>
          <p:cNvSpPr/>
          <p:nvPr/>
        </p:nvSpPr>
        <p:spPr>
          <a:xfrm>
            <a:off x="1355726" y="3832004"/>
            <a:ext cx="3032483" cy="2438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5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1233806" y="4402664"/>
            <a:ext cx="79629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alpha val="100000"/>
                  </a:schemeClr>
                </a:solidFill>
                <a:latin typeface="Microsoft Yahei"/>
                <a:ea typeface="Microsoft Yahei"/>
                <a:cs typeface="Microsoft Yahei"/>
              </a:rPr>
              <a:t>汇报人：</a:t>
            </a:r>
          </a:p>
        </p:txBody>
      </p:sp>
      <p:sp>
        <p:nvSpPr>
          <p:cNvPr id="15" name="TextBox 15"/>
          <p:cNvSpPr txBox="1"/>
          <p:nvPr/>
        </p:nvSpPr>
        <p:spPr>
          <a:xfrm>
            <a:off x="1233806" y="5011290"/>
            <a:ext cx="7315200"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alpha val="100000"/>
                  </a:schemeClr>
                </a:solidFill>
                <a:latin typeface="Microsoft Yahei"/>
                <a:ea typeface="Microsoft Yahei"/>
                <a:cs typeface="Microsoft Yahei"/>
              </a:rPr>
              <a:t>2023-12-29</a:t>
            </a:r>
          </a:p>
        </p:txBody>
      </p:sp>
      <p:sp>
        <p:nvSpPr>
          <p:cNvPr id="16" name="AutoShape 16"/>
          <p:cNvSpPr/>
          <p:nvPr/>
        </p:nvSpPr>
        <p:spPr>
          <a:xfrm>
            <a:off x="9137413" y="4300567"/>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7" name="Group 17"/>
          <p:cNvGrpSpPr/>
          <p:nvPr/>
        </p:nvGrpSpPr>
        <p:grpSpPr>
          <a:xfrm>
            <a:off x="454963" y="331168"/>
            <a:ext cx="515576" cy="439821"/>
            <a:chOff x="454963" y="331168"/>
            <a:chExt cx="515576" cy="439821"/>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12343" y="2059640"/>
            <a:ext cx="2738721" cy="2738721"/>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860682" y="1004888"/>
            <a:ext cx="4382213" cy="4848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系统概述</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系统需求分析</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系统设计</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系统实现</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系统评估与反馈</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案例研究与展望</a:t>
            </a:r>
          </a:p>
        </p:txBody>
      </p:sp>
      <p:sp>
        <p:nvSpPr>
          <p:cNvPr id="6" name="TextBox 6"/>
          <p:cNvSpPr txBox="1"/>
          <p:nvPr/>
        </p:nvSpPr>
        <p:spPr>
          <a:xfrm>
            <a:off x="2384673" y="2576513"/>
            <a:ext cx="253278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系统概述</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01</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srcRect t="4442" b="4442"/>
          <a:stretch>
            <a:fillRect/>
          </a:stretch>
        </p:blipFill>
        <p:spPr>
          <a:xfrm>
            <a:off x="3909691" y="1250241"/>
            <a:ext cx="7848600" cy="5248275"/>
          </a:xfrm>
          <a:prstGeom prst="rect">
            <a:avLst/>
          </a:prstGeom>
        </p:spPr>
      </p:pic>
      <p:sp>
        <p:nvSpPr>
          <p:cNvPr id="5" name="AutoShape 5"/>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个性化医疗护理信息推荐系统是一种基于人工智能和大数据技术的医疗信息服务平台，旨在为用户提供个性化的医疗护理信息和建议。</a:t>
            </a:r>
            <a:endParaRPr lang="en-US" sz="1100"/>
          </a:p>
        </p:txBody>
      </p:sp>
      <p:sp>
        <p:nvSpPr>
          <p:cNvPr id="7" name="AutoShape 7"/>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提高医疗护理服务的效率和质量，满足用户个性化需求，提升医疗资源的利用效率。</a:t>
            </a:r>
            <a:endParaRPr lang="en-US" sz="1100"/>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系统定义与目标</a:t>
              </a:r>
            </a:p>
          </p:txBody>
        </p:sp>
      </p:grpSp>
      <p:sp>
        <p:nvSpPr>
          <p:cNvPr id="30" name="AutoShape 30"/>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系统目标</a:t>
            </a:r>
            <a:endParaRPr lang="en-US" sz="1100"/>
          </a:p>
        </p:txBody>
      </p:sp>
      <p:sp>
        <p:nvSpPr>
          <p:cNvPr id="31" name="AutoShape 31"/>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系统定义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t="4894" b="4894"/>
          <a:stretch>
            <a:fillRect/>
          </a:stretch>
        </p:blipFill>
        <p:spPr>
          <a:xfrm>
            <a:off x="981837" y="3694465"/>
            <a:ext cx="3394942" cy="2143864"/>
          </a:xfrm>
          <a:prstGeom prst="rect">
            <a:avLst/>
          </a:prstGeom>
        </p:spPr>
      </p:pic>
      <p:pic>
        <p:nvPicPr>
          <p:cNvPr id="8" name="Picture 8"/>
          <p:cNvPicPr>
            <a:picLocks noChangeAspect="1"/>
          </p:cNvPicPr>
          <p:nvPr/>
        </p:nvPicPr>
        <p:blipFill>
          <a:blip r:embed="rId4"/>
          <a:srcRect t="2627" b="2627"/>
          <a:stretch>
            <a:fillRect/>
          </a:stretch>
        </p:blipFill>
        <p:spPr>
          <a:xfrm>
            <a:off x="4376812" y="1577730"/>
            <a:ext cx="3394942" cy="2143864"/>
          </a:xfrm>
          <a:prstGeom prst="rect">
            <a:avLst/>
          </a:prstGeom>
        </p:spPr>
      </p:pic>
      <p:pic>
        <p:nvPicPr>
          <p:cNvPr id="9" name="Picture 9"/>
          <p:cNvPicPr>
            <a:picLocks noChangeAspect="1"/>
          </p:cNvPicPr>
          <p:nvPr/>
        </p:nvPicPr>
        <p:blipFill>
          <a:blip r:embed="rId5"/>
          <a:srcRect t="9407" b="9407"/>
          <a:stretch>
            <a:fillRect/>
          </a:stretch>
        </p:blipFill>
        <p:spPr>
          <a:xfrm>
            <a:off x="7771733" y="3721608"/>
            <a:ext cx="3394942" cy="2143864"/>
          </a:xfrm>
          <a:prstGeom prst="rect">
            <a:avLst/>
          </a:prstGeom>
        </p:spPr>
      </p:pic>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系统的重要性</a:t>
              </a:r>
            </a:p>
          </p:txBody>
        </p:sp>
      </p:grpSp>
      <p:sp>
        <p:nvSpPr>
          <p:cNvPr id="32" name="TextBox 32"/>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提高医疗护理服务水平</a:t>
            </a:r>
          </a:p>
        </p:txBody>
      </p:sp>
      <p:sp>
        <p:nvSpPr>
          <p:cNvPr id="33" name="TextBox 33"/>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通过提供个性化的医疗护理信息，帮助用户更好地了解自身健康状况，提高自我保健意识和能力。</a:t>
            </a:r>
          </a:p>
        </p:txBody>
      </p:sp>
      <p:sp>
        <p:nvSpPr>
          <p:cNvPr id="34" name="TextBox 34"/>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优化医疗资源配置</a:t>
            </a:r>
          </a:p>
        </p:txBody>
      </p:sp>
      <p:sp>
        <p:nvSpPr>
          <p:cNvPr id="35" name="TextBox 35"/>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通过系统数据分析，实现医疗资源的合理配置，提高医疗服务效率。</a:t>
            </a:r>
          </a:p>
        </p:txBody>
      </p:sp>
      <p:sp>
        <p:nvSpPr>
          <p:cNvPr id="36" name="TextBox 36"/>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促进医疗信息化发展</a:t>
            </a:r>
          </a:p>
        </p:txBody>
      </p:sp>
      <p:sp>
        <p:nvSpPr>
          <p:cNvPr id="37" name="TextBox 37"/>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推动医疗信息化进程，促进医疗行业的数字化转型和升级。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随着人工智能技术的发展，系统将更加注重个性化服务，为用户提供更加精准的医疗护理信息推荐。</a:t>
            </a:r>
          </a:p>
        </p:txBody>
      </p:sp>
      <p:sp>
        <p:nvSpPr>
          <p:cNvPr id="6" name="TextBox 6"/>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个性化服务</a:t>
            </a:r>
          </a:p>
        </p:txBody>
      </p:sp>
      <p:cxnSp>
        <p:nvCxnSpPr>
          <p:cNvPr id="7" name="Connector 7"/>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9" name="Freeform 9"/>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3"/>
          <a:srcRect l="16895" r="16895"/>
          <a:stretch>
            <a:fillRect/>
          </a:stretch>
        </p:blipFill>
        <p:spPr>
          <a:xfrm>
            <a:off x="5039938" y="1393187"/>
            <a:ext cx="2231507" cy="2231507"/>
          </a:xfrm>
          <a:prstGeom prst="ellipse">
            <a:avLst/>
          </a:prstGeom>
        </p:spPr>
      </p:pic>
      <p:sp>
        <p:nvSpPr>
          <p:cNvPr id="12" name="TextBox 12"/>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大数据分析</a:t>
            </a:r>
          </a:p>
        </p:txBody>
      </p:sp>
      <p:cxnSp>
        <p:nvCxnSpPr>
          <p:cNvPr id="13" name="Connector 13"/>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4" name="Connector 14"/>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5" name="Freeform 15"/>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4"/>
          <a:srcRect l="16699" r="16699"/>
          <a:stretch>
            <a:fillRect/>
          </a:stretch>
        </p:blipFill>
        <p:spPr>
          <a:xfrm>
            <a:off x="8741656" y="1393187"/>
            <a:ext cx="2231507" cy="2231507"/>
          </a:xfrm>
          <a:prstGeom prst="ellipse">
            <a:avLst/>
          </a:prstGeom>
        </p:spPr>
      </p:pic>
      <p:sp>
        <p:nvSpPr>
          <p:cNvPr id="18" name="TextBox 18"/>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智能化决策支持</a:t>
            </a:r>
          </a:p>
        </p:txBody>
      </p:sp>
      <p:cxnSp>
        <p:nvCxnSpPr>
          <p:cNvPr id="19" name="Connector 19"/>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20" name="Connector 20"/>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1" name="Freeform 21"/>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2" name="Picture 22"/>
          <p:cNvPicPr>
            <a:picLocks noChangeAspect="1"/>
          </p:cNvPicPr>
          <p:nvPr/>
        </p:nvPicPr>
        <p:blipFill>
          <a:blip r:embed="rId5"/>
          <a:srcRect l="16675" r="16675"/>
          <a:stretch>
            <a:fillRect/>
          </a:stretch>
        </p:blipFill>
        <p:spPr>
          <a:xfrm>
            <a:off x="1358558" y="1454147"/>
            <a:ext cx="2231507" cy="2231507"/>
          </a:xfrm>
          <a:prstGeom prst="ellipse">
            <a:avLst/>
          </a:prstGeom>
        </p:spPr>
      </p:pic>
      <p:sp>
        <p:nvSpPr>
          <p:cNvPr id="23" name="TextBox 23"/>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利用大数据技术对海量医疗数据进行挖掘和分析，提高系统推荐的准确性和可靠性。</a:t>
            </a:r>
          </a:p>
        </p:txBody>
      </p:sp>
      <p:sp>
        <p:nvSpPr>
          <p:cNvPr id="24" name="TextBox 24"/>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结合机器学习等技术，实现智能化决策支持，提高系统对用户需求的响应速度和准确性。</a:t>
            </a:r>
          </a:p>
        </p:txBody>
      </p:sp>
      <p:sp>
        <p:nvSpPr>
          <p:cNvPr id="25" name="TextBox 25"/>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6" name="TextBox 26"/>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7" name="TextBox 27"/>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系统的发展趋势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系统需求分析</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02</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3">
            <a:alphaModFix/>
          </a:blip>
          <a:srcRect l="18750" r="18750"/>
          <a:stretch>
            <a:fillRect/>
          </a:stretch>
        </p:blipFill>
        <p:spPr>
          <a:xfrm>
            <a:off x="-484350" y="1584357"/>
            <a:ext cx="4575952" cy="4575952"/>
          </a:xfrm>
          <a:prstGeom prst="ellipse">
            <a:avLst/>
          </a:prstGeom>
        </p:spPr>
      </p:pic>
      <p:sp>
        <p:nvSpPr>
          <p:cNvPr id="6" name="AutoShape 6"/>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8" name="TextBox 8"/>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用户需求获取</a:t>
            </a:r>
          </a:p>
        </p:txBody>
      </p:sp>
      <p:sp>
        <p:nvSpPr>
          <p:cNvPr id="9" name="TextBox 9"/>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通过调查问卷、访谈、观察等方式获取用户需求，了解用户对推荐系统的期望和要求。</a:t>
            </a:r>
          </a:p>
        </p:txBody>
      </p:sp>
      <p:sp>
        <p:nvSpPr>
          <p:cNvPr id="10" name="AutoShape 10"/>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2" name="TextBox 12"/>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用户类型</a:t>
            </a:r>
          </a:p>
        </p:txBody>
      </p:sp>
      <p:sp>
        <p:nvSpPr>
          <p:cNvPr id="13" name="TextBox 13"/>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系统需要满足不同类型用户的个性化需求，包括患者、医护人员、医疗机构等。</a:t>
            </a:r>
          </a:p>
        </p:txBody>
      </p:sp>
      <p:sp>
        <p:nvSpPr>
          <p:cNvPr id="14" name="AutoShape 14"/>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6" name="TextBox 16"/>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用户需求特点</a:t>
            </a:r>
          </a:p>
        </p:txBody>
      </p:sp>
      <p:sp>
        <p:nvSpPr>
          <p:cNvPr id="17" name="TextBox 17"/>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用户需求具有多样性、动态性和个性化等特点，需要根据用户的不同需求和特点进行推荐。</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用户需求分析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487002"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A</a:t>
            </a:r>
            <a:endParaRPr lang="en-US" sz="1100"/>
          </a:p>
        </p:txBody>
      </p:sp>
      <p:sp>
        <p:nvSpPr>
          <p:cNvPr id="9" name="AutoShape 9"/>
          <p:cNvSpPr/>
          <p:nvPr/>
        </p:nvSpPr>
        <p:spPr>
          <a:xfrm>
            <a:off x="4956251"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B</a:t>
            </a:r>
            <a:endParaRPr lang="en-US" sz="1100"/>
          </a:p>
        </p:txBody>
      </p:sp>
      <p:sp>
        <p:nvSpPr>
          <p:cNvPr id="10" name="AutoShape 10"/>
          <p:cNvSpPr/>
          <p:nvPr/>
        </p:nvSpPr>
        <p:spPr>
          <a:xfrm>
            <a:off x="6425498"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C</a:t>
            </a:r>
            <a:endParaRPr lang="en-US" sz="1100"/>
          </a:p>
        </p:txBody>
      </p:sp>
      <p:sp>
        <p:nvSpPr>
          <p:cNvPr id="11" name="AutoShape 11"/>
          <p:cNvSpPr/>
          <p:nvPr/>
        </p:nvSpPr>
        <p:spPr>
          <a:xfrm>
            <a:off x="7894747"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D</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功能需求分析</a:t>
              </a:r>
            </a:p>
          </p:txBody>
        </p:sp>
      </p:grpSp>
      <p:sp>
        <p:nvSpPr>
          <p:cNvPr id="34" name="TextBox 34"/>
          <p:cNvSpPr txBox="1"/>
          <p:nvPr/>
        </p:nvSpPr>
        <p:spPr>
          <a:xfrm>
            <a:off x="768919" y="1491953"/>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25" b="1">
                <a:solidFill>
                  <a:schemeClr val="accent1">
                    <a:alpha val="100000"/>
                  </a:schemeClr>
                </a:solidFill>
                <a:latin typeface="Microsoft Yahei"/>
                <a:ea typeface="Microsoft Yahei"/>
                <a:cs typeface="Microsoft Yahei"/>
              </a:rPr>
              <a:t>数据采集</a:t>
            </a:r>
          </a:p>
        </p:txBody>
      </p:sp>
      <p:sp>
        <p:nvSpPr>
          <p:cNvPr id="35" name="TextBox 35"/>
          <p:cNvSpPr txBox="1"/>
          <p:nvPr/>
        </p:nvSpPr>
        <p:spPr>
          <a:xfrm>
            <a:off x="64472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pPr>
            <a:r>
              <a:rPr lang="en-US" sz="1500">
                <a:solidFill>
                  <a:schemeClr val="dk1">
                    <a:alpha val="100000"/>
                  </a:schemeClr>
                </a:solidFill>
                <a:latin typeface="Microsoft Yahei"/>
                <a:ea typeface="Microsoft Yahei"/>
                <a:cs typeface="Microsoft Yahei"/>
              </a:rPr>
              <a:t>系统需要具备数据采集功能，能够从医疗机构、互联网等渠道获取医疗护理信息。</a:t>
            </a:r>
          </a:p>
        </p:txBody>
      </p:sp>
      <p:sp>
        <p:nvSpPr>
          <p:cNvPr id="36" name="TextBox 36"/>
          <p:cNvSpPr txBox="1"/>
          <p:nvPr/>
        </p:nvSpPr>
        <p:spPr>
          <a:xfrm>
            <a:off x="6102515" y="1491953"/>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推荐算法</a:t>
            </a:r>
          </a:p>
        </p:txBody>
      </p:sp>
      <p:sp>
        <p:nvSpPr>
          <p:cNvPr id="37" name="TextBox 37"/>
          <p:cNvSpPr txBox="1"/>
          <p:nvPr/>
        </p:nvSpPr>
        <p:spPr>
          <a:xfrm>
            <a:off x="610251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采用合适的推荐算法，根据用户历史行为、疾病类型、年龄等因素进行个性化推荐。</a:t>
            </a:r>
          </a:p>
        </p:txBody>
      </p:sp>
      <p:sp>
        <p:nvSpPr>
          <p:cNvPr id="38" name="TextBox 38"/>
          <p:cNvSpPr txBox="1"/>
          <p:nvPr/>
        </p:nvSpPr>
        <p:spPr>
          <a:xfrm>
            <a:off x="2297292" y="4606720"/>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25" b="1">
                <a:solidFill>
                  <a:schemeClr val="accent1">
                    <a:alpha val="100000"/>
                  </a:schemeClr>
                </a:solidFill>
                <a:latin typeface="Microsoft Yahei"/>
                <a:ea typeface="Microsoft Yahei"/>
                <a:cs typeface="Microsoft Yahei"/>
              </a:rPr>
              <a:t>数据处理</a:t>
            </a:r>
          </a:p>
        </p:txBody>
      </p:sp>
      <p:sp>
        <p:nvSpPr>
          <p:cNvPr id="39" name="TextBox 39"/>
          <p:cNvSpPr txBox="1"/>
          <p:nvPr/>
        </p:nvSpPr>
        <p:spPr>
          <a:xfrm>
            <a:off x="217309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pPr>
            <a:r>
              <a:rPr lang="en-US" sz="1500">
                <a:solidFill>
                  <a:schemeClr val="dk1">
                    <a:alpha val="100000"/>
                  </a:schemeClr>
                </a:solidFill>
                <a:latin typeface="Microsoft Yahei"/>
                <a:ea typeface="Microsoft Yahei"/>
                <a:cs typeface="Microsoft Yahei"/>
              </a:rPr>
              <a:t>对采集的数据进行清洗、去重、分类等处理，以便进行个性化推荐。</a:t>
            </a:r>
          </a:p>
        </p:txBody>
      </p:sp>
      <p:sp>
        <p:nvSpPr>
          <p:cNvPr id="40" name="TextBox 40"/>
          <p:cNvSpPr txBox="1"/>
          <p:nvPr/>
        </p:nvSpPr>
        <p:spPr>
          <a:xfrm>
            <a:off x="7630887" y="4606720"/>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推荐结果展示</a:t>
            </a:r>
          </a:p>
        </p:txBody>
      </p:sp>
      <p:sp>
        <p:nvSpPr>
          <p:cNvPr id="41" name="TextBox 41"/>
          <p:cNvSpPr txBox="1"/>
          <p:nvPr/>
        </p:nvSpPr>
        <p:spPr>
          <a:xfrm>
            <a:off x="763088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将推荐结果以易于理解的方式展示给用户，如列表、图表等。</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stretch>
            <a:fillRect/>
          </a:stretch>
        </p:blipFill>
        <p:spPr>
          <a:xfrm>
            <a:off x="4289936" y="1498289"/>
            <a:ext cx="3861422" cy="3861422"/>
          </a:xfrm>
          <a:prstGeom prst="diamond">
            <a:avLst/>
          </a:prstGeom>
        </p:spPr>
      </p:pic>
      <p:grpSp>
        <p:nvGrpSpPr>
          <p:cNvPr id="5" name="Group 5"/>
          <p:cNvGrpSpPr/>
          <p:nvPr/>
        </p:nvGrpSpPr>
        <p:grpSpPr>
          <a:xfrm>
            <a:off x="44972" y="1608799"/>
            <a:ext cx="5067193" cy="1224567"/>
            <a:chOff x="44972" y="1608799"/>
            <a:chExt cx="5067193" cy="1224567"/>
          </a:xfrm>
        </p:grpSpPr>
        <p:sp>
          <p:nvSpPr>
            <p:cNvPr id="6" name="AutoShape 6"/>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要求系统能够快速响应用户请求，提供流畅的用户体验。</a:t>
              </a:r>
            </a:p>
          </p:txBody>
        </p:sp>
        <p:sp>
          <p:nvSpPr>
            <p:cNvPr id="8" name="TextBox 8"/>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系统性能</a:t>
              </a:r>
            </a:p>
          </p:txBody>
        </p:sp>
        <p:sp>
          <p:nvSpPr>
            <p:cNvPr id="9" name="Freeform 9"/>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7180959" y="1608799"/>
            <a:ext cx="4946836" cy="1224567"/>
            <a:chOff x="7180959" y="1608799"/>
            <a:chExt cx="4946836" cy="1224567"/>
          </a:xfrm>
        </p:grpSpPr>
        <p:sp>
          <p:nvSpPr>
            <p:cNvPr id="11" name="AutoShape 11"/>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保护用户隐私和数据安全，防止数据泄露和被攻击。</a:t>
              </a:r>
            </a:p>
          </p:txBody>
        </p:sp>
        <p:sp>
          <p:nvSpPr>
            <p:cNvPr id="13" name="TextBox 13"/>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系统安全性</a:t>
              </a:r>
            </a:p>
          </p:txBody>
        </p:sp>
        <p:sp>
          <p:nvSpPr>
            <p:cNvPr id="14" name="Freeform 14"/>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24384" y="4380910"/>
            <a:ext cx="5067193" cy="1224566"/>
            <a:chOff x="24384" y="4380910"/>
            <a:chExt cx="5067193" cy="1224566"/>
          </a:xfrm>
        </p:grpSpPr>
        <p:sp>
          <p:nvSpPr>
            <p:cNvPr id="16" name="AutoShape 16"/>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要求系统具备良好的可维护性，方便进行升级和故障排除。</a:t>
              </a:r>
            </a:p>
          </p:txBody>
        </p:sp>
        <p:sp>
          <p:nvSpPr>
            <p:cNvPr id="18" name="TextBox 18"/>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系统可维护性</a:t>
              </a:r>
            </a:p>
          </p:txBody>
        </p:sp>
        <p:sp>
          <p:nvSpPr>
            <p:cNvPr id="19" name="Freeform 19"/>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7180959" y="4380910"/>
            <a:ext cx="4946836" cy="1224566"/>
            <a:chOff x="7180959" y="4380910"/>
            <a:chExt cx="4946836" cy="1224566"/>
          </a:xfrm>
        </p:grpSpPr>
        <p:sp>
          <p:nvSpPr>
            <p:cNvPr id="21" name="AutoShape 21"/>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系统界面友好，易于使用，降低用户使用门槛。</a:t>
              </a:r>
            </a:p>
          </p:txBody>
        </p:sp>
        <p:sp>
          <p:nvSpPr>
            <p:cNvPr id="23" name="TextBox 23"/>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系统可用性</a:t>
              </a:r>
            </a:p>
          </p:txBody>
        </p:sp>
        <p:sp>
          <p:nvSpPr>
            <p:cNvPr id="24" name="Freeform 24"/>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非功能需求分析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系统设计</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03</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前端架构</a:t>
            </a:r>
          </a:p>
        </p:txBody>
      </p:sp>
      <p:sp>
        <p:nvSpPr>
          <p:cNvPr id="14" name="TextBox 14"/>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采用React框架，实现用户界面的快速开发和维护。</a:t>
            </a:r>
          </a:p>
        </p:txBody>
      </p:sp>
      <p:sp>
        <p:nvSpPr>
          <p:cNvPr id="15" name="TextBox 15"/>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后端架构</a:t>
            </a:r>
          </a:p>
        </p:txBody>
      </p:sp>
      <p:sp>
        <p:nvSpPr>
          <p:cNvPr id="16" name="TextBox 16"/>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使用Node.js和Express框架，提供API接口和数据处理服务。</a:t>
            </a:r>
          </a:p>
        </p:txBody>
      </p:sp>
      <p:sp>
        <p:nvSpPr>
          <p:cNvPr id="17" name="TextBox 17"/>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数据库架构</a:t>
            </a:r>
          </a:p>
        </p:txBody>
      </p:sp>
      <p:sp>
        <p:nvSpPr>
          <p:cNvPr id="18" name="TextBox 18"/>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采用MongoDB数据库，实现数据的存储、查询和管理。</a:t>
            </a:r>
          </a:p>
        </p:txBody>
      </p:sp>
      <p:sp>
        <p:nvSpPr>
          <p:cNvPr id="19" name="AutoShape 19"/>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架构设计</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071464" y="927003"/>
            <a:ext cx="9419070" cy="5265503"/>
          </a:xfrm>
          <a:custGeom>
            <a:rect l="l" t="t" r="r" b="b"/>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gradFill>
            <a:gsLst>
              <a:gs pos="0">
                <a:schemeClr val="accent1">
                  <a:alpha val="100000"/>
                </a:schemeClr>
              </a:gs>
              <a:gs pos="100000">
                <a:schemeClr val="accent1">
                  <a:alpha val="100000"/>
                  <a:lumMod val="40000"/>
                  <a:lumOff val="6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212425" y="2667733"/>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6" name="Connector 6"/>
          <p:cNvCxnSpPr/>
          <p:nvPr/>
        </p:nvCxnSpPr>
        <p:spPr>
          <a:xfrm flipH="1">
            <a:off x="8522661" y="2674162"/>
            <a:ext cx="0" cy="1059826"/>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AutoShape 7"/>
          <p:cNvSpPr/>
          <p:nvPr/>
        </p:nvSpPr>
        <p:spPr>
          <a:xfrm>
            <a:off x="7486155" y="2803184"/>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flipH="1">
            <a:off x="7682370" y="3015782"/>
            <a:ext cx="367566" cy="347027"/>
          </a:xfrm>
          <a:custGeom>
            <a:rect l="l" t="t"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440775" y="3915508"/>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10" name="Connector 10"/>
          <p:cNvCxnSpPr/>
          <p:nvPr/>
        </p:nvCxnSpPr>
        <p:spPr>
          <a:xfrm flipH="1">
            <a:off x="6751011" y="3921937"/>
            <a:ext cx="0" cy="1059826"/>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5714505" y="4050959"/>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678650" y="5144233"/>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13" name="Connector 13"/>
          <p:cNvCxnSpPr/>
          <p:nvPr/>
        </p:nvCxnSpPr>
        <p:spPr>
          <a:xfrm flipH="1">
            <a:off x="4988886" y="5150662"/>
            <a:ext cx="0" cy="1059826"/>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3952380" y="5279684"/>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908809" y="4245412"/>
            <a:ext cx="367665" cy="367665"/>
          </a:xfrm>
          <a:custGeom>
            <a:rect l="l" t="t" r="r" b="b"/>
            <a:pathLst>
              <a:path w="304800" h="304800">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67640" y="228600"/>
                </a:moveTo>
                <a:lnTo>
                  <a:pt x="182880" y="228600"/>
                </a:lnTo>
                <a:cubicBezTo>
                  <a:pt x="208131" y="228600"/>
                  <a:pt x="228600" y="208131"/>
                  <a:pt x="228600" y="182880"/>
                </a:cubicBezTo>
                <a:cubicBezTo>
                  <a:pt x="228600" y="157629"/>
                  <a:pt x="208131" y="137160"/>
                  <a:pt x="182880" y="137160"/>
                </a:cubicBezTo>
                <a:lnTo>
                  <a:pt x="182880" y="137160"/>
                </a:lnTo>
                <a:lnTo>
                  <a:pt x="121768" y="137160"/>
                </a:lnTo>
                <a:cubicBezTo>
                  <a:pt x="113348" y="137160"/>
                  <a:pt x="106528" y="130340"/>
                  <a:pt x="106528" y="121920"/>
                </a:cubicBezTo>
                <a:cubicBezTo>
                  <a:pt x="106528" y="113500"/>
                  <a:pt x="113348" y="106680"/>
                  <a:pt x="121768" y="106680"/>
                </a:cubicBezTo>
                <a:lnTo>
                  <a:pt x="121768" y="106680"/>
                </a:lnTo>
                <a:lnTo>
                  <a:pt x="213360" y="106680"/>
                </a:lnTo>
                <a:lnTo>
                  <a:pt x="213360" y="76200"/>
                </a:lnTo>
                <a:lnTo>
                  <a:pt x="167640" y="76200"/>
                </a:lnTo>
                <a:lnTo>
                  <a:pt x="167640" y="45720"/>
                </a:lnTo>
                <a:lnTo>
                  <a:pt x="137160" y="45720"/>
                </a:lnTo>
                <a:lnTo>
                  <a:pt x="137160" y="76200"/>
                </a:lnTo>
                <a:lnTo>
                  <a:pt x="121920" y="76200"/>
                </a:lnTo>
                <a:cubicBezTo>
                  <a:pt x="96669" y="76200"/>
                  <a:pt x="76200" y="96669"/>
                  <a:pt x="76200" y="121920"/>
                </a:cubicBezTo>
                <a:cubicBezTo>
                  <a:pt x="76200" y="147171"/>
                  <a:pt x="96669" y="167640"/>
                  <a:pt x="121920" y="167640"/>
                </a:cubicBezTo>
                <a:lnTo>
                  <a:pt x="121920" y="167640"/>
                </a:lnTo>
                <a:lnTo>
                  <a:pt x="182880" y="167640"/>
                </a:lnTo>
                <a:cubicBezTo>
                  <a:pt x="191300" y="167640"/>
                  <a:pt x="198120" y="174460"/>
                  <a:pt x="198120" y="182880"/>
                </a:cubicBezTo>
                <a:cubicBezTo>
                  <a:pt x="198120" y="191300"/>
                  <a:pt x="191300" y="198120"/>
                  <a:pt x="182880" y="198120"/>
                </a:cubicBezTo>
                <a:lnTo>
                  <a:pt x="182880" y="198120"/>
                </a:lnTo>
                <a:lnTo>
                  <a:pt x="91440" y="198120"/>
                </a:lnTo>
                <a:lnTo>
                  <a:pt x="91440" y="228600"/>
                </a:lnTo>
                <a:lnTo>
                  <a:pt x="137160" y="228600"/>
                </a:lnTo>
                <a:lnTo>
                  <a:pt x="137160" y="259080"/>
                </a:lnTo>
                <a:lnTo>
                  <a:pt x="167640" y="25908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146684" y="5474137"/>
            <a:ext cx="367665" cy="367665"/>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数据库设计</a:t>
              </a:r>
            </a:p>
          </p:txBody>
        </p:sp>
      </p:grpSp>
      <p:sp>
        <p:nvSpPr>
          <p:cNvPr id="39" name="TextBox 39"/>
          <p:cNvSpPr txBox="1"/>
          <p:nvPr/>
        </p:nvSpPr>
        <p:spPr>
          <a:xfrm>
            <a:off x="5222881" y="5436037"/>
            <a:ext cx="2541428"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用户信息表</a:t>
            </a:r>
          </a:p>
        </p:txBody>
      </p:sp>
      <p:sp>
        <p:nvSpPr>
          <p:cNvPr id="40" name="TextBox 40"/>
          <p:cNvSpPr txBox="1"/>
          <p:nvPr/>
        </p:nvSpPr>
        <p:spPr>
          <a:xfrm>
            <a:off x="6971715" y="4184077"/>
            <a:ext cx="2541428"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医疗信息表</a:t>
            </a:r>
          </a:p>
        </p:txBody>
      </p:sp>
      <p:sp>
        <p:nvSpPr>
          <p:cNvPr id="41" name="TextBox 41"/>
          <p:cNvSpPr txBox="1"/>
          <p:nvPr/>
        </p:nvSpPr>
        <p:spPr>
          <a:xfrm>
            <a:off x="8736929" y="2936302"/>
            <a:ext cx="2541428"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推荐记录表</a:t>
            </a:r>
          </a:p>
        </p:txBody>
      </p:sp>
      <p:sp>
        <p:nvSpPr>
          <p:cNvPr id="42" name="TextBox 42"/>
          <p:cNvSpPr txBox="1"/>
          <p:nvPr/>
        </p:nvSpPr>
        <p:spPr>
          <a:xfrm>
            <a:off x="2228086" y="3512222"/>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存储医疗护理相关的知识和信息。</a:t>
            </a:r>
          </a:p>
        </p:txBody>
      </p:sp>
      <p:sp>
        <p:nvSpPr>
          <p:cNvPr id="43" name="TextBox 43"/>
          <p:cNvSpPr txBox="1"/>
          <p:nvPr/>
        </p:nvSpPr>
        <p:spPr>
          <a:xfrm>
            <a:off x="4027453" y="2264447"/>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记录用户的个性化推荐历史和偏好。</a:t>
            </a:r>
          </a:p>
        </p:txBody>
      </p:sp>
      <p:sp>
        <p:nvSpPr>
          <p:cNvPr id="44" name="TextBox 44"/>
          <p:cNvSpPr txBox="1"/>
          <p:nvPr/>
        </p:nvSpPr>
        <p:spPr>
          <a:xfrm>
            <a:off x="454963" y="4740947"/>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存储用户的基本信息和登录状态。</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https://d.book118.com/808135044036006043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2024-09-22T18:40:13.245</cp:lastPrinted>
  <dcterms:created xsi:type="dcterms:W3CDTF">2024-09-22T10:40:13Z</dcterms:created>
  <dcterms:modified xsi:type="dcterms:W3CDTF">2024-09-22T10:40:15Z</dcterms:modified>
</cp:coreProperties>
</file>