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5911F6-9B23-4CF2-BCCE-ED76BABDF7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ED3569-6EF4-4EAB-8E21-D3256487A4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D4D98C-74DF-4C74-8E97-078102A6B2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EE716C-F6A0-4D7B-A538-FCB3DDAD10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CF492B9-1A29-4E5C-BCEB-B6E85553B8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61D1C8-71BA-4AD6-99E2-CCFDC94283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C87F309-19E4-4878-A8E2-9AB1757B6C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C5221E-2E60-4113-AA57-752D029CA1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48A116-BB8F-4B31-8164-C105C58ED1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370DB2-6636-466A-ACB2-84D7451B56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C83D02-0887-4C87-8BD9-B225370B91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813612402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预防疾病ppt示范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预防疾病的重要性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常见疾病的预防方法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个人预防疾病的措施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社区和政府的疾病预防工作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未来疾病预防的趋势和展望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预防疾病的重要性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降低生活质量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增加经济负担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阻碍社会发展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疾病会给个人带来身体上的痛苦，影响日常生活和工作，降低生活质量。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疾病会导致医疗资源的消耗，增加家庭和社会的经济负担。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疾病会影响劳动力供给，降低生产效率，阻碍社会经济发展。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疾病对个人和社会的影响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预防疾病的益处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预防疾病可以降低患病风险，提高个人的健康水平。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通过预防疾病，可以减少对医疗资源的依赖，减轻医疗体系的负担。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降低疾病发生率有助于维护社会稳定，减少因疾病带来的社会问题。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提高健康水平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节约医疗资源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保障社会稳定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早期干预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主动健康管理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科学预防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预防胜于治疗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个人应该主动关注自身健康状况，采取健康的生活方式，如合理饮食、适量运动、保持良好的作息等。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通过科学的方法和手段进行预防，如接种疫苗、定期进行体检等，提高预防效果。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预防疾病的关键在于早期发现和干预，采取有效的预防措施可以避免病情恶化。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常见疾病的预防方法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5869176" y="1718742"/>
            <a:ext cx="203211" cy="3011"/>
          </a:xfrm>
          <a:prstGeom prst="line">
            <a:avLst/>
          </a:prstGeom>
          <a:ln w="1238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5869234" y="2048957"/>
            <a:ext cx="203211" cy="1506"/>
          </a:xfrm>
          <a:prstGeom prst="line">
            <a:avLst/>
          </a:prstGeom>
          <a:ln w="1238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5869176" y="2289940"/>
            <a:ext cx="203211" cy="1505"/>
          </a:xfrm>
          <a:prstGeom prst="line">
            <a:avLst/>
          </a:prstGeom>
          <a:ln w="123825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5869176" y="2606170"/>
            <a:ext cx="203211" cy="1506"/>
          </a:xfrm>
          <a:prstGeom prst="line">
            <a:avLst/>
          </a:prstGeom>
          <a:ln w="123825">
            <a:solidFill>
              <a:schemeClr val="accent4"/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5869176" y="2931925"/>
            <a:ext cx="203211" cy="3011"/>
          </a:xfrm>
          <a:prstGeom prst="line">
            <a:avLst/>
          </a:prstGeom>
          <a:ln w="123825">
            <a:solidFill>
              <a:schemeClr val="accent5"/>
            </a:solidFill>
            <a:prstDash val="solid"/>
          </a:ln>
        </p:spPr>
        <p:style>
          <a:lnRef idx="0">
            <a:schemeClr val="accent5"/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6276152" y="1125474"/>
            <a:ext cx="1371058" cy="984885"/>
          </a:xfrm>
          <a:prstGeom prst="rect">
            <a:avLst/>
          </a:prstGeom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76152" y="2178729"/>
            <a:ext cx="1531585" cy="984885"/>
          </a:xfrm>
          <a:prstGeom prst="rect">
            <a:avLst/>
          </a:prstGeom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76152" y="3231985"/>
            <a:ext cx="1455586" cy="984885"/>
          </a:xfrm>
          <a:prstGeom prst="rect">
            <a:avLst/>
          </a:prstGeom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76152" y="4285240"/>
            <a:ext cx="1531585" cy="984885"/>
          </a:xfrm>
          <a:prstGeom prst="rect">
            <a:avLst/>
          </a:prstGeom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76152" y="5338496"/>
            <a:ext cx="1371058" cy="984885"/>
          </a:xfrm>
          <a:prstGeom prst="rect">
            <a:avLst/>
          </a:prstGeom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3516854" y="1722297"/>
            <a:ext cx="2286044" cy="1214837"/>
            <a:chOff x="3516854" y="1722297"/>
            <a:chExt cx="2286044" cy="1214837"/>
          </a:xfrm>
        </p:grpSpPr>
        <p:cxnSp>
          <p:nvCxnSpPr>
            <p:cNvPr id="13" name="Connector 13"/>
            <p:cNvCxnSpPr/>
            <p:nvPr/>
          </p:nvCxnSpPr>
          <p:spPr>
            <a:xfrm>
              <a:off x="3516854" y="2936005"/>
              <a:ext cx="2286043" cy="1129"/>
            </a:xfrm>
            <a:prstGeom prst="line">
              <a:avLst/>
            </a:prstGeom>
            <a:ln w="123825">
              <a:solidFill>
                <a:schemeClr val="accent5"/>
              </a:solidFill>
              <a:prstDash val="solid"/>
            </a:ln>
          </p:spPr>
          <p:style>
            <a:lnRef idx="0">
              <a:schemeClr val="accent5"/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</p:cxnSp>
        <p:cxnSp>
          <p:nvCxnSpPr>
            <p:cNvPr id="14" name="Connector 14"/>
            <p:cNvCxnSpPr/>
            <p:nvPr/>
          </p:nvCxnSpPr>
          <p:spPr>
            <a:xfrm>
              <a:off x="3516854" y="2609027"/>
              <a:ext cx="2286043" cy="1129"/>
            </a:xfrm>
            <a:prstGeom prst="line">
              <a:avLst/>
            </a:prstGeom>
            <a:ln w="123825">
              <a:solidFill>
                <a:schemeClr val="accent4"/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</p:cxnSp>
        <p:cxnSp>
          <p:nvCxnSpPr>
            <p:cNvPr id="15" name="Connector 15"/>
            <p:cNvCxnSpPr/>
            <p:nvPr/>
          </p:nvCxnSpPr>
          <p:spPr>
            <a:xfrm>
              <a:off x="3516854" y="2292273"/>
              <a:ext cx="2286043" cy="2257"/>
            </a:xfrm>
            <a:prstGeom prst="line">
              <a:avLst/>
            </a:prstGeom>
            <a:ln w="123825">
              <a:solidFill>
                <a:schemeClr val="accent3"/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</p:cxnSp>
        <p:cxnSp>
          <p:nvCxnSpPr>
            <p:cNvPr id="16" name="Connector 16"/>
            <p:cNvCxnSpPr/>
            <p:nvPr/>
          </p:nvCxnSpPr>
          <p:spPr>
            <a:xfrm>
              <a:off x="3516854" y="2042290"/>
              <a:ext cx="2286043" cy="1128"/>
            </a:xfrm>
            <a:prstGeom prst="line">
              <a:avLst/>
            </a:prstGeom>
            <a:ln w="1238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cxnSp>
          <p:nvCxnSpPr>
            <p:cNvPr id="17" name="Connector 17"/>
            <p:cNvCxnSpPr/>
            <p:nvPr/>
          </p:nvCxnSpPr>
          <p:spPr>
            <a:xfrm>
              <a:off x="3516854" y="1722297"/>
              <a:ext cx="2286044" cy="1128"/>
            </a:xfrm>
            <a:prstGeom prst="line">
              <a:avLst/>
            </a:prstGeom>
            <a:ln w="1238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</p:grpSp>
      <p:sp>
        <p:nvSpPr>
          <p:cNvPr id="18" name="AutoShape 18"/>
          <p:cNvSpPr/>
          <p:nvPr/>
        </p:nvSpPr>
        <p:spPr>
          <a:xfrm>
            <a:off x="539110" y="1502508"/>
            <a:ext cx="4286250" cy="428625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20110" y="1885606"/>
            <a:ext cx="3524250" cy="35242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301110" y="2266606"/>
            <a:ext cx="2762250" cy="276225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682110" y="2647606"/>
            <a:ext cx="2000250" cy="200025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2063110" y="3028606"/>
            <a:ext cx="1238250" cy="1238250"/>
          </a:xfrm>
          <a:prstGeom prst="ellipse">
            <a:avLst/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7397997" y="1117118"/>
            <a:ext cx="4231005" cy="1001597"/>
            <a:chOff x="7397997" y="1117118"/>
            <a:chExt cx="4231005" cy="1001597"/>
          </a:xfrm>
        </p:grpSpPr>
        <p:sp>
          <p:nvSpPr>
            <p:cNvPr id="24" name="TextBox 24"/>
            <p:cNvSpPr txBox="1"/>
            <p:nvPr/>
          </p:nvSpPr>
          <p:spPr>
            <a:xfrm>
              <a:off x="7397997" y="1117118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397997" y="1455775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感冒是一种常见的呼吸道疾病，可以通过多种方式进行预防。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7397997" y="2152730"/>
            <a:ext cx="4231005" cy="1004807"/>
            <a:chOff x="7397997" y="2152730"/>
            <a:chExt cx="4231005" cy="1004807"/>
          </a:xfrm>
        </p:grpSpPr>
        <p:sp>
          <p:nvSpPr>
            <p:cNvPr id="27" name="TextBox 27"/>
            <p:cNvSpPr txBox="1"/>
            <p:nvPr/>
          </p:nvSpPr>
          <p:spPr>
            <a:xfrm>
              <a:off x="7397997" y="215273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保持室内空气流通</a:t>
              </a:r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7397997" y="2494597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经常开窗通风，保持室内空气新鲜，有助于减少病毒在空气中的传播。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7397997" y="3191552"/>
            <a:ext cx="4231005" cy="1001597"/>
            <a:chOff x="7397997" y="3191552"/>
            <a:chExt cx="4231005" cy="1001597"/>
          </a:xfrm>
        </p:grpSpPr>
        <p:sp>
          <p:nvSpPr>
            <p:cNvPr id="30" name="TextBox 30"/>
            <p:cNvSpPr txBox="1"/>
            <p:nvPr/>
          </p:nvSpPr>
          <p:spPr>
            <a:xfrm>
              <a:off x="7397997" y="3191552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勤洗手</a:t>
              </a:r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7397997" y="3530209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经常用肥皂和流动水洗手，或者使用含有至少60%酒精的手部消毒液，有助于减少病毒在手上的存活时间。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397997" y="4227164"/>
            <a:ext cx="4231005" cy="1001598"/>
            <a:chOff x="7397997" y="4227164"/>
            <a:chExt cx="4231005" cy="1001598"/>
          </a:xfrm>
        </p:grpSpPr>
        <p:sp>
          <p:nvSpPr>
            <p:cNvPr id="33" name="TextBox 33"/>
            <p:cNvSpPr txBox="1"/>
            <p:nvPr/>
          </p:nvSpPr>
          <p:spPr>
            <a:xfrm>
              <a:off x="7397997" y="4227164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4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避免接触感染源</a:t>
              </a:r>
            </a:p>
          </p:txBody>
        </p:sp>
        <p:sp>
          <p:nvSpPr>
            <p:cNvPr id="34" name="TextBox 34"/>
            <p:cNvSpPr txBox="1"/>
            <p:nvPr/>
          </p:nvSpPr>
          <p:spPr>
            <a:xfrm>
              <a:off x="7397997" y="4565822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避免接触有感冒症状的人，特别是高风险人群，如儿童、老年人、身体虚弱的人。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397997" y="5262777"/>
            <a:ext cx="4231005" cy="1004806"/>
            <a:chOff x="7397997" y="5262777"/>
            <a:chExt cx="4231005" cy="1004806"/>
          </a:xfrm>
        </p:grpSpPr>
        <p:sp>
          <p:nvSpPr>
            <p:cNvPr id="36" name="TextBox 36"/>
            <p:cNvSpPr txBox="1"/>
            <p:nvPr/>
          </p:nvSpPr>
          <p:spPr>
            <a:xfrm>
              <a:off x="7397997" y="5262777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5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接种疫苗</a:t>
              </a:r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7397997" y="5604643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接种流感疫苗可以降低感冒的风险。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9" name="AutoShape 3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TextBox 5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感冒的预防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803461" y="4918823"/>
            <a:ext cx="1141000" cy="1139476"/>
            <a:chOff x="3803461" y="4918823"/>
            <a:chExt cx="1141000" cy="1139476"/>
          </a:xfrm>
        </p:grpSpPr>
        <p:sp>
          <p:nvSpPr>
            <p:cNvPr id="3" name="AutoShape 3"/>
            <p:cNvSpPr/>
            <p:nvPr/>
          </p:nvSpPr>
          <p:spPr>
            <a:xfrm>
              <a:off x="3803461" y="4918823"/>
              <a:ext cx="1141000" cy="113947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4153981" y="5264961"/>
            <a:ext cx="440054" cy="394907"/>
            <a:chOff x="4153981" y="5264961"/>
            <a:chExt cx="440054" cy="394907"/>
          </a:xfrm>
        </p:grpSpPr>
        <p:sp>
          <p:nvSpPr>
            <p:cNvPr id="5" name="Freeform 5"/>
            <p:cNvSpPr/>
            <p:nvPr/>
          </p:nvSpPr>
          <p:spPr>
            <a:xfrm>
              <a:off x="4433158" y="5264961"/>
              <a:ext cx="160877" cy="394906"/>
            </a:xfrm>
            <a:custGeom>
              <a:rect l="l" t="t" r="r" b="b"/>
              <a:pathLst>
                <a:path w="83" h="204">
                  <a:moveTo>
                    <a:pt x="17" y="57"/>
                  </a:moveTo>
                  <a:lnTo>
                    <a:pt x="0" y="57"/>
                  </a:lnTo>
                  <a:lnTo>
                    <a:pt x="43" y="0"/>
                  </a:lnTo>
                  <a:lnTo>
                    <a:pt x="83" y="57"/>
                  </a:lnTo>
                  <a:lnTo>
                    <a:pt x="67" y="57"/>
                  </a:lnTo>
                  <a:lnTo>
                    <a:pt x="67" y="204"/>
                  </a:lnTo>
                  <a:lnTo>
                    <a:pt x="17" y="204"/>
                  </a:lnTo>
                  <a:lnTo>
                    <a:pt x="17" y="5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4291617" y="5369451"/>
              <a:ext cx="160877" cy="290417"/>
            </a:xfrm>
            <a:custGeom>
              <a:rect l="l" t="t" r="r" b="b"/>
              <a:pathLst>
                <a:path w="83" h="150">
                  <a:moveTo>
                    <a:pt x="66" y="150"/>
                  </a:moveTo>
                  <a:lnTo>
                    <a:pt x="19" y="150"/>
                  </a:lnTo>
                  <a:lnTo>
                    <a:pt x="19" y="60"/>
                  </a:lnTo>
                  <a:lnTo>
                    <a:pt x="0" y="60"/>
                  </a:lnTo>
                  <a:lnTo>
                    <a:pt x="43" y="0"/>
                  </a:lnTo>
                  <a:lnTo>
                    <a:pt x="83" y="60"/>
                  </a:lnTo>
                  <a:lnTo>
                    <a:pt x="66" y="60"/>
                  </a:lnTo>
                  <a:lnTo>
                    <a:pt x="66" y="1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4153981" y="5479845"/>
              <a:ext cx="160877" cy="180022"/>
            </a:xfrm>
            <a:custGeom>
              <a:rect l="l" t="t" r="r" b="b"/>
              <a:pathLst>
                <a:path w="83" h="93">
                  <a:moveTo>
                    <a:pt x="17" y="57"/>
                  </a:moveTo>
                  <a:lnTo>
                    <a:pt x="0" y="57"/>
                  </a:lnTo>
                  <a:lnTo>
                    <a:pt x="43" y="0"/>
                  </a:lnTo>
                  <a:lnTo>
                    <a:pt x="83" y="57"/>
                  </a:lnTo>
                  <a:lnTo>
                    <a:pt x="66" y="57"/>
                  </a:lnTo>
                  <a:lnTo>
                    <a:pt x="66" y="93"/>
                  </a:lnTo>
                  <a:lnTo>
                    <a:pt x="17" y="93"/>
                  </a:lnTo>
                  <a:lnTo>
                    <a:pt x="17" y="5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Freeform 8"/>
          <p:cNvSpPr/>
          <p:nvPr/>
        </p:nvSpPr>
        <p:spPr>
          <a:xfrm>
            <a:off x="5356942" y="4118045"/>
            <a:ext cx="1535373" cy="1828901"/>
          </a:xfrm>
          <a:custGeom>
            <a:rect l="l" t="t" r="r" b="b"/>
            <a:pathLst>
              <a:path w="633" h="730">
                <a:moveTo>
                  <a:pt x="453" y="534"/>
                </a:moveTo>
                <a:cubicBezTo>
                  <a:pt x="420" y="520"/>
                  <a:pt x="408" y="498"/>
                  <a:pt x="405" y="470"/>
                </a:cubicBezTo>
                <a:cubicBezTo>
                  <a:pt x="427" y="452"/>
                  <a:pt x="445" y="427"/>
                  <a:pt x="458" y="399"/>
                </a:cubicBezTo>
                <a:cubicBezTo>
                  <a:pt x="468" y="395"/>
                  <a:pt x="476" y="389"/>
                  <a:pt x="483" y="380"/>
                </a:cubicBezTo>
                <a:cubicBezTo>
                  <a:pt x="491" y="369"/>
                  <a:pt x="497" y="355"/>
                  <a:pt x="500" y="339"/>
                </a:cubicBezTo>
                <a:cubicBezTo>
                  <a:pt x="503" y="324"/>
                  <a:pt x="504" y="308"/>
                  <a:pt x="501" y="293"/>
                </a:cubicBezTo>
                <a:cubicBezTo>
                  <a:pt x="500" y="282"/>
                  <a:pt x="497" y="272"/>
                  <a:pt x="492" y="263"/>
                </a:cubicBezTo>
                <a:cubicBezTo>
                  <a:pt x="486" y="212"/>
                  <a:pt x="466" y="165"/>
                  <a:pt x="437" y="133"/>
                </a:cubicBezTo>
                <a:cubicBezTo>
                  <a:pt x="431" y="125"/>
                  <a:pt x="424" y="118"/>
                  <a:pt x="417" y="112"/>
                </a:cubicBezTo>
                <a:cubicBezTo>
                  <a:pt x="439" y="56"/>
                  <a:pt x="386" y="0"/>
                  <a:pt x="316" y="8"/>
                </a:cubicBezTo>
                <a:cubicBezTo>
                  <a:pt x="307" y="9"/>
                  <a:pt x="297" y="11"/>
                  <a:pt x="288" y="14"/>
                </a:cubicBezTo>
                <a:cubicBezTo>
                  <a:pt x="300" y="20"/>
                  <a:pt x="310" y="30"/>
                  <a:pt x="316" y="40"/>
                </a:cubicBezTo>
                <a:cubicBezTo>
                  <a:pt x="320" y="49"/>
                  <a:pt x="321" y="58"/>
                  <a:pt x="316" y="68"/>
                </a:cubicBezTo>
                <a:cubicBezTo>
                  <a:pt x="316" y="67"/>
                  <a:pt x="316" y="67"/>
                  <a:pt x="316" y="66"/>
                </a:cubicBezTo>
                <a:cubicBezTo>
                  <a:pt x="291" y="0"/>
                  <a:pt x="212" y="20"/>
                  <a:pt x="211" y="42"/>
                </a:cubicBezTo>
                <a:cubicBezTo>
                  <a:pt x="231" y="57"/>
                  <a:pt x="237" y="71"/>
                  <a:pt x="237" y="95"/>
                </a:cubicBezTo>
                <a:cubicBezTo>
                  <a:pt x="214" y="95"/>
                  <a:pt x="206" y="79"/>
                  <a:pt x="197" y="56"/>
                </a:cubicBezTo>
                <a:cubicBezTo>
                  <a:pt x="185" y="82"/>
                  <a:pt x="184" y="110"/>
                  <a:pt x="192" y="135"/>
                </a:cubicBezTo>
                <a:cubicBezTo>
                  <a:pt x="164" y="167"/>
                  <a:pt x="144" y="210"/>
                  <a:pt x="141" y="254"/>
                </a:cubicBezTo>
                <a:cubicBezTo>
                  <a:pt x="141" y="258"/>
                  <a:pt x="141" y="261"/>
                  <a:pt x="141" y="264"/>
                </a:cubicBezTo>
                <a:cubicBezTo>
                  <a:pt x="137" y="273"/>
                  <a:pt x="134" y="283"/>
                  <a:pt x="132" y="293"/>
                </a:cubicBezTo>
                <a:cubicBezTo>
                  <a:pt x="130" y="308"/>
                  <a:pt x="130" y="324"/>
                  <a:pt x="133" y="339"/>
                </a:cubicBezTo>
                <a:cubicBezTo>
                  <a:pt x="136" y="355"/>
                  <a:pt x="142" y="369"/>
                  <a:pt x="151" y="380"/>
                </a:cubicBezTo>
                <a:cubicBezTo>
                  <a:pt x="157" y="389"/>
                  <a:pt x="166" y="395"/>
                  <a:pt x="175" y="399"/>
                </a:cubicBezTo>
                <a:cubicBezTo>
                  <a:pt x="188" y="427"/>
                  <a:pt x="206" y="452"/>
                  <a:pt x="228" y="470"/>
                </a:cubicBezTo>
                <a:cubicBezTo>
                  <a:pt x="225" y="498"/>
                  <a:pt x="214" y="520"/>
                  <a:pt x="181" y="534"/>
                </a:cubicBezTo>
                <a:cubicBezTo>
                  <a:pt x="106" y="565"/>
                  <a:pt x="0" y="574"/>
                  <a:pt x="3" y="668"/>
                </a:cubicBezTo>
                <a:cubicBezTo>
                  <a:pt x="3" y="688"/>
                  <a:pt x="11" y="709"/>
                  <a:pt x="24" y="730"/>
                </a:cubicBezTo>
                <a:cubicBezTo>
                  <a:pt x="316" y="730"/>
                  <a:pt x="316" y="730"/>
                  <a:pt x="316" y="730"/>
                </a:cubicBezTo>
                <a:cubicBezTo>
                  <a:pt x="610" y="730"/>
                  <a:pt x="610" y="730"/>
                  <a:pt x="610" y="730"/>
                </a:cubicBezTo>
                <a:cubicBezTo>
                  <a:pt x="622" y="709"/>
                  <a:pt x="630" y="688"/>
                  <a:pt x="631" y="668"/>
                </a:cubicBezTo>
                <a:cubicBezTo>
                  <a:pt x="633" y="574"/>
                  <a:pt x="528" y="565"/>
                  <a:pt x="453" y="534"/>
                </a:cubicBezTo>
                <a:close/>
                <a:moveTo>
                  <a:pt x="189" y="384"/>
                </a:moveTo>
                <a:cubicBezTo>
                  <a:pt x="154" y="378"/>
                  <a:pt x="140" y="313"/>
                  <a:pt x="156" y="275"/>
                </a:cubicBezTo>
                <a:cubicBezTo>
                  <a:pt x="157" y="275"/>
                  <a:pt x="158" y="274"/>
                  <a:pt x="158" y="274"/>
                </a:cubicBezTo>
                <a:cubicBezTo>
                  <a:pt x="182" y="259"/>
                  <a:pt x="189" y="329"/>
                  <a:pt x="189" y="335"/>
                </a:cubicBezTo>
                <a:cubicBezTo>
                  <a:pt x="189" y="360"/>
                  <a:pt x="216" y="369"/>
                  <a:pt x="210" y="352"/>
                </a:cubicBezTo>
                <a:cubicBezTo>
                  <a:pt x="204" y="334"/>
                  <a:pt x="196" y="307"/>
                  <a:pt x="195" y="273"/>
                </a:cubicBezTo>
                <a:cubicBezTo>
                  <a:pt x="195" y="272"/>
                  <a:pt x="195" y="272"/>
                  <a:pt x="195" y="271"/>
                </a:cubicBezTo>
                <a:cubicBezTo>
                  <a:pt x="194" y="245"/>
                  <a:pt x="200" y="216"/>
                  <a:pt x="211" y="190"/>
                </a:cubicBezTo>
                <a:cubicBezTo>
                  <a:pt x="215" y="185"/>
                  <a:pt x="218" y="180"/>
                  <a:pt x="223" y="177"/>
                </a:cubicBezTo>
                <a:cubicBezTo>
                  <a:pt x="244" y="194"/>
                  <a:pt x="275" y="202"/>
                  <a:pt x="316" y="195"/>
                </a:cubicBezTo>
                <a:cubicBezTo>
                  <a:pt x="335" y="191"/>
                  <a:pt x="356" y="185"/>
                  <a:pt x="379" y="174"/>
                </a:cubicBezTo>
                <a:cubicBezTo>
                  <a:pt x="380" y="174"/>
                  <a:pt x="380" y="173"/>
                  <a:pt x="380" y="173"/>
                </a:cubicBezTo>
                <a:cubicBezTo>
                  <a:pt x="405" y="167"/>
                  <a:pt x="412" y="175"/>
                  <a:pt x="423" y="191"/>
                </a:cubicBezTo>
                <a:cubicBezTo>
                  <a:pt x="423" y="191"/>
                  <a:pt x="423" y="191"/>
                  <a:pt x="424" y="192"/>
                </a:cubicBezTo>
                <a:cubicBezTo>
                  <a:pt x="434" y="216"/>
                  <a:pt x="440" y="243"/>
                  <a:pt x="440" y="269"/>
                </a:cubicBezTo>
                <a:cubicBezTo>
                  <a:pt x="439" y="270"/>
                  <a:pt x="439" y="272"/>
                  <a:pt x="439" y="273"/>
                </a:cubicBezTo>
                <a:cubicBezTo>
                  <a:pt x="438" y="307"/>
                  <a:pt x="430" y="334"/>
                  <a:pt x="424" y="352"/>
                </a:cubicBezTo>
                <a:cubicBezTo>
                  <a:pt x="418" y="369"/>
                  <a:pt x="445" y="360"/>
                  <a:pt x="445" y="335"/>
                </a:cubicBezTo>
                <a:cubicBezTo>
                  <a:pt x="445" y="329"/>
                  <a:pt x="452" y="259"/>
                  <a:pt x="476" y="274"/>
                </a:cubicBezTo>
                <a:cubicBezTo>
                  <a:pt x="476" y="274"/>
                  <a:pt x="477" y="274"/>
                  <a:pt x="477" y="275"/>
                </a:cubicBezTo>
                <a:cubicBezTo>
                  <a:pt x="494" y="313"/>
                  <a:pt x="480" y="378"/>
                  <a:pt x="445" y="384"/>
                </a:cubicBezTo>
                <a:cubicBezTo>
                  <a:pt x="421" y="440"/>
                  <a:pt x="377" y="482"/>
                  <a:pt x="317" y="482"/>
                </a:cubicBezTo>
                <a:cubicBezTo>
                  <a:pt x="316" y="482"/>
                  <a:pt x="316" y="482"/>
                  <a:pt x="316" y="482"/>
                </a:cubicBezTo>
                <a:cubicBezTo>
                  <a:pt x="256" y="482"/>
                  <a:pt x="213" y="440"/>
                  <a:pt x="189" y="384"/>
                </a:cubicBezTo>
                <a:close/>
                <a:moveTo>
                  <a:pt x="249" y="484"/>
                </a:moveTo>
                <a:cubicBezTo>
                  <a:pt x="268" y="496"/>
                  <a:pt x="291" y="502"/>
                  <a:pt x="316" y="503"/>
                </a:cubicBezTo>
                <a:cubicBezTo>
                  <a:pt x="317" y="503"/>
                  <a:pt x="317" y="503"/>
                  <a:pt x="317" y="503"/>
                </a:cubicBezTo>
                <a:cubicBezTo>
                  <a:pt x="343" y="503"/>
                  <a:pt x="366" y="496"/>
                  <a:pt x="387" y="483"/>
                </a:cubicBezTo>
                <a:cubicBezTo>
                  <a:pt x="391" y="500"/>
                  <a:pt x="401" y="518"/>
                  <a:pt x="414" y="532"/>
                </a:cubicBezTo>
                <a:cubicBezTo>
                  <a:pt x="374" y="581"/>
                  <a:pt x="346" y="601"/>
                  <a:pt x="319" y="630"/>
                </a:cubicBezTo>
                <a:cubicBezTo>
                  <a:pt x="318" y="629"/>
                  <a:pt x="317" y="629"/>
                  <a:pt x="316" y="628"/>
                </a:cubicBezTo>
                <a:cubicBezTo>
                  <a:pt x="292" y="612"/>
                  <a:pt x="262" y="579"/>
                  <a:pt x="224" y="525"/>
                </a:cubicBezTo>
                <a:cubicBezTo>
                  <a:pt x="235" y="513"/>
                  <a:pt x="244" y="498"/>
                  <a:pt x="249" y="484"/>
                </a:cubicBezTo>
                <a:close/>
                <a:moveTo>
                  <a:pt x="403" y="669"/>
                </a:moveTo>
                <a:cubicBezTo>
                  <a:pt x="391" y="655"/>
                  <a:pt x="383" y="631"/>
                  <a:pt x="362" y="619"/>
                </a:cubicBezTo>
                <a:cubicBezTo>
                  <a:pt x="344" y="631"/>
                  <a:pt x="321" y="669"/>
                  <a:pt x="318" y="687"/>
                </a:cubicBezTo>
                <a:cubicBezTo>
                  <a:pt x="318" y="684"/>
                  <a:pt x="317" y="680"/>
                  <a:pt x="316" y="677"/>
                </a:cubicBezTo>
                <a:cubicBezTo>
                  <a:pt x="308" y="654"/>
                  <a:pt x="281" y="635"/>
                  <a:pt x="272" y="626"/>
                </a:cubicBezTo>
                <a:cubicBezTo>
                  <a:pt x="252" y="635"/>
                  <a:pt x="246" y="653"/>
                  <a:pt x="233" y="670"/>
                </a:cubicBezTo>
                <a:cubicBezTo>
                  <a:pt x="220" y="653"/>
                  <a:pt x="183" y="602"/>
                  <a:pt x="172" y="556"/>
                </a:cubicBezTo>
                <a:cubicBezTo>
                  <a:pt x="187" y="553"/>
                  <a:pt x="201" y="545"/>
                  <a:pt x="213" y="535"/>
                </a:cubicBezTo>
                <a:cubicBezTo>
                  <a:pt x="213" y="536"/>
                  <a:pt x="214" y="537"/>
                  <a:pt x="214" y="538"/>
                </a:cubicBezTo>
                <a:cubicBezTo>
                  <a:pt x="240" y="574"/>
                  <a:pt x="285" y="626"/>
                  <a:pt x="316" y="652"/>
                </a:cubicBezTo>
                <a:cubicBezTo>
                  <a:pt x="317" y="653"/>
                  <a:pt x="318" y="654"/>
                  <a:pt x="319" y="655"/>
                </a:cubicBezTo>
                <a:cubicBezTo>
                  <a:pt x="351" y="612"/>
                  <a:pt x="388" y="581"/>
                  <a:pt x="425" y="541"/>
                </a:cubicBezTo>
                <a:cubicBezTo>
                  <a:pt x="435" y="549"/>
                  <a:pt x="446" y="555"/>
                  <a:pt x="459" y="558"/>
                </a:cubicBezTo>
                <a:cubicBezTo>
                  <a:pt x="446" y="592"/>
                  <a:pt x="425" y="648"/>
                  <a:pt x="403" y="6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462335" y="2645872"/>
            <a:ext cx="1139476" cy="1139476"/>
            <a:chOff x="5462335" y="2645872"/>
            <a:chExt cx="1139476" cy="1139476"/>
          </a:xfrm>
        </p:grpSpPr>
        <p:sp>
          <p:nvSpPr>
            <p:cNvPr id="10" name="AutoShape 10"/>
            <p:cNvSpPr/>
            <p:nvPr/>
          </p:nvSpPr>
          <p:spPr>
            <a:xfrm>
              <a:off x="5462335" y="2645872"/>
              <a:ext cx="1139476" cy="113947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5730273" y="3007155"/>
              <a:ext cx="626173" cy="417004"/>
            </a:xfrm>
            <a:custGeom>
              <a:rect l="l" t="t" r="r" b="b"/>
              <a:pathLst>
                <a:path w="21547" h="21600">
                  <a:moveTo>
                    <a:pt x="18847" y="15749"/>
                  </a:moveTo>
                  <a:lnTo>
                    <a:pt x="2701" y="15749"/>
                  </a:lnTo>
                  <a:lnTo>
                    <a:pt x="2701" y="1346"/>
                  </a:lnTo>
                  <a:lnTo>
                    <a:pt x="18847" y="1346"/>
                  </a:lnTo>
                  <a:cubicBezTo>
                    <a:pt x="18847" y="1346"/>
                    <a:pt x="18847" y="15749"/>
                    <a:pt x="18847" y="15749"/>
                  </a:cubicBezTo>
                  <a:close/>
                  <a:moveTo>
                    <a:pt x="0" y="20510"/>
                  </a:moveTo>
                  <a:cubicBezTo>
                    <a:pt x="0" y="20510"/>
                    <a:pt x="-26" y="21600"/>
                    <a:pt x="1603" y="21600"/>
                  </a:cubicBezTo>
                  <a:cubicBezTo>
                    <a:pt x="2568" y="21600"/>
                    <a:pt x="6216" y="21600"/>
                    <a:pt x="9032" y="21600"/>
                  </a:cubicBezTo>
                  <a:cubicBezTo>
                    <a:pt x="9032" y="21600"/>
                    <a:pt x="10576" y="21600"/>
                    <a:pt x="12515" y="21600"/>
                  </a:cubicBezTo>
                  <a:cubicBezTo>
                    <a:pt x="15331" y="21600"/>
                    <a:pt x="18979" y="21600"/>
                    <a:pt x="19943" y="21600"/>
                  </a:cubicBezTo>
                  <a:cubicBezTo>
                    <a:pt x="21574" y="21600"/>
                    <a:pt x="21547" y="20510"/>
                    <a:pt x="21547" y="20510"/>
                  </a:cubicBezTo>
                  <a:lnTo>
                    <a:pt x="19418" y="16436"/>
                  </a:lnTo>
                  <a:cubicBezTo>
                    <a:pt x="19512" y="16224"/>
                    <a:pt x="19569" y="15977"/>
                    <a:pt x="19569" y="15711"/>
                  </a:cubicBezTo>
                  <a:lnTo>
                    <a:pt x="19569" y="1384"/>
                  </a:lnTo>
                  <a:cubicBezTo>
                    <a:pt x="19569" y="621"/>
                    <a:pt x="19123" y="0"/>
                    <a:pt x="18571" y="0"/>
                  </a:cubicBezTo>
                  <a:lnTo>
                    <a:pt x="2977" y="0"/>
                  </a:lnTo>
                  <a:cubicBezTo>
                    <a:pt x="2425" y="0"/>
                    <a:pt x="1979" y="621"/>
                    <a:pt x="1979" y="1384"/>
                  </a:cubicBezTo>
                  <a:lnTo>
                    <a:pt x="1979" y="15711"/>
                  </a:lnTo>
                  <a:cubicBezTo>
                    <a:pt x="1979" y="15978"/>
                    <a:pt x="2035" y="16224"/>
                    <a:pt x="2129" y="16436"/>
                  </a:cubicBezTo>
                  <a:cubicBezTo>
                    <a:pt x="2129" y="16436"/>
                    <a:pt x="0" y="20510"/>
                    <a:pt x="0" y="2051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771927" y="3559605"/>
            <a:ext cx="1141000" cy="1139476"/>
            <a:chOff x="6771927" y="3559605"/>
            <a:chExt cx="1141000" cy="1139476"/>
          </a:xfrm>
        </p:grpSpPr>
        <p:sp>
          <p:nvSpPr>
            <p:cNvPr id="13" name="AutoShape 13"/>
            <p:cNvSpPr/>
            <p:nvPr/>
          </p:nvSpPr>
          <p:spPr>
            <a:xfrm>
              <a:off x="6771927" y="3559605"/>
              <a:ext cx="1141000" cy="113947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7109969" y="3904315"/>
              <a:ext cx="524732" cy="433769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7209887" y="4918823"/>
            <a:ext cx="1141000" cy="1139476"/>
            <a:chOff x="7209887" y="4918823"/>
            <a:chExt cx="1141000" cy="1139476"/>
          </a:xfrm>
        </p:grpSpPr>
        <p:sp>
          <p:nvSpPr>
            <p:cNvPr id="16" name="AutoShape 16"/>
            <p:cNvSpPr/>
            <p:nvPr/>
          </p:nvSpPr>
          <p:spPr>
            <a:xfrm>
              <a:off x="7209887" y="4918823"/>
              <a:ext cx="1141000" cy="1139476"/>
            </a:xfrm>
            <a:prstGeom prst="ellipse">
              <a:avLst/>
            </a:prstGeom>
            <a:solidFill>
              <a:schemeClr val="accent5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7551358" y="5262199"/>
            <a:ext cx="467582" cy="452819"/>
            <a:chOff x="7551358" y="5262199"/>
            <a:chExt cx="467582" cy="452819"/>
          </a:xfrm>
        </p:grpSpPr>
        <p:sp>
          <p:nvSpPr>
            <p:cNvPr id="18" name="Freeform 18"/>
            <p:cNvSpPr/>
            <p:nvPr/>
          </p:nvSpPr>
          <p:spPr>
            <a:xfrm>
              <a:off x="7551358" y="5309253"/>
              <a:ext cx="418814" cy="405765"/>
            </a:xfrm>
            <a:custGeom>
              <a:rect l="l" t="t" r="r" b="b"/>
              <a:pathLst>
                <a:path w="21600" h="21600">
                  <a:moveTo>
                    <a:pt x="18424" y="4659"/>
                  </a:moveTo>
                  <a:cubicBezTo>
                    <a:pt x="16941" y="2965"/>
                    <a:pt x="16941" y="2965"/>
                    <a:pt x="16941" y="2965"/>
                  </a:cubicBezTo>
                  <a:cubicBezTo>
                    <a:pt x="13976" y="0"/>
                    <a:pt x="13976" y="0"/>
                    <a:pt x="13976" y="0"/>
                  </a:cubicBezTo>
                  <a:cubicBezTo>
                    <a:pt x="13976" y="0"/>
                    <a:pt x="13976" y="0"/>
                    <a:pt x="12494" y="1482"/>
                  </a:cubicBezTo>
                  <a:cubicBezTo>
                    <a:pt x="11012" y="2965"/>
                    <a:pt x="6565" y="4659"/>
                    <a:pt x="6565" y="4659"/>
                  </a:cubicBezTo>
                  <a:cubicBezTo>
                    <a:pt x="0" y="21176"/>
                    <a:pt x="0" y="21176"/>
                    <a:pt x="0" y="21176"/>
                  </a:cubicBezTo>
                  <a:cubicBezTo>
                    <a:pt x="8047" y="12071"/>
                    <a:pt x="8047" y="12071"/>
                    <a:pt x="8047" y="12071"/>
                  </a:cubicBezTo>
                  <a:cubicBezTo>
                    <a:pt x="7624" y="10800"/>
                    <a:pt x="7835" y="9318"/>
                    <a:pt x="8682" y="8259"/>
                  </a:cubicBezTo>
                  <a:cubicBezTo>
                    <a:pt x="9953" y="6988"/>
                    <a:pt x="12071" y="6988"/>
                    <a:pt x="13341" y="8259"/>
                  </a:cubicBezTo>
                  <a:cubicBezTo>
                    <a:pt x="14400" y="9529"/>
                    <a:pt x="14400" y="11647"/>
                    <a:pt x="13341" y="12918"/>
                  </a:cubicBezTo>
                  <a:cubicBezTo>
                    <a:pt x="12282" y="13765"/>
                    <a:pt x="10800" y="13976"/>
                    <a:pt x="9529" y="13553"/>
                  </a:cubicBezTo>
                  <a:cubicBezTo>
                    <a:pt x="424" y="21600"/>
                    <a:pt x="424" y="21600"/>
                    <a:pt x="424" y="21600"/>
                  </a:cubicBezTo>
                  <a:cubicBezTo>
                    <a:pt x="16941" y="15035"/>
                    <a:pt x="16941" y="15035"/>
                    <a:pt x="16941" y="15035"/>
                  </a:cubicBezTo>
                  <a:cubicBezTo>
                    <a:pt x="16941" y="15035"/>
                    <a:pt x="18424" y="10588"/>
                    <a:pt x="19906" y="9106"/>
                  </a:cubicBezTo>
                  <a:cubicBezTo>
                    <a:pt x="21600" y="7624"/>
                    <a:pt x="21600" y="7624"/>
                    <a:pt x="21600" y="7624"/>
                  </a:cubicBezTo>
                  <a:lnTo>
                    <a:pt x="18424" y="4659"/>
                  </a:lnTo>
                  <a:close/>
                  <a:moveTo>
                    <a:pt x="18424" y="4659"/>
                  </a:moveTo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851109" y="5262199"/>
              <a:ext cx="167831" cy="162496"/>
            </a:xfrm>
            <a:custGeom>
              <a:rect l="l" t="t" r="r" b="b"/>
              <a:pathLst>
                <a:path w="21600" h="21600">
                  <a:moveTo>
                    <a:pt x="2667" y="0"/>
                  </a:moveTo>
                  <a:lnTo>
                    <a:pt x="21600" y="18933"/>
                  </a:lnTo>
                  <a:lnTo>
                    <a:pt x="18933" y="21600"/>
                  </a:lnTo>
                  <a:lnTo>
                    <a:pt x="0" y="2667"/>
                  </a:lnTo>
                  <a:lnTo>
                    <a:pt x="2667" y="0"/>
                  </a:lnTo>
                  <a:close/>
                  <a:moveTo>
                    <a:pt x="2667" y="0"/>
                  </a:moveTo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4231038" y="3559605"/>
            <a:ext cx="1139476" cy="1139476"/>
            <a:chOff x="4231038" y="3559605"/>
            <a:chExt cx="1139476" cy="1139476"/>
          </a:xfrm>
        </p:grpSpPr>
        <p:sp>
          <p:nvSpPr>
            <p:cNvPr id="21" name="AutoShape 21"/>
            <p:cNvSpPr/>
            <p:nvPr/>
          </p:nvSpPr>
          <p:spPr>
            <a:xfrm>
              <a:off x="4231038" y="3559605"/>
              <a:ext cx="1139476" cy="113947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" name="Group 22"/>
          <p:cNvGrpSpPr/>
          <p:nvPr/>
        </p:nvGrpSpPr>
        <p:grpSpPr>
          <a:xfrm>
            <a:off x="4544315" y="3838497"/>
            <a:ext cx="536639" cy="596075"/>
            <a:chOff x="4544315" y="3838497"/>
            <a:chExt cx="536639" cy="596075"/>
          </a:xfrm>
        </p:grpSpPr>
        <p:sp>
          <p:nvSpPr>
            <p:cNvPr id="23" name="Freeform 23"/>
            <p:cNvSpPr/>
            <p:nvPr/>
          </p:nvSpPr>
          <p:spPr>
            <a:xfrm>
              <a:off x="4911504" y="3838497"/>
              <a:ext cx="169450" cy="160972"/>
            </a:xfrm>
            <a:custGeom>
              <a:rect l="l" t="t" r="r" b="b"/>
              <a:pathLst>
                <a:path w="25" h="24">
                  <a:moveTo>
                    <a:pt x="19" y="24"/>
                  </a:moveTo>
                  <a:cubicBezTo>
                    <a:pt x="20" y="23"/>
                    <a:pt x="20" y="23"/>
                    <a:pt x="21" y="22"/>
                  </a:cubicBezTo>
                  <a:cubicBezTo>
                    <a:pt x="25" y="17"/>
                    <a:pt x="24" y="8"/>
                    <a:pt x="19" y="4"/>
                  </a:cubicBezTo>
                  <a:cubicBezTo>
                    <a:pt x="13" y="0"/>
                    <a:pt x="5" y="1"/>
                    <a:pt x="0" y="7"/>
                  </a:cubicBezTo>
                  <a:cubicBezTo>
                    <a:pt x="0" y="7"/>
                    <a:pt x="0" y="7"/>
                    <a:pt x="0" y="8"/>
                  </a:cubicBezTo>
                  <a:cubicBezTo>
                    <a:pt x="8" y="11"/>
                    <a:pt x="15" y="17"/>
                    <a:pt x="19" y="2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572604" y="3897838"/>
              <a:ext cx="488632" cy="536734"/>
            </a:xfrm>
            <a:custGeom>
              <a:rect l="l" t="t" r="r" b="b"/>
              <a:pathLst>
                <a:path w="73" h="80">
                  <a:moveTo>
                    <a:pt x="43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42" y="0"/>
                    <a:pt x="41" y="0"/>
                    <a:pt x="41" y="0"/>
                  </a:cubicBezTo>
                  <a:cubicBezTo>
                    <a:pt x="41" y="0"/>
                    <a:pt x="41" y="0"/>
                    <a:pt x="41" y="0"/>
                  </a:cubicBezTo>
                  <a:cubicBezTo>
                    <a:pt x="41" y="0"/>
                    <a:pt x="40" y="0"/>
                    <a:pt x="40" y="0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9" y="0"/>
                    <a:pt x="39" y="0"/>
                  </a:cubicBezTo>
                  <a:cubicBezTo>
                    <a:pt x="39" y="0"/>
                    <a:pt x="39" y="0"/>
                    <a:pt x="39" y="0"/>
                  </a:cubicBezTo>
                  <a:cubicBezTo>
                    <a:pt x="39" y="0"/>
                    <a:pt x="38" y="0"/>
                    <a:pt x="38" y="0"/>
                  </a:cubicBezTo>
                  <a:cubicBezTo>
                    <a:pt x="38" y="0"/>
                    <a:pt x="38" y="0"/>
                    <a:pt x="38" y="0"/>
                  </a:cubicBezTo>
                  <a:cubicBezTo>
                    <a:pt x="38" y="0"/>
                    <a:pt x="38" y="0"/>
                    <a:pt x="37" y="0"/>
                  </a:cubicBezTo>
                  <a:cubicBezTo>
                    <a:pt x="37" y="0"/>
                    <a:pt x="37" y="0"/>
                    <a:pt x="36" y="0"/>
                  </a:cubicBezTo>
                  <a:cubicBezTo>
                    <a:pt x="36" y="0"/>
                    <a:pt x="36" y="0"/>
                    <a:pt x="35" y="0"/>
                  </a:cubicBezTo>
                  <a:cubicBezTo>
                    <a:pt x="35" y="0"/>
                    <a:pt x="35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33" y="0"/>
                    <a:pt x="33" y="0"/>
                    <a:pt x="32" y="0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31" y="0"/>
                    <a:pt x="31" y="0"/>
                    <a:pt x="31" y="0"/>
                  </a:cubicBezTo>
                  <a:cubicBezTo>
                    <a:pt x="31" y="0"/>
                    <a:pt x="31" y="0"/>
                    <a:pt x="31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13" y="4"/>
                    <a:pt x="0" y="19"/>
                    <a:pt x="0" y="37"/>
                  </a:cubicBezTo>
                  <a:cubicBezTo>
                    <a:pt x="0" y="47"/>
                    <a:pt x="4" y="57"/>
                    <a:pt x="12" y="64"/>
                  </a:cubicBezTo>
                  <a:cubicBezTo>
                    <a:pt x="7" y="69"/>
                    <a:pt x="7" y="69"/>
                    <a:pt x="7" y="69"/>
                  </a:cubicBezTo>
                  <a:cubicBezTo>
                    <a:pt x="4" y="71"/>
                    <a:pt x="5" y="77"/>
                    <a:pt x="7" y="77"/>
                  </a:cubicBezTo>
                  <a:cubicBezTo>
                    <a:pt x="9" y="79"/>
                    <a:pt x="12" y="79"/>
                    <a:pt x="14" y="77"/>
                  </a:cubicBezTo>
                  <a:cubicBezTo>
                    <a:pt x="16" y="75"/>
                    <a:pt x="20" y="72"/>
                    <a:pt x="21" y="70"/>
                  </a:cubicBezTo>
                  <a:cubicBezTo>
                    <a:pt x="25" y="72"/>
                    <a:pt x="31" y="73"/>
                    <a:pt x="36" y="73"/>
                  </a:cubicBezTo>
                  <a:cubicBezTo>
                    <a:pt x="42" y="73"/>
                    <a:pt x="47" y="72"/>
                    <a:pt x="52" y="70"/>
                  </a:cubicBezTo>
                  <a:cubicBezTo>
                    <a:pt x="53" y="72"/>
                    <a:pt x="57" y="75"/>
                    <a:pt x="58" y="77"/>
                  </a:cubicBezTo>
                  <a:cubicBezTo>
                    <a:pt x="62" y="80"/>
                    <a:pt x="65" y="77"/>
                    <a:pt x="66" y="77"/>
                  </a:cubicBezTo>
                  <a:cubicBezTo>
                    <a:pt x="68" y="74"/>
                    <a:pt x="68" y="71"/>
                    <a:pt x="66" y="69"/>
                  </a:cubicBezTo>
                  <a:cubicBezTo>
                    <a:pt x="61" y="64"/>
                    <a:pt x="61" y="64"/>
                    <a:pt x="61" y="64"/>
                  </a:cubicBezTo>
                  <a:cubicBezTo>
                    <a:pt x="68" y="57"/>
                    <a:pt x="73" y="47"/>
                    <a:pt x="73" y="37"/>
                  </a:cubicBezTo>
                  <a:cubicBezTo>
                    <a:pt x="73" y="19"/>
                    <a:pt x="60" y="4"/>
                    <a:pt x="43" y="0"/>
                  </a:cubicBezTo>
                  <a:close/>
                  <a:moveTo>
                    <a:pt x="36" y="65"/>
                  </a:moveTo>
                  <a:cubicBezTo>
                    <a:pt x="21" y="65"/>
                    <a:pt x="8" y="52"/>
                    <a:pt x="8" y="37"/>
                  </a:cubicBezTo>
                  <a:cubicBezTo>
                    <a:pt x="8" y="21"/>
                    <a:pt x="21" y="8"/>
                    <a:pt x="36" y="8"/>
                  </a:cubicBezTo>
                  <a:cubicBezTo>
                    <a:pt x="52" y="8"/>
                    <a:pt x="64" y="21"/>
                    <a:pt x="64" y="37"/>
                  </a:cubicBezTo>
                  <a:cubicBezTo>
                    <a:pt x="64" y="52"/>
                    <a:pt x="52" y="65"/>
                    <a:pt x="36" y="65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544315" y="3838497"/>
              <a:ext cx="175165" cy="160972"/>
            </a:xfrm>
            <a:custGeom>
              <a:rect l="l" t="t" r="r" b="b"/>
              <a:pathLst>
                <a:path w="26" h="24">
                  <a:moveTo>
                    <a:pt x="6" y="24"/>
                  </a:moveTo>
                  <a:cubicBezTo>
                    <a:pt x="11" y="17"/>
                    <a:pt x="18" y="11"/>
                    <a:pt x="26" y="8"/>
                  </a:cubicBezTo>
                  <a:cubicBezTo>
                    <a:pt x="26" y="7"/>
                    <a:pt x="25" y="7"/>
                    <a:pt x="25" y="7"/>
                  </a:cubicBezTo>
                  <a:cubicBezTo>
                    <a:pt x="21" y="1"/>
                    <a:pt x="13" y="0"/>
                    <a:pt x="7" y="4"/>
                  </a:cubicBezTo>
                  <a:cubicBezTo>
                    <a:pt x="1" y="8"/>
                    <a:pt x="0" y="17"/>
                    <a:pt x="5" y="22"/>
                  </a:cubicBezTo>
                  <a:cubicBezTo>
                    <a:pt x="5" y="23"/>
                    <a:pt x="6" y="23"/>
                    <a:pt x="6" y="2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07015" y="3965656"/>
              <a:ext cx="19812" cy="79058"/>
            </a:xfrm>
            <a:custGeom>
              <a:rect l="l" t="t" r="r" b="b"/>
              <a:pathLst>
                <a:path w="3" h="12">
                  <a:moveTo>
                    <a:pt x="1" y="12"/>
                  </a:moveTo>
                  <a:cubicBezTo>
                    <a:pt x="2" y="12"/>
                    <a:pt x="3" y="11"/>
                    <a:pt x="3" y="10"/>
                  </a:cubicBezTo>
                  <a:cubicBezTo>
                    <a:pt x="3" y="2"/>
                    <a:pt x="3" y="2"/>
                    <a:pt x="3" y="2"/>
                  </a:cubicBezTo>
                  <a:cubicBezTo>
                    <a:pt x="3" y="1"/>
                    <a:pt x="2" y="0"/>
                    <a:pt x="1" y="0"/>
                  </a:cubicBezTo>
                  <a:cubicBezTo>
                    <a:pt x="0" y="0"/>
                    <a:pt x="0" y="1"/>
                    <a:pt x="0" y="2"/>
                  </a:cubicBezTo>
                  <a:cubicBezTo>
                    <a:pt x="0" y="10"/>
                    <a:pt x="0" y="10"/>
                    <a:pt x="0" y="10"/>
                  </a:cubicBezTo>
                  <a:cubicBezTo>
                    <a:pt x="0" y="11"/>
                    <a:pt x="0" y="12"/>
                    <a:pt x="1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631945" y="4132248"/>
              <a:ext cx="79058" cy="19812"/>
            </a:xfrm>
            <a:custGeom>
              <a:rect l="l" t="t" r="r" b="b"/>
              <a:pathLst>
                <a:path w="12" h="3">
                  <a:moveTo>
                    <a:pt x="10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0"/>
                    <a:pt x="0" y="1"/>
                    <a:pt x="0" y="2"/>
                  </a:cubicBezTo>
                  <a:cubicBezTo>
                    <a:pt x="0" y="3"/>
                    <a:pt x="1" y="3"/>
                    <a:pt x="2" y="3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2" y="3"/>
                    <a:pt x="12" y="2"/>
                  </a:cubicBezTo>
                  <a:cubicBezTo>
                    <a:pt x="12" y="1"/>
                    <a:pt x="11" y="0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911504" y="4132248"/>
              <a:ext cx="81915" cy="19812"/>
            </a:xfrm>
            <a:custGeom>
              <a:rect l="l" t="t" r="r" b="b"/>
              <a:pathLst>
                <a:path w="12" h="3">
                  <a:moveTo>
                    <a:pt x="10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0"/>
                    <a:pt x="0" y="1"/>
                    <a:pt x="0" y="2"/>
                  </a:cubicBezTo>
                  <a:cubicBezTo>
                    <a:pt x="0" y="3"/>
                    <a:pt x="1" y="3"/>
                    <a:pt x="2" y="3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2" y="3"/>
                    <a:pt x="12" y="2"/>
                  </a:cubicBezTo>
                  <a:cubicBezTo>
                    <a:pt x="12" y="1"/>
                    <a:pt x="11" y="0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07015" y="4245310"/>
              <a:ext cx="19812" cy="81915"/>
            </a:xfrm>
            <a:custGeom>
              <a:rect l="l" t="t" r="r" b="b"/>
              <a:pathLst>
                <a:path w="3" h="12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0" y="10"/>
                    <a:pt x="0" y="10"/>
                    <a:pt x="0" y="10"/>
                  </a:cubicBezTo>
                  <a:cubicBezTo>
                    <a:pt x="0" y="11"/>
                    <a:pt x="0" y="12"/>
                    <a:pt x="1" y="12"/>
                  </a:cubicBezTo>
                  <a:cubicBezTo>
                    <a:pt x="2" y="12"/>
                    <a:pt x="3" y="11"/>
                    <a:pt x="3" y="10"/>
                  </a:cubicBezTo>
                  <a:cubicBezTo>
                    <a:pt x="3" y="1"/>
                    <a:pt x="3" y="1"/>
                    <a:pt x="3" y="1"/>
                  </a:cubicBezTo>
                  <a:cubicBezTo>
                    <a:pt x="3" y="1"/>
                    <a:pt x="2" y="0"/>
                    <a:pt x="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05383" y="4019282"/>
              <a:ext cx="228791" cy="152495"/>
            </a:xfrm>
            <a:custGeom>
              <a:rect l="l" t="t" r="r" b="b"/>
              <a:pathLst>
                <a:path w="34" h="23">
                  <a:moveTo>
                    <a:pt x="18" y="18"/>
                  </a:moveTo>
                  <a:cubicBezTo>
                    <a:pt x="33" y="3"/>
                    <a:pt x="33" y="3"/>
                    <a:pt x="33" y="3"/>
                  </a:cubicBezTo>
                  <a:cubicBezTo>
                    <a:pt x="33" y="3"/>
                    <a:pt x="34" y="2"/>
                    <a:pt x="34" y="2"/>
                  </a:cubicBezTo>
                  <a:cubicBezTo>
                    <a:pt x="34" y="2"/>
                    <a:pt x="33" y="1"/>
                    <a:pt x="33" y="1"/>
                  </a:cubicBezTo>
                  <a:cubicBezTo>
                    <a:pt x="33" y="1"/>
                    <a:pt x="32" y="0"/>
                    <a:pt x="32" y="0"/>
                  </a:cubicBezTo>
                  <a:cubicBezTo>
                    <a:pt x="32" y="0"/>
                    <a:pt x="31" y="1"/>
                    <a:pt x="31" y="1"/>
                  </a:cubicBezTo>
                  <a:cubicBezTo>
                    <a:pt x="20" y="12"/>
                    <a:pt x="20" y="12"/>
                    <a:pt x="20" y="12"/>
                  </a:cubicBezTo>
                  <a:cubicBezTo>
                    <a:pt x="16" y="16"/>
                    <a:pt x="16" y="16"/>
                    <a:pt x="16" y="16"/>
                  </a:cubicBezTo>
                  <a:cubicBezTo>
                    <a:pt x="16" y="16"/>
                    <a:pt x="16" y="16"/>
                    <a:pt x="16" y="16"/>
                  </a:cubicBezTo>
                  <a:cubicBezTo>
                    <a:pt x="16" y="16"/>
                    <a:pt x="16" y="16"/>
                    <a:pt x="16" y="16"/>
                  </a:cubicBezTo>
                  <a:cubicBezTo>
                    <a:pt x="15" y="15"/>
                    <a:pt x="15" y="15"/>
                    <a:pt x="15" y="15"/>
                  </a:cubicBezTo>
                  <a:cubicBezTo>
                    <a:pt x="15" y="15"/>
                    <a:pt x="15" y="15"/>
                    <a:pt x="15" y="15"/>
                  </a:cubicBezTo>
                  <a:cubicBezTo>
                    <a:pt x="15" y="15"/>
                    <a:pt x="15" y="15"/>
                    <a:pt x="15" y="15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3" y="6"/>
                    <a:pt x="3" y="6"/>
                    <a:pt x="2" y="6"/>
                  </a:cubicBezTo>
                  <a:cubicBezTo>
                    <a:pt x="2" y="6"/>
                    <a:pt x="1" y="7"/>
                    <a:pt x="1" y="7"/>
                  </a:cubicBezTo>
                  <a:cubicBezTo>
                    <a:pt x="0" y="8"/>
                    <a:pt x="0" y="8"/>
                    <a:pt x="0" y="9"/>
                  </a:cubicBezTo>
                  <a:cubicBezTo>
                    <a:pt x="0" y="9"/>
                    <a:pt x="1" y="10"/>
                    <a:pt x="1" y="10"/>
                  </a:cubicBezTo>
                  <a:cubicBezTo>
                    <a:pt x="13" y="19"/>
                    <a:pt x="13" y="19"/>
                    <a:pt x="13" y="19"/>
                  </a:cubicBezTo>
                  <a:cubicBezTo>
                    <a:pt x="12" y="20"/>
                    <a:pt x="12" y="20"/>
                    <a:pt x="12" y="20"/>
                  </a:cubicBezTo>
                  <a:cubicBezTo>
                    <a:pt x="11" y="21"/>
                    <a:pt x="11" y="21"/>
                    <a:pt x="11" y="21"/>
                  </a:cubicBezTo>
                  <a:cubicBezTo>
                    <a:pt x="11" y="22"/>
                    <a:pt x="11" y="22"/>
                    <a:pt x="12" y="23"/>
                  </a:cubicBezTo>
                  <a:cubicBezTo>
                    <a:pt x="12" y="23"/>
                    <a:pt x="12" y="23"/>
                    <a:pt x="13" y="23"/>
                  </a:cubicBezTo>
                  <a:cubicBezTo>
                    <a:pt x="16" y="21"/>
                    <a:pt x="16" y="21"/>
                    <a:pt x="16" y="21"/>
                  </a:cubicBezTo>
                  <a:cubicBezTo>
                    <a:pt x="17" y="22"/>
                    <a:pt x="17" y="22"/>
                    <a:pt x="17" y="22"/>
                  </a:cubicBezTo>
                  <a:cubicBezTo>
                    <a:pt x="18" y="23"/>
                    <a:pt x="18" y="23"/>
                    <a:pt x="18" y="23"/>
                  </a:cubicBezTo>
                  <a:cubicBezTo>
                    <a:pt x="18" y="23"/>
                    <a:pt x="19" y="23"/>
                    <a:pt x="20" y="23"/>
                  </a:cubicBezTo>
                  <a:cubicBezTo>
                    <a:pt x="21" y="23"/>
                    <a:pt x="22" y="22"/>
                    <a:pt x="21" y="21"/>
                  </a:cubicBezTo>
                  <a:cubicBezTo>
                    <a:pt x="21" y="20"/>
                    <a:pt x="21" y="20"/>
                    <a:pt x="21" y="19"/>
                  </a:cubicBezTo>
                  <a:lnTo>
                    <a:pt x="18" y="18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1" name="TextBox 31"/>
          <p:cNvSpPr txBox="1"/>
          <p:nvPr/>
        </p:nvSpPr>
        <p:spPr>
          <a:xfrm>
            <a:off x="4668799" y="1094214"/>
            <a:ext cx="2619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适量运动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282762" y="2930310"/>
            <a:ext cx="2619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控制体重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37668" y="4918823"/>
            <a:ext cx="2619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8194398" y="2930310"/>
            <a:ext cx="2619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减少钠盐摄入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791584" y="4918823"/>
            <a:ext cx="2619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控制饮酒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7" name="AutoShape 3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TextBox 5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高血压的预防</a:t>
              </a:r>
            </a:p>
          </p:txBody>
        </p:sp>
      </p:grpSp>
      <p:sp>
        <p:nvSpPr>
          <p:cNvPr id="58" name="TextBox 58"/>
          <p:cNvSpPr txBox="1"/>
          <p:nvPr/>
        </p:nvSpPr>
        <p:spPr>
          <a:xfrm>
            <a:off x="4668799" y="1396267"/>
            <a:ext cx="26193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每周至少进行150分钟的中等强度有氧运动，如快走、游泳、骑自行车等，有助于降低血压。</a:t>
            </a:r>
          </a:p>
        </p:txBody>
      </p:sp>
      <p:sp>
        <p:nvSpPr>
          <p:cNvPr id="59" name="TextBox 59"/>
          <p:cNvSpPr txBox="1"/>
          <p:nvPr/>
        </p:nvSpPr>
        <p:spPr>
          <a:xfrm>
            <a:off x="1282762" y="3222706"/>
            <a:ext cx="26193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保持健康的体重指数（BMI），避免过度肥胖，有助于降低高血压的风险。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737668" y="5259838"/>
            <a:ext cx="26193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高血压是一种常见的慢性疾病，通过健康的生活方式可以预防或控制高血压。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194398" y="3222706"/>
            <a:ext cx="26193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减少饮食中的钠盐摄入量，尽量少吃高盐食品，如腌制食品、加工食品等。</a:t>
            </a:r>
          </a:p>
        </p:txBody>
      </p:sp>
      <p:sp>
        <p:nvSpPr>
          <p:cNvPr id="62" name="TextBox 62"/>
          <p:cNvSpPr txBox="1"/>
          <p:nvPr/>
        </p:nvSpPr>
        <p:spPr>
          <a:xfrm>
            <a:off x="8791584" y="5259838"/>
            <a:ext cx="26193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限制饮酒量，男性每天不超过两杯，女性每天不超过一杯。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85805" y="1759619"/>
            <a:ext cx="1714500" cy="1636205"/>
            <a:chOff x="385805" y="1759619"/>
            <a:chExt cx="1714500" cy="1636205"/>
          </a:xfrm>
        </p:grpSpPr>
        <p:sp>
          <p:nvSpPr>
            <p:cNvPr id="3" name="AutoShape 3"/>
            <p:cNvSpPr/>
            <p:nvPr/>
          </p:nvSpPr>
          <p:spPr>
            <a:xfrm rot="10800000">
              <a:off x="385805" y="1759619"/>
              <a:ext cx="1714500" cy="1413415"/>
            </a:xfrm>
            <a:prstGeom prst="roundRect">
              <a:avLst>
                <a:gd name="adj" fmla="val 10000"/>
              </a:avLst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647743" y="2927670"/>
              <a:ext cx="1175575" cy="468154"/>
            </a:xfrm>
            <a:prstGeom prst="roundRect">
              <a:avLst>
                <a:gd name="adj" fmla="val 10000"/>
              </a:avLst>
            </a:prstGeom>
            <a:solidFill>
              <a:schemeClr val="accent1">
                <a:alpha val="100000"/>
              </a:schemeClr>
            </a:solidFill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913402" y="2242766"/>
            <a:ext cx="659307" cy="438033"/>
          </a:xfrm>
          <a:custGeom>
            <a:rect l="l" t="t" r="r" b="b"/>
            <a:pathLst>
              <a:path w="77" h="51">
                <a:moveTo>
                  <a:pt x="77" y="43"/>
                </a:moveTo>
                <a:cubicBezTo>
                  <a:pt x="77" y="47"/>
                  <a:pt x="77" y="47"/>
                  <a:pt x="77" y="47"/>
                </a:cubicBezTo>
                <a:cubicBezTo>
                  <a:pt x="77" y="49"/>
                  <a:pt x="74" y="51"/>
                  <a:pt x="70" y="51"/>
                </a:cubicBezTo>
                <a:cubicBezTo>
                  <a:pt x="6" y="51"/>
                  <a:pt x="6" y="51"/>
                  <a:pt x="6" y="51"/>
                </a:cubicBezTo>
                <a:cubicBezTo>
                  <a:pt x="3" y="51"/>
                  <a:pt x="0" y="49"/>
                  <a:pt x="0" y="47"/>
                </a:cubicBezTo>
                <a:cubicBezTo>
                  <a:pt x="0" y="43"/>
                  <a:pt x="0" y="43"/>
                  <a:pt x="0" y="43"/>
                </a:cubicBezTo>
                <a:cubicBezTo>
                  <a:pt x="6" y="43"/>
                  <a:pt x="6" y="43"/>
                  <a:pt x="6" y="43"/>
                </a:cubicBezTo>
                <a:cubicBezTo>
                  <a:pt x="70" y="43"/>
                  <a:pt x="70" y="43"/>
                  <a:pt x="70" y="43"/>
                </a:cubicBezTo>
                <a:lnTo>
                  <a:pt x="77" y="43"/>
                </a:lnTo>
                <a:close/>
                <a:moveTo>
                  <a:pt x="10" y="34"/>
                </a:moveTo>
                <a:cubicBezTo>
                  <a:pt x="10" y="6"/>
                  <a:pt x="10" y="6"/>
                  <a:pt x="10" y="6"/>
                </a:cubicBezTo>
                <a:cubicBezTo>
                  <a:pt x="10" y="2"/>
                  <a:pt x="13" y="0"/>
                  <a:pt x="16" y="0"/>
                </a:cubicBezTo>
                <a:cubicBezTo>
                  <a:pt x="60" y="0"/>
                  <a:pt x="60" y="0"/>
                  <a:pt x="60" y="0"/>
                </a:cubicBezTo>
                <a:cubicBezTo>
                  <a:pt x="64" y="0"/>
                  <a:pt x="67" y="2"/>
                  <a:pt x="67" y="6"/>
                </a:cubicBezTo>
                <a:cubicBezTo>
                  <a:pt x="67" y="34"/>
                  <a:pt x="67" y="34"/>
                  <a:pt x="67" y="34"/>
                </a:cubicBezTo>
                <a:cubicBezTo>
                  <a:pt x="67" y="38"/>
                  <a:pt x="64" y="41"/>
                  <a:pt x="60" y="41"/>
                </a:cubicBezTo>
                <a:cubicBezTo>
                  <a:pt x="16" y="41"/>
                  <a:pt x="16" y="41"/>
                  <a:pt x="16" y="41"/>
                </a:cubicBezTo>
                <a:cubicBezTo>
                  <a:pt x="13" y="41"/>
                  <a:pt x="10" y="38"/>
                  <a:pt x="10" y="34"/>
                </a:cubicBezTo>
                <a:close/>
                <a:moveTo>
                  <a:pt x="15" y="34"/>
                </a:moveTo>
                <a:cubicBezTo>
                  <a:pt x="15" y="35"/>
                  <a:pt x="16" y="36"/>
                  <a:pt x="16" y="36"/>
                </a:cubicBezTo>
                <a:cubicBezTo>
                  <a:pt x="60" y="36"/>
                  <a:pt x="60" y="36"/>
                  <a:pt x="60" y="36"/>
                </a:cubicBezTo>
                <a:cubicBezTo>
                  <a:pt x="61" y="36"/>
                  <a:pt x="61" y="35"/>
                  <a:pt x="61" y="34"/>
                </a:cubicBezTo>
                <a:cubicBezTo>
                  <a:pt x="61" y="6"/>
                  <a:pt x="61" y="6"/>
                  <a:pt x="61" y="6"/>
                </a:cubicBezTo>
                <a:cubicBezTo>
                  <a:pt x="61" y="5"/>
                  <a:pt x="61" y="5"/>
                  <a:pt x="60" y="5"/>
                </a:cubicBezTo>
                <a:cubicBezTo>
                  <a:pt x="16" y="5"/>
                  <a:pt x="16" y="5"/>
                  <a:pt x="16" y="5"/>
                </a:cubicBezTo>
                <a:cubicBezTo>
                  <a:pt x="16" y="5"/>
                  <a:pt x="15" y="5"/>
                  <a:pt x="15" y="6"/>
                </a:cubicBezTo>
                <a:lnTo>
                  <a:pt x="15" y="34"/>
                </a:lnTo>
                <a:close/>
                <a:moveTo>
                  <a:pt x="42" y="47"/>
                </a:moveTo>
                <a:cubicBezTo>
                  <a:pt x="42" y="46"/>
                  <a:pt x="42" y="46"/>
                  <a:pt x="42" y="46"/>
                </a:cubicBezTo>
                <a:cubicBezTo>
                  <a:pt x="35" y="46"/>
                  <a:pt x="35" y="46"/>
                  <a:pt x="35" y="46"/>
                </a:cubicBezTo>
                <a:cubicBezTo>
                  <a:pt x="35" y="46"/>
                  <a:pt x="34" y="46"/>
                  <a:pt x="34" y="47"/>
                </a:cubicBezTo>
                <a:cubicBezTo>
                  <a:pt x="34" y="47"/>
                  <a:pt x="35" y="47"/>
                  <a:pt x="35" y="47"/>
                </a:cubicBezTo>
                <a:cubicBezTo>
                  <a:pt x="42" y="47"/>
                  <a:pt x="42" y="47"/>
                  <a:pt x="42" y="47"/>
                </a:cubicBezTo>
                <a:cubicBezTo>
                  <a:pt x="42" y="47"/>
                  <a:pt x="42" y="47"/>
                  <a:pt x="42" y="4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2899882" y="1755047"/>
            <a:ext cx="1714500" cy="1637729"/>
            <a:chOff x="2899882" y="1755047"/>
            <a:chExt cx="1714500" cy="1637729"/>
          </a:xfrm>
        </p:grpSpPr>
        <p:sp>
          <p:nvSpPr>
            <p:cNvPr id="7" name="AutoShape 7"/>
            <p:cNvSpPr/>
            <p:nvPr/>
          </p:nvSpPr>
          <p:spPr>
            <a:xfrm rot="10800000">
              <a:off x="2899882" y="1755047"/>
              <a:ext cx="1714500" cy="1414939"/>
            </a:xfrm>
            <a:prstGeom prst="roundRect">
              <a:avLst>
                <a:gd name="adj" fmla="val 10000"/>
              </a:avLst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 rot="10800000">
              <a:off x="3124195" y="2924622"/>
              <a:ext cx="1177100" cy="468154"/>
            </a:xfrm>
            <a:prstGeom prst="roundRect">
              <a:avLst>
                <a:gd name="adj" fmla="val 10000"/>
              </a:avLst>
            </a:prstGeom>
            <a:solidFill>
              <a:schemeClr val="accent2">
                <a:alpha val="100000"/>
              </a:schemeClr>
            </a:solidFill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Freeform 9"/>
          <p:cNvSpPr/>
          <p:nvPr/>
        </p:nvSpPr>
        <p:spPr>
          <a:xfrm>
            <a:off x="3471884" y="2239756"/>
            <a:ext cx="570496" cy="445559"/>
          </a:xfrm>
          <a:custGeom>
            <a:rect l="l" t="t" r="r" b="b"/>
            <a:pathLst>
              <a:path w="68" h="52">
                <a:moveTo>
                  <a:pt x="68" y="8"/>
                </a:moveTo>
                <a:cubicBezTo>
                  <a:pt x="68" y="9"/>
                  <a:pt x="68" y="9"/>
                  <a:pt x="67" y="9"/>
                </a:cubicBezTo>
                <a:cubicBezTo>
                  <a:pt x="2" y="9"/>
                  <a:pt x="2" y="9"/>
                  <a:pt x="2" y="9"/>
                </a:cubicBezTo>
                <a:cubicBezTo>
                  <a:pt x="1" y="9"/>
                  <a:pt x="0" y="9"/>
                  <a:pt x="0" y="8"/>
                </a:cubicBezTo>
                <a:cubicBezTo>
                  <a:pt x="0" y="1"/>
                  <a:pt x="0" y="1"/>
                  <a:pt x="0" y="1"/>
                </a:cubicBezTo>
                <a:cubicBezTo>
                  <a:pt x="0" y="0"/>
                  <a:pt x="1" y="0"/>
                  <a:pt x="2" y="0"/>
                </a:cubicBezTo>
                <a:cubicBezTo>
                  <a:pt x="67" y="0"/>
                  <a:pt x="67" y="0"/>
                  <a:pt x="67" y="0"/>
                </a:cubicBezTo>
                <a:cubicBezTo>
                  <a:pt x="68" y="0"/>
                  <a:pt x="68" y="0"/>
                  <a:pt x="68" y="1"/>
                </a:cubicBezTo>
                <a:lnTo>
                  <a:pt x="68" y="8"/>
                </a:lnTo>
                <a:close/>
                <a:moveTo>
                  <a:pt x="13" y="27"/>
                </a:moveTo>
                <a:cubicBezTo>
                  <a:pt x="3" y="38"/>
                  <a:pt x="3" y="38"/>
                  <a:pt x="3" y="38"/>
                </a:cubicBezTo>
                <a:cubicBezTo>
                  <a:pt x="2" y="38"/>
                  <a:pt x="2" y="38"/>
                  <a:pt x="2" y="38"/>
                </a:cubicBezTo>
                <a:cubicBezTo>
                  <a:pt x="1" y="38"/>
                  <a:pt x="0" y="38"/>
                  <a:pt x="0" y="37"/>
                </a:cubicBezTo>
                <a:cubicBezTo>
                  <a:pt x="0" y="15"/>
                  <a:pt x="0" y="15"/>
                  <a:pt x="0" y="15"/>
                </a:cubicBezTo>
                <a:cubicBezTo>
                  <a:pt x="0" y="15"/>
                  <a:pt x="1" y="14"/>
                  <a:pt x="2" y="14"/>
                </a:cubicBezTo>
                <a:cubicBezTo>
                  <a:pt x="2" y="14"/>
                  <a:pt x="2" y="14"/>
                  <a:pt x="3" y="14"/>
                </a:cubicBezTo>
                <a:cubicBezTo>
                  <a:pt x="13" y="25"/>
                  <a:pt x="13" y="25"/>
                  <a:pt x="13" y="25"/>
                </a:cubicBezTo>
                <a:cubicBezTo>
                  <a:pt x="14" y="26"/>
                  <a:pt x="14" y="26"/>
                  <a:pt x="14" y="26"/>
                </a:cubicBezTo>
                <a:cubicBezTo>
                  <a:pt x="14" y="27"/>
                  <a:pt x="14" y="27"/>
                  <a:pt x="13" y="27"/>
                </a:cubicBezTo>
                <a:close/>
                <a:moveTo>
                  <a:pt x="68" y="52"/>
                </a:moveTo>
                <a:cubicBezTo>
                  <a:pt x="68" y="52"/>
                  <a:pt x="68" y="53"/>
                  <a:pt x="67" y="53"/>
                </a:cubicBezTo>
                <a:cubicBezTo>
                  <a:pt x="2" y="53"/>
                  <a:pt x="2" y="53"/>
                  <a:pt x="2" y="53"/>
                </a:cubicBezTo>
                <a:cubicBezTo>
                  <a:pt x="1" y="53"/>
                  <a:pt x="0" y="52"/>
                  <a:pt x="0" y="52"/>
                </a:cubicBezTo>
                <a:cubicBezTo>
                  <a:pt x="0" y="44"/>
                  <a:pt x="0" y="44"/>
                  <a:pt x="0" y="44"/>
                </a:cubicBezTo>
                <a:cubicBezTo>
                  <a:pt x="0" y="44"/>
                  <a:pt x="1" y="43"/>
                  <a:pt x="2" y="43"/>
                </a:cubicBezTo>
                <a:cubicBezTo>
                  <a:pt x="67" y="43"/>
                  <a:pt x="67" y="43"/>
                  <a:pt x="67" y="43"/>
                </a:cubicBezTo>
                <a:cubicBezTo>
                  <a:pt x="68" y="43"/>
                  <a:pt x="68" y="44"/>
                  <a:pt x="68" y="44"/>
                </a:cubicBezTo>
                <a:lnTo>
                  <a:pt x="68" y="52"/>
                </a:lnTo>
                <a:close/>
                <a:moveTo>
                  <a:pt x="68" y="23"/>
                </a:moveTo>
                <a:cubicBezTo>
                  <a:pt x="68" y="23"/>
                  <a:pt x="68" y="24"/>
                  <a:pt x="67" y="24"/>
                </a:cubicBezTo>
                <a:cubicBezTo>
                  <a:pt x="26" y="24"/>
                  <a:pt x="26" y="24"/>
                  <a:pt x="26" y="24"/>
                </a:cubicBezTo>
                <a:cubicBezTo>
                  <a:pt x="25" y="24"/>
                  <a:pt x="25" y="23"/>
                  <a:pt x="25" y="23"/>
                </a:cubicBezTo>
                <a:cubicBezTo>
                  <a:pt x="25" y="15"/>
                  <a:pt x="25" y="15"/>
                  <a:pt x="25" y="15"/>
                </a:cubicBezTo>
                <a:cubicBezTo>
                  <a:pt x="25" y="15"/>
                  <a:pt x="25" y="14"/>
                  <a:pt x="26" y="14"/>
                </a:cubicBezTo>
                <a:cubicBezTo>
                  <a:pt x="67" y="14"/>
                  <a:pt x="67" y="14"/>
                  <a:pt x="67" y="14"/>
                </a:cubicBezTo>
                <a:cubicBezTo>
                  <a:pt x="68" y="14"/>
                  <a:pt x="68" y="15"/>
                  <a:pt x="68" y="15"/>
                </a:cubicBezTo>
                <a:lnTo>
                  <a:pt x="68" y="23"/>
                </a:lnTo>
                <a:close/>
                <a:moveTo>
                  <a:pt x="68" y="37"/>
                </a:moveTo>
                <a:cubicBezTo>
                  <a:pt x="68" y="38"/>
                  <a:pt x="68" y="38"/>
                  <a:pt x="67" y="38"/>
                </a:cubicBezTo>
                <a:cubicBezTo>
                  <a:pt x="26" y="38"/>
                  <a:pt x="26" y="38"/>
                  <a:pt x="26" y="38"/>
                </a:cubicBezTo>
                <a:cubicBezTo>
                  <a:pt x="25" y="38"/>
                  <a:pt x="25" y="38"/>
                  <a:pt x="25" y="37"/>
                </a:cubicBezTo>
                <a:cubicBezTo>
                  <a:pt x="25" y="30"/>
                  <a:pt x="25" y="30"/>
                  <a:pt x="25" y="30"/>
                </a:cubicBezTo>
                <a:cubicBezTo>
                  <a:pt x="25" y="29"/>
                  <a:pt x="25" y="29"/>
                  <a:pt x="26" y="29"/>
                </a:cubicBezTo>
                <a:cubicBezTo>
                  <a:pt x="67" y="29"/>
                  <a:pt x="67" y="29"/>
                  <a:pt x="67" y="29"/>
                </a:cubicBezTo>
                <a:cubicBezTo>
                  <a:pt x="68" y="29"/>
                  <a:pt x="68" y="29"/>
                  <a:pt x="68" y="30"/>
                </a:cubicBezTo>
                <a:lnTo>
                  <a:pt x="68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333662" y="1750570"/>
            <a:ext cx="1714500" cy="1678401"/>
            <a:chOff x="5333662" y="1750570"/>
            <a:chExt cx="1714500" cy="1678401"/>
          </a:xfrm>
        </p:grpSpPr>
        <p:sp>
          <p:nvSpPr>
            <p:cNvPr id="11" name="AutoShape 11"/>
            <p:cNvSpPr/>
            <p:nvPr/>
          </p:nvSpPr>
          <p:spPr>
            <a:xfrm rot="10800000">
              <a:off x="5333662" y="1750570"/>
              <a:ext cx="1714500" cy="1414939"/>
            </a:xfrm>
            <a:prstGeom prst="roundRect">
              <a:avLst>
                <a:gd name="adj" fmla="val 10000"/>
              </a:avLst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 rot="10800000">
              <a:off x="5603029" y="2960817"/>
              <a:ext cx="1175575" cy="468154"/>
            </a:xfrm>
            <a:prstGeom prst="roundRect">
              <a:avLst>
                <a:gd name="adj" fmla="val 10000"/>
              </a:avLst>
            </a:prstGeom>
            <a:solidFill>
              <a:schemeClr val="accent3">
                <a:alpha val="100000"/>
              </a:schemeClr>
            </a:solidFill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Freeform 13"/>
          <p:cNvSpPr/>
          <p:nvPr/>
        </p:nvSpPr>
        <p:spPr>
          <a:xfrm>
            <a:off x="5937274" y="2202125"/>
            <a:ext cx="507275" cy="511791"/>
          </a:xfrm>
          <a:custGeom>
            <a:rect l="l" t="t" r="r" b="b"/>
            <a:pathLst>
              <a:path w="57" h="57">
                <a:moveTo>
                  <a:pt x="58" y="47"/>
                </a:moveTo>
                <a:cubicBezTo>
                  <a:pt x="58" y="53"/>
                  <a:pt x="53" y="58"/>
                  <a:pt x="47" y="58"/>
                </a:cubicBezTo>
                <a:cubicBezTo>
                  <a:pt x="11" y="58"/>
                  <a:pt x="11" y="58"/>
                  <a:pt x="11" y="58"/>
                </a:cubicBezTo>
                <a:cubicBezTo>
                  <a:pt x="5" y="58"/>
                  <a:pt x="0" y="53"/>
                  <a:pt x="0" y="47"/>
                </a:cubicBezTo>
                <a:cubicBezTo>
                  <a:pt x="0" y="10"/>
                  <a:pt x="0" y="10"/>
                  <a:pt x="0" y="10"/>
                </a:cubicBezTo>
                <a:cubicBezTo>
                  <a:pt x="0" y="4"/>
                  <a:pt x="5" y="0"/>
                  <a:pt x="11" y="0"/>
                </a:cubicBezTo>
                <a:cubicBezTo>
                  <a:pt x="47" y="0"/>
                  <a:pt x="47" y="0"/>
                  <a:pt x="47" y="0"/>
                </a:cubicBezTo>
                <a:cubicBezTo>
                  <a:pt x="53" y="0"/>
                  <a:pt x="58" y="4"/>
                  <a:pt x="58" y="10"/>
                </a:cubicBezTo>
                <a:lnTo>
                  <a:pt x="58" y="47"/>
                </a:lnTo>
                <a:close/>
                <a:moveTo>
                  <a:pt x="41" y="27"/>
                </a:moveTo>
                <a:cubicBezTo>
                  <a:pt x="30" y="17"/>
                  <a:pt x="30" y="17"/>
                  <a:pt x="30" y="17"/>
                </a:cubicBezTo>
                <a:cubicBezTo>
                  <a:pt x="9" y="37"/>
                  <a:pt x="9" y="37"/>
                  <a:pt x="9" y="37"/>
                </a:cubicBezTo>
                <a:cubicBezTo>
                  <a:pt x="9" y="48"/>
                  <a:pt x="9" y="48"/>
                  <a:pt x="9" y="48"/>
                </a:cubicBezTo>
                <a:cubicBezTo>
                  <a:pt x="20" y="48"/>
                  <a:pt x="20" y="48"/>
                  <a:pt x="20" y="48"/>
                </a:cubicBezTo>
                <a:lnTo>
                  <a:pt x="41" y="27"/>
                </a:lnTo>
                <a:close/>
                <a:moveTo>
                  <a:pt x="21" y="43"/>
                </a:moveTo>
                <a:cubicBezTo>
                  <a:pt x="19" y="44"/>
                  <a:pt x="19" y="44"/>
                  <a:pt x="19" y="44"/>
                </a:cubicBezTo>
                <a:cubicBezTo>
                  <a:pt x="17" y="44"/>
                  <a:pt x="17" y="44"/>
                  <a:pt x="17" y="44"/>
                </a:cubicBezTo>
                <a:cubicBezTo>
                  <a:pt x="17" y="41"/>
                  <a:pt x="17" y="41"/>
                  <a:pt x="17" y="41"/>
                </a:cubicBezTo>
                <a:cubicBezTo>
                  <a:pt x="13" y="41"/>
                  <a:pt x="13" y="41"/>
                  <a:pt x="13" y="41"/>
                </a:cubicBezTo>
                <a:cubicBezTo>
                  <a:pt x="13" y="39"/>
                  <a:pt x="13" y="39"/>
                  <a:pt x="13" y="39"/>
                </a:cubicBezTo>
                <a:cubicBezTo>
                  <a:pt x="15" y="37"/>
                  <a:pt x="15" y="37"/>
                  <a:pt x="15" y="37"/>
                </a:cubicBezTo>
                <a:lnTo>
                  <a:pt x="21" y="43"/>
                </a:lnTo>
                <a:close/>
                <a:moveTo>
                  <a:pt x="31" y="23"/>
                </a:moveTo>
                <a:cubicBezTo>
                  <a:pt x="20" y="34"/>
                  <a:pt x="20" y="34"/>
                  <a:pt x="20" y="34"/>
                </a:cubicBezTo>
                <a:cubicBezTo>
                  <a:pt x="19" y="34"/>
                  <a:pt x="19" y="35"/>
                  <a:pt x="19" y="34"/>
                </a:cubicBezTo>
                <a:cubicBezTo>
                  <a:pt x="18" y="34"/>
                  <a:pt x="18" y="33"/>
                  <a:pt x="19" y="33"/>
                </a:cubicBezTo>
                <a:cubicBezTo>
                  <a:pt x="30" y="22"/>
                  <a:pt x="30" y="22"/>
                  <a:pt x="30" y="22"/>
                </a:cubicBezTo>
                <a:cubicBezTo>
                  <a:pt x="30" y="22"/>
                  <a:pt x="31" y="22"/>
                  <a:pt x="31" y="22"/>
                </a:cubicBezTo>
                <a:cubicBezTo>
                  <a:pt x="31" y="22"/>
                  <a:pt x="31" y="23"/>
                  <a:pt x="31" y="23"/>
                </a:cubicBezTo>
                <a:close/>
                <a:moveTo>
                  <a:pt x="47" y="22"/>
                </a:moveTo>
                <a:cubicBezTo>
                  <a:pt x="48" y="20"/>
                  <a:pt x="48" y="18"/>
                  <a:pt x="47" y="16"/>
                </a:cubicBezTo>
                <a:cubicBezTo>
                  <a:pt x="41" y="11"/>
                  <a:pt x="41" y="11"/>
                  <a:pt x="41" y="11"/>
                </a:cubicBezTo>
                <a:cubicBezTo>
                  <a:pt x="40" y="9"/>
                  <a:pt x="37" y="9"/>
                  <a:pt x="36" y="11"/>
                </a:cubicBezTo>
                <a:cubicBezTo>
                  <a:pt x="33" y="14"/>
                  <a:pt x="33" y="14"/>
                  <a:pt x="33" y="14"/>
                </a:cubicBezTo>
                <a:cubicBezTo>
                  <a:pt x="43" y="25"/>
                  <a:pt x="43" y="25"/>
                  <a:pt x="43" y="25"/>
                </a:cubicBezTo>
                <a:lnTo>
                  <a:pt x="47" y="22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7749583" y="1764096"/>
            <a:ext cx="1714500" cy="1636205"/>
            <a:chOff x="7749583" y="1764096"/>
            <a:chExt cx="1714500" cy="1636205"/>
          </a:xfrm>
        </p:grpSpPr>
        <p:sp>
          <p:nvSpPr>
            <p:cNvPr id="15" name="AutoShape 15"/>
            <p:cNvSpPr/>
            <p:nvPr/>
          </p:nvSpPr>
          <p:spPr>
            <a:xfrm rot="10800000">
              <a:off x="7749583" y="1764096"/>
              <a:ext cx="1714500" cy="1413415"/>
            </a:xfrm>
            <a:prstGeom prst="roundRect">
              <a:avLst>
                <a:gd name="adj" fmla="val 10000"/>
              </a:avLst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 rot="10800000">
              <a:off x="7973896" y="2932147"/>
              <a:ext cx="1177100" cy="468154"/>
            </a:xfrm>
            <a:prstGeom prst="roundRect">
              <a:avLst>
                <a:gd name="adj" fmla="val 10000"/>
              </a:avLst>
            </a:prstGeom>
            <a:solidFill>
              <a:schemeClr val="accent4">
                <a:alpha val="100000"/>
              </a:schemeClr>
            </a:solidFill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8319327" y="2241262"/>
            <a:ext cx="575012" cy="459106"/>
          </a:xfrm>
          <a:custGeom>
            <a:rect l="l" t="t" r="r" b="b"/>
            <a:pathLst>
              <a:path w="73" h="57">
                <a:moveTo>
                  <a:pt x="73" y="52"/>
                </a:moveTo>
                <a:cubicBezTo>
                  <a:pt x="73" y="55"/>
                  <a:pt x="71" y="58"/>
                  <a:pt x="67" y="58"/>
                </a:cubicBezTo>
                <a:cubicBezTo>
                  <a:pt x="7" y="58"/>
                  <a:pt x="7" y="58"/>
                  <a:pt x="7" y="58"/>
                </a:cubicBezTo>
                <a:cubicBezTo>
                  <a:pt x="3" y="58"/>
                  <a:pt x="0" y="55"/>
                  <a:pt x="0" y="52"/>
                </a:cubicBezTo>
                <a:cubicBezTo>
                  <a:pt x="0" y="6"/>
                  <a:pt x="0" y="6"/>
                  <a:pt x="0" y="6"/>
                </a:cubicBezTo>
                <a:cubicBezTo>
                  <a:pt x="0" y="2"/>
                  <a:pt x="3" y="0"/>
                  <a:pt x="7" y="0"/>
                </a:cubicBezTo>
                <a:cubicBezTo>
                  <a:pt x="67" y="0"/>
                  <a:pt x="67" y="0"/>
                  <a:pt x="67" y="0"/>
                </a:cubicBezTo>
                <a:cubicBezTo>
                  <a:pt x="71" y="0"/>
                  <a:pt x="73" y="2"/>
                  <a:pt x="73" y="6"/>
                </a:cubicBezTo>
                <a:lnTo>
                  <a:pt x="73" y="52"/>
                </a:lnTo>
                <a:close/>
                <a:moveTo>
                  <a:pt x="7" y="4"/>
                </a:moveTo>
                <a:cubicBezTo>
                  <a:pt x="6" y="4"/>
                  <a:pt x="5" y="5"/>
                  <a:pt x="5" y="6"/>
                </a:cubicBezTo>
                <a:cubicBezTo>
                  <a:pt x="5" y="52"/>
                  <a:pt x="5" y="52"/>
                  <a:pt x="5" y="52"/>
                </a:cubicBezTo>
                <a:cubicBezTo>
                  <a:pt x="5" y="52"/>
                  <a:pt x="6" y="53"/>
                  <a:pt x="7" y="53"/>
                </a:cubicBezTo>
                <a:cubicBezTo>
                  <a:pt x="67" y="53"/>
                  <a:pt x="67" y="53"/>
                  <a:pt x="67" y="53"/>
                </a:cubicBezTo>
                <a:cubicBezTo>
                  <a:pt x="68" y="53"/>
                  <a:pt x="68" y="52"/>
                  <a:pt x="68" y="52"/>
                </a:cubicBezTo>
                <a:cubicBezTo>
                  <a:pt x="68" y="6"/>
                  <a:pt x="68" y="6"/>
                  <a:pt x="68" y="6"/>
                </a:cubicBezTo>
                <a:cubicBezTo>
                  <a:pt x="68" y="5"/>
                  <a:pt x="68" y="4"/>
                  <a:pt x="67" y="4"/>
                </a:cubicBezTo>
                <a:lnTo>
                  <a:pt x="7" y="4"/>
                </a:lnTo>
                <a:close/>
                <a:moveTo>
                  <a:pt x="17" y="24"/>
                </a:moveTo>
                <a:cubicBezTo>
                  <a:pt x="13" y="24"/>
                  <a:pt x="10" y="21"/>
                  <a:pt x="10" y="17"/>
                </a:cubicBezTo>
                <a:cubicBezTo>
                  <a:pt x="10" y="13"/>
                  <a:pt x="13" y="9"/>
                  <a:pt x="17" y="9"/>
                </a:cubicBezTo>
                <a:cubicBezTo>
                  <a:pt x="21" y="9"/>
                  <a:pt x="25" y="13"/>
                  <a:pt x="25" y="17"/>
                </a:cubicBezTo>
                <a:cubicBezTo>
                  <a:pt x="25" y="21"/>
                  <a:pt x="21" y="24"/>
                  <a:pt x="17" y="24"/>
                </a:cubicBezTo>
                <a:close/>
                <a:moveTo>
                  <a:pt x="64" y="48"/>
                </a:moveTo>
                <a:cubicBezTo>
                  <a:pt x="10" y="48"/>
                  <a:pt x="10" y="48"/>
                  <a:pt x="10" y="48"/>
                </a:cubicBezTo>
                <a:cubicBezTo>
                  <a:pt x="10" y="41"/>
                  <a:pt x="10" y="41"/>
                  <a:pt x="10" y="41"/>
                </a:cubicBezTo>
                <a:cubicBezTo>
                  <a:pt x="22" y="29"/>
                  <a:pt x="22" y="29"/>
                  <a:pt x="22" y="29"/>
                </a:cubicBezTo>
                <a:cubicBezTo>
                  <a:pt x="28" y="35"/>
                  <a:pt x="28" y="35"/>
                  <a:pt x="28" y="35"/>
                </a:cubicBezTo>
                <a:cubicBezTo>
                  <a:pt x="48" y="15"/>
                  <a:pt x="48" y="15"/>
                  <a:pt x="48" y="15"/>
                </a:cubicBezTo>
                <a:cubicBezTo>
                  <a:pt x="64" y="31"/>
                  <a:pt x="64" y="31"/>
                  <a:pt x="64" y="31"/>
                </a:cubicBezTo>
                <a:lnTo>
                  <a:pt x="64" y="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10111306" y="1764096"/>
            <a:ext cx="1714500" cy="1636205"/>
            <a:chOff x="10111306" y="1764096"/>
            <a:chExt cx="1714500" cy="1636205"/>
          </a:xfrm>
        </p:grpSpPr>
        <p:sp>
          <p:nvSpPr>
            <p:cNvPr id="19" name="AutoShape 19"/>
            <p:cNvSpPr/>
            <p:nvPr/>
          </p:nvSpPr>
          <p:spPr>
            <a:xfrm rot="10800000">
              <a:off x="10111306" y="1764096"/>
              <a:ext cx="1714500" cy="1413415"/>
            </a:xfrm>
            <a:prstGeom prst="roundRect">
              <a:avLst>
                <a:gd name="adj" fmla="val 10000"/>
              </a:avLst>
            </a:prstGeom>
            <a:ln w="9525">
              <a:solidFill>
                <a:schemeClr val="accent5">
                  <a:alpha val="100000"/>
                </a:schemeClr>
              </a:solidFill>
              <a:prstDash val="solid"/>
            </a:ln>
          </p:spPr>
          <p:style>
            <a:lnRef idx="0">
              <a:schemeClr val="accent5"/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 rot="10800000">
              <a:off x="10380769" y="2932147"/>
              <a:ext cx="1175575" cy="468154"/>
            </a:xfrm>
            <a:prstGeom prst="roundRect">
              <a:avLst>
                <a:gd name="adj" fmla="val 10000"/>
              </a:avLst>
            </a:prstGeom>
            <a:solidFill>
              <a:schemeClr val="accent5">
                <a:alpha val="100000"/>
              </a:schemeClr>
            </a:solidFill>
            <a:ln w="9525">
              <a:solidFill>
                <a:schemeClr val="accent5">
                  <a:alpha val="100000"/>
                </a:schemeClr>
              </a:solidFill>
              <a:prstDash val="solid"/>
            </a:ln>
          </p:spPr>
          <p:style>
            <a:lnRef idx="0">
              <a:schemeClr val="accent5"/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10760435" y="2227297"/>
            <a:ext cx="416242" cy="487108"/>
            <a:chOff x="10760435" y="2227297"/>
            <a:chExt cx="416242" cy="487108"/>
          </a:xfrm>
        </p:grpSpPr>
        <p:sp>
          <p:nvSpPr>
            <p:cNvPr id="22" name="Freeform 22"/>
            <p:cNvSpPr/>
            <p:nvPr/>
          </p:nvSpPr>
          <p:spPr>
            <a:xfrm>
              <a:off x="10777008" y="2227297"/>
              <a:ext cx="399669" cy="383762"/>
            </a:xfrm>
            <a:custGeom>
              <a:rect l="l" t="t" r="r" b="b"/>
              <a:pathLst>
                <a:path w="262" h="251">
                  <a:moveTo>
                    <a:pt x="242" y="40"/>
                  </a:moveTo>
                  <a:cubicBezTo>
                    <a:pt x="253" y="40"/>
                    <a:pt x="262" y="31"/>
                    <a:pt x="262" y="20"/>
                  </a:cubicBezTo>
                  <a:cubicBezTo>
                    <a:pt x="262" y="9"/>
                    <a:pt x="253" y="0"/>
                    <a:pt x="242" y="0"/>
                  </a:cubicBezTo>
                  <a:cubicBezTo>
                    <a:pt x="231" y="0"/>
                    <a:pt x="222" y="9"/>
                    <a:pt x="222" y="20"/>
                  </a:cubicBezTo>
                  <a:cubicBezTo>
                    <a:pt x="222" y="24"/>
                    <a:pt x="224" y="28"/>
                    <a:pt x="226" y="31"/>
                  </a:cubicBezTo>
                  <a:cubicBezTo>
                    <a:pt x="126" y="98"/>
                    <a:pt x="126" y="98"/>
                    <a:pt x="126" y="98"/>
                  </a:cubicBezTo>
                  <a:cubicBezTo>
                    <a:pt x="36" y="8"/>
                    <a:pt x="36" y="8"/>
                    <a:pt x="36" y="8"/>
                  </a:cubicBezTo>
                  <a:cubicBezTo>
                    <a:pt x="30" y="2"/>
                    <a:pt x="21" y="0"/>
                    <a:pt x="13" y="3"/>
                  </a:cubicBezTo>
                  <a:cubicBezTo>
                    <a:pt x="5" y="6"/>
                    <a:pt x="0" y="14"/>
                    <a:pt x="0" y="22"/>
                  </a:cubicBezTo>
                  <a:cubicBezTo>
                    <a:pt x="0" y="82"/>
                    <a:pt x="22" y="141"/>
                    <a:pt x="67" y="185"/>
                  </a:cubicBezTo>
                  <a:cubicBezTo>
                    <a:pt x="111" y="230"/>
                    <a:pt x="170" y="252"/>
                    <a:pt x="230" y="252"/>
                  </a:cubicBezTo>
                  <a:cubicBezTo>
                    <a:pt x="238" y="252"/>
                    <a:pt x="246" y="247"/>
                    <a:pt x="249" y="239"/>
                  </a:cubicBezTo>
                  <a:cubicBezTo>
                    <a:pt x="252" y="231"/>
                    <a:pt x="250" y="222"/>
                    <a:pt x="244" y="216"/>
                  </a:cubicBezTo>
                  <a:cubicBezTo>
                    <a:pt x="164" y="136"/>
                    <a:pt x="164" y="136"/>
                    <a:pt x="164" y="136"/>
                  </a:cubicBezTo>
                  <a:cubicBezTo>
                    <a:pt x="231" y="36"/>
                    <a:pt x="231" y="36"/>
                    <a:pt x="231" y="36"/>
                  </a:cubicBezTo>
                  <a:cubicBezTo>
                    <a:pt x="234" y="38"/>
                    <a:pt x="238" y="40"/>
                    <a:pt x="242" y="40"/>
                  </a:cubicBezTo>
                  <a:close/>
                </a:path>
              </a:pathLst>
            </a:custGeom>
            <a:solidFill>
              <a:schemeClr val="accent5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10760435" y="2539431"/>
              <a:ext cx="197930" cy="174974"/>
            </a:xfrm>
            <a:custGeom>
              <a:rect l="l" t="t" r="r" b="b"/>
              <a:pathLst>
                <a:path w="130" h="115">
                  <a:moveTo>
                    <a:pt x="113" y="44"/>
                  </a:moveTo>
                  <a:cubicBezTo>
                    <a:pt x="112" y="42"/>
                    <a:pt x="110" y="39"/>
                    <a:pt x="108" y="38"/>
                  </a:cubicBezTo>
                  <a:cubicBezTo>
                    <a:pt x="90" y="28"/>
                    <a:pt x="73" y="16"/>
                    <a:pt x="58" y="0"/>
                  </a:cubicBezTo>
                  <a:cubicBezTo>
                    <a:pt x="57" y="0"/>
                    <a:pt x="57" y="0"/>
                    <a:pt x="57" y="0"/>
                  </a:cubicBezTo>
                  <a:cubicBezTo>
                    <a:pt x="57" y="0"/>
                    <a:pt x="57" y="0"/>
                    <a:pt x="57" y="0"/>
                  </a:cubicBezTo>
                  <a:cubicBezTo>
                    <a:pt x="1" y="100"/>
                    <a:pt x="1" y="100"/>
                    <a:pt x="1" y="100"/>
                  </a:cubicBezTo>
                  <a:cubicBezTo>
                    <a:pt x="0" y="103"/>
                    <a:pt x="0" y="107"/>
                    <a:pt x="1" y="110"/>
                  </a:cubicBezTo>
                  <a:cubicBezTo>
                    <a:pt x="3" y="113"/>
                    <a:pt x="6" y="115"/>
                    <a:pt x="10" y="115"/>
                  </a:cubicBezTo>
                  <a:cubicBezTo>
                    <a:pt x="120" y="115"/>
                    <a:pt x="120" y="115"/>
                    <a:pt x="120" y="115"/>
                  </a:cubicBezTo>
                  <a:cubicBezTo>
                    <a:pt x="123" y="115"/>
                    <a:pt x="126" y="114"/>
                    <a:pt x="128" y="111"/>
                  </a:cubicBezTo>
                  <a:cubicBezTo>
                    <a:pt x="130" y="109"/>
                    <a:pt x="130" y="105"/>
                    <a:pt x="129" y="102"/>
                  </a:cubicBezTo>
                  <a:lnTo>
                    <a:pt x="113" y="44"/>
                  </a:lnTo>
                  <a:close/>
                </a:path>
              </a:pathLst>
            </a:custGeom>
            <a:solidFill>
              <a:schemeClr val="accent5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TextBox 24"/>
          <p:cNvSpPr txBox="1"/>
          <p:nvPr/>
        </p:nvSpPr>
        <p:spPr>
          <a:xfrm>
            <a:off x="813478" y="2898857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327554" y="2908239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761334" y="292767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8177256" y="2908239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0538979" y="2908239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319130" y="3740054"/>
            <a:ext cx="1847850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2714144" y="3740054"/>
            <a:ext cx="208597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控制体重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5147924" y="3740054"/>
            <a:ext cx="208597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增加运动量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563845" y="3740054"/>
            <a:ext cx="208597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均衡饮食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9925569" y="3740054"/>
            <a:ext cx="208597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控制饮酒</a:t>
            </a:r>
          </a:p>
        </p:txBody>
      </p:sp>
      <p:grpSp>
        <p:nvGrpSpPr>
          <p:cNvPr id="34" name="Group 3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5" name="AutoShape 3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TextBox 5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糖尿病的预防</a:t>
              </a:r>
            </a:p>
          </p:txBody>
        </p:sp>
      </p:grpSp>
      <p:sp>
        <p:nvSpPr>
          <p:cNvPr id="56" name="TextBox 56"/>
          <p:cNvSpPr txBox="1"/>
          <p:nvPr/>
        </p:nvSpPr>
        <p:spPr>
          <a:xfrm>
            <a:off x="200068" y="4148223"/>
            <a:ext cx="2085975" cy="19526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糖尿病是一种常见的代谢性疾病，通过健康的生活方式可以预防或控制糖尿病。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2714144" y="4148223"/>
            <a:ext cx="2085975" cy="19526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保持健康的体重指数（BMI），避免过度肥胖，有助于降低糖尿病的风险。</a:t>
            </a:r>
          </a:p>
        </p:txBody>
      </p:sp>
      <p:sp>
        <p:nvSpPr>
          <p:cNvPr id="58" name="TextBox 58"/>
          <p:cNvSpPr txBox="1"/>
          <p:nvPr/>
        </p:nvSpPr>
        <p:spPr>
          <a:xfrm>
            <a:off x="5147924" y="4148223"/>
            <a:ext cx="2085975" cy="19526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每周至少进行150分钟的中等强度有氧运动，如快走、游泳、骑自行车等，有助于降低血糖水平。</a:t>
            </a:r>
          </a:p>
        </p:txBody>
      </p:sp>
      <p:sp>
        <p:nvSpPr>
          <p:cNvPr id="59" name="TextBox 59"/>
          <p:cNvSpPr txBox="1"/>
          <p:nvPr/>
        </p:nvSpPr>
        <p:spPr>
          <a:xfrm>
            <a:off x="7563845" y="4148223"/>
            <a:ext cx="2085975" cy="19526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保持均衡的饮食结构，多吃蔬菜、水果、全谷类食品，减少高糖、高脂肪食品的摄入量。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9925569" y="4148223"/>
            <a:ext cx="2085975" cy="19526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限制饮酒量，男性每天不超过两杯，女性每天不超过一杯。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947065" y="1901190"/>
            <a:ext cx="1648301" cy="1648301"/>
          </a:xfrm>
          <a:prstGeom prst="ellipse">
            <a:avLst/>
          </a:prstGeom>
          <a:solidFill>
            <a:schemeClr val="accent2">
              <a:alpha val="42249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07373" y="1901190"/>
            <a:ext cx="1648301" cy="1648301"/>
          </a:xfrm>
          <a:prstGeom prst="ellipse">
            <a:avLst/>
          </a:prstGeom>
          <a:solidFill>
            <a:schemeClr val="accent3">
              <a:alpha val="42249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964614" y="1901190"/>
            <a:ext cx="1648301" cy="1648301"/>
          </a:xfrm>
          <a:prstGeom prst="ellipse">
            <a:avLst/>
          </a:prstGeom>
          <a:solidFill>
            <a:schemeClr val="accent5">
              <a:alpha val="42249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24924" y="1901190"/>
            <a:ext cx="1648301" cy="1648301"/>
          </a:xfrm>
          <a:prstGeom prst="ellipse">
            <a:avLst/>
          </a:prstGeom>
          <a:solidFill>
            <a:schemeClr val="accent4">
              <a:alpha val="42249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2017490" y="2105882"/>
            <a:ext cx="492728" cy="1243775"/>
            <a:chOff x="2017490" y="2105882"/>
            <a:chExt cx="492728" cy="1243775"/>
          </a:xfrm>
        </p:grpSpPr>
        <p:sp>
          <p:nvSpPr>
            <p:cNvPr id="7" name="Freeform 7"/>
            <p:cNvSpPr/>
            <p:nvPr/>
          </p:nvSpPr>
          <p:spPr>
            <a:xfrm>
              <a:off x="2017490" y="2318957"/>
              <a:ext cx="492728" cy="1030700"/>
            </a:xfrm>
            <a:custGeom>
              <a:rect l="l" t="t" r="r" b="b"/>
              <a:pathLst>
                <a:path w="21600" h="21600">
                  <a:moveTo>
                    <a:pt x="16338" y="0"/>
                  </a:moveTo>
                  <a:cubicBezTo>
                    <a:pt x="5538" y="0"/>
                    <a:pt x="5538" y="0"/>
                    <a:pt x="5538" y="0"/>
                  </a:cubicBezTo>
                  <a:cubicBezTo>
                    <a:pt x="1662" y="0"/>
                    <a:pt x="0" y="1580"/>
                    <a:pt x="0" y="2107"/>
                  </a:cubicBezTo>
                  <a:cubicBezTo>
                    <a:pt x="0" y="9746"/>
                    <a:pt x="0" y="9746"/>
                    <a:pt x="0" y="9746"/>
                  </a:cubicBezTo>
                  <a:cubicBezTo>
                    <a:pt x="0" y="10141"/>
                    <a:pt x="831" y="10537"/>
                    <a:pt x="1938" y="10537"/>
                  </a:cubicBezTo>
                  <a:cubicBezTo>
                    <a:pt x="3046" y="10537"/>
                    <a:pt x="3600" y="10141"/>
                    <a:pt x="3600" y="9746"/>
                  </a:cubicBezTo>
                  <a:cubicBezTo>
                    <a:pt x="3600" y="3424"/>
                    <a:pt x="3600" y="3424"/>
                    <a:pt x="3600" y="3424"/>
                  </a:cubicBezTo>
                  <a:cubicBezTo>
                    <a:pt x="5262" y="3424"/>
                    <a:pt x="5262" y="3424"/>
                    <a:pt x="5262" y="3424"/>
                  </a:cubicBezTo>
                  <a:cubicBezTo>
                    <a:pt x="5262" y="9483"/>
                    <a:pt x="5262" y="9483"/>
                    <a:pt x="5262" y="9483"/>
                  </a:cubicBezTo>
                  <a:cubicBezTo>
                    <a:pt x="5262" y="9483"/>
                    <a:pt x="5262" y="9615"/>
                    <a:pt x="5262" y="9746"/>
                  </a:cubicBezTo>
                  <a:cubicBezTo>
                    <a:pt x="5262" y="20283"/>
                    <a:pt x="5262" y="20283"/>
                    <a:pt x="5262" y="20283"/>
                  </a:cubicBezTo>
                  <a:cubicBezTo>
                    <a:pt x="5262" y="21073"/>
                    <a:pt x="6369" y="21600"/>
                    <a:pt x="7754" y="21600"/>
                  </a:cubicBezTo>
                  <a:cubicBezTo>
                    <a:pt x="9138" y="21600"/>
                    <a:pt x="10246" y="21073"/>
                    <a:pt x="10246" y="20283"/>
                  </a:cubicBezTo>
                  <a:cubicBezTo>
                    <a:pt x="10246" y="10932"/>
                    <a:pt x="10246" y="10932"/>
                    <a:pt x="10246" y="10932"/>
                  </a:cubicBezTo>
                  <a:cubicBezTo>
                    <a:pt x="11354" y="10932"/>
                    <a:pt x="11354" y="10932"/>
                    <a:pt x="11354" y="10932"/>
                  </a:cubicBezTo>
                  <a:cubicBezTo>
                    <a:pt x="11354" y="20283"/>
                    <a:pt x="11354" y="20283"/>
                    <a:pt x="11354" y="20283"/>
                  </a:cubicBezTo>
                  <a:cubicBezTo>
                    <a:pt x="11354" y="21073"/>
                    <a:pt x="12462" y="21600"/>
                    <a:pt x="13846" y="21600"/>
                  </a:cubicBezTo>
                  <a:cubicBezTo>
                    <a:pt x="15231" y="21600"/>
                    <a:pt x="16338" y="21073"/>
                    <a:pt x="16338" y="20283"/>
                  </a:cubicBezTo>
                  <a:cubicBezTo>
                    <a:pt x="16338" y="3424"/>
                    <a:pt x="16338" y="3424"/>
                    <a:pt x="16338" y="3424"/>
                  </a:cubicBezTo>
                  <a:cubicBezTo>
                    <a:pt x="17723" y="3424"/>
                    <a:pt x="17723" y="3424"/>
                    <a:pt x="17723" y="3424"/>
                  </a:cubicBezTo>
                  <a:cubicBezTo>
                    <a:pt x="17723" y="9746"/>
                    <a:pt x="17723" y="9746"/>
                    <a:pt x="17723" y="9746"/>
                  </a:cubicBezTo>
                  <a:cubicBezTo>
                    <a:pt x="17723" y="10141"/>
                    <a:pt x="18554" y="10537"/>
                    <a:pt x="19662" y="10537"/>
                  </a:cubicBezTo>
                  <a:cubicBezTo>
                    <a:pt x="20769" y="10537"/>
                    <a:pt x="21600" y="10141"/>
                    <a:pt x="21600" y="9746"/>
                  </a:cubicBezTo>
                  <a:cubicBezTo>
                    <a:pt x="21600" y="1976"/>
                    <a:pt x="21600" y="1976"/>
                    <a:pt x="21600" y="1976"/>
                  </a:cubicBezTo>
                  <a:cubicBezTo>
                    <a:pt x="21600" y="1317"/>
                    <a:pt x="19938" y="0"/>
                    <a:pt x="16338" y="0"/>
                  </a:cubicBezTo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169319" y="2105882"/>
              <a:ext cx="197072" cy="194405"/>
            </a:xfrm>
            <a:custGeom>
              <a:rect l="l" t="t" r="r" b="b"/>
              <a:pathLst>
                <a:path w="19679" h="19679">
                  <a:moveTo>
                    <a:pt x="16796" y="2882"/>
                  </a:moveTo>
                  <a:cubicBezTo>
                    <a:pt x="20639" y="6724"/>
                    <a:pt x="20639" y="12954"/>
                    <a:pt x="16796" y="16796"/>
                  </a:cubicBezTo>
                  <a:cubicBezTo>
                    <a:pt x="12954" y="20639"/>
                    <a:pt x="6724" y="20639"/>
                    <a:pt x="2882" y="16796"/>
                  </a:cubicBezTo>
                  <a:cubicBezTo>
                    <a:pt x="-961" y="12954"/>
                    <a:pt x="-961" y="6724"/>
                    <a:pt x="2882" y="2882"/>
                  </a:cubicBezTo>
                  <a:cubicBezTo>
                    <a:pt x="6724" y="-961"/>
                    <a:pt x="12954" y="-961"/>
                    <a:pt x="16796" y="2882"/>
                  </a:cubicBezTo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9754172" y="2079784"/>
            <a:ext cx="571881" cy="1241107"/>
            <a:chOff x="9754172" y="2079784"/>
            <a:chExt cx="571881" cy="1241107"/>
          </a:xfrm>
        </p:grpSpPr>
        <p:sp>
          <p:nvSpPr>
            <p:cNvPr id="10" name="Freeform 10"/>
            <p:cNvSpPr/>
            <p:nvPr/>
          </p:nvSpPr>
          <p:spPr>
            <a:xfrm>
              <a:off x="9943909" y="2079784"/>
              <a:ext cx="183737" cy="183737"/>
            </a:xfrm>
            <a:custGeom>
              <a:rect l="l" t="t" r="r" b="b"/>
              <a:pathLst>
                <a:path w="19679" h="19679">
                  <a:moveTo>
                    <a:pt x="16796" y="2882"/>
                  </a:moveTo>
                  <a:cubicBezTo>
                    <a:pt x="20639" y="6724"/>
                    <a:pt x="20639" y="12954"/>
                    <a:pt x="16796" y="16796"/>
                  </a:cubicBezTo>
                  <a:cubicBezTo>
                    <a:pt x="12954" y="20639"/>
                    <a:pt x="6724" y="20639"/>
                    <a:pt x="2882" y="16796"/>
                  </a:cubicBezTo>
                  <a:cubicBezTo>
                    <a:pt x="-961" y="12954"/>
                    <a:pt x="-961" y="6724"/>
                    <a:pt x="2882" y="2882"/>
                  </a:cubicBezTo>
                  <a:cubicBezTo>
                    <a:pt x="6724" y="-961"/>
                    <a:pt x="12954" y="-961"/>
                    <a:pt x="16796" y="2882"/>
                  </a:cubicBezTo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9754172" y="2300859"/>
              <a:ext cx="571881" cy="1020032"/>
            </a:xfrm>
            <a:custGeom>
              <a:rect l="l" t="t" r="r" b="b"/>
              <a:pathLst>
                <a:path w="21276" h="21600">
                  <a:moveTo>
                    <a:pt x="21191" y="8000"/>
                  </a:moveTo>
                  <a:cubicBezTo>
                    <a:pt x="17435" y="1333"/>
                    <a:pt x="17435" y="1333"/>
                    <a:pt x="17435" y="1333"/>
                  </a:cubicBezTo>
                  <a:cubicBezTo>
                    <a:pt x="17200" y="533"/>
                    <a:pt x="16261" y="0"/>
                    <a:pt x="14852" y="0"/>
                  </a:cubicBezTo>
                  <a:cubicBezTo>
                    <a:pt x="6400" y="0"/>
                    <a:pt x="6400" y="0"/>
                    <a:pt x="6400" y="0"/>
                  </a:cubicBezTo>
                  <a:cubicBezTo>
                    <a:pt x="5461" y="0"/>
                    <a:pt x="4756" y="267"/>
                    <a:pt x="4287" y="667"/>
                  </a:cubicBezTo>
                  <a:cubicBezTo>
                    <a:pt x="4052" y="800"/>
                    <a:pt x="4052" y="800"/>
                    <a:pt x="4052" y="933"/>
                  </a:cubicBezTo>
                  <a:lnTo>
                    <a:pt x="4052" y="933"/>
                  </a:lnTo>
                  <a:lnTo>
                    <a:pt x="3817" y="1067"/>
                  </a:lnTo>
                  <a:cubicBezTo>
                    <a:pt x="61" y="8000"/>
                    <a:pt x="61" y="8000"/>
                    <a:pt x="61" y="8000"/>
                  </a:cubicBezTo>
                  <a:cubicBezTo>
                    <a:pt x="-174" y="8400"/>
                    <a:pt x="296" y="8933"/>
                    <a:pt x="1000" y="9067"/>
                  </a:cubicBezTo>
                  <a:cubicBezTo>
                    <a:pt x="1939" y="9200"/>
                    <a:pt x="2878" y="8933"/>
                    <a:pt x="3113" y="8533"/>
                  </a:cubicBezTo>
                  <a:cubicBezTo>
                    <a:pt x="5930" y="3067"/>
                    <a:pt x="5930" y="3067"/>
                    <a:pt x="5930" y="3067"/>
                  </a:cubicBezTo>
                  <a:cubicBezTo>
                    <a:pt x="6165" y="3067"/>
                    <a:pt x="6165" y="3067"/>
                    <a:pt x="6400" y="3067"/>
                  </a:cubicBezTo>
                  <a:cubicBezTo>
                    <a:pt x="6635" y="3067"/>
                    <a:pt x="6635" y="3067"/>
                    <a:pt x="6635" y="3067"/>
                  </a:cubicBezTo>
                  <a:cubicBezTo>
                    <a:pt x="1939" y="12800"/>
                    <a:pt x="1939" y="12800"/>
                    <a:pt x="1939" y="12800"/>
                  </a:cubicBezTo>
                  <a:cubicBezTo>
                    <a:pt x="6635" y="12800"/>
                    <a:pt x="6635" y="12800"/>
                    <a:pt x="6635" y="12800"/>
                  </a:cubicBezTo>
                  <a:cubicBezTo>
                    <a:pt x="6635" y="20667"/>
                    <a:pt x="6635" y="20667"/>
                    <a:pt x="6635" y="20667"/>
                  </a:cubicBezTo>
                  <a:cubicBezTo>
                    <a:pt x="6635" y="21200"/>
                    <a:pt x="7574" y="21600"/>
                    <a:pt x="8513" y="21600"/>
                  </a:cubicBezTo>
                  <a:cubicBezTo>
                    <a:pt x="9452" y="21600"/>
                    <a:pt x="10156" y="21200"/>
                    <a:pt x="10156" y="20667"/>
                  </a:cubicBezTo>
                  <a:cubicBezTo>
                    <a:pt x="10156" y="12800"/>
                    <a:pt x="10156" y="12800"/>
                    <a:pt x="10156" y="12800"/>
                  </a:cubicBezTo>
                  <a:cubicBezTo>
                    <a:pt x="11330" y="12800"/>
                    <a:pt x="11330" y="12800"/>
                    <a:pt x="11330" y="12800"/>
                  </a:cubicBezTo>
                  <a:cubicBezTo>
                    <a:pt x="11330" y="20667"/>
                    <a:pt x="11330" y="20667"/>
                    <a:pt x="11330" y="20667"/>
                  </a:cubicBezTo>
                  <a:cubicBezTo>
                    <a:pt x="11330" y="21200"/>
                    <a:pt x="12035" y="21600"/>
                    <a:pt x="12974" y="21600"/>
                  </a:cubicBezTo>
                  <a:cubicBezTo>
                    <a:pt x="13913" y="21600"/>
                    <a:pt x="14852" y="21200"/>
                    <a:pt x="14852" y="20667"/>
                  </a:cubicBezTo>
                  <a:cubicBezTo>
                    <a:pt x="14852" y="12800"/>
                    <a:pt x="14852" y="12800"/>
                    <a:pt x="14852" y="12800"/>
                  </a:cubicBezTo>
                  <a:cubicBezTo>
                    <a:pt x="19313" y="12800"/>
                    <a:pt x="19313" y="12800"/>
                    <a:pt x="19313" y="12800"/>
                  </a:cubicBezTo>
                  <a:cubicBezTo>
                    <a:pt x="14617" y="3067"/>
                    <a:pt x="14617" y="3067"/>
                    <a:pt x="14617" y="3067"/>
                  </a:cubicBezTo>
                  <a:cubicBezTo>
                    <a:pt x="14852" y="3067"/>
                    <a:pt x="14852" y="3067"/>
                    <a:pt x="14852" y="3067"/>
                  </a:cubicBezTo>
                  <a:cubicBezTo>
                    <a:pt x="15087" y="3067"/>
                    <a:pt x="15087" y="3067"/>
                    <a:pt x="15087" y="3067"/>
                  </a:cubicBezTo>
                  <a:cubicBezTo>
                    <a:pt x="18374" y="8533"/>
                    <a:pt x="18374" y="8533"/>
                    <a:pt x="18374" y="8533"/>
                  </a:cubicBezTo>
                  <a:cubicBezTo>
                    <a:pt x="18609" y="8933"/>
                    <a:pt x="19548" y="9200"/>
                    <a:pt x="20252" y="9067"/>
                  </a:cubicBezTo>
                  <a:cubicBezTo>
                    <a:pt x="21191" y="8933"/>
                    <a:pt x="21426" y="8400"/>
                    <a:pt x="21191" y="8000"/>
                  </a:cubicBezTo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285232" y="1901190"/>
            <a:ext cx="1648301" cy="1648301"/>
            <a:chOff x="5285232" y="1901190"/>
            <a:chExt cx="1648301" cy="1648301"/>
          </a:xfrm>
        </p:grpSpPr>
        <p:sp>
          <p:nvSpPr>
            <p:cNvPr id="13" name="AutoShape 13"/>
            <p:cNvSpPr/>
            <p:nvPr/>
          </p:nvSpPr>
          <p:spPr>
            <a:xfrm>
              <a:off x="5285232" y="1901190"/>
              <a:ext cx="1648301" cy="1648301"/>
            </a:xfrm>
            <a:prstGeom prst="ellipse">
              <a:avLst/>
            </a:prstGeom>
            <a:solidFill>
              <a:schemeClr val="accent3">
                <a:alpha val="42249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624269" y="4086628"/>
            <a:ext cx="1847850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860494" y="4086628"/>
            <a:ext cx="184785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保持健康体重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5126676" y="4086628"/>
            <a:ext cx="184785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坚持适量运动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399287" y="4086628"/>
            <a:ext cx="184785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均衡饮食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659897" y="4086628"/>
            <a:ext cx="184785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避免接触致癌物质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癌症的预防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523113" y="4243743"/>
            <a:ext cx="142875" cy="1429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624269" y="4409288"/>
            <a:ext cx="2085975" cy="21717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癌症是一种常见的疾病，通过健康的生活方式可以降低患癌风险。</a:t>
            </a:r>
          </a:p>
        </p:txBody>
      </p:sp>
      <p:sp>
        <p:nvSpPr>
          <p:cNvPr id="43" name="AutoShape 43"/>
          <p:cNvSpPr/>
          <p:nvPr/>
        </p:nvSpPr>
        <p:spPr>
          <a:xfrm>
            <a:off x="2753910" y="4243743"/>
            <a:ext cx="142970" cy="14297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2860494" y="4409288"/>
            <a:ext cx="2085975" cy="21717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避免过度肥胖或消瘦，有助于降低患某些癌症的风险。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990136" y="4243743"/>
            <a:ext cx="142970" cy="14297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5126676" y="4409288"/>
            <a:ext cx="2085975" cy="21717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每周至少进行150分钟的中等强度有氧运动，如快走、游泳、骑自行车等，有助于降低癌症风险。</a:t>
            </a:r>
          </a:p>
        </p:txBody>
      </p:sp>
      <p:sp>
        <p:nvSpPr>
          <p:cNvPr id="47" name="AutoShape 47"/>
          <p:cNvSpPr/>
          <p:nvPr/>
        </p:nvSpPr>
        <p:spPr>
          <a:xfrm>
            <a:off x="7256317" y="4243743"/>
            <a:ext cx="142970" cy="14297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7399287" y="4409288"/>
            <a:ext cx="2085975" cy="21717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保持均衡的饮食结构，多吃蔬菜、水果、全谷类食品，减少高热量、高脂肪食品的摄入量。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9528928" y="4243743"/>
            <a:ext cx="142875" cy="1429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TextBox 50"/>
          <p:cNvSpPr txBox="1"/>
          <p:nvPr/>
        </p:nvSpPr>
        <p:spPr>
          <a:xfrm>
            <a:off x="9659897" y="4409288"/>
            <a:ext cx="2085975" cy="21717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尽量避免接触烟草、某些化学物质和紫外线等致癌物质。</a:t>
            </a:r>
          </a:p>
        </p:txBody>
      </p:sp>
      <p:sp>
        <p:nvSpPr>
          <p:cNvPr id="51" name="Freeform 51"/>
          <p:cNvSpPr/>
          <p:nvPr/>
        </p:nvSpPr>
        <p:spPr>
          <a:xfrm>
            <a:off x="3228885" y="2522701"/>
            <a:ext cx="405279" cy="405279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4521150" y="2475275"/>
            <a:ext cx="500132" cy="500132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5880874" y="2496832"/>
            <a:ext cx="457017" cy="457017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238569" y="2476204"/>
            <a:ext cx="457017" cy="457017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8573656" y="2510231"/>
            <a:ext cx="430219" cy="430219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个人预防疾病的措施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https://d.book118.com/808136124022006035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2024-09-13T20:01:40.612</cp:lastPrinted>
  <dcterms:created xsi:type="dcterms:W3CDTF">2024-09-13T12:01:40Z</dcterms:created>
  <dcterms:modified xsi:type="dcterms:W3CDTF">2024-09-13T12:01:42Z</dcterms:modified>
</cp:coreProperties>
</file>