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B69F94-61E0-4866-A4D9-12D7D2E41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CFEFE-E5D8-4946-907B-548193BB2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B4895F-BAC1-4DA6-B6B0-D18C08689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BD3506-7B5A-4FF3-972F-88DC94B00E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372B23-2D3B-41ED-8688-00937C3F49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9C5E70-C2E5-46FF-800A-18BCDF045F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08B616-1548-4378-AC9B-789D9BE129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A0A13-BD8D-4C92-9021-B476027F5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7F56AF-5ADF-499A-A239-F589F574D3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756A9-B419-4BA2-88DA-90B004F41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44AE9-A9B5-4E5B-9E82-DEC55F796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 Id="rId3" Type="http://schemas.openxmlformats.org/officeDocument/2006/relationships/image" Target="../media/image1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4006205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常见的金属材料课件\n## 1.金属材料的分类及性质概述\n### 1.1金属材料的分类方法及其常见类型\n### 1.2金属材料的性质及其影响因素\n### 1.3金属材料的典型应用领域\n## 2.铁及铁合金的性质与用途\n### 2.1铁及其合金的基本性质\n### 2.2铁及其合金的常见类型与用途\n### 2.3铁及其合金的制备技术与工艺\n## 3.铝及铝合金的性质与用途\n### 3.1铝及其合金的基本性质\n### 3.2铝及其合金的常见类型与用途\n### 3.3铝及其合金的制备技术与工艺\n## 4.铜及铜合金的性质与用途\n### 4.1铜及其合金的基本性质\n### 4.2铜及其合金的常见类型与用途\n### 4.3铜及其合金的制备技术与工艺\n## 5.金属材料的腐蚀与防护\n### 5.1金属腐蚀的基本概念与类型\n### 5.2金属腐蚀的机理及其影响因素\n### 5.3金属材料的防腐措施与防护技术\n## 6.金属材料的焊接与连接\n### 6.1金属材料焊接的基本概念与原理\n### 6.2金属材料焊接的方法与工艺\n### 6.3焊接接头的性能与质量控制\n## 7.金属材料的发展趋势与展望\n### 7.1新型金属材料的研发与应用\n### 7.2金属材料循环利用与环保技术\n### 7.3金属材料未来发展趋势与挑战\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06765"/>
            <a:ext cx="11055350" cy="1187450"/>
          </a:xfrm>
        </p:spPr>
        <p:txBody>
          <a:bodyPr vert="horz" wrap="square" lIns="91440" tIns="45720" rIns="91440" bIns="45720" anchor="b">
            <a:spAutoFit/>
          </a:bodyPr>
          <a:lstStyle/>
          <a:p>
            <a:pPr>
              <a:buNone/>
            </a:pPr>
            <a:r>
              <a:rPr lang="zh-CN"/>
              <a:t>常见的金属材料课件</a:t>
            </a:r>
            <a:endParaRPr/>
          </a:p>
        </p:txBody>
      </p:sp>
      <p:sp>
        <p:nvSpPr>
          <p:cNvPr id="3" name="副标题 2"/>
          <p:cNvSpPr>
            <a:spLocks noGrp="1"/>
          </p:cNvSpPr>
          <p:nvPr>
            <p:ph type="subTitle" idx="1"/>
          </p:nvPr>
        </p:nvSpPr>
        <p:spPr>
          <a:xfrm>
            <a:off x="571500" y="3984896"/>
            <a:ext cx="306494" cy="397032"/>
          </a:xfrm>
        </p:spPr>
        <p:txBody>
          <a:bodyPr/>
          <a:lstStyle/>
          <a:p>
            <a:r>
              <a:rPr lang="en-US" smtClean="0"/>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089575"/>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11435770" y="6091434"/>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0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金属材料的分类及性质概述</a:t>
            </a:r>
            <a:endParaRPr/>
          </a:p>
        </p:txBody>
      </p:sp>
      <p:sp>
        <p:nvSpPr>
          <p:cNvPr id="10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7"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8"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49" name="Group 474"/>
            <p:cNvGrpSpPr/>
            <p:nvPr/>
          </p:nvGrpSpPr>
          <p:grpSpPr>
            <a:xfrm>
              <a:off x="454962" y="1575832"/>
              <a:ext cx="5829300" cy="1489352"/>
              <a:chOff x="454963" y="1575832"/>
              <a:chExt cx="5829300" cy="1489352"/>
            </a:xfrm>
          </p:grpSpPr>
          <p:sp>
            <p:nvSpPr>
              <p:cNvPr id="250"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碳素钢：含碳量在0.02%至2.11%之间的钢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合金钢：含有两种或多种合金元素的钢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铸铁：含碳量在2.11%以上的铁碳合金</a:t>
                </a:r>
                <a:endParaRPr/>
              </a:p>
            </p:txBody>
          </p:sp>
          <p:sp>
            <p:nvSpPr>
              <p:cNvPr id="251"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按化学成分分类</a:t>
                </a:r>
                <a:endParaRPr/>
              </a:p>
            </p:txBody>
          </p:sp>
        </p:grpSp>
        <p:grpSp>
          <p:nvGrpSpPr>
            <p:cNvPr id="252" name="Group 477"/>
            <p:cNvGrpSpPr/>
            <p:nvPr/>
          </p:nvGrpSpPr>
          <p:grpSpPr>
            <a:xfrm>
              <a:off x="454962" y="3071702"/>
              <a:ext cx="5829300" cy="1489351"/>
              <a:chOff x="454963" y="3071702"/>
              <a:chExt cx="5829300" cy="1489351"/>
            </a:xfrm>
          </p:grpSpPr>
          <p:sp>
            <p:nvSpPr>
              <p:cNvPr id="253"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结构钢：用于制造各种工程结构的钢材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工具钢：用于制造各种工具、模具的钢材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特殊钢：具有特殊性能的钢材，如不锈钢、耐热钢等</a:t>
                </a:r>
                <a:endParaRPr/>
              </a:p>
            </p:txBody>
          </p:sp>
          <p:sp>
            <p:nvSpPr>
              <p:cNvPr id="254"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按工业用途分类</a:t>
                </a:r>
                <a:endParaRPr/>
              </a:p>
            </p:txBody>
          </p:sp>
        </p:grpSp>
        <p:grpSp>
          <p:nvGrpSpPr>
            <p:cNvPr id="255" name="Group 480"/>
            <p:cNvGrpSpPr/>
            <p:nvPr/>
          </p:nvGrpSpPr>
          <p:grpSpPr>
            <a:xfrm>
              <a:off x="454962" y="4660638"/>
              <a:ext cx="6019800" cy="1489352"/>
              <a:chOff x="454963" y="4660638"/>
              <a:chExt cx="6019800" cy="1489352"/>
            </a:xfrm>
          </p:grpSpPr>
          <p:sp>
            <p:nvSpPr>
              <p:cNvPr id="256"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珠光体钢：含有珠光体的钢材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马氏体钢：含有马氏体的钢材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奥氏体钢：含有奥氏体的钢材</a:t>
                </a:r>
                <a:endParaRPr/>
              </a:p>
            </p:txBody>
          </p:sp>
          <p:sp>
            <p:nvSpPr>
              <p:cNvPr id="257"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按金相组织分类</a:t>
                </a:r>
                <a:endParaRPr/>
              </a:p>
            </p:txBody>
          </p:sp>
        </p:grpSp>
      </p:grpSp>
      <p:pic>
        <p:nvPicPr>
          <p:cNvPr id="258"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59"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0"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1"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金属材料的分类方法及其常见类型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6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物理性质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密度：金属的重量与其体积之比</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熔点：金属由固态转变为液态的温度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沸点：金属由液态转变为气态的温度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电导率：金属导电的性能</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化学性质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活性：金属与非金属反应的能力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氧化性：金属在空气中与氧气反应的能力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还原性：金属从化合物中夺取电子的能力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机械性质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强度：金属抵抗外力破坏的能力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硬度：金属抵抗局部压入的能力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塑性：金属在受力作用下发生变形的能力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影响因素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化学成分：金属元素的种类和含量对金属性质有很大影响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金相组织：金属的内部结构对其性质也有很大影响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温度：金属在不同温度下的性能有所不同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应力状态：金属在不同应力状态下的性能也有所不同</a:t>
            </a:r>
            <a:endParaRPr/>
          </a:p>
        </p:txBody>
      </p:sp>
      <p:sp>
        <p:nvSpPr>
          <p:cNvPr id="26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金属材料的性质及其影响因素</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金属材料的典型应用领域</a:t>
            </a:r>
            <a:endParaRPr lang="en-US" altLang="zh-CN" sz="2800" b="1">
              <a:latin typeface="+mj-ea"/>
              <a:ea typeface="+mj-ea"/>
            </a:endParaRPr>
          </a:p>
        </p:txBody>
      </p:sp>
      <p:grpSp>
        <p:nvGrpSpPr>
          <p:cNvPr id="272" name="组合 271"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273" name="组合 272"/>
            <p:cNvGrpSpPr/>
            <p:nvPr/>
          </p:nvGrpSpPr>
          <p:grpSpPr>
            <a:xfrm>
              <a:off x="660399" y="2074672"/>
              <a:ext cx="2584800" cy="4063380"/>
              <a:chOff x="660399" y="2074672"/>
              <a:chExt cx="2584800" cy="4063380"/>
            </a:xfrm>
          </p:grpSpPr>
          <p:sp>
            <p:nvSpPr>
              <p:cNvPr id="274"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5"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建筑行业</a:t>
                </a:r>
                <a:endParaRPr lang="en-US" altLang="zh-CN" sz="2000" b="1">
                  <a:latin typeface="Microsoft YaHei" panose="020b0503020204020204" pitchFamily="34" charset="-122"/>
                  <a:ea typeface="Microsoft YaHei" panose="020b0503020204020204" pitchFamily="34" charset="-122"/>
                </a:endParaRPr>
              </a:p>
            </p:txBody>
          </p:sp>
          <p:sp>
            <p:nvSpPr>
              <p:cNvPr id="276"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钢筋混凝土：用于建筑结构的钢材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钢结构：用于建筑结构的钢材</a:t>
                </a:r>
                <a:endParaRPr/>
              </a:p>
            </p:txBody>
          </p:sp>
          <p:pic>
            <p:nvPicPr>
              <p:cNvPr id="277"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278" name="组合 277"/>
            <p:cNvGrpSpPr/>
            <p:nvPr/>
          </p:nvGrpSpPr>
          <p:grpSpPr>
            <a:xfrm>
              <a:off x="3422533" y="2074672"/>
              <a:ext cx="2584800" cy="4063380"/>
              <a:chOff x="660399" y="2074672"/>
              <a:chExt cx="2584800" cy="4063380"/>
            </a:xfrm>
          </p:grpSpPr>
          <p:sp>
            <p:nvSpPr>
              <p:cNvPr id="279"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0"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交通运输行业</a:t>
                </a:r>
                <a:endParaRPr lang="en-US" altLang="zh-CN" sz="2000" b="1">
                  <a:latin typeface="Microsoft YaHei" panose="020b0503020204020204" pitchFamily="34" charset="-122"/>
                  <a:ea typeface="Microsoft YaHei" panose="020b0503020204020204" pitchFamily="34" charset="-122"/>
                </a:endParaRPr>
              </a:p>
            </p:txBody>
          </p:sp>
          <p:sp>
            <p:nvSpPr>
              <p:cNvPr id="281"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轨道交通：轨道、车辆等使用的钢材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汽车制造：汽车车身、发动机等使用的钢材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航空航天：航空器、航天器等使用的金属材料</a:t>
                </a:r>
                <a:endParaRPr/>
              </a:p>
            </p:txBody>
          </p:sp>
          <p:pic>
            <p:nvPicPr>
              <p:cNvPr id="282"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83" name="组合 282"/>
            <p:cNvGrpSpPr/>
            <p:nvPr/>
          </p:nvGrpSpPr>
          <p:grpSpPr>
            <a:xfrm>
              <a:off x="6184667" y="2074672"/>
              <a:ext cx="2584800" cy="4063380"/>
              <a:chOff x="660399" y="2074672"/>
              <a:chExt cx="2584800" cy="4063380"/>
            </a:xfrm>
          </p:grpSpPr>
          <p:sp>
            <p:nvSpPr>
              <p:cNvPr id="284"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5"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能源行业</a:t>
                </a:r>
                <a:endParaRPr lang="en-US" altLang="zh-CN" sz="2000" b="1">
                  <a:latin typeface="Microsoft YaHei" panose="020b0503020204020204" pitchFamily="34" charset="-122"/>
                  <a:ea typeface="Microsoft YaHei" panose="020b0503020204020204" pitchFamily="34" charset="-122"/>
                </a:endParaRPr>
              </a:p>
            </p:txBody>
          </p:sp>
          <p:sp>
            <p:nvSpPr>
              <p:cNvPr id="286"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石油钻井：钻井工具、管道等使用的钢材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发电设备：发电机、锅炉等使用的金属材料</a:t>
                </a:r>
                <a:endParaRPr/>
              </a:p>
            </p:txBody>
          </p:sp>
          <p:pic>
            <p:nvPicPr>
              <p:cNvPr id="287"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88" name="组合 287"/>
            <p:cNvGrpSpPr/>
            <p:nvPr/>
          </p:nvGrpSpPr>
          <p:grpSpPr>
            <a:xfrm>
              <a:off x="8946801" y="2074672"/>
              <a:ext cx="2584800" cy="4063380"/>
              <a:chOff x="660399" y="2074672"/>
              <a:chExt cx="2584800" cy="4063380"/>
            </a:xfrm>
          </p:grpSpPr>
          <p:sp>
            <p:nvSpPr>
              <p:cNvPr id="289"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0"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制造业</a:t>
                </a:r>
                <a:endParaRPr lang="en-US" altLang="zh-CN" sz="2000" b="1">
                  <a:latin typeface="Microsoft YaHei" panose="020b0503020204020204" pitchFamily="34" charset="-122"/>
                  <a:ea typeface="Microsoft YaHei" panose="020b0503020204020204" pitchFamily="34" charset="-122"/>
                </a:endParaRPr>
              </a:p>
            </p:txBody>
          </p:sp>
          <p:sp>
            <p:nvSpPr>
              <p:cNvPr id="291"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机械设备：各种机械设备的零部件使用的钢材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刀具模具：制造刀具、模具的钢材</a:t>
                </a:r>
                <a:endParaRPr/>
              </a:p>
            </p:txBody>
          </p:sp>
          <p:pic>
            <p:nvPicPr>
              <p:cNvPr id="292" name="图片 11" descr="{&quot;isTemplate&quot;:true,&quot;type&quot;:&quot;image&quot;,&quot;canOmit&quot;:false}"/>
              <p:cNvPicPr>
                <a:picLocks noChangeAspect="1"/>
              </p:cNvPicPr>
              <p:nvPr/>
            </p:nvPicPr>
            <p:blipFill>
              <a:blip r:embed="rId5"/>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94"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铁及铁合金的性质与用途</a:t>
            </a:r>
            <a:endParaRPr/>
          </a:p>
        </p:txBody>
      </p:sp>
      <p:sp>
        <p:nvSpPr>
          <p:cNvPr id="295"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96"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9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铁及其合金的基本性质</a:t>
            </a:r>
            <a:endParaRPr lang="en-US" altLang="zh-CN" sz="2800" b="1">
              <a:latin typeface="+mj-ea"/>
              <a:ea typeface="+mj-ea"/>
            </a:endParaRPr>
          </a:p>
        </p:txBody>
      </p:sp>
      <p:grpSp>
        <p:nvGrpSpPr>
          <p:cNvPr id="299" name="组合 298"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0" name="组合 299"/>
            <p:cNvGrpSpPr/>
            <p:nvPr/>
          </p:nvGrpSpPr>
          <p:grpSpPr>
            <a:xfrm>
              <a:off x="660399" y="2074672"/>
              <a:ext cx="5100082" cy="4536540"/>
              <a:chOff x="660399" y="2074672"/>
              <a:chExt cx="5100082" cy="4536540"/>
            </a:xfrm>
          </p:grpSpPr>
          <p:sp>
            <p:nvSpPr>
              <p:cNvPr id="30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铁的性质</a:t>
                </a:r>
                <a:endParaRPr lang="en-US" altLang="zh-CN" sz="2000" b="1">
                  <a:latin typeface="Microsoft YaHei" panose="020b0503020204020204" pitchFamily="34" charset="-122"/>
                  <a:ea typeface="Microsoft YaHei" panose="020b0503020204020204" pitchFamily="34" charset="-122"/>
                </a:endParaRPr>
              </a:p>
            </p:txBody>
          </p:sp>
          <p:sp>
            <p:nvSpPr>
              <p:cNvPr id="30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铁是碳铁合金，具有较好的力学性能、导电性和导热性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铁在空气中容易生锈，形成氧化铁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铁能与某些非金属元素形成合金，如钢</a:t>
                </a:r>
                <a:endParaRPr/>
              </a:p>
            </p:txBody>
          </p:sp>
          <p:pic>
            <p:nvPicPr>
              <p:cNvPr id="30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05" name="组合 304"/>
            <p:cNvGrpSpPr/>
            <p:nvPr/>
          </p:nvGrpSpPr>
          <p:grpSpPr>
            <a:xfrm>
              <a:off x="6431519" y="2074672"/>
              <a:ext cx="5100082" cy="4536540"/>
              <a:chOff x="660399" y="2074672"/>
              <a:chExt cx="5100082" cy="4536540"/>
            </a:xfrm>
          </p:grpSpPr>
          <p:sp>
            <p:nvSpPr>
              <p:cNvPr id="30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铁合金的性质</a:t>
                </a:r>
                <a:endParaRPr lang="en-US" altLang="zh-CN" sz="2000" b="1">
                  <a:latin typeface="Microsoft YaHei" panose="020b0503020204020204" pitchFamily="34" charset="-122"/>
                  <a:ea typeface="Microsoft YaHei" panose="020b0503020204020204" pitchFamily="34" charset="-122"/>
                </a:endParaRPr>
              </a:p>
            </p:txBody>
          </p:sp>
          <p:sp>
            <p:nvSpPr>
              <p:cNvPr id="30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铁合金是由铁和其他元素组成的合金，具有较好的力学性能、耐磨性、耐腐蚀性等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铁合金的化学成分和性能可以通过调整合金元素的种类和含量来改变</a:t>
                </a:r>
                <a:endParaRPr/>
              </a:p>
            </p:txBody>
          </p:sp>
          <p:pic>
            <p:nvPicPr>
              <p:cNvPr id="30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3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312" name="Group 628"/>
            <p:cNvGrpSpPr/>
            <p:nvPr/>
          </p:nvGrpSpPr>
          <p:grpSpPr>
            <a:xfrm>
              <a:off x="1197254" y="3971227"/>
              <a:ext cx="11008530" cy="2106887"/>
              <a:chOff x="1197254" y="3971227"/>
              <a:chExt cx="11008530" cy="2106887"/>
            </a:xfrm>
          </p:grpSpPr>
          <p:sp>
            <p:nvSpPr>
              <p:cNvPr id="3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碳素钢</a:t>
                </a:r>
                <a:endParaRPr/>
              </a:p>
            </p:txBody>
          </p:sp>
          <p:sp>
            <p:nvSpPr>
              <p:cNvPr id="3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低碳钢：含碳量较低的钢材，用于制造各种结构件、管道等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中碳钢：含碳量适中的钢材，用于制造齿轮、轴承等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高碳钢：含碳量较高的钢材，用于制造刀具、弹簧等</a:t>
                </a:r>
                <a:endParaRPr/>
              </a:p>
            </p:txBody>
          </p:sp>
        </p:grpSp>
        <p:grpSp>
          <p:nvGrpSpPr>
            <p:cNvPr id="319" name="Group 635"/>
            <p:cNvGrpSpPr/>
            <p:nvPr/>
          </p:nvGrpSpPr>
          <p:grpSpPr>
            <a:xfrm>
              <a:off x="3499345" y="1423099"/>
              <a:ext cx="11008530" cy="2005901"/>
              <a:chOff x="3499345" y="1423099"/>
              <a:chExt cx="11008530" cy="2005901"/>
            </a:xfrm>
          </p:grpSpPr>
          <p:sp>
            <p:nvSpPr>
              <p:cNvPr id="3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合金钢</a:t>
                </a:r>
                <a:endParaRPr/>
              </a:p>
            </p:txBody>
          </p:sp>
          <p:sp>
            <p:nvSpPr>
              <p:cNvPr id="3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低碳合金钢：含碳量较低，同时含有其他合金元素的钢材，用于制造汽车齿轮、高强度螺栓等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中碳合金钢：含碳量适中，同时含有其他合金元素的钢材，用于制造滚珠轴承、齿轮等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高碳合金钢：含碳量较高，同时含有其他合金元素的钢材，用于制造刀具、弹簧等</a:t>
                </a:r>
                <a:endParaRPr/>
              </a:p>
            </p:txBody>
          </p:sp>
          <p:sp>
            <p:nvSpPr>
              <p:cNvPr id="3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铁及其合金的常见类型与用途</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30" name="Group 598"/>
            <p:cNvGrpSpPr/>
            <p:nvPr/>
          </p:nvGrpSpPr>
          <p:grpSpPr>
            <a:xfrm>
              <a:off x="763829" y="1414808"/>
              <a:ext cx="6972294" cy="2337649"/>
              <a:chOff x="763829" y="1414808"/>
              <a:chExt cx="6972294" cy="2337649"/>
            </a:xfrm>
          </p:grpSpPr>
          <p:sp>
            <p:nvSpPr>
              <p:cNvPr id="3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炼钢工艺</a:t>
                </a:r>
                <a:endParaRPr/>
              </a:p>
            </p:txBody>
          </p:sp>
          <p:sp>
            <p:nvSpPr>
              <p:cNvPr id="3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高炉炼钢：通过高温熔化铁矿石、废钢等原料，炼制出钢液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转炉炼钢：通过氧气与废钢、生铁等原料反应，炼制出钢液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电炉炼钢：通过电能为热源，熔化废钢、合金等原料，炼制出钢液</a:t>
                </a:r>
                <a:endParaRPr/>
              </a:p>
            </p:txBody>
          </p:sp>
          <p:sp>
            <p:nvSpPr>
              <p:cNvPr id="3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37" name="Group 591"/>
            <p:cNvGrpSpPr/>
            <p:nvPr/>
          </p:nvGrpSpPr>
          <p:grpSpPr>
            <a:xfrm>
              <a:off x="689593" y="3949139"/>
              <a:ext cx="7078256" cy="2128975"/>
              <a:chOff x="689593" y="3949139"/>
              <a:chExt cx="7078256" cy="2128975"/>
            </a:xfrm>
          </p:grpSpPr>
          <p:sp>
            <p:nvSpPr>
              <p:cNvPr id="3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钢铁冶金工艺</a:t>
                </a:r>
                <a:endParaRPr/>
              </a:p>
            </p:txBody>
          </p:sp>
          <p:sp>
            <p:nvSpPr>
              <p:cNvPr id="3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氧化焙烧：通过高温氧化，去除铁矿石中的杂质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还原焙烧：通过还原剂将铁矿石还原为金属铁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炼铁：将还原后的铁与碳、硅等元素结合，炼制出生铁</a:t>
                </a:r>
                <a:endParaRPr/>
              </a:p>
            </p:txBody>
          </p:sp>
          <p:sp>
            <p:nvSpPr>
              <p:cNvPr id="3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铁及其合金的制备技术与工艺</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铝及铝合金的性质与用途</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铝及其合金的基本性质</a:t>
            </a:r>
            <a:endParaRPr lang="en-US" altLang="zh-CN" sz="2800" b="1">
              <a:latin typeface="+mj-ea"/>
              <a:ea typeface="+mj-ea"/>
            </a:endParaRPr>
          </a:p>
        </p:txBody>
      </p:sp>
      <p:grpSp>
        <p:nvGrpSpPr>
          <p:cNvPr id="13" name="组合 12"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 name="组合 13"/>
            <p:cNvGrpSpPr/>
            <p:nvPr/>
          </p:nvGrpSpPr>
          <p:grpSpPr>
            <a:xfrm>
              <a:off x="660399" y="2074672"/>
              <a:ext cx="5100082" cy="4536540"/>
              <a:chOff x="660399" y="2074672"/>
              <a:chExt cx="5100082" cy="4536540"/>
            </a:xfrm>
          </p:grpSpPr>
          <p:sp>
            <p:nvSpPr>
              <p:cNvPr id="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铝的性质</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铝是轻金属，密度小，导电性和导热性好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铝在空气中能形成氧化铝薄膜，具有较好的耐腐蚀性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铝能与某些非金属元素形成合金，如铝合金</a:t>
                </a:r>
                <a:endParaRPr/>
              </a:p>
            </p:txBody>
          </p:sp>
          <p:pic>
            <p:nvPicPr>
              <p:cNvPr id="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 name="组合 18"/>
            <p:cNvGrpSpPr/>
            <p:nvPr/>
          </p:nvGrpSpPr>
          <p:grpSpPr>
            <a:xfrm>
              <a:off x="6431519" y="2074672"/>
              <a:ext cx="5100082" cy="4536540"/>
              <a:chOff x="660399" y="2074672"/>
              <a:chExt cx="5100082" cy="4536540"/>
            </a:xfrm>
          </p:grpSpPr>
          <p:sp>
            <p:nvSpPr>
              <p:cNvPr id="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铝合金的性质</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铝合金是由铝和其他元素组成的合金，具有较好的力学性能、耐腐蚀性、加工性能等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铝合金的化学成分和性能可以通过调整合金元素的种类和含量来改变</a:t>
                </a:r>
                <a:endParaRPr/>
              </a:p>
            </p:txBody>
          </p:sp>
          <p:pic>
            <p:nvPicPr>
              <p:cNvPr id="2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5"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铝及其合金的常见类型与用途</a:t>
            </a:r>
            <a:endParaRPr lang="en-US" sz="3600" b="1">
              <a:latin typeface="微软雅黑"/>
              <a:ea typeface="微软雅黑"/>
            </a:endParaRPr>
          </a:p>
        </p:txBody>
      </p:sp>
      <p:sp>
        <p:nvSpPr>
          <p:cNvPr id="26"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铝合金</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铸铝合金：用于制造各种铸造件，如发动机缸体、轮毂等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变形铝合金：用于制造各种挤压件、板材、带材等，如航空航天材料、汽车车身材料等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铝锂合金：用于制造飞机蒙皮、火箭壳体等</a:t>
            </a:r>
            <a:endParaRPr/>
          </a:p>
        </p:txBody>
      </p:sp>
      <p:cxnSp>
        <p:nvCxnSpPr>
          <p:cNvPr id="27"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8"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2" name="Group 598"/>
            <p:cNvGrpSpPr/>
            <p:nvPr/>
          </p:nvGrpSpPr>
          <p:grpSpPr>
            <a:xfrm>
              <a:off x="763829" y="1414808"/>
              <a:ext cx="6972294" cy="2337649"/>
              <a:chOff x="763829" y="1414808"/>
              <a:chExt cx="6972294" cy="2337649"/>
            </a:xfrm>
          </p:grpSpPr>
          <p:sp>
            <p:nvSpPr>
              <p:cNvPr id="3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铝的冶炼工艺</a:t>
                </a:r>
                <a:endParaRPr/>
              </a:p>
            </p:txBody>
          </p:sp>
          <p:sp>
            <p:nvSpPr>
              <p:cNvPr id="3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电解铝：通过电解氧化铝，制得金属铝</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铝土矿焙烧：通过高温焙烧铝土矿，提取出氧化铝</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氧化铝熔炼：通过高温熔化氧化铝，制得金属铝</a:t>
                </a:r>
                <a:endParaRPr/>
              </a:p>
            </p:txBody>
          </p:sp>
          <p:sp>
            <p:nvSpPr>
              <p:cNvPr id="3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9" name="Group 591"/>
            <p:cNvGrpSpPr/>
            <p:nvPr/>
          </p:nvGrpSpPr>
          <p:grpSpPr>
            <a:xfrm>
              <a:off x="689593" y="3949139"/>
              <a:ext cx="7078256" cy="2128975"/>
              <a:chOff x="689593" y="3949139"/>
              <a:chExt cx="7078256" cy="2128975"/>
            </a:xfrm>
          </p:grpSpPr>
          <p:sp>
            <p:nvSpPr>
              <p:cNvPr id="4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铝合金的制备工艺</a:t>
                </a:r>
                <a:endParaRPr/>
              </a:p>
            </p:txBody>
          </p:sp>
          <p:sp>
            <p:nvSpPr>
              <p:cNvPr id="4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熔炼法：将铝和其他元素熔化后混合，冷却凝固得到铝合金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铸造法：将铝合金熔化后倒入模具中，冷却凝固得到铸件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塑性加工法：通过挤压、拉伸等塑性加工方法，将铝合金加工成所需形状的零件</a:t>
                </a:r>
                <a:endParaRPr/>
              </a:p>
            </p:txBody>
          </p:sp>
          <p:sp>
            <p:nvSpPr>
              <p:cNvPr id="4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铝及其合金的制备技术与工艺</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4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铜及铜合金的性质与用途</a:t>
            </a:r>
            <a:endParaRPr/>
          </a:p>
        </p:txBody>
      </p:sp>
      <p:sp>
        <p:nvSpPr>
          <p:cNvPr id="4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04</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5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5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铜及其合金的基本性质</a:t>
            </a:r>
            <a:endParaRPr lang="en-US" altLang="zh-CN" sz="2800" b="1">
              <a:latin typeface="+mj-ea"/>
              <a:ea typeface="+mj-ea"/>
            </a:endParaRPr>
          </a:p>
        </p:txBody>
      </p:sp>
      <p:grpSp>
        <p:nvGrpSpPr>
          <p:cNvPr id="53" name="组合 52"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54" name="组合 53"/>
            <p:cNvGrpSpPr/>
            <p:nvPr/>
          </p:nvGrpSpPr>
          <p:grpSpPr>
            <a:xfrm>
              <a:off x="660399" y="2074672"/>
              <a:ext cx="5100082" cy="4536540"/>
              <a:chOff x="660399" y="2074672"/>
              <a:chExt cx="5100082" cy="4536540"/>
            </a:xfrm>
          </p:grpSpPr>
          <p:sp>
            <p:nvSpPr>
              <p:cNvPr id="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铜的性质</a:t>
                </a:r>
                <a:endParaRPr lang="en-US" altLang="zh-CN" sz="2000" b="1">
                  <a:latin typeface="Microsoft YaHei" panose="020b0503020204020204" pitchFamily="34" charset="-122"/>
                  <a:ea typeface="Microsoft YaHei" panose="020b0503020204020204" pitchFamily="34" charset="-122"/>
                </a:endParaRPr>
              </a:p>
            </p:txBody>
          </p:sp>
          <p:sp>
            <p:nvSpPr>
              <p:cNvPr id="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铜是重金属，密度较大，导电性和导热性好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铜在空气中能形成氧化铜薄膜，具有较好的耐腐蚀性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铜能与某些非金属元素形成合金，如铜合金</a:t>
                </a:r>
                <a:endParaRPr/>
              </a:p>
            </p:txBody>
          </p:sp>
          <p:pic>
            <p:nvPicPr>
              <p:cNvPr id="5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9" name="组合 58"/>
            <p:cNvGrpSpPr/>
            <p:nvPr/>
          </p:nvGrpSpPr>
          <p:grpSpPr>
            <a:xfrm>
              <a:off x="6431519" y="2074672"/>
              <a:ext cx="5100082" cy="4536540"/>
              <a:chOff x="660399" y="2074672"/>
              <a:chExt cx="5100082" cy="4536540"/>
            </a:xfrm>
          </p:grpSpPr>
          <p:sp>
            <p:nvSpPr>
              <p:cNvPr id="6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6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铜合金的性质</a:t>
                </a:r>
                <a:endParaRPr lang="en-US" altLang="zh-CN" sz="2000" b="1">
                  <a:latin typeface="Microsoft YaHei" panose="020b0503020204020204" pitchFamily="34" charset="-122"/>
                  <a:ea typeface="Microsoft YaHei" panose="020b0503020204020204" pitchFamily="34" charset="-122"/>
                </a:endParaRPr>
              </a:p>
            </p:txBody>
          </p:sp>
          <p:sp>
            <p:nvSpPr>
              <p:cNvPr id="6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铜合金是由铜和其他元素组成的合金，具有较好的力学性能、导电性、导热性、耐腐蚀性等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铜合金的化学成分和性能可以通过调整合金元素的种类和含量来改变</a:t>
                </a:r>
                <a:endParaRPr/>
              </a:p>
            </p:txBody>
          </p:sp>
          <p:pic>
            <p:nvPicPr>
              <p:cNvPr id="6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https://d.book118.com/808140062050006036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常见的金属材料课件</vt:lpstr>
      <vt:lpstr>金属材料的分类及性质概述</vt:lpstr>
      <vt:lpstr>PowerPoint Presentation</vt:lpstr>
      <vt:lpstr>PowerPoint Presentation</vt:lpstr>
      <vt:lpstr>PowerPoint Presentation</vt:lpstr>
      <vt:lpstr>铁及铁合金的性质与用途</vt:lpstr>
      <vt:lpstr>PowerPoint Presentation</vt:lpstr>
      <vt:lpstr>PowerPoint Presentation</vt:lpstr>
      <vt:lpstr>PowerPoint Presentation</vt:lpstr>
      <vt:lpstr>铝及铝合金的性质与用途</vt:lpstr>
      <vt:lpstr>PowerPoint Presentation</vt:lpstr>
      <vt:lpstr>PowerPoint Presentation</vt:lpstr>
      <vt:lpstr>PowerPoint Presentation</vt:lpstr>
      <vt:lpstr>铜及铜合金的性质与用途</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2024-09-15T16:00:02.034</cp:lastPrinted>
  <dcterms:created xsi:type="dcterms:W3CDTF">2024-09-15T08:00:02Z</dcterms:created>
  <dcterms:modified xsi:type="dcterms:W3CDTF">2024-09-15T08:00:03Z</dcterms:modified>
</cp:coreProperties>
</file>