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71FE027-D2A8-48FD-A7DE-80A3530318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68CCC6-7B14-49FE-ABD6-7D57131BBB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8C02456-3216-483C-A262-54BADE94C6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3C3D146-C869-42D9-880F-E000BBF691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3EC5D2B-69F7-41A2-98A6-33CE23F337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E7A1B79-D02C-42E9-8C73-584CCE68EBA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9C8866-3DA4-4811-B284-69CCB52911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386F52-D10D-44A4-A369-1816086FED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53CFD8-65BF-4882-86A0-728299C9E3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ABA9B0-FE91-44F1-B069-FF6EE87A8C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6D365C-8FCE-4333-AE06-FC6DF6113D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5031300324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1</a:t>
            </a:r>
            <a:endParaRPr lang="en-US" sz="1100"/>
          </a:p>
        </p:txBody>
      </p:sp>
      <p:sp>
        <p:nvSpPr>
          <p:cNvPr id="5" name="TextBox 5"/>
          <p:cNvSpPr txBox="1"/>
          <p:nvPr/>
        </p:nvSpPr>
        <p:spPr>
          <a:xfrm>
            <a:off x="2341326" y="1791812"/>
            <a:ext cx="7509349" cy="1976018"/>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chemeClr val="accent1">
                    <a:alpha val="100000"/>
                  </a:schemeClr>
                </a:solidFill>
                <a:latin typeface="Microsoft Yahei"/>
                <a:ea typeface="Microsoft Yahei"/>
                <a:cs typeface="Microsoft Yahei"/>
              </a:rPr>
              <a:t>资本市场与私募股权投资</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743585" y="2586597"/>
            <a:ext cx="1297305" cy="1739265"/>
          </a:xfrm>
          <a:prstGeom prst="rect">
            <a:avLst/>
          </a:prstGeom>
          <a:noFill/>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00">
                <a:solidFill>
                  <a:srgbClr val="FDFCFC">
                    <a:alpha val="100000"/>
                  </a:srgbClr>
                </a:solidFill>
                <a:latin typeface="微软雅黑"/>
                <a:ea typeface="微软雅黑"/>
                <a:cs typeface="微软雅黑"/>
              </a:rPr>
              <a:t>目 录</a:t>
            </a:r>
          </a:p>
        </p:txBody>
      </p:sp>
      <p:sp>
        <p:nvSpPr>
          <p:cNvPr id="4" name="TextBox 4"/>
          <p:cNvSpPr txBox="1"/>
          <p:nvPr/>
        </p:nvSpPr>
        <p:spPr>
          <a:xfrm>
            <a:off x="1787622" y="2346885"/>
            <a:ext cx="792480" cy="2405928"/>
          </a:xfrm>
          <a:prstGeom prst="rect">
            <a:avLst/>
          </a:prstGeom>
          <a:noFill/>
        </p:spPr>
        <p:txBody>
          <a:bodyPr vert="eaVert" wrap="square" lIns="91440" tIns="45720" rIns="91440" bIns="45720" rtlCol="0" anchor="t" anchorCtr="0">
            <a:normAutofit fontScale="25000"/>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3924">
                <a:solidFill>
                  <a:srgbClr val="FDFCFC">
                    <a:alpha val="100000"/>
                  </a:srgbClr>
                </a:solidFill>
                <a:latin typeface="Calibri"/>
                <a:ea typeface="Calibri"/>
                <a:cs typeface="Calibri"/>
              </a:rPr>
              <a:t>contents</a:t>
            </a:r>
          </a:p>
        </p:txBody>
      </p:sp>
      <p:sp>
        <p:nvSpPr>
          <p:cNvPr id="5" name="TextBox 5"/>
          <p:cNvSpPr txBox="1"/>
          <p:nvPr/>
        </p:nvSpPr>
        <p:spPr>
          <a:xfrm>
            <a:off x="4926105" y="1525786"/>
            <a:ext cx="6219401" cy="404812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资本市场概述</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私募股权投资概述</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资本市场与私募股权投资的关系</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私募股权投资的操作流程</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私募股权投资的风险管理</a:t>
            </a:r>
          </a:p>
          <a:p>
            <a:pPr marL="203200" lvl="0" indent="-203200" algn="l">
              <a:lnSpc>
                <a:spcPct val="150000"/>
              </a:lnSpc>
              <a:buFont typeface="Arial"/>
              <a:buChar char="•"/>
            </a:pPr>
            <a:r>
              <a:rPr lang="en-US" sz="2025" b="1">
                <a:solidFill>
                  <a:schemeClr val="accent1">
                    <a:alpha val="100000"/>
                  </a:schemeClr>
                </a:solidFill>
                <a:latin typeface="Microsoft Yahei"/>
                <a:ea typeface="Microsoft Yahei"/>
                <a:cs typeface="Microsoft Yahei"/>
              </a:rPr>
              <a:t>私募股权投资的未来发展趋势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01</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资本市场概述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资本市场是指期限在一年以上各种资金借贷和证券交易的场所，包括股票市场、债券市场、基金市场等。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功能</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资本市场是筹集资金的重要渠道，也是资源合理配置的有效场所。它对于调节资金供求，引导资金流向，优化资源配置，促进企业改革和经济发展具有重要作用。</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31" r="25031"/>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是指已发行的股票转让、买卖和流通的场所，包括交易所市场和场外交易市场两部分。</a:t>
            </a:r>
          </a:p>
        </p:txBody>
      </p:sp>
      <p:pic>
        <p:nvPicPr>
          <p:cNvPr id="6" name="Picture 6"/>
          <p:cNvPicPr>
            <a:picLocks noChangeAspect="1"/>
          </p:cNvPicPr>
          <p:nvPr/>
        </p:nvPicPr>
        <p:blipFill>
          <a:blip r:embed="rId2"/>
          <a:srcRect l="8125" r="81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股票市场</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是发行和买卖债券的场所，是金融市场的一个重要组成部分。债券市场是一国金融体系中不可或缺的部分。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债券市场</a:t>
            </a:r>
          </a:p>
        </p:txBody>
      </p:sp>
      <p:pic>
        <p:nvPicPr>
          <p:cNvPr id="10" name="Picture 10"/>
          <p:cNvPicPr>
            <a:picLocks noChangeAspect="1"/>
          </p:cNvPicPr>
          <p:nvPr/>
        </p:nvPicPr>
        <p:blipFill>
          <a:blip r:embed="rId3"/>
          <a:srcRect t="12583" b="1258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又称投资基金市场，是指进行基金交易、提供基金服务的市场。它包括基金发行市场和基金交易市场。</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基金市场</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资本市场的类型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资本市场的发展历程</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萌芽阶段</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早期的资本市场表现为自发的民间借贷和钱庄等金融机构的融资活动。</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初步发展阶段</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随着工业革命的推进和股份公司的出现，股票和债券市场开始形成并得到初步发展。</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成熟阶段</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进入20世纪以后，随着全球经济一体化和金融创新的不断发展，资本市场进入了成熟阶段，各种金融工具和交易方式层出不穷。</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国际化阶段</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近年来，随着全球经济一体化的深入发展，资本市场也日益呈现出国际化的趋势，各国资本市场之间的联系和互动不断加强。</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02</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私募股权投资概述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私募股权投资（Private Equity，简称PE）是指通过非公开方式向少数投资者募集资金，对具有高增长潜力的未上市企业进行权益性投资，并通过参与被投资企业的经营管理及资本运作，待其发育成熟后通过市场退出机制将所持有的企业股权变现，实现资本增值收益的一种投资方式。</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私募股权投资具有高风险、高收益、长期性、专业性等特点。其投资对象主要是非上市企业，投资期限较长，通常为3-7年，甚至更长。私募股权投资机构通过积极参与被投资企业的经营管理，提升企业价值，最终实现投资回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私募股权投资的类型</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创业投资（Venture Capital）</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主要投资于初创期或成长期的高科技企业，以高风险换取高收益。</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成长资本（Growth Capital）</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投资于已经度过初创期，进入快速成长阶段的企业，帮助企业扩大规模、提升竞争力。</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并购基金（Buyout Fund）</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通过收购目标企业的股权，获得对目标企业的控制权，然后进行重组、整合等提升企业价值。</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夹层融资（Mezzanine Finan…</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一种介于优先债务和股本之间的融资方式，通常用于企业并购、扩张或重组等。</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起源阶段</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私募股权投资起源于20世纪40年代的美国，最初是由一些富有的家庭和个人投资者为寻求高收益而进行的投资活动。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67" r="16667"/>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发展阶段</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20世纪70年代以后，随着美国经济的复苏和资本市场的繁荣，私募股权投资行业开始迅速发展壮大。越来越多的机构投资者、企业家和富豪加入到私募股权投资的行列中来。</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成熟阶段</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进入21世纪后，私募股权投资行业逐渐走向成熟。投资机构的专业化程度不断提高，投资策略和风险管理也更加精细化和科学化。同时，全球范围内的私募股权投资市场也呈现出蓬勃发展的态势。</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私募股权投资的发展历程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0600" y="6356350"/>
            <a:ext cx="2743200" cy="36512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900">
                <a:solidFill>
                  <a:srgbClr val="000000">
                    <a:alpha val="100000"/>
                  </a:srgbClr>
                </a:solidFill>
                <a:latin typeface="Microsoft Yahei"/>
                <a:ea typeface="Microsoft Yahei"/>
                <a:cs typeface="Microsoft Yahei"/>
              </a:rPr>
              <a:t>3</a:t>
            </a:r>
            <a:endParaRPr lang="en-US" sz="1100"/>
          </a:p>
        </p:txBody>
      </p:sp>
      <p:sp>
        <p:nvSpPr>
          <p:cNvPr id="3" name="TextBox 3"/>
          <p:cNvSpPr txBox="1"/>
          <p:nvPr/>
        </p:nvSpPr>
        <p:spPr>
          <a:xfrm>
            <a:off x="4821470" y="1107163"/>
            <a:ext cx="2550260" cy="17713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8400">
                <a:solidFill>
                  <a:schemeClr val="accent1">
                    <a:alpha val="50000"/>
                  </a:schemeClr>
                </a:solidFill>
                <a:latin typeface="Microsoft Yahei"/>
                <a:ea typeface="Microsoft Yahei"/>
                <a:cs typeface="Microsoft Yahei"/>
              </a:rPr>
              <a:t>03</a:t>
            </a:r>
          </a:p>
        </p:txBody>
      </p:sp>
      <p:sp>
        <p:nvSpPr>
          <p:cNvPr id="4" name="TextBox 4"/>
          <p:cNvSpPr txBox="1"/>
          <p:nvPr/>
        </p:nvSpPr>
        <p:spPr>
          <a:xfrm>
            <a:off x="3234635" y="3625549"/>
            <a:ext cx="5723930" cy="237895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525" b="1">
                <a:solidFill>
                  <a:schemeClr val="accent1">
                    <a:alpha val="100000"/>
                  </a:schemeClr>
                </a:solidFill>
                <a:latin typeface="Microsoft Yahei"/>
                <a:ea typeface="Microsoft Yahei"/>
                <a:cs typeface="Microsoft Yahei"/>
              </a:rPr>
              <a:t>资本市场与私募股权投资的关系</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5" r="1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融资环境</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资本市场的融资环境直接影响私募股权投资机构的募资难度和成本。</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提供退出渠道</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资本市场为私募股权投资提供IPO、股权转让等退出方式，实现投资收益。</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估值定价</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资本市场对企业进行估值定价，影响私募股权投资机构的投资决策和收益水平。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资本市场对私募股权投资的影响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私募股权投资为资本市场提供长期稳定的资金来源，支持企业长期发展。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提供长期资本</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促进创新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优化公司治理</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25" r="166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私募股权投资关注创新型企业，推动技术创新和产业升级，为资本市场注入活力。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私募股权投资机构通过参与公司治理，提升企业价值，改善资本市场生态。</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私募股权投资对资本市场的补充</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资本市场与私募股权投资相互依存，共同构成完整的投融资体系。</a:t>
            </a:r>
          </a:p>
        </p:txBody>
      </p:sp>
      <p:pic>
        <p:nvPicPr>
          <p:cNvPr id="4" name="Picture 4"/>
          <p:cNvPicPr>
            <a:picLocks noChangeAspect="1"/>
          </p:cNvPicPr>
          <p:nvPr/>
        </p:nvPicPr>
        <p:blipFill>
          <a:blip r:embed="rId2"/>
          <a:srcRect l="16792" r="1679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6750" r="16750"/>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相互依存</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资本市场的发展推动私募股权投资的繁荣，而私募股权投资的活跃也促进资本市场的壮大。</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相互促进</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资本市场与私募股权投资在风险共担方面发挥重要作用，共同应对市场波动和风险挑战。</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风险共担</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资本市场与私募股权投资的互动关系</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https://d.book118.com/815031300324011120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2024-09-23T15:37:43.029</cp:lastPrinted>
  <dcterms:created xsi:type="dcterms:W3CDTF">2024-09-23T07:37:43Z</dcterms:created>
  <dcterms:modified xsi:type="dcterms:W3CDTF">2024-09-23T07:37:45Z</dcterms:modified>
</cp:coreProperties>
</file>