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8" r:id="rId47"/>
    <p:sldId id="391" r:id="rId48"/>
    <p:sldId id="394" r:id="rId49"/>
    <p:sldId id="396" r:id="rId50"/>
  </p:sldIdLst>
  <p:sldSz cx="12192000" cy="6858000"/>
  <p:notesSz cx="6858000" cy="9144000"/>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slide" Target="slides/slide45.xml" /><Relationship Id="rId49" Type="http://schemas.openxmlformats.org/officeDocument/2006/relationships/slide" Target="slides/slide46.xml" /><Relationship Id="rId5" Type="http://schemas.openxmlformats.org/officeDocument/2006/relationships/slide" Target="slides/slide2.xml" /><Relationship Id="rId50" Type="http://schemas.openxmlformats.org/officeDocument/2006/relationships/slide" Target="slides/slide47.xml" /><Relationship Id="rId51" Type="http://schemas.openxmlformats.org/officeDocument/2006/relationships/tags" Target="tags/tag178.xml" /><Relationship Id="rId52" Type="http://schemas.openxmlformats.org/officeDocument/2006/relationships/presProps" Target="presProps.xml" /><Relationship Id="rId53" Type="http://schemas.openxmlformats.org/officeDocument/2006/relationships/viewProps" Target="viewProps.xml" /><Relationship Id="rId54" Type="http://schemas.openxmlformats.org/officeDocument/2006/relationships/theme" Target="theme/theme1.xml" /><Relationship Id="rId55"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3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6C80E95-F800-4685-9CC0-BEAD223020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6C80E95-F800-4685-9CC0-BEAD22302047}" type="slidenum">
              <a:rPr lang="zh-CN" altLang="en-US" smtClean="0"/>
              <a:t>6</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6C80E95-F800-4685-9CC0-BEAD22302047}" type="slidenum">
              <a:rPr lang="zh-CN" altLang="en-US" smtClean="0"/>
              <a:t>8</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6C80E95-F800-4685-9CC0-BEAD22302047}" type="slidenum">
              <a:rPr lang="zh-CN" altLang="en-US" smtClean="0"/>
              <a:t>17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txBox="1">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txBox="1">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txBox="1">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txBox="1">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txBox="1">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image" Target="../media/image1.png" /><Relationship Id="rId14"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image" Target="../media/image2.png"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tags" Target="../tags/tag31.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2.xml" /><Relationship Id="rId10" Type="http://schemas.openxmlformats.org/officeDocument/2006/relationships/slideMaster" Target="../slideMasters/slideMaster2.xml" /><Relationship Id="rId2" Type="http://schemas.openxmlformats.org/officeDocument/2006/relationships/tags" Target="../tags/tag33.xml"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tags" Target="../tags/tag36.xml" /><Relationship Id="rId6" Type="http://schemas.openxmlformats.org/officeDocument/2006/relationships/tags" Target="../tags/tag37.xml" /><Relationship Id="rId7" Type="http://schemas.openxmlformats.org/officeDocument/2006/relationships/tags" Target="../tags/tag38.xml" /><Relationship Id="rId8" Type="http://schemas.openxmlformats.org/officeDocument/2006/relationships/tags" Target="../tags/tag39.xml" /><Relationship Id="rId9" Type="http://schemas.openxmlformats.org/officeDocument/2006/relationships/tags" Target="../tags/tag40.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image" Target="../media/image3.png" /><Relationship Id="rId8"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tags" Target="../tags/tag5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7.xml"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image" Target="../media/image1.png" /><Relationship Id="rId13" Type="http://schemas.openxmlformats.org/officeDocument/2006/relationships/slideMaster" Target="../slideMasters/slideMaster2.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tags" Target="../tags/tag72.xml" /><Relationship Id="rId7" Type="http://schemas.openxmlformats.org/officeDocument/2006/relationships/tags" Target="../tags/tag73.xml" /><Relationship Id="rId8" Type="http://schemas.openxmlformats.org/officeDocument/2006/relationships/tags" Target="../tags/tag74.xml" /><Relationship Id="rId9" Type="http://schemas.openxmlformats.org/officeDocument/2006/relationships/tags" Target="../tags/tag75.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6.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10.xml" /><Relationship Id="rId10"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 Id="rId8" Type="http://schemas.openxmlformats.org/officeDocument/2006/relationships/tags" Target="../tags/tag117.xml" /><Relationship Id="rId9" Type="http://schemas.openxmlformats.org/officeDocument/2006/relationships/tags" Target="../tags/tag118.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A8B534-1204-4DD1-A868-4A3F68ED4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327A1-0651-49CE-8EEF-591FA0976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D949CF-D116-42E2-8448-36932E839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31405B-0822-4A26-84AE-D1CF2D3082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00BCDA-5A40-4F79-945D-C3C4C4057F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757E14-E872-4A40-A4BF-F2F5B8F962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D55AC4-E21C-4850-B0CE-CE9C1F467F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33046B-1084-47C6-B178-4F464A26A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56AE37-F865-487E-B8A7-80DEB98C6F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82017-8439-45A7-A1B1-AF2FD592C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A4526-A5E8-4134-9EE3-36FDADE6C1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14" name="任意多边形 13"/>
          <p:cNvSpPr/>
          <p:nvPr>
            <p:custDataLst>
              <p:tags r:id="rId1"/>
            </p:custDataLst>
          </p:nvPr>
        </p:nvSpPr>
        <p:spPr>
          <a:xfrm>
            <a:off x="6339205" y="1694180"/>
            <a:ext cx="5852795" cy="5163820"/>
          </a:xfrm>
          <a:custGeom>
            <a:cxnLst>
              <a:cxn ang="3">
                <a:pos x="hc" y="t"/>
              </a:cxn>
              <a:cxn ang="cd2">
                <a:pos x="l" y="vc"/>
              </a:cxn>
              <a:cxn ang="cd4">
                <a:pos x="hc" y="b"/>
              </a:cxn>
              <a:cxn ang="0">
                <a:pos x="r" y="vc"/>
              </a:cxn>
            </a:cxnLst>
            <a:rect l="l" t="t" r="r" b="b"/>
            <a:pathLst>
              <a:path w="9217" h="8131">
                <a:moveTo>
                  <a:pt x="6444" y="0"/>
                </a:moveTo>
                <a:cubicBezTo>
                  <a:pt x="7417" y="0"/>
                  <a:pt x="8339" y="216"/>
                  <a:pt x="9166" y="602"/>
                </a:cubicBezTo>
                <a:lnTo>
                  <a:pt x="9217" y="626"/>
                </a:lnTo>
                <a:lnTo>
                  <a:pt x="9217" y="3858"/>
                </a:lnTo>
                <a:lnTo>
                  <a:pt x="9188" y="3828"/>
                </a:lnTo>
                <a:cubicBezTo>
                  <a:pt x="8497" y="3103"/>
                  <a:pt x="7523" y="2652"/>
                  <a:pt x="6444" y="2652"/>
                </a:cubicBezTo>
                <a:cubicBezTo>
                  <a:pt x="4350" y="2652"/>
                  <a:pt x="2652" y="4350"/>
                  <a:pt x="2652" y="6444"/>
                </a:cubicBezTo>
                <a:cubicBezTo>
                  <a:pt x="2652" y="7049"/>
                  <a:pt x="2794" y="7621"/>
                  <a:pt x="3046" y="8129"/>
                </a:cubicBezTo>
                <a:lnTo>
                  <a:pt x="3048" y="8132"/>
                </a:lnTo>
                <a:lnTo>
                  <a:pt x="224" y="8132"/>
                </a:lnTo>
                <a:lnTo>
                  <a:pt x="223" y="8131"/>
                </a:lnTo>
                <a:cubicBezTo>
                  <a:pt x="78" y="7593"/>
                  <a:pt x="0" y="7027"/>
                  <a:pt x="0" y="6444"/>
                </a:cubicBezTo>
                <a:cubicBezTo>
                  <a:pt x="0" y="2885"/>
                  <a:pt x="2885" y="0"/>
                  <a:pt x="6444" y="0"/>
                </a:cubicBezTo>
                <a:close/>
              </a:path>
            </a:pathLst>
          </a:custGeom>
          <a:gradFill>
            <a:gsLst>
              <a:gs pos="0">
                <a:schemeClr val="accent4"/>
              </a:gs>
              <a:gs pos="100000">
                <a:schemeClr val="accent4">
                  <a:lumMod val="40000"/>
                  <a:lumOff val="60000"/>
                </a:schemeClr>
              </a:gs>
            </a:gsLst>
            <a:lin ang="165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2" name="任意多边形 11"/>
          <p:cNvSpPr/>
          <p:nvPr>
            <p:custDataLst>
              <p:tags r:id="rId2"/>
            </p:custDataLst>
          </p:nvPr>
        </p:nvSpPr>
        <p:spPr>
          <a:xfrm>
            <a:off x="-15875" y="-17145"/>
            <a:ext cx="4196715" cy="2998470"/>
          </a:xfrm>
          <a:custGeom>
            <a:cxnLst>
              <a:cxn ang="3">
                <a:pos x="hc" y="t"/>
              </a:cxn>
              <a:cxn ang="cd2">
                <a:pos x="l" y="vc"/>
              </a:cxn>
              <a:cxn ang="cd4">
                <a:pos x="hc" y="b"/>
              </a:cxn>
              <a:cxn ang="0">
                <a:pos x="r" y="vc"/>
              </a:cxn>
            </a:cxnLst>
            <a:rect l="l" t="t" r="r" b="b"/>
            <a:pathLst>
              <a:path w="6609" h="4722">
                <a:moveTo>
                  <a:pt x="0" y="0"/>
                </a:moveTo>
                <a:lnTo>
                  <a:pt x="6433" y="0"/>
                </a:lnTo>
                <a:lnTo>
                  <a:pt x="6434" y="3"/>
                </a:lnTo>
                <a:cubicBezTo>
                  <a:pt x="6547" y="354"/>
                  <a:pt x="6609" y="728"/>
                  <a:pt x="6609" y="1117"/>
                </a:cubicBezTo>
                <a:cubicBezTo>
                  <a:pt x="6609" y="3108"/>
                  <a:pt x="4995" y="4722"/>
                  <a:pt x="3004" y="4722"/>
                </a:cubicBezTo>
                <a:cubicBezTo>
                  <a:pt x="1760" y="4722"/>
                  <a:pt x="663" y="4092"/>
                  <a:pt x="15" y="3133"/>
                </a:cubicBezTo>
                <a:lnTo>
                  <a:pt x="0" y="3111"/>
                </a:lnTo>
                <a:lnTo>
                  <a:pt x="0" y="0"/>
                </a:lnTo>
                <a:close/>
              </a:path>
            </a:pathLst>
          </a:custGeom>
          <a:gradFill>
            <a:gsLst>
              <a:gs pos="0">
                <a:schemeClr val="accent1">
                  <a:alpha val="0"/>
                </a:schemeClr>
              </a:gs>
              <a:gs pos="100000">
                <a:schemeClr val="accent1">
                  <a:alpha val="31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3" name="空心弧 12"/>
          <p:cNvSpPr>
            <a:spLocks noChangeAspect="1"/>
          </p:cNvSpPr>
          <p:nvPr>
            <p:custDataLst>
              <p:tags r:id="rId3"/>
            </p:custDataLst>
          </p:nvPr>
        </p:nvSpPr>
        <p:spPr>
          <a:xfrm rot="19680000">
            <a:off x="4568835" y="4613426"/>
            <a:ext cx="2052000" cy="2052000"/>
          </a:xfrm>
          <a:prstGeom prst="blockArc">
            <a:avLst>
              <a:gd name="adj1" fmla="val 10800000"/>
              <a:gd name="adj2" fmla="val 124980"/>
              <a:gd name="adj3" fmla="val 30890"/>
            </a:avLst>
          </a:prstGeom>
          <a:gradFill>
            <a:gsLst>
              <a:gs pos="0">
                <a:schemeClr val="accent1">
                  <a:alpha val="40000"/>
                </a:schemeClr>
              </a:gs>
              <a:gs pos="95000">
                <a:schemeClr val="accent2">
                  <a:alpha val="25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solidFill>
                  <a:schemeClr val="tx1"/>
                </a:solidFill>
                <a:cs typeface="微软雅黑" panose="020b0503020204020204" charset="-122"/>
              </a:rPr>
              <a:t>  </a:t>
            </a:r>
            <a:endParaRPr lang="en-US" altLang="zh-CN">
              <a:solidFill>
                <a:schemeClr val="tx1"/>
              </a:solidFill>
              <a:cs typeface="微软雅黑" panose="020b0503020204020204" charset="-122"/>
            </a:endParaRPr>
          </a:p>
        </p:txBody>
      </p:sp>
      <p:cxnSp>
        <p:nvCxnSpPr>
          <p:cNvPr id="22" name="直接连接符 21"/>
          <p:cNvCxnSpPr/>
          <p:nvPr>
            <p:custDataLst>
              <p:tags r:id="rId4"/>
            </p:custDataLst>
          </p:nvPr>
        </p:nvCxnSpPr>
        <p:spPr>
          <a:xfrm>
            <a:off x="1153985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5"/>
            </p:custDataLst>
          </p:nvPr>
        </p:nvCxnSpPr>
        <p:spPr>
          <a:xfrm>
            <a:off x="1153985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6"/>
            </p:custDataLst>
          </p:nvPr>
        </p:nvCxnSpPr>
        <p:spPr>
          <a:xfrm>
            <a:off x="1153985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署名"/>
          <p:cNvSpPr>
            <a:spLocks noGrp="1"/>
          </p:cNvSpPr>
          <p:nvPr>
            <p:ph type="body" idx="3" hasCustomPrompt="1"/>
            <p:custDataLst>
              <p:tags r:id="rId7"/>
            </p:custDataLst>
          </p:nvPr>
        </p:nvSpPr>
        <p:spPr>
          <a:xfrm>
            <a:off x="765175" y="4071620"/>
            <a:ext cx="2072005" cy="513080"/>
          </a:xfrm>
          <a:prstGeom prst="roundRect">
            <a:avLst>
              <a:gd name="adj" fmla="val 50000"/>
            </a:avLst>
          </a:prstGeom>
          <a:solidFill>
            <a:schemeClr val="accent4">
              <a:lumMod val="60000"/>
              <a:lumOff val="40000"/>
            </a:schemeClr>
          </a:solidFill>
        </p:spPr>
        <p:txBody>
          <a:bodyPr wrap="square" lIns="91440" tIns="45720" rIns="91440" bIns="45720" rtlCol="0" anchor="ctr" anchorCtr="0">
            <a:normAutofit/>
          </a:bodyPr>
          <a:lstStyle>
            <a:lvl1pPr marL="0" marR="0" lvl="0" algn="ctr" defTabSz="914400" rtl="0" eaLnBrk="1" fontAlgn="auto" latinLnBrk="0" hangingPunct="1">
              <a:lnSpc>
                <a:spcPct val="110000"/>
              </a:lnSpc>
              <a:buClrTx/>
              <a:buSzTx/>
              <a:buFontTx/>
              <a:buNone/>
              <a:defRPr kumimoji="0" lang="zh-CN" altLang="en-US" sz="1600" b="1" i="0" u="none" strike="noStrike" kern="1200" cap="none" spc="0" normalizeH="0" baseline="0" noProof="1">
                <a:solidFill>
                  <a:schemeClr val="accent1"/>
                </a:solidFill>
                <a:latin typeface="+mn-lt"/>
                <a:ea typeface="+mn-lt"/>
                <a:cs typeface="微软雅黑" panose="020b0503020204020204" charset="-122"/>
                <a:sym typeface="+mn-ea"/>
              </a:defRPr>
            </a:lvl1pPr>
          </a:lstStyle>
          <a:p>
            <a:pPr lvl="0" algn="ctr">
              <a:lnSpc>
                <a:spcPct val="110000"/>
              </a:lnSpc>
              <a:buClrTx/>
              <a:buSzTx/>
              <a:buFontTx/>
            </a:pPr>
            <a:r>
              <a:rPr>
                <a:sym typeface="+mn-ea"/>
              </a:rPr>
              <a:t>单击此处编辑文本</a:t>
            </a:r>
            <a:endParaRPr>
              <a:sym typeface="+mn-ea"/>
            </a:endParaRPr>
          </a:p>
        </p:txBody>
      </p:sp>
      <p:sp>
        <p:nvSpPr>
          <p:cNvPr id="8" name="副标题"/>
          <p:cNvSpPr>
            <a:spLocks noGrp="1"/>
          </p:cNvSpPr>
          <p:nvPr>
            <p:ph type="body" idx="2" hasCustomPrompt="1"/>
            <p:custDataLst>
              <p:tags r:id="rId8"/>
            </p:custDataLst>
          </p:nvPr>
        </p:nvSpPr>
        <p:spPr>
          <a:xfrm>
            <a:off x="765175" y="3159125"/>
            <a:ext cx="5866765" cy="530225"/>
          </a:xfrm>
          <a:prstGeom prst="rect">
            <a:avLst/>
          </a:prstGeom>
        </p:spPr>
        <p:txBody>
          <a:bodyPr wrap="square" lIns="91440" tIns="45720" rIns="91440" bIns="45720" rtlCol="0" anchor="t">
            <a:normAutofit/>
          </a:bodyPr>
          <a:lstStyle>
            <a:lvl1pPr marL="0" marR="0" lvl="0" algn="l" defTabSz="914400" rtl="0" eaLnBrk="1" fontAlgn="auto" latinLnBrk="0" hangingPunct="1">
              <a:lnSpc>
                <a:spcPct val="150000"/>
              </a:lnSpc>
              <a:buClrTx/>
              <a:buSzTx/>
              <a:buFontTx/>
              <a:buNone/>
              <a:defRPr kumimoji="0" lang="zh-CN" altLang="en-US" sz="2000" b="0" i="0" u="none" strike="noStrike" kern="1200" cap="none" spc="0" normalizeH="0" baseline="0" noProof="1">
                <a:solidFill>
                  <a:schemeClr val="accent4">
                    <a:lumMod val="60000"/>
                    <a:lumOff val="40000"/>
                  </a:schemeClr>
                </a:solidFill>
                <a:latin typeface="微软雅黑"/>
                <a:ea typeface="微软雅黑"/>
                <a:cs typeface="Arial" pitchFamily="34" charset="0"/>
                <a:sym typeface="+mn-ea"/>
              </a:defRPr>
            </a:lvl1pPr>
          </a:lstStyle>
          <a:p>
            <a:pPr lvl="0" algn="l">
              <a:lnSpc>
                <a:spcPct val="150000"/>
              </a:lnSpc>
              <a:buClrTx/>
              <a:buSzTx/>
              <a:buFontTx/>
            </a:pPr>
            <a:r>
              <a:rPr>
                <a:sym typeface="+mn-ea"/>
              </a:rPr>
              <a:t>单击此处编辑母版副标题样式</a:t>
            </a:r>
            <a:endParaRPr>
              <a:sym typeface="+mn-ea"/>
            </a:endParaRPr>
          </a:p>
        </p:txBody>
      </p:sp>
      <p:sp>
        <p:nvSpPr>
          <p:cNvPr id="7" name="标题"/>
          <p:cNvSpPr>
            <a:spLocks noGrp="1"/>
          </p:cNvSpPr>
          <p:nvPr>
            <p:ph type="title" idx="1" hasCustomPrompt="1"/>
            <p:custDataLst>
              <p:tags r:id="rId9"/>
            </p:custDataLst>
          </p:nvPr>
        </p:nvSpPr>
        <p:spPr>
          <a:xfrm>
            <a:off x="765175" y="1842717"/>
            <a:ext cx="5866765" cy="1303655"/>
          </a:xfrm>
          <a:prstGeom prst="rect">
            <a:avLst/>
          </a:prstGeom>
        </p:spPr>
        <p:txBody>
          <a:bodyPr wrap="square" lIns="91440" tIns="45720" rIns="91440" bIns="45720" rtlCol="0" anchor="b">
            <a:normAutofit/>
          </a:bodyPr>
          <a:lstStyle>
            <a:lvl1pPr marL="0" marR="0" lvl="0" algn="l" defTabSz="914400" rtl="0" eaLnBrk="1" fontAlgn="auto" latinLnBrk="0" hangingPunct="1">
              <a:lnSpc>
                <a:spcPct val="140000"/>
              </a:lnSpc>
              <a:buClrTx/>
              <a:buSzTx/>
              <a:buFontTx/>
              <a:buNone/>
              <a:defRPr kumimoji="0" lang="zh-CN" altLang="en-US" sz="5800" b="1" i="0" u="none" strike="noStrike" kern="1200" cap="none" spc="0" normalizeH="0" baseline="0" noProof="1">
                <a:solidFill>
                  <a:schemeClr val="accent4">
                    <a:lumMod val="40000"/>
                    <a:lumOff val="60000"/>
                  </a:schemeClr>
                </a:solidFill>
                <a:latin typeface="+mj-ea"/>
                <a:ea typeface="+mj-ea"/>
                <a:cs typeface="微软雅黑" panose="020b0503020204020204" charset="-122"/>
                <a:sym typeface="+mn-ea"/>
              </a:defRPr>
            </a:lvl1pPr>
          </a:lstStyle>
          <a:p>
            <a:pPr lvl="0" algn="l">
              <a:lnSpc>
                <a:spcPct val="140000"/>
              </a:lnSpc>
              <a:buClrTx/>
              <a:buSzTx/>
              <a:buFontTx/>
            </a:pPr>
            <a:r>
              <a:rPr>
                <a:sym typeface="+mn-ea"/>
              </a:rPr>
              <a:t>单击编辑标题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565CE74E-AB26-4998-AD42-012C4C1AD076}" type="slidenum">
              <a:rPr lang="zh-CN" altLang="en-US" smtClean="0"/>
              <a:t/>
            </a:fld>
            <a:endParaRPr lang="zh-CN" altLang="en-US"/>
          </a:p>
        </p:txBody>
      </p:sp>
      <p:pic>
        <p:nvPicPr>
          <p:cNvPr id="3" name="图片 2" descr="卡通人物  描述已自动生成"/>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695308" y="999307"/>
            <a:ext cx="5496692" cy="5858693"/>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2" name="圆角矩形 1"/>
          <p:cNvSpPr/>
          <p:nvPr>
            <p:custDataLst>
              <p:tags r:id="rId1"/>
            </p:custDataLst>
          </p:nvPr>
        </p:nvSpPr>
        <p:spPr>
          <a:xfrm>
            <a:off x="84455" y="78740"/>
            <a:ext cx="12023725" cy="6700520"/>
          </a:xfrm>
          <a:prstGeom prst="roundRect">
            <a:avLst>
              <a:gd name="adj" fmla="val 3654"/>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 name="正文"/>
          <p:cNvSpPr txBox="1">
            <a:spLocks noGrp="1"/>
          </p:cNvSpPr>
          <p:nvPr>
            <p:ph idx="2"/>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ln>
                  <a:noFill/>
                  <a:prstDash val="sysDot"/>
                </a:ln>
                <a:latin typeface="+mn-lt"/>
                <a:ea typeface="+mn-lt"/>
                <a:cs typeface="微软雅黑" panose="020b0503020204020204" charset="-122"/>
                <a:sym typeface="+mn-ea"/>
              </a:rPr>
              <a:t>单击此处编辑母版文本样式</a:t>
            </a:r>
            <a:endParaRPr>
              <a:ln>
                <a:noFill/>
                <a:prstDash val="sysDot"/>
              </a:ln>
              <a:latin typeface="+mn-lt"/>
              <a:ea typeface="+mn-lt"/>
              <a:cs typeface="微软雅黑" panose="020b0503020204020204" charset="-122"/>
              <a:sym typeface="+mn-ea"/>
            </a:endParaRPr>
          </a:p>
          <a:p>
            <a:pPr lvl="1">
              <a:spcBef>
                <a:spcPts val="1200"/>
              </a:spcBef>
              <a:spcAft>
                <a:spcPct val="0"/>
              </a:spcAft>
              <a:buClr>
                <a:schemeClr val="accent1"/>
              </a:buClr>
            </a:pPr>
            <a:r>
              <a:rPr>
                <a:ln>
                  <a:noFill/>
                  <a:prstDash val="sysDot"/>
                </a:ln>
                <a:latin typeface="+mn-lt"/>
                <a:ea typeface="+mn-lt"/>
                <a:cs typeface="微软雅黑" panose="020b0503020204020204" charset="-122"/>
                <a:sym typeface="+mn-ea"/>
              </a:rPr>
              <a:t>第二级</a:t>
            </a:r>
            <a:endParaRPr>
              <a:ln>
                <a:noFill/>
                <a:prstDash val="sysDot"/>
              </a:ln>
              <a:latin typeface="+mn-lt"/>
              <a:ea typeface="+mn-lt"/>
              <a:cs typeface="微软雅黑" panose="020b0503020204020204" charset="-122"/>
              <a:sym typeface="+mn-ea"/>
            </a:endParaRPr>
          </a:p>
          <a:p>
            <a:pPr lvl="2">
              <a:spcBef>
                <a:spcPts val="1200"/>
              </a:spcBef>
              <a:spcAft>
                <a:spcPct val="0"/>
              </a:spcAft>
              <a:buClr>
                <a:schemeClr val="accent1"/>
              </a:buClr>
            </a:pPr>
            <a:r>
              <a:rPr>
                <a:ln>
                  <a:noFill/>
                  <a:prstDash val="sysDot"/>
                </a:ln>
                <a:latin typeface="+mn-lt"/>
                <a:ea typeface="+mn-lt"/>
                <a:cs typeface="微软雅黑" panose="020b0503020204020204" charset="-122"/>
                <a:sym typeface="+mn-ea"/>
              </a:rPr>
              <a:t>第三级</a:t>
            </a:r>
            <a:endParaRPr>
              <a:ln>
                <a:noFill/>
                <a:prstDash val="sysDot"/>
              </a:ln>
              <a:latin typeface="+mn-lt"/>
              <a:ea typeface="+mn-lt"/>
              <a:cs typeface="微软雅黑" panose="020b0503020204020204" charset="-122"/>
              <a:sym typeface="+mn-ea"/>
            </a:endParaRPr>
          </a:p>
          <a:p>
            <a:pPr lvl="3">
              <a:spcBef>
                <a:spcPts val="1200"/>
              </a:spcBef>
              <a:spcAft>
                <a:spcPct val="0"/>
              </a:spcAft>
              <a:buClr>
                <a:schemeClr val="accent1"/>
              </a:buClr>
            </a:pPr>
            <a:r>
              <a:rPr>
                <a:ln>
                  <a:noFill/>
                  <a:prstDash val="sysDot"/>
                </a:ln>
                <a:latin typeface="+mn-lt"/>
                <a:ea typeface="+mn-lt"/>
                <a:cs typeface="微软雅黑" panose="020b0503020204020204" charset="-122"/>
                <a:sym typeface="+mn-ea"/>
              </a:rPr>
              <a:t>第四级</a:t>
            </a:r>
            <a:endParaRPr>
              <a:ln>
                <a:noFill/>
                <a:prstDash val="sysDot"/>
              </a:ln>
              <a:latin typeface="+mn-lt"/>
              <a:ea typeface="+mn-lt"/>
              <a:cs typeface="微软雅黑" panose="020b0503020204020204" charset="-122"/>
              <a:sym typeface="+mn-ea"/>
            </a:endParaRPr>
          </a:p>
          <a:p>
            <a:pPr lvl="4">
              <a:spcBef>
                <a:spcPts val="1200"/>
              </a:spcBef>
              <a:spcAft>
                <a:spcPct val="0"/>
              </a:spcAft>
              <a:buClr>
                <a:schemeClr val="accent1"/>
              </a:buClr>
            </a:pPr>
            <a:r>
              <a:rPr>
                <a:ln>
                  <a:noFill/>
                  <a:prstDash val="sysDot"/>
                </a:ln>
                <a:latin typeface="+mn-lt"/>
                <a:ea typeface="+mn-lt"/>
                <a:cs typeface="微软雅黑" panose="020b0503020204020204" charset="-122"/>
                <a:sym typeface="+mn-ea"/>
              </a:rPr>
              <a:t>第五级</a:t>
            </a:r>
            <a:endParaRPr>
              <a:ln>
                <a:noFill/>
                <a:prstDash val="sysDot"/>
              </a:ln>
              <a:latin typeface="+mn-lt"/>
              <a:ea typeface="+mn-lt"/>
              <a:cs typeface="微软雅黑" panose="020b0503020204020204" charset="-122"/>
              <a:sym typeface="+mn-ea"/>
            </a:endParaRPr>
          </a:p>
        </p:txBody>
      </p:sp>
      <p:sp>
        <p:nvSpPr>
          <p:cNvPr id="7"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微软雅黑" panose="020b0503020204020204" charset="-122"/>
              </a:defRPr>
            </a:lvl1pPr>
          </a:lstStyle>
          <a:p>
            <a:pPr lvl="0" algn="ctr"/>
            <a:r>
              <a:rPr>
                <a:sym typeface="+mn-ea"/>
              </a:rPr>
              <a:t>单击此处编辑母版标题样式</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9" name="任意多边形 8"/>
          <p:cNvSpPr/>
          <p:nvPr>
            <p:custDataLst>
              <p:tags r:id="rId1"/>
            </p:custDataLst>
          </p:nvPr>
        </p:nvSpPr>
        <p:spPr>
          <a:xfrm>
            <a:off x="6339205" y="1694180"/>
            <a:ext cx="5852795" cy="5163820"/>
          </a:xfrm>
          <a:custGeom>
            <a:cxnLst>
              <a:cxn ang="3">
                <a:pos x="hc" y="t"/>
              </a:cxn>
              <a:cxn ang="cd2">
                <a:pos x="l" y="vc"/>
              </a:cxn>
              <a:cxn ang="cd4">
                <a:pos x="hc" y="b"/>
              </a:cxn>
              <a:cxn ang="0">
                <a:pos x="r" y="vc"/>
              </a:cxn>
            </a:cxnLst>
            <a:rect l="l" t="t" r="r" b="b"/>
            <a:pathLst>
              <a:path w="9217" h="8131">
                <a:moveTo>
                  <a:pt x="6444" y="0"/>
                </a:moveTo>
                <a:cubicBezTo>
                  <a:pt x="7417" y="0"/>
                  <a:pt x="8339" y="216"/>
                  <a:pt x="9166" y="602"/>
                </a:cubicBezTo>
                <a:lnTo>
                  <a:pt x="9217" y="626"/>
                </a:lnTo>
                <a:lnTo>
                  <a:pt x="9217" y="3858"/>
                </a:lnTo>
                <a:lnTo>
                  <a:pt x="9188" y="3828"/>
                </a:lnTo>
                <a:cubicBezTo>
                  <a:pt x="8497" y="3103"/>
                  <a:pt x="7523" y="2652"/>
                  <a:pt x="6444" y="2652"/>
                </a:cubicBezTo>
                <a:cubicBezTo>
                  <a:pt x="4350" y="2652"/>
                  <a:pt x="2652" y="4350"/>
                  <a:pt x="2652" y="6444"/>
                </a:cubicBezTo>
                <a:cubicBezTo>
                  <a:pt x="2652" y="7049"/>
                  <a:pt x="2794" y="7621"/>
                  <a:pt x="3046" y="8129"/>
                </a:cubicBezTo>
                <a:lnTo>
                  <a:pt x="3048" y="8132"/>
                </a:lnTo>
                <a:lnTo>
                  <a:pt x="224" y="8132"/>
                </a:lnTo>
                <a:lnTo>
                  <a:pt x="223" y="8131"/>
                </a:lnTo>
                <a:cubicBezTo>
                  <a:pt x="78" y="7593"/>
                  <a:pt x="0" y="7027"/>
                  <a:pt x="0" y="6444"/>
                </a:cubicBezTo>
                <a:cubicBezTo>
                  <a:pt x="0" y="2885"/>
                  <a:pt x="2885" y="0"/>
                  <a:pt x="6444" y="0"/>
                </a:cubicBezTo>
                <a:close/>
              </a:path>
            </a:pathLst>
          </a:custGeom>
          <a:gradFill>
            <a:gsLst>
              <a:gs pos="0">
                <a:schemeClr val="accent4"/>
              </a:gs>
              <a:gs pos="100000">
                <a:schemeClr val="accent4">
                  <a:lumMod val="40000"/>
                  <a:lumOff val="60000"/>
                </a:schemeClr>
              </a:gs>
            </a:gsLst>
            <a:lin ang="165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8" name="节编号"/>
          <p:cNvSpPr>
            <a:spLocks noGrp="1"/>
          </p:cNvSpPr>
          <p:nvPr>
            <p:ph type="body" idx="2" hasCustomPrompt="1"/>
            <p:custDataLst>
              <p:tags r:id="rId2"/>
            </p:custDataLst>
          </p:nvPr>
        </p:nvSpPr>
        <p:spPr>
          <a:xfrm>
            <a:off x="1241425" y="504190"/>
            <a:ext cx="4126865" cy="259334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10000"/>
              </a:lnSpc>
              <a:buClrTx/>
              <a:buSzTx/>
              <a:buFontTx/>
              <a:buNone/>
              <a:defRPr kumimoji="0" lang="en-US" altLang="en-GB" sz="13800" b="1" i="0" u="none" strike="noStrike" kern="1200" cap="none" spc="0" normalizeH="0" baseline="0" noProof="1">
                <a:solidFill>
                  <a:schemeClr val="accent2">
                    <a:lumMod val="60000"/>
                    <a:lumOff val="40000"/>
                  </a:schemeClr>
                </a:solidFill>
                <a:latin typeface="+mj-lt"/>
                <a:ea typeface="+mj-lt"/>
                <a:cs typeface="微软雅黑" panose="020b0503020204020204" charset="-122"/>
                <a:sym typeface="+mn-ea"/>
              </a:defRPr>
            </a:lvl1pPr>
          </a:lstStyle>
          <a:p>
            <a:pPr lvl="0" algn="l">
              <a:lnSpc>
                <a:spcPct val="110000"/>
              </a:lnSpc>
              <a:buClrTx/>
              <a:buSzTx/>
              <a:buFontTx/>
            </a:pPr>
            <a:r>
              <a:rPr>
                <a:sym typeface="+mn-ea"/>
              </a:rPr>
              <a:t>编号</a:t>
            </a:r>
            <a:endParaRPr>
              <a:sym typeface="+mn-ea"/>
            </a:endParaRPr>
          </a:p>
        </p:txBody>
      </p:sp>
      <p:sp>
        <p:nvSpPr>
          <p:cNvPr id="7" name="标题"/>
          <p:cNvSpPr>
            <a:spLocks noGrp="1"/>
          </p:cNvSpPr>
          <p:nvPr>
            <p:ph type="title" idx="1" hasCustomPrompt="1"/>
            <p:custDataLst>
              <p:tags r:id="rId3"/>
            </p:custDataLst>
          </p:nvPr>
        </p:nvSpPr>
        <p:spPr>
          <a:xfrm>
            <a:off x="1241425" y="3147060"/>
            <a:ext cx="5474335" cy="211074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50000"/>
              </a:lnSpc>
              <a:buClrTx/>
              <a:buSzTx/>
              <a:buFontTx/>
              <a:buNone/>
              <a:defRPr kumimoji="0" lang="zh-CN" altLang="en-US" sz="4400" b="1" i="0" u="none" strike="noStrike" kern="1200" cap="none" spc="0" normalizeH="0" baseline="0" noProof="1">
                <a:solidFill>
                  <a:schemeClr val="accent4">
                    <a:lumMod val="40000"/>
                    <a:lumOff val="60000"/>
                  </a:schemeClr>
                </a:solidFill>
                <a:latin typeface="+mj-lt"/>
                <a:ea typeface="+mj-lt"/>
                <a:cs typeface="微软雅黑" panose="020b0503020204020204" charset="-122"/>
                <a:sym typeface="+mn-ea"/>
              </a:defRPr>
            </a:lvl1pPr>
          </a:lstStyle>
          <a:p>
            <a:pPr lvl="0" algn="l">
              <a:lnSpc>
                <a:spcPct val="15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565CE74E-AB26-4998-AD42-012C4C1AD076}" type="slidenum">
              <a:rPr lang="zh-CN" altLang="en-US" smtClean="0"/>
              <a:t/>
            </a:fld>
            <a:endParaRPr lang="zh-CN" altLang="en-US"/>
          </a:p>
        </p:txBody>
      </p:sp>
      <p:pic>
        <p:nvPicPr>
          <p:cNvPr id="3" name="图片 2" descr="卡通人物  描述已自动生成"/>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80780" y="1065992"/>
            <a:ext cx="6411220" cy="5792008"/>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2" name="圆角矩形 1"/>
          <p:cNvSpPr/>
          <p:nvPr>
            <p:custDataLst>
              <p:tags r:id="rId1"/>
            </p:custDataLst>
          </p:nvPr>
        </p:nvSpPr>
        <p:spPr>
          <a:xfrm>
            <a:off x="84455" y="78740"/>
            <a:ext cx="12023725" cy="6700520"/>
          </a:xfrm>
          <a:prstGeom prst="roundRect">
            <a:avLst>
              <a:gd name="adj" fmla="val 3654"/>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 name="正文"/>
          <p:cNvSpPr txBox="1">
            <a:spLocks noGrp="1"/>
          </p:cNvSpPr>
          <p:nvPr>
            <p:ph idx="3"/>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9" name="正文"/>
          <p:cNvSpPr txBox="1">
            <a:spLocks noGrp="1"/>
          </p:cNvSpPr>
          <p:nvPr>
            <p:ph idx="2"/>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8"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5" name="日期占位符 4"/>
          <p:cNvSpPr>
            <a:spLocks noGrp="1"/>
          </p:cNvSpPr>
          <p:nvPr>
            <p:ph type="dt" sz="half" idx="10"/>
            <p:custDataLst>
              <p:tags r:id="rId5"/>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7"/>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2" name="圆角矩形 1"/>
          <p:cNvSpPr/>
          <p:nvPr>
            <p:custDataLst>
              <p:tags r:id="rId1"/>
            </p:custDataLst>
          </p:nvPr>
        </p:nvSpPr>
        <p:spPr>
          <a:xfrm>
            <a:off x="84455" y="78740"/>
            <a:ext cx="12023725" cy="6700520"/>
          </a:xfrm>
          <a:prstGeom prst="roundRect">
            <a:avLst>
              <a:gd name="adj" fmla="val 3654"/>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4" name="正文"/>
          <p:cNvSpPr txBox="1">
            <a:spLocks noGrp="1"/>
          </p:cNvSpPr>
          <p:nvPr>
            <p:ph idx="5"/>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13" name="标题"/>
          <p:cNvSpPr txBox="1">
            <a:spLocks noGrp="1"/>
          </p:cNvSpPr>
          <p:nvPr>
            <p:ph type="title" idx="4"/>
            <p:custDataLst>
              <p:tags r:id="rId3"/>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lt"/>
                <a:ea typeface="+mj-lt"/>
                <a:cs typeface="微软雅黑" panose="020b0503020204020204" charset="-122"/>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11" name="标题"/>
          <p:cNvSpPr txBox="1">
            <a:spLocks noGrp="1"/>
          </p:cNvSpPr>
          <p:nvPr>
            <p:ph type="title" idx="2"/>
            <p:custDataLst>
              <p:tags r:id="rId5"/>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lt"/>
                <a:ea typeface="+mj-lt"/>
                <a:cs typeface="微软雅黑" panose="020b0503020204020204"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7" name="日期占位符 6"/>
          <p:cNvSpPr>
            <a:spLocks noGrp="1"/>
          </p:cNvSpPr>
          <p:nvPr>
            <p:ph type="dt" sz="half" idx="10"/>
            <p:custDataLst>
              <p:tags r:id="rId7"/>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9"/>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8" name="任意多边形 7"/>
          <p:cNvSpPr/>
          <p:nvPr>
            <p:custDataLst>
              <p:tags r:id="rId1"/>
            </p:custDataLst>
          </p:nvPr>
        </p:nvSpPr>
        <p:spPr>
          <a:xfrm>
            <a:off x="635" y="635"/>
            <a:ext cx="4118610" cy="5348605"/>
          </a:xfrm>
          <a:custGeom>
            <a:cxnLst>
              <a:cxn ang="3">
                <a:pos x="hc" y="t"/>
              </a:cxn>
              <a:cxn ang="cd2">
                <a:pos x="l" y="vc"/>
              </a:cxn>
              <a:cxn ang="cd4">
                <a:pos x="hc" y="b"/>
              </a:cxn>
              <a:cxn ang="0">
                <a:pos x="r" y="vc"/>
              </a:cxn>
            </a:cxnLst>
            <a:rect l="l" t="t" r="r" b="b"/>
            <a:pathLst>
              <a:path w="6486" h="8423">
                <a:moveTo>
                  <a:pt x="2849" y="0"/>
                </a:moveTo>
                <a:lnTo>
                  <a:pt x="5849" y="0"/>
                </a:lnTo>
                <a:lnTo>
                  <a:pt x="5853" y="8"/>
                </a:lnTo>
                <a:cubicBezTo>
                  <a:pt x="6258" y="798"/>
                  <a:pt x="6486" y="1692"/>
                  <a:pt x="6486" y="2641"/>
                </a:cubicBezTo>
                <a:cubicBezTo>
                  <a:pt x="6486" y="5834"/>
                  <a:pt x="3897" y="8423"/>
                  <a:pt x="704" y="8423"/>
                </a:cubicBezTo>
                <a:cubicBezTo>
                  <a:pt x="479" y="8423"/>
                  <a:pt x="257" y="8410"/>
                  <a:pt x="39" y="8385"/>
                </a:cubicBezTo>
                <a:lnTo>
                  <a:pt x="0" y="8381"/>
                </a:lnTo>
                <a:lnTo>
                  <a:pt x="0" y="5970"/>
                </a:lnTo>
                <a:lnTo>
                  <a:pt x="18" y="5974"/>
                </a:lnTo>
                <a:cubicBezTo>
                  <a:pt x="239" y="6019"/>
                  <a:pt x="469" y="6043"/>
                  <a:pt x="704" y="6043"/>
                </a:cubicBezTo>
                <a:cubicBezTo>
                  <a:pt x="2583" y="6043"/>
                  <a:pt x="4106" y="4520"/>
                  <a:pt x="4106" y="2641"/>
                </a:cubicBezTo>
                <a:cubicBezTo>
                  <a:pt x="4106" y="1584"/>
                  <a:pt x="3624" y="639"/>
                  <a:pt x="2868" y="15"/>
                </a:cubicBezTo>
                <a:lnTo>
                  <a:pt x="2849" y="0"/>
                </a:lnTo>
                <a:close/>
              </a:path>
            </a:pathLst>
          </a:custGeom>
          <a:gradFill>
            <a:gsLst>
              <a:gs pos="0">
                <a:schemeClr val="accent4">
                  <a:lumMod val="60000"/>
                  <a:lumOff val="40000"/>
                </a:schemeClr>
              </a:gs>
              <a:gs pos="100000">
                <a:schemeClr val="accent4">
                  <a:lumMod val="40000"/>
                  <a:lumOff val="60000"/>
                </a:schemeClr>
              </a:gs>
            </a:gsLst>
            <a:lin ang="165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 name="副标题"/>
          <p:cNvSpPr>
            <a:spLocks noGrp="1"/>
          </p:cNvSpPr>
          <p:nvPr>
            <p:ph type="body" idx="2" hasCustomPrompt="1"/>
            <p:custDataLst>
              <p:tags r:id="rId2"/>
            </p:custDataLst>
          </p:nvPr>
        </p:nvSpPr>
        <p:spPr>
          <a:xfrm>
            <a:off x="8274050" y="666115"/>
            <a:ext cx="3677285" cy="708025"/>
          </a:xfrm>
          <a:prstGeom prst="rect">
            <a:avLst/>
          </a:prstGeom>
        </p:spPr>
        <p:txBody>
          <a:bodyPr wrap="square" lIns="91440" tIns="45720" rIns="91440" bIns="45720" rtlCol="0" anchor="t">
            <a:normAutofit/>
          </a:bodyPr>
          <a:lstStyle>
            <a:lvl1pPr marL="0" marR="0" lvl="0" algn="l" defTabSz="914400" rtl="0" eaLnBrk="1" fontAlgn="auto" latinLnBrk="0" hangingPunct="1">
              <a:lnSpc>
                <a:spcPct val="110000"/>
              </a:lnSpc>
              <a:buClrTx/>
              <a:buSzTx/>
              <a:buFontTx/>
              <a:buNone/>
              <a:defRPr kumimoji="0" lang="en-GB" altLang="zh-CN" sz="3600" b="1" i="0" u="none" strike="noStrike" kern="1200" cap="none" spc="0" normalizeH="0" baseline="0" noProof="1">
                <a:solidFill>
                  <a:schemeClr val="accent1">
                    <a:lumMod val="60000"/>
                    <a:lumOff val="40000"/>
                  </a:schemeClr>
                </a:solidFill>
                <a:latin typeface="+mj-lt"/>
                <a:ea typeface="+mj-lt"/>
                <a:cs typeface="微软雅黑" panose="020b0503020204020204" charset="-122"/>
                <a:sym typeface="+mn-ea"/>
              </a:defRPr>
            </a:lvl1pPr>
          </a:lstStyle>
          <a:p>
            <a:pPr lvl="0" algn="l">
              <a:lnSpc>
                <a:spcPct val="110000"/>
              </a:lnSpc>
              <a:buClrTx/>
              <a:buSzTx/>
              <a:buFontTx/>
            </a:pPr>
            <a:r>
              <a:rPr>
                <a:sym typeface="+mn-ea"/>
              </a:rPr>
              <a:t>单击编辑副标题</a:t>
            </a:r>
            <a:endParaRPr>
              <a:sym typeface="+mn-ea"/>
            </a:endParaRPr>
          </a:p>
        </p:txBody>
      </p:sp>
      <p:sp>
        <p:nvSpPr>
          <p:cNvPr id="6" name="标题"/>
          <p:cNvSpPr>
            <a:spLocks noGrp="1"/>
          </p:cNvSpPr>
          <p:nvPr>
            <p:ph type="title" idx="1" hasCustomPrompt="1"/>
            <p:custDataLst>
              <p:tags r:id="rId3"/>
            </p:custDataLst>
          </p:nvPr>
        </p:nvSpPr>
        <p:spPr>
          <a:xfrm>
            <a:off x="6194425" y="258445"/>
            <a:ext cx="2078990" cy="1223010"/>
          </a:xfrm>
          <a:prstGeom prst="rect">
            <a:avLst/>
          </a:prstGeom>
        </p:spPr>
        <p:txBody>
          <a:bodyPr wrap="square" lIns="91440" tIns="45720" rIns="91440" bIns="45720" rtlCol="0" anchor="t">
            <a:normAutofit/>
          </a:bodyPr>
          <a:lstStyle>
            <a:lvl1pPr marL="0" marR="0" lvl="0" algn="l" defTabSz="914400" rtl="0" eaLnBrk="1" fontAlgn="auto" latinLnBrk="0" hangingPunct="1">
              <a:lnSpc>
                <a:spcPct val="130000"/>
              </a:lnSpc>
              <a:buClrTx/>
              <a:buSzTx/>
              <a:buFontTx/>
              <a:buNone/>
              <a:defRPr kumimoji="0" lang="zh-CN" altLang="en-US" sz="6600" b="1" i="0" u="none" strike="noStrike" kern="1200" cap="none" spc="0" normalizeH="0" baseline="0" noProof="1">
                <a:solidFill>
                  <a:schemeClr val="accent2">
                    <a:lumMod val="20000"/>
                    <a:lumOff val="80000"/>
                  </a:schemeClr>
                </a:solidFill>
                <a:latin typeface="+mj-lt"/>
                <a:ea typeface="+mj-lt"/>
                <a:cs typeface="微软雅黑" panose="020b0503020204020204" charset="-122"/>
                <a:sym typeface="+mn-ea"/>
              </a:defRPr>
            </a:lvl1pPr>
          </a:lstStyle>
          <a:p>
            <a:pPr lvl="0" algn="l">
              <a:lnSpc>
                <a:spcPct val="130000"/>
              </a:lnSpc>
              <a:buClrTx/>
              <a:buSzTx/>
              <a:buFontTx/>
            </a:pPr>
            <a:r>
              <a:rPr>
                <a:sym typeface="+mn-ea"/>
              </a:rPr>
              <a:t>标题</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p>
            <a:fld id="{565CE74E-AB26-4998-AD42-012C4C1AD076}" type="slidenum">
              <a:rPr lang="zh-CN" altLang="en-US" smtClean="0"/>
              <a:t/>
            </a:fld>
            <a:endParaRPr lang="zh-CN" altLang="en-US"/>
          </a:p>
        </p:txBody>
      </p:sp>
      <p:pic>
        <p:nvPicPr>
          <p:cNvPr id="9" name="图片 8" descr="卡通人物  描述已自动生成"/>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104097"/>
            <a:ext cx="5277587" cy="5753903"/>
          </a:xfrm>
          <a:prstGeom prst="rect">
            <a:avLst/>
          </a:prstGeom>
        </p:spPr>
      </p:pic>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空白">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8" name="圆角矩形 7"/>
          <p:cNvSpPr/>
          <p:nvPr>
            <p:custDataLst>
              <p:tags r:id="rId1"/>
            </p:custDataLst>
          </p:nvPr>
        </p:nvSpPr>
        <p:spPr>
          <a:xfrm>
            <a:off x="399098" y="351155"/>
            <a:ext cx="11393805" cy="6155690"/>
          </a:xfrm>
          <a:prstGeom prst="roundRect">
            <a:avLst>
              <a:gd name="adj" fmla="val 3654"/>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3" name="日期占位符 2"/>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a:ea typeface="微软雅黑"/>
                <a:cs typeface="+mn-cs"/>
                <a:sym typeface="+mn-ea"/>
              </a:defRPr>
            </a:lvl1pPr>
          </a:lstStyle>
          <a:p>
            <a:pPr lvl="0"/>
            <a:r>
              <a:rPr>
                <a:sym typeface="+mn-ea"/>
              </a:rPr>
              <a:t>单击此处编辑母版文本样式</a:t>
            </a:r>
            <a:endParaRPr>
              <a:sym typeface="+mn-ea"/>
            </a:endParaRPr>
          </a:p>
        </p:txBody>
      </p:sp>
      <p:sp>
        <p:nvSpPr>
          <p:cNvPr id="8" name="日期占位符 7"/>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9" name="页脚占位符 8"/>
          <p:cNvSpPr>
            <a:spLocks noGrp="1"/>
          </p:cNvSpPr>
          <p:nvPr>
            <p:ph type="ftr" sz="quarter" idx="11"/>
            <p:custDataLst>
              <p:tags r:id="rId5"/>
            </p:custDataLst>
          </p:nvPr>
        </p:nvSpPr>
        <p:spPr/>
        <p:txBody>
          <a:bodyPr/>
          <a:lstStyle/>
          <a:p>
            <a:endParaRPr lang="zh-CN" altLang="en-US"/>
          </a:p>
        </p:txBody>
      </p:sp>
      <p:sp>
        <p:nvSpPr>
          <p:cNvPr id="10" name="灯片编号占位符 9"/>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normAutofit/>
          </a:bodyPr>
          <a:lstStyle>
            <a:lvl1pPr indent="0" eaLnBrk="1" fontAlgn="auto" latinLnBrk="0" hangingPunct="1">
              <a:defRPr>
                <a:latin typeface="微软雅黑"/>
                <a:ea typeface="微软雅黑"/>
              </a:defRPr>
            </a:lvl1pPr>
            <a:lvl2pPr indent="0" eaLnBrk="1" fontAlgn="auto" latinLnBrk="0" hangingPunct="1">
              <a:defRPr>
                <a:latin typeface="微软雅黑"/>
                <a:ea typeface="微软雅黑"/>
              </a:defRPr>
            </a:lvl2pPr>
            <a:lvl3pPr indent="0" eaLnBrk="1" fontAlgn="auto" latinLnBrk="0" hangingPunct="1">
              <a:defRPr>
                <a:latin typeface="微软雅黑"/>
                <a:ea typeface="微软雅黑"/>
              </a:defRPr>
            </a:lvl3pPr>
            <a:lvl4pPr indent="0" eaLnBrk="1" fontAlgn="auto" latinLnBrk="0" hangingPunct="1">
              <a:defRPr>
                <a:latin typeface="微软雅黑"/>
                <a:ea typeface="微软雅黑"/>
              </a:defRPr>
            </a:lvl4pPr>
            <a:lvl5pPr indent="0" eaLnBrk="1" fontAlgn="auto" latinLnBrk="0" hangingPunct="1">
              <a:defRPr>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内容">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2" name="圆角矩形 1"/>
          <p:cNvSpPr/>
          <p:nvPr>
            <p:custDataLst>
              <p:tags r:id="rId1"/>
            </p:custDataLst>
          </p:nvPr>
        </p:nvSpPr>
        <p:spPr>
          <a:xfrm>
            <a:off x="84455" y="78740"/>
            <a:ext cx="12023725" cy="6700520"/>
          </a:xfrm>
          <a:prstGeom prst="roundRect">
            <a:avLst>
              <a:gd name="adj" fmla="val 3654"/>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7" name="正文"/>
          <p:cNvSpPr txBox="1">
            <a:spLocks noGrp="1"/>
          </p:cNvSpPr>
          <p:nvPr>
            <p:ph idx="1"/>
            <p:custDataLst>
              <p:tags r:id="rId2"/>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uFillTx/>
                <a:latin typeface="+mn-lt"/>
                <a:ea typeface="+mn-lt"/>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ln>
                  <a:noFill/>
                  <a:prstDash val="sysDot"/>
                </a:ln>
                <a:solidFill>
                  <a:schemeClr val="dk1">
                    <a:lumMod val="75000"/>
                    <a:lumOff val="25000"/>
                  </a:schemeClr>
                </a:solidFill>
                <a:latin typeface="+mn-lt"/>
                <a:ea typeface="+mn-lt"/>
                <a:cs typeface="微软雅黑" panose="020b0503020204020204" charset="-122"/>
                <a:sym typeface="+mn-ea"/>
              </a:rPr>
              <a:t>单击此处编辑母版文本样式</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1"/>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第二级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2"/>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第三级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3"/>
            <a:r>
              <a:rPr lang="zh-CN" altLang="en-US">
                <a:ln>
                  <a:noFill/>
                  <a:prstDash val="sysDot"/>
                </a:ln>
                <a:solidFill>
                  <a:schemeClr val="dk1">
                    <a:lumMod val="75000"/>
                    <a:lumOff val="25000"/>
                  </a:schemeClr>
                </a:solidFill>
                <a:latin typeface="+mn-lt"/>
                <a:ea typeface="+mn-lt"/>
                <a:cs typeface="微软雅黑" panose="020b0503020204020204" charset="-122"/>
                <a:sym typeface="+mn-ea"/>
              </a:rPr>
              <a:t>第四级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a:p>
            <a:pPr lvl="4"/>
            <a:r>
              <a:rPr lang="zh-CN" altLang="en-US">
                <a:ln>
                  <a:noFill/>
                  <a:prstDash val="sysDot"/>
                </a:ln>
                <a:solidFill>
                  <a:schemeClr val="dk1">
                    <a:lumMod val="75000"/>
                    <a:lumOff val="25000"/>
                  </a:schemeClr>
                </a:solidFill>
                <a:latin typeface="+mn-lt"/>
                <a:ea typeface="+mn-lt"/>
                <a:cs typeface="微软雅黑" panose="020b0503020204020204" charset="-122"/>
                <a:sym typeface="+mn-ea"/>
              </a:rPr>
              <a:t>第五级</a:t>
            </a:r>
            <a:endParaRPr lang="zh-CN" altLang="en-US">
              <a:ln>
                <a:noFill/>
                <a:prstDash val="sysDot"/>
              </a:ln>
              <a:solidFill>
                <a:schemeClr val="dk1">
                  <a:lumMod val="75000"/>
                  <a:lumOff val="25000"/>
                </a:schemeClr>
              </a:solidFill>
              <a:latin typeface="+mn-lt"/>
              <a:ea typeface="+mn-lt"/>
              <a:cs typeface="微软雅黑" panose="020b0503020204020204" charset="-122"/>
              <a:sym typeface="+mn-ea"/>
            </a:endParaRPr>
          </a:p>
        </p:txBody>
      </p:sp>
      <p:sp>
        <p:nvSpPr>
          <p:cNvPr id="4" name="日期占位符 3"/>
          <p:cNvSpPr>
            <a:spLocks noGrp="1"/>
          </p:cNvSpPr>
          <p:nvPr>
            <p:ph type="dt" sz="half" idx="10"/>
            <p:custDataLst>
              <p:tags r:id="rId3"/>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5"/>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bg>
      <p:bgPr>
        <a:gradFill>
          <a:gsLst>
            <a:gs pos="0">
              <a:schemeClr val="accent1">
                <a:lumMod val="60000"/>
                <a:lumOff val="40000"/>
              </a:schemeClr>
            </a:gs>
            <a:gs pos="100000">
              <a:schemeClr val="accent1"/>
            </a:gs>
          </a:gsLst>
          <a:lin ang="4200000" scaled="0"/>
        </a:gradFill>
        <a:effectLst/>
      </p:bgPr>
    </p:bg>
    <p:spTree>
      <p:nvGrpSpPr>
        <p:cNvPr id="1" name=""/>
        <p:cNvGrpSpPr/>
        <p:nvPr/>
      </p:nvGrpSpPr>
      <p:grpSpPr>
        <a:xfrm>
          <a:off x="0" y="0"/>
          <a:ext cx="0" cy="0"/>
        </a:xfrm>
      </p:grpSpPr>
      <p:sp>
        <p:nvSpPr>
          <p:cNvPr id="12" name="任意多边形 11"/>
          <p:cNvSpPr/>
          <p:nvPr>
            <p:custDataLst>
              <p:tags r:id="rId1"/>
            </p:custDataLst>
          </p:nvPr>
        </p:nvSpPr>
        <p:spPr>
          <a:xfrm>
            <a:off x="6339205" y="1694180"/>
            <a:ext cx="5852795" cy="5163820"/>
          </a:xfrm>
          <a:custGeom>
            <a:cxnLst>
              <a:cxn ang="3">
                <a:pos x="hc" y="t"/>
              </a:cxn>
              <a:cxn ang="cd2">
                <a:pos x="l" y="vc"/>
              </a:cxn>
              <a:cxn ang="cd4">
                <a:pos x="hc" y="b"/>
              </a:cxn>
              <a:cxn ang="0">
                <a:pos x="r" y="vc"/>
              </a:cxn>
            </a:cxnLst>
            <a:rect l="l" t="t" r="r" b="b"/>
            <a:pathLst>
              <a:path w="9217" h="8131">
                <a:moveTo>
                  <a:pt x="6444" y="0"/>
                </a:moveTo>
                <a:cubicBezTo>
                  <a:pt x="7417" y="0"/>
                  <a:pt x="8339" y="216"/>
                  <a:pt x="9166" y="602"/>
                </a:cubicBezTo>
                <a:lnTo>
                  <a:pt x="9217" y="626"/>
                </a:lnTo>
                <a:lnTo>
                  <a:pt x="9217" y="3858"/>
                </a:lnTo>
                <a:lnTo>
                  <a:pt x="9188" y="3828"/>
                </a:lnTo>
                <a:cubicBezTo>
                  <a:pt x="8497" y="3103"/>
                  <a:pt x="7523" y="2652"/>
                  <a:pt x="6444" y="2652"/>
                </a:cubicBezTo>
                <a:cubicBezTo>
                  <a:pt x="4350" y="2652"/>
                  <a:pt x="2652" y="4350"/>
                  <a:pt x="2652" y="6444"/>
                </a:cubicBezTo>
                <a:cubicBezTo>
                  <a:pt x="2652" y="7049"/>
                  <a:pt x="2794" y="7621"/>
                  <a:pt x="3046" y="8129"/>
                </a:cubicBezTo>
                <a:lnTo>
                  <a:pt x="3048" y="8132"/>
                </a:lnTo>
                <a:lnTo>
                  <a:pt x="224" y="8132"/>
                </a:lnTo>
                <a:lnTo>
                  <a:pt x="223" y="8131"/>
                </a:lnTo>
                <a:cubicBezTo>
                  <a:pt x="78" y="7593"/>
                  <a:pt x="0" y="7027"/>
                  <a:pt x="0" y="6444"/>
                </a:cubicBezTo>
                <a:cubicBezTo>
                  <a:pt x="0" y="2885"/>
                  <a:pt x="2885" y="0"/>
                  <a:pt x="6444" y="0"/>
                </a:cubicBezTo>
                <a:close/>
              </a:path>
            </a:pathLst>
          </a:custGeom>
          <a:gradFill>
            <a:gsLst>
              <a:gs pos="0">
                <a:schemeClr val="accent4"/>
              </a:gs>
              <a:gs pos="100000">
                <a:schemeClr val="accent4">
                  <a:lumMod val="40000"/>
                  <a:lumOff val="60000"/>
                </a:schemeClr>
              </a:gs>
            </a:gsLst>
            <a:lin ang="165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1">
              <a:cs typeface="微软雅黑" panose="020b0503020204020204" charset="-122"/>
            </a:endParaRPr>
          </a:p>
        </p:txBody>
      </p:sp>
      <p:sp>
        <p:nvSpPr>
          <p:cNvPr id="11" name="任意多边形 10"/>
          <p:cNvSpPr/>
          <p:nvPr>
            <p:custDataLst>
              <p:tags r:id="rId2"/>
            </p:custDataLst>
          </p:nvPr>
        </p:nvSpPr>
        <p:spPr>
          <a:xfrm>
            <a:off x="-15875" y="-17145"/>
            <a:ext cx="4196715" cy="2998470"/>
          </a:xfrm>
          <a:custGeom>
            <a:cxnLst>
              <a:cxn ang="3">
                <a:pos x="hc" y="t"/>
              </a:cxn>
              <a:cxn ang="cd2">
                <a:pos x="l" y="vc"/>
              </a:cxn>
              <a:cxn ang="cd4">
                <a:pos x="hc" y="b"/>
              </a:cxn>
              <a:cxn ang="0">
                <a:pos x="r" y="vc"/>
              </a:cxn>
            </a:cxnLst>
            <a:rect l="l" t="t" r="r" b="b"/>
            <a:pathLst>
              <a:path w="6609" h="4722">
                <a:moveTo>
                  <a:pt x="0" y="0"/>
                </a:moveTo>
                <a:lnTo>
                  <a:pt x="6433" y="0"/>
                </a:lnTo>
                <a:lnTo>
                  <a:pt x="6434" y="3"/>
                </a:lnTo>
                <a:cubicBezTo>
                  <a:pt x="6547" y="354"/>
                  <a:pt x="6609" y="728"/>
                  <a:pt x="6609" y="1117"/>
                </a:cubicBezTo>
                <a:cubicBezTo>
                  <a:pt x="6609" y="3108"/>
                  <a:pt x="4995" y="4722"/>
                  <a:pt x="3004" y="4722"/>
                </a:cubicBezTo>
                <a:cubicBezTo>
                  <a:pt x="1760" y="4722"/>
                  <a:pt x="663" y="4092"/>
                  <a:pt x="15" y="3133"/>
                </a:cubicBezTo>
                <a:lnTo>
                  <a:pt x="0" y="3111"/>
                </a:lnTo>
                <a:lnTo>
                  <a:pt x="0" y="0"/>
                </a:lnTo>
                <a:close/>
              </a:path>
            </a:pathLst>
          </a:custGeom>
          <a:gradFill>
            <a:gsLst>
              <a:gs pos="0">
                <a:schemeClr val="accent1">
                  <a:alpha val="0"/>
                </a:schemeClr>
              </a:gs>
              <a:gs pos="100000">
                <a:schemeClr val="accent1">
                  <a:alpha val="31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b="1">
              <a:cs typeface="微软雅黑" panose="020b0503020204020204" charset="-122"/>
              <a:sym typeface="+mn-ea"/>
            </a:endParaRPr>
          </a:p>
        </p:txBody>
      </p:sp>
      <p:sp>
        <p:nvSpPr>
          <p:cNvPr id="13" name="空心弧 12"/>
          <p:cNvSpPr>
            <a:spLocks noChangeAspect="1"/>
          </p:cNvSpPr>
          <p:nvPr>
            <p:custDataLst>
              <p:tags r:id="rId3"/>
            </p:custDataLst>
          </p:nvPr>
        </p:nvSpPr>
        <p:spPr>
          <a:xfrm rot="19680000">
            <a:off x="4568835" y="4613426"/>
            <a:ext cx="2052000" cy="2052000"/>
          </a:xfrm>
          <a:prstGeom prst="blockArc">
            <a:avLst>
              <a:gd name="adj1" fmla="val 10800000"/>
              <a:gd name="adj2" fmla="val 124980"/>
              <a:gd name="adj3" fmla="val 30890"/>
            </a:avLst>
          </a:prstGeom>
          <a:gradFill>
            <a:gsLst>
              <a:gs pos="0">
                <a:schemeClr val="accent1">
                  <a:alpha val="40000"/>
                </a:schemeClr>
              </a:gs>
              <a:gs pos="95000">
                <a:schemeClr val="accent2">
                  <a:alpha val="25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b="1">
              <a:solidFill>
                <a:schemeClr val="tx1"/>
              </a:solidFill>
              <a:cs typeface="微软雅黑" panose="020b0503020204020204" charset="-122"/>
            </a:endParaRPr>
          </a:p>
        </p:txBody>
      </p:sp>
      <p:cxnSp>
        <p:nvCxnSpPr>
          <p:cNvPr id="22" name="直接连接符 21"/>
          <p:cNvCxnSpPr/>
          <p:nvPr>
            <p:custDataLst>
              <p:tags r:id="rId4"/>
            </p:custDataLst>
          </p:nvPr>
        </p:nvCxnSpPr>
        <p:spPr>
          <a:xfrm>
            <a:off x="1153985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5"/>
            </p:custDataLst>
          </p:nvPr>
        </p:nvCxnSpPr>
        <p:spPr>
          <a:xfrm>
            <a:off x="1153985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6"/>
            </p:custDataLst>
          </p:nvPr>
        </p:nvCxnSpPr>
        <p:spPr>
          <a:xfrm>
            <a:off x="1153985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署名"/>
          <p:cNvSpPr>
            <a:spLocks noGrp="1"/>
          </p:cNvSpPr>
          <p:nvPr>
            <p:ph type="body" idx="2" hasCustomPrompt="1"/>
            <p:custDataLst>
              <p:tags r:id="rId7"/>
            </p:custDataLst>
          </p:nvPr>
        </p:nvSpPr>
        <p:spPr>
          <a:xfrm>
            <a:off x="771525" y="4076700"/>
            <a:ext cx="2072640" cy="504825"/>
          </a:xfrm>
          <a:prstGeom prst="roundRect">
            <a:avLst>
              <a:gd name="adj" fmla="val 50000"/>
            </a:avLst>
          </a:prstGeom>
          <a:solidFill>
            <a:schemeClr val="accent4">
              <a:lumMod val="60000"/>
              <a:lumOff val="40000"/>
            </a:schemeClr>
          </a:solidFill>
        </p:spPr>
        <p:txBody>
          <a:bodyPr wrap="square" lIns="91440" tIns="45720" rIns="91440" bIns="45720" rtlCol="0" anchor="ctr" anchorCtr="0">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accent1"/>
                </a:solidFill>
                <a:latin typeface="+mn-ea"/>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7" name="标题"/>
          <p:cNvSpPr>
            <a:spLocks noGrp="1"/>
          </p:cNvSpPr>
          <p:nvPr>
            <p:ph type="title" idx="1" hasCustomPrompt="1"/>
            <p:custDataLst>
              <p:tags r:id="rId8"/>
            </p:custDataLst>
          </p:nvPr>
        </p:nvSpPr>
        <p:spPr>
          <a:xfrm>
            <a:off x="763905" y="1728470"/>
            <a:ext cx="5730875" cy="1971675"/>
          </a:xfrm>
          <a:prstGeom prst="rect">
            <a:avLst/>
          </a:prstGeom>
        </p:spPr>
        <p:txBody>
          <a:bodyPr wrap="square" lIns="91440" tIns="45720" rIns="91440" bIns="0" rtlCol="0" anchor="ctr" anchorCtr="0">
            <a:normAutofit/>
          </a:bodyPr>
          <a:lstStyle>
            <a:lvl1pPr marL="0" marR="0" algn="l" defTabSz="914400" rtl="0" eaLnBrk="1" fontAlgn="auto" latinLnBrk="0" hangingPunct="1">
              <a:lnSpc>
                <a:spcPct val="100000"/>
              </a:lnSpc>
              <a:buClrTx/>
              <a:buSzTx/>
              <a:buFontTx/>
              <a:buNone/>
              <a:defRPr kumimoji="0" lang="en-US" altLang="zh-CN" sz="6600" b="1" i="0" u="none" strike="noStrike" kern="1200" cap="none" spc="0" normalizeH="0" baseline="0" noProof="1">
                <a:solidFill>
                  <a:schemeClr val="accent4">
                    <a:lumMod val="40000"/>
                    <a:lumOff val="60000"/>
                  </a:schemeClr>
                </a:solidFill>
                <a:latin typeface="+mj-lt"/>
                <a:ea typeface="+mj-lt"/>
                <a:cs typeface="江城圆体 400W" panose="020b0500000000000000" charset="-122"/>
                <a:sym typeface="+mn-ea"/>
              </a:defRPr>
            </a:lvl1pPr>
          </a:lstStyle>
          <a:p>
            <a:pPr lvl="0">
              <a:lnSpc>
                <a:spcPct val="100000"/>
              </a:lnSpc>
            </a:pPr>
            <a:r>
              <a:rPr>
                <a:sym typeface="+mn-ea"/>
              </a:rPr>
              <a:t>单击编辑标题</a:t>
            </a:r>
            <a:endParaRPr>
              <a:sym typeface="+mn-ea"/>
            </a:endParaRPr>
          </a:p>
        </p:txBody>
      </p:sp>
      <p:sp>
        <p:nvSpPr>
          <p:cNvPr id="4" name="日期占位符 3"/>
          <p:cNvSpPr>
            <a:spLocks noGrp="1"/>
          </p:cNvSpPr>
          <p:nvPr>
            <p:ph type="dt" sz="half" idx="10"/>
            <p:custDataLst>
              <p:tags r:id="rId9"/>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p>
            <a:fld id="{565CE74E-AB26-4998-AD42-012C4C1AD076}" type="slidenum">
              <a:rPr lang="zh-CN" altLang="en-US" smtClean="0"/>
              <a:t/>
            </a:fld>
            <a:endParaRPr lang="zh-CN" altLang="en-US"/>
          </a:p>
        </p:txBody>
      </p:sp>
      <p:pic>
        <p:nvPicPr>
          <p:cNvPr id="2" name="图片 1" descr="卡通人物  描述已自动生成"/>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6695308" y="999307"/>
            <a:ext cx="5496692" cy="5858693"/>
          </a:xfrm>
          <a:prstGeom prst="rect">
            <a:avLst/>
          </a:prstGeom>
        </p:spPr>
      </p:pic>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通用">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2" name="圆角矩形 1"/>
          <p:cNvSpPr/>
          <p:nvPr>
            <p:custDataLst>
              <p:tags r:id="rId1"/>
            </p:custDataLst>
          </p:nvPr>
        </p:nvSpPr>
        <p:spPr>
          <a:xfrm>
            <a:off x="84455" y="78740"/>
            <a:ext cx="12023725" cy="6700520"/>
          </a:xfrm>
          <a:prstGeom prst="roundRect">
            <a:avLst>
              <a:gd name="adj" fmla="val 3654"/>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6"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5"/>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
            </p:custDataLst>
          </p:nvPr>
        </p:nvSpPr>
        <p:spPr>
          <a:xfrm>
            <a:off x="1281600" y="1249200"/>
            <a:ext cx="9626400" cy="723600"/>
          </a:xfrm>
        </p:spPr>
        <p:txBody>
          <a:bodyPr anchor="ctr"/>
          <a:lstStyle>
            <a:lvl1pPr>
              <a:defRPr sz="32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3"/>
            </p:custDataLst>
          </p:nvPr>
        </p:nvSpPr>
        <p:spPr>
          <a:xfrm>
            <a:off x="1281113" y="2163600"/>
            <a:ext cx="9626600" cy="34452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4"/>
            <p:custDataLst>
              <p:tags r:id="rId4"/>
            </p:custDataLst>
          </p:nvPr>
        </p:nvSpPr>
        <p:spPr/>
        <p:txBody>
          <a:bodyPr/>
          <a:lstStyle/>
          <a:p>
            <a:fld id="{760FBDFE-C587-4B4C-A407-44438C67B59E}" type="datetimeFigureOut">
              <a:rPr lang="zh-CN" altLang="en-US" smtClean="0"/>
              <a:t/>
            </a:fld>
            <a:endParaRPr lang="zh-CN" altLang="en-US"/>
          </a:p>
        </p:txBody>
      </p:sp>
      <p:sp>
        <p:nvSpPr>
          <p:cNvPr id="9" name="页脚占位符 8"/>
          <p:cNvSpPr>
            <a:spLocks noGrp="1"/>
          </p:cNvSpPr>
          <p:nvPr>
            <p:ph type="ftr" sz="quarter" idx="15"/>
            <p:custDataLst>
              <p:tags r:id="rId5"/>
            </p:custDataLst>
          </p:nvPr>
        </p:nvSpPr>
        <p:spPr/>
        <p:txBody>
          <a:bodyPr/>
          <a:lstStyle/>
          <a:p>
            <a:endParaRPr lang="zh-CN" altLang="en-US"/>
          </a:p>
        </p:txBody>
      </p:sp>
      <p:sp>
        <p:nvSpPr>
          <p:cNvPr id="10" name="灯片编号占位符 9"/>
          <p:cNvSpPr>
            <a:spLocks noGrp="1"/>
          </p:cNvSpPr>
          <p:nvPr>
            <p:ph type="sldNum" sz="quarter" idx="16"/>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8" name="矩形 7"/>
          <p:cNvSpPr/>
          <p:nvPr>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solidFill>
                <a:latin typeface="Arial" pitchFamily="34" charset="0"/>
                <a:ea typeface="微软雅黑"/>
              </a:defRPr>
            </a:lvl1pPr>
          </a:lstStyle>
          <a:p>
            <a:r>
              <a:rPr lang="zh-CN" altLang="en-US"/>
              <a:t>单击编辑标题</a:t>
            </a:r>
            <a:endParaRPr lang="zh-CN" altLang="en-US"/>
          </a:p>
        </p:txBody>
      </p:sp>
      <p:sp>
        <p:nvSpPr>
          <p:cNvPr id="7" name="文本占位符 6"/>
          <p:cNvSpPr>
            <a:spLocks noGrp="1"/>
          </p:cNvSpPr>
          <p:nvPr>
            <p:ph type="body" sz="quarter" idx="13"/>
            <p:custDataLst>
              <p:tags r:id="rId3"/>
            </p:custDataLst>
          </p:nvPr>
        </p:nvSpPr>
        <p:spPr>
          <a:xfrm>
            <a:off x="586800" y="1764000"/>
            <a:ext cx="3956400" cy="40932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4"/>
            </p:custDataLst>
          </p:nvPr>
        </p:nvSpPr>
        <p:spPr>
          <a:xfrm>
            <a:off x="5101200" y="769938"/>
            <a:ext cx="6480000" cy="5087937"/>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5"/>
            </p:custDataLst>
          </p:nvPr>
        </p:nvSpPr>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6"/>
            </p:custDataLst>
          </p:nvPr>
        </p:nvSpPr>
        <p:spPr/>
        <p:txBody>
          <a:bodyPr/>
          <a:lstStyle/>
          <a:p>
            <a:endParaRPr lang="zh-CN" altLang="en-US"/>
          </a:p>
        </p:txBody>
      </p:sp>
      <p:sp>
        <p:nvSpPr>
          <p:cNvPr id="11" name="灯片编号占位符 10"/>
          <p:cNvSpPr>
            <a:spLocks noGrp="1"/>
          </p:cNvSpPr>
          <p:nvPr>
            <p:ph type="sldNum" sz="quarter" idx="17"/>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文本占位符 6"/>
          <p:cNvSpPr>
            <a:spLocks noGrp="1"/>
          </p:cNvSpPr>
          <p:nvPr>
            <p:ph type="body" sz="quarter" idx="13"/>
            <p:custDataLst>
              <p:tags r:id="rId3"/>
            </p:custDataLst>
          </p:nvPr>
        </p:nvSpPr>
        <p:spPr>
          <a:xfrm>
            <a:off x="612000" y="1659600"/>
            <a:ext cx="10975975" cy="828000"/>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4"/>
            </p:custDataLst>
          </p:nvPr>
        </p:nvSpPr>
        <p:spPr>
          <a:xfrm>
            <a:off x="612775" y="2808000"/>
            <a:ext cx="10965600" cy="34308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日期占位符 5"/>
          <p:cNvSpPr>
            <a:spLocks noGrp="1"/>
          </p:cNvSpPr>
          <p:nvPr>
            <p:ph type="dt" sz="half" idx="15"/>
            <p:custDataLst>
              <p:tags r:id="rId5"/>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6"/>
            <p:custDataLst>
              <p:tags r:id="rId6"/>
            </p:custDataLst>
          </p:nvPr>
        </p:nvSpPr>
        <p:spPr/>
        <p:txBody>
          <a:bodyPr/>
          <a:lstStyle/>
          <a:p>
            <a:endParaRPr lang="zh-CN" altLang="en-US"/>
          </a:p>
        </p:txBody>
      </p:sp>
      <p:sp>
        <p:nvSpPr>
          <p:cNvPr id="11" name="灯片编号占位符 10"/>
          <p:cNvSpPr>
            <a:spLocks noGrp="1"/>
          </p:cNvSpPr>
          <p:nvPr>
            <p:ph type="sldNum" sz="quarter" idx="17"/>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8" name="矩形 7"/>
          <p:cNvSpPr/>
          <p:nvPr>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3"/>
            </p:custDataLst>
          </p:nvPr>
        </p:nvSpPr>
        <p:spPr>
          <a:xfrm>
            <a:off x="604837" y="1681200"/>
            <a:ext cx="10990800" cy="32112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4"/>
            </p:custDataLst>
          </p:nvPr>
        </p:nvSpPr>
        <p:spPr>
          <a:xfrm>
            <a:off x="594000" y="5180400"/>
            <a:ext cx="11001600" cy="10116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5"/>
            <p:custDataLst>
              <p:tags r:id="rId5"/>
            </p:custDataLst>
          </p:nvPr>
        </p:nvSpPr>
        <p:spPr/>
        <p:txBody>
          <a:bodyPr/>
          <a:lstStyle/>
          <a:p>
            <a:fld id="{760FBDFE-C587-4B4C-A407-44438C67B59E}" type="datetimeFigureOut">
              <a:rPr lang="zh-CN" altLang="en-US" smtClean="0"/>
              <a:t/>
            </a:fld>
            <a:endParaRPr lang="zh-CN" altLang="en-US"/>
          </a:p>
        </p:txBody>
      </p:sp>
      <p:sp>
        <p:nvSpPr>
          <p:cNvPr id="10" name="页脚占位符 9"/>
          <p:cNvSpPr>
            <a:spLocks noGrp="1"/>
          </p:cNvSpPr>
          <p:nvPr>
            <p:ph type="ftr" sz="quarter" idx="16"/>
            <p:custDataLst>
              <p:tags r:id="rId6"/>
            </p:custDataLst>
          </p:nvPr>
        </p:nvSpPr>
        <p:spPr/>
        <p:txBody>
          <a:bodyPr/>
          <a:lstStyle/>
          <a:p>
            <a:endParaRPr lang="zh-CN" altLang="en-US"/>
          </a:p>
        </p:txBody>
      </p:sp>
      <p:sp>
        <p:nvSpPr>
          <p:cNvPr id="11" name="灯片编号占位符 10"/>
          <p:cNvSpPr>
            <a:spLocks noGrp="1"/>
          </p:cNvSpPr>
          <p:nvPr>
            <p:ph type="sldNum" sz="quarter" idx="17"/>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solidFill>
                <a:latin typeface="Arial" pitchFamily="34" charset="0"/>
                <a:ea typeface="微软雅黑"/>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3"/>
            </p:custDataLst>
          </p:nvPr>
        </p:nvSpPr>
        <p:spPr>
          <a:xfrm>
            <a:off x="579600" y="1663200"/>
            <a:ext cx="5342400" cy="28944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4"/>
            </p:custDataLst>
          </p:nvPr>
        </p:nvSpPr>
        <p:spPr>
          <a:xfrm>
            <a:off x="6242400" y="1663200"/>
            <a:ext cx="5367600" cy="2894400"/>
          </a:xfrm>
        </p:spPr>
        <p:txBody>
          <a:bodyPr/>
          <a:lstStyle>
            <a:lvl1pPr>
              <a:defRPr baseline="0">
                <a:solidFill>
                  <a:schemeClr val="tx1"/>
                </a:solidFill>
                <a:latin typeface="Arial" pitchFamily="34" charset="0"/>
                <a:ea typeface="微软雅黑"/>
              </a:defRPr>
            </a:lvl1pPr>
            <a:lvl2pPr>
              <a:defRPr baseline="0">
                <a:solidFill>
                  <a:schemeClr val="tx1"/>
                </a:solidFill>
                <a:latin typeface="Arial" pitchFamily="34" charset="0"/>
                <a:ea typeface="微软雅黑"/>
              </a:defRPr>
            </a:lvl2pPr>
            <a:lvl3pPr>
              <a:defRPr baseline="0">
                <a:solidFill>
                  <a:schemeClr val="tx1"/>
                </a:solidFill>
                <a:latin typeface="Arial" pitchFamily="34" charset="0"/>
                <a:ea typeface="微软雅黑"/>
              </a:defRPr>
            </a:lvl3pPr>
            <a:lvl4pPr>
              <a:defRPr baseline="0">
                <a:solidFill>
                  <a:schemeClr val="tx1"/>
                </a:solidFill>
                <a:latin typeface="Arial" pitchFamily="34" charset="0"/>
                <a:ea typeface="微软雅黑"/>
              </a:defRPr>
            </a:lvl4pPr>
            <a:lvl5pPr>
              <a:defRPr baseline="0">
                <a:solidFill>
                  <a:schemeClr val="tx1"/>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5"/>
            </p:custDataLst>
          </p:nvPr>
        </p:nvSpPr>
        <p:spPr>
          <a:xfrm>
            <a:off x="572400" y="4816800"/>
            <a:ext cx="5342400" cy="7812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6"/>
            </p:custDataLst>
          </p:nvPr>
        </p:nvSpPr>
        <p:spPr>
          <a:xfrm>
            <a:off x="6253200" y="4813200"/>
            <a:ext cx="5367600" cy="781200"/>
          </a:xfrm>
        </p:spPr>
        <p:txBody>
          <a:bodyPr/>
          <a:lstStyle>
            <a:lvl1pP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7"/>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8"/>
            <p:custDataLst>
              <p:tags r:id="rId8"/>
            </p:custDataLst>
          </p:nvPr>
        </p:nvSpPr>
        <p:spPr/>
        <p:txBody>
          <a:bodyPr/>
          <a:lstStyle/>
          <a:p>
            <a:endParaRPr lang="zh-CN" altLang="en-US"/>
          </a:p>
        </p:txBody>
      </p:sp>
      <p:sp>
        <p:nvSpPr>
          <p:cNvPr id="12" name="灯片编号占位符 11"/>
          <p:cNvSpPr>
            <a:spLocks noGrp="1"/>
          </p:cNvSpPr>
          <p:nvPr>
            <p:ph type="sldNum" sz="quarter" idx="19"/>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10" name="矩形 9"/>
          <p:cNvSpPr/>
          <p:nvPr>
            <p:custDataLst>
              <p:tags r:id="rId1"/>
            </p:custDataLst>
          </p:nvPr>
        </p:nvSpPr>
        <p:spPr>
          <a:xfrm>
            <a:off x="0" y="959224"/>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solidFill>
                <a:latin typeface="Arial" pitchFamily="34" charset="0"/>
                <a:ea typeface="微软雅黑"/>
              </a:defRPr>
            </a:lvl1pPr>
          </a:lstStyle>
          <a:p>
            <a:r>
              <a:rPr lang="zh-CN" altLang="en-US"/>
              <a:t>单击此处编辑标题</a:t>
            </a:r>
            <a:endParaRPr lang="zh-CN" altLang="en-US"/>
          </a:p>
        </p:txBody>
      </p:sp>
      <p:sp>
        <p:nvSpPr>
          <p:cNvPr id="7" name="文本占位符 6"/>
          <p:cNvSpPr>
            <a:spLocks noGrp="1"/>
          </p:cNvSpPr>
          <p:nvPr>
            <p:ph type="body" sz="quarter" idx="13"/>
            <p:custDataLst>
              <p:tags r:id="rId3"/>
            </p:custDataLst>
          </p:nvPr>
        </p:nvSpPr>
        <p:spPr>
          <a:xfrm>
            <a:off x="1522413" y="3862800"/>
            <a:ext cx="9144000" cy="1656000"/>
          </a:xfrm>
        </p:spPr>
        <p:txBody>
          <a:bodyPr/>
          <a:lstStyle>
            <a:lvl1pPr algn="ctr">
              <a:defRPr baseline="0">
                <a:solidFill>
                  <a:schemeClr val="tx1"/>
                </a:solidFill>
                <a:latin typeface="Arial" pitchFamily="34" charset="0"/>
                <a:ea typeface="微软雅黑"/>
              </a:defRPr>
            </a:lvl1pPr>
          </a:lstStyle>
          <a:p>
            <a:pPr lvl="0"/>
            <a:r>
              <a:rPr lang="zh-CN" altLang="en-US"/>
              <a:t>单击此处编辑母版文本样式</a:t>
            </a:r>
            <a:endParaRPr lang="zh-CN" altLang="en-US"/>
          </a:p>
        </p:txBody>
      </p:sp>
      <p:sp>
        <p:nvSpPr>
          <p:cNvPr id="6" name="日期占位符 5"/>
          <p:cNvSpPr>
            <a:spLocks noGrp="1"/>
          </p:cNvSpPr>
          <p:nvPr>
            <p:ph type="dt" sz="half" idx="14"/>
            <p:custDataLst>
              <p:tags r:id="rId4"/>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5"/>
            <p:custDataLst>
              <p:tags r:id="rId5"/>
            </p:custDataLst>
          </p:nvPr>
        </p:nvSpPr>
        <p:spPr/>
        <p:txBody>
          <a:bodyPr/>
          <a:lstStyle/>
          <a:p>
            <a:endParaRPr lang="zh-CN" altLang="en-US"/>
          </a:p>
        </p:txBody>
      </p:sp>
      <p:sp>
        <p:nvSpPr>
          <p:cNvPr id="9" name="灯片编号占位符 8"/>
          <p:cNvSpPr>
            <a:spLocks noGrp="1"/>
          </p:cNvSpPr>
          <p:nvPr>
            <p:ph type="sldNum" sz="quarter" idx="16"/>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25.xml" /><Relationship Id="rId2" Type="http://schemas.openxmlformats.org/officeDocument/2006/relationships/slideLayout" Target="../slideLayouts/slideLayout13.xml"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4.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a:gsLst>
            <a:gs pos="20000">
              <a:schemeClr val="accent1"/>
            </a:gs>
            <a:gs pos="100000">
              <a:schemeClr val="accent2"/>
            </a:gs>
          </a:gsLst>
          <a:lin ang="15000000" scaled="0"/>
        </a:gradFill>
        <a:effectLst/>
      </p:bgPr>
    </p:bg>
    <p:spTree>
      <p:nvGrpSpPr>
        <p:cNvPr id="1" name=""/>
        <p:cNvGrpSpPr/>
        <p:nvPr/>
      </p:nvGrpSpPr>
      <p:grpSpPr>
        <a:xfrm>
          <a:off x="0" y="0"/>
          <a:ext cx="0" cy="0"/>
        </a:xfrm>
      </p:grpSpPr>
      <p:sp>
        <p:nvSpPr>
          <p:cNvPr id="8" name="圆角矩形 7"/>
          <p:cNvSpPr/>
          <p:nvPr>
            <p:custDataLst>
              <p:tags r:id="rId19"/>
            </p:custDataLst>
          </p:nvPr>
        </p:nvSpPr>
        <p:spPr>
          <a:xfrm>
            <a:off x="84455" y="78740"/>
            <a:ext cx="12023725" cy="6700520"/>
          </a:xfrm>
          <a:prstGeom prst="roundRect">
            <a:avLst>
              <a:gd name="adj" fmla="val 3654"/>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9" name="标题"/>
          <p:cNvSpPr txBox="1">
            <a:spLocks noGrp="1"/>
          </p:cNvSpPr>
          <p:nvPr>
            <p:ph type="title" idx="1"/>
            <p:custDataLst>
              <p:tags r:id="rId20"/>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 name="日期占位符 9"/>
          <p:cNvSpPr>
            <a:spLocks noGrp="1"/>
          </p:cNvSpPr>
          <p:nvPr>
            <p:ph type="dt" sz="half" idx="10"/>
            <p:custDataLst>
              <p:tags r:id="rId21"/>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11" name="页脚占位符 10"/>
          <p:cNvSpPr>
            <a:spLocks noGrp="1"/>
          </p:cNvSpPr>
          <p:nvPr>
            <p:ph type="ftr" sz="quarter" idx="11"/>
            <p:custDataLst>
              <p:tags r:id="rId22"/>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灯片编号占位符 11"/>
          <p:cNvSpPr>
            <a:spLocks noGrp="1"/>
          </p:cNvSpPr>
          <p:nvPr>
            <p:ph type="sldNum" sz="quarter" idx="12"/>
            <p:custDataLst>
              <p:tags r:id="rId23"/>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
        <p:nvSpPr>
          <p:cNvPr id="13"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4" name="图片 1073743875" descr="学科网 zxxk.com" title=""/>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latinLnBrk="0" hangingPunct="1">
        <a:lnSpc>
          <a:spcPct val="90000"/>
        </a:lnSpc>
        <a:spcBef>
          <a:spcPct val="0"/>
        </a:spcBef>
        <a:buNone/>
        <a:defRPr sz="4400" kern="1200">
          <a:solidFill>
            <a:schemeClr val="tx1"/>
          </a:solidFill>
          <a:latin typeface="微软雅黑"/>
          <a:ea typeface="微软雅黑"/>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微软雅黑"/>
          <a:ea typeface="微软雅黑"/>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微软雅黑"/>
          <a:ea typeface="微软雅黑"/>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微软雅黑"/>
          <a:ea typeface="微软雅黑"/>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微软雅黑"/>
          <a:ea typeface="微软雅黑"/>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微软雅黑"/>
          <a:ea typeface="微软雅黑"/>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tags" Target="../tags/tag13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1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13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3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tags" Target="../tags/tag14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tags" Target="../tags/tag14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4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tags" Target="../tags/tag14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15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15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0.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1.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tags" Target="../tags/tag16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tags" Target="../tags/tag164.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5.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tags" Target="../tags/tag166.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7.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8.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10.jpeg" /><Relationship Id="rId4" Type="http://schemas.openxmlformats.org/officeDocument/2006/relationships/tags" Target="../tags/tag169.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0.xml" /><Relationship Id="rId3" Type="http://schemas.openxmlformats.org/officeDocument/2006/relationships/tags" Target="../tags/tag171.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2.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tags" Target="../tags/tag17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tags" Target="../tags/tag174.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5.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6.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7.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03203302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idx="3"/>
          </p:nvPr>
        </p:nvSpPr>
        <p:spPr/>
        <p:txBody>
          <a:bodyPr/>
          <a:lstStyle/>
          <a:p>
            <a:r>
              <a:rPr lang="en-US" altLang="zh-CN"/>
              <a:t>2024</a:t>
            </a:r>
            <a:endParaRPr lang="en-US" altLang="zh-CN"/>
          </a:p>
        </p:txBody>
      </p:sp>
      <p:sp>
        <p:nvSpPr>
          <p:cNvPr id="4" name="文本占位符 3" title=""/>
          <p:cNvSpPr>
            <a:spLocks noGrp="1"/>
          </p:cNvSpPr>
          <p:nvPr>
            <p:ph type="body" idx="2"/>
          </p:nvPr>
        </p:nvSpPr>
        <p:spPr/>
        <p:txBody>
          <a:bodyPr>
            <a:normAutofit lnSpcReduction="10000"/>
          </a:bodyPr>
          <a:lstStyle/>
          <a:p>
            <a:r>
              <a:rPr lang="zh-CN" altLang="en-US"/>
              <a:t>专题六  非连续性文本阅读</a:t>
            </a:r>
            <a:endParaRPr lang="zh-CN" altLang="en-US"/>
          </a:p>
        </p:txBody>
      </p:sp>
      <p:sp>
        <p:nvSpPr>
          <p:cNvPr id="6" name="标题 5" title=""/>
          <p:cNvSpPr>
            <a:spLocks noGrp="1"/>
          </p:cNvSpPr>
          <p:nvPr>
            <p:ph type="title" idx="1"/>
          </p:nvPr>
        </p:nvSpPr>
        <p:spPr/>
        <p:txBody>
          <a:bodyPr>
            <a:normAutofit fontScale="90000"/>
          </a:bodyPr>
          <a:lstStyle/>
          <a:p>
            <a:r>
              <a:rPr lang="zh-CN" altLang="en-US"/>
              <a:t>第二部分　阅读</a:t>
            </a:r>
            <a:endParaRPr lang="zh-CN" altLang="en-US"/>
          </a:p>
        </p:txBody>
      </p:sp>
    </p:spTree>
    <p:custDataLst>
      <p:tags r:id="rId2"/>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603250" y="822325"/>
            <a:ext cx="11233150" cy="5515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40000"/>
              </a:lnSpc>
            </a:pPr>
            <a:r>
              <a:rPr lang="zh-CN" altLang="en-US" sz="2800">
                <a:cs typeface="+mn-ea"/>
                <a:sym typeface="+mn-lt"/>
              </a:rPr>
              <a:t>阅读下面的材料,完成17~19题。(10分)</a:t>
            </a:r>
            <a:endParaRPr lang="zh-CN" altLang="en-US" sz="2800">
              <a:cs typeface="+mn-ea"/>
              <a:sym typeface="+mn-lt"/>
            </a:endParaRPr>
          </a:p>
          <a:p>
            <a:pPr algn="l" fontAlgn="auto">
              <a:lnSpc>
                <a:spcPct val="140000"/>
              </a:lnSpc>
            </a:pPr>
            <a:r>
              <a:rPr lang="zh-CN" altLang="en-US" sz="2800" b="1">
                <a:cs typeface="+mn-ea"/>
                <a:sym typeface="+mn-lt"/>
              </a:rPr>
              <a:t>材料一:</a:t>
            </a:r>
            <a:endParaRPr lang="zh-CN" altLang="en-US" sz="2800" b="1">
              <a:cs typeface="+mn-ea"/>
              <a:sym typeface="+mn-lt"/>
            </a:endParaRPr>
          </a:p>
          <a:p>
            <a:pPr algn="l" fontAlgn="auto">
              <a:lnSpc>
                <a:spcPct val="140000"/>
              </a:lnSpc>
            </a:pPr>
            <a:r>
              <a:rPr lang="zh-CN" altLang="en-US" sz="2800">
                <a:cs typeface="+mn-ea"/>
                <a:sym typeface="+mn-lt"/>
              </a:rPr>
              <a:t>　　2021年春节,红色旅游景点成为不少家庭出行的选择:带孩子走进革命纪念馆,了解红色历史;与家人一起参观先辈故居,感受老一辈革命家的精神风范和价值追求;借助数字虚拟场景技术,体验革命先辈突破重重关卡与大部队会合的场面……福建省是革命老区和红色文化资源大省,这片火热的土地上发生过古田会议这样的重大历史事件,也有数不胜数的红色故事。红色文化资源是宝贵的精神财富,可以激发爱国热情,弘扬民族精神。</a:t>
            </a:r>
            <a:endParaRPr lang="zh-CN" altLang="en-US" sz="2800">
              <a:cs typeface="+mn-ea"/>
              <a:sym typeface="+mn-lt"/>
            </a:endParaRPr>
          </a:p>
        </p:txBody>
      </p:sp>
    </p:spTree>
    <p:custDataLst>
      <p:tags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844550" y="930910"/>
            <a:ext cx="1439545" cy="6940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40000"/>
              </a:lnSpc>
            </a:pPr>
            <a:r>
              <a:rPr lang="zh-CN" altLang="en-US" sz="2800" b="1">
                <a:cs typeface="+mn-ea"/>
                <a:sym typeface="+mn-lt"/>
              </a:rPr>
              <a:t>材料二:</a:t>
            </a:r>
            <a:r>
              <a:rPr lang="zh-CN" altLang="en-US" sz="2800">
                <a:cs typeface="+mn-ea"/>
                <a:sym typeface="+mn-lt"/>
              </a:rPr>
              <a:t>　　</a:t>
            </a:r>
            <a:endParaRPr lang="zh-CN" altLang="en-US" sz="2800">
              <a:cs typeface="+mn-ea"/>
              <a:sym typeface="+mn-lt"/>
            </a:endParaRPr>
          </a:p>
        </p:txBody>
      </p:sp>
      <p:pic>
        <p:nvPicPr>
          <p:cNvPr id="52" name="21ZY45YWFJLMD-2.jpg" title=""/>
          <p:cNvPicPr>
            <a:picLocks noChangeAspect="1"/>
          </p:cNvPicPr>
          <p:nvPr/>
        </p:nvPicPr>
        <p:blipFill>
          <a:blip r:embed="rId2"/>
          <a:stretch>
            <a:fillRect/>
          </a:stretch>
        </p:blipFill>
        <p:spPr>
          <a:xfrm>
            <a:off x="3007995" y="963930"/>
            <a:ext cx="6176645" cy="4929505"/>
          </a:xfrm>
          <a:prstGeom prst="rect">
            <a:avLst/>
          </a:prstGeom>
        </p:spPr>
      </p:pic>
      <p:sp>
        <p:nvSpPr>
          <p:cNvPr id="2" name="文本框 1" title=""/>
          <p:cNvSpPr txBox="1"/>
          <p:nvPr/>
        </p:nvSpPr>
        <p:spPr>
          <a:xfrm>
            <a:off x="3715385" y="5668010"/>
            <a:ext cx="4762500" cy="6940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40000"/>
              </a:lnSpc>
            </a:pPr>
            <a:r>
              <a:rPr lang="zh-CN" altLang="en-US" sz="2400">
                <a:cs typeface="+mn-ea"/>
                <a:sym typeface="+mn-lt"/>
              </a:rPr>
              <a:t>福建省红色旅游资源示意图(部分)　</a:t>
            </a:r>
            <a:r>
              <a:rPr lang="zh-CN" altLang="en-US" sz="2800" b="1">
                <a:cs typeface="+mn-ea"/>
                <a:sym typeface="+mn-lt"/>
              </a:rPr>
              <a:t>　</a:t>
            </a:r>
            <a:endParaRPr lang="zh-CN" altLang="en-US" sz="2800" b="1">
              <a:cs typeface="+mn-ea"/>
              <a:sym typeface="+mn-lt"/>
            </a:endParaRPr>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603250" y="1063625"/>
            <a:ext cx="11170285" cy="18992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40000"/>
              </a:lnSpc>
            </a:pPr>
            <a:r>
              <a:rPr lang="zh-CN" altLang="en-US" sz="2800" b="1">
                <a:cs typeface="+mn-ea"/>
                <a:sym typeface="+mn-lt"/>
              </a:rPr>
              <a:t>材料三:</a:t>
            </a:r>
            <a:endParaRPr lang="zh-CN" altLang="en-US" sz="2800" b="1">
              <a:cs typeface="+mn-ea"/>
              <a:sym typeface="+mn-lt"/>
            </a:endParaRPr>
          </a:p>
          <a:p>
            <a:pPr algn="just" fontAlgn="auto">
              <a:lnSpc>
                <a:spcPct val="140000"/>
              </a:lnSpc>
            </a:pPr>
            <a:r>
              <a:rPr lang="zh-CN" altLang="en-US" sz="2800">
                <a:cs typeface="+mn-ea"/>
                <a:sym typeface="+mn-lt"/>
              </a:rPr>
              <a:t>小</a:t>
            </a:r>
            <a:r>
              <a:rPr lang="en-US" altLang="zh-CN" sz="2800">
                <a:cs typeface="+mn-ea"/>
                <a:sym typeface="+mn-lt"/>
              </a:rPr>
              <a:t>  </a:t>
            </a:r>
            <a:r>
              <a:rPr lang="zh-CN" altLang="en-US" sz="2800">
                <a:cs typeface="+mn-ea"/>
                <a:sym typeface="+mn-lt"/>
              </a:rPr>
              <a:t>记</a:t>
            </a:r>
            <a:r>
              <a:rPr lang="en-US" altLang="zh-CN" sz="2800">
                <a:cs typeface="+mn-ea"/>
                <a:sym typeface="+mn-lt"/>
              </a:rPr>
              <a:t>  </a:t>
            </a:r>
            <a:r>
              <a:rPr lang="zh-CN" altLang="en-US" sz="2800">
                <a:cs typeface="+mn-ea"/>
                <a:sym typeface="+mn-lt"/>
              </a:rPr>
              <a:t>者　阿姨好,请问您为什么选择去“重庆中国三峡博物馆”?</a:t>
            </a:r>
            <a:endParaRPr lang="zh-CN" altLang="en-US" sz="2800">
              <a:cs typeface="+mn-ea"/>
              <a:sym typeface="+mn-lt"/>
            </a:endParaRPr>
          </a:p>
          <a:p>
            <a:pPr algn="just" fontAlgn="auto">
              <a:lnSpc>
                <a:spcPct val="140000"/>
              </a:lnSpc>
            </a:pPr>
            <a:r>
              <a:rPr lang="zh-CN" altLang="en-US" sz="2800">
                <a:cs typeface="+mn-ea"/>
                <a:sym typeface="+mn-lt"/>
              </a:rPr>
              <a:t>李华妈妈　我们上网做旅游攻略,看到“重庆中国三峡博物馆”在微博</a:t>
            </a:r>
            <a:endParaRPr lang="zh-CN" altLang="en-US" sz="2800">
              <a:cs typeface="+mn-ea"/>
              <a:sym typeface="+mn-lt"/>
            </a:endParaRPr>
          </a:p>
        </p:txBody>
      </p:sp>
      <p:sp>
        <p:nvSpPr>
          <p:cNvPr id="2" name="文本框 1" title=""/>
          <p:cNvSpPr txBox="1"/>
          <p:nvPr/>
        </p:nvSpPr>
        <p:spPr>
          <a:xfrm>
            <a:off x="2353945" y="2854325"/>
            <a:ext cx="9333230" cy="31051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lang="zh-CN" altLang="en-US" sz="2800">
                <a:cs typeface="+mn-ea"/>
                <a:sym typeface="+mn-lt"/>
              </a:rPr>
              <a:t>上发布“重博文物会说话”话题,一个月内阅读量超过2亿。微博上还介绍了“上甘岭战役树桩”“三枚银圆”等革命文物。很有意思。我们想去现场看看,想让孩子近距离接触实物,了解战争年代的艰难,希望孩子能更加珍惜现在的美好生活。</a:t>
            </a:r>
            <a:endParaRPr lang="zh-CN" altLang="en-US" sz="2800">
              <a:cs typeface="+mn-ea"/>
              <a:sym typeface="+mn-lt"/>
            </a:endParaRPr>
          </a:p>
        </p:txBody>
      </p:sp>
    </p:spTree>
    <p:custDataLst>
      <p:tags r:id="rId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603250" y="1304925"/>
            <a:ext cx="11170285" cy="12966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lang="zh-CN" altLang="en-US" sz="2800">
                <a:cs typeface="+mn-ea"/>
                <a:sym typeface="+mn-lt"/>
              </a:rPr>
              <a:t>小</a:t>
            </a:r>
            <a:r>
              <a:rPr lang="en-US" altLang="zh-CN" sz="2800">
                <a:cs typeface="+mn-ea"/>
                <a:sym typeface="+mn-lt"/>
              </a:rPr>
              <a:t>  </a:t>
            </a:r>
            <a:r>
              <a:rPr lang="zh-CN" altLang="en-US" sz="2800">
                <a:cs typeface="+mn-ea"/>
                <a:sym typeface="+mn-lt"/>
              </a:rPr>
              <a:t>记</a:t>
            </a:r>
            <a:r>
              <a:rPr lang="en-US" altLang="zh-CN" sz="2800">
                <a:cs typeface="+mn-ea"/>
                <a:sym typeface="+mn-lt"/>
              </a:rPr>
              <a:t>  </a:t>
            </a:r>
            <a:r>
              <a:rPr lang="zh-CN" altLang="en-US" sz="2800">
                <a:cs typeface="+mn-ea"/>
                <a:sym typeface="+mn-lt"/>
              </a:rPr>
              <a:t>者　李华,这趟旅游你有什么感受?有什么特别的收获?</a:t>
            </a:r>
            <a:endParaRPr lang="zh-CN" altLang="en-US" sz="2800">
              <a:cs typeface="+mn-ea"/>
              <a:sym typeface="+mn-lt"/>
            </a:endParaRPr>
          </a:p>
          <a:p>
            <a:pPr algn="just" fontAlgn="auto">
              <a:lnSpc>
                <a:spcPct val="140000"/>
              </a:lnSpc>
            </a:pPr>
            <a:r>
              <a:rPr lang="zh-CN" altLang="en-US" sz="2800">
                <a:cs typeface="+mn-ea"/>
                <a:sym typeface="+mn-lt"/>
              </a:rPr>
              <a:t>李</a:t>
            </a:r>
            <a:r>
              <a:rPr lang="en-US" altLang="zh-CN" sz="2800">
                <a:cs typeface="+mn-ea"/>
                <a:sym typeface="+mn-lt"/>
              </a:rPr>
              <a:t>       </a:t>
            </a:r>
            <a:r>
              <a:rPr lang="zh-CN" altLang="en-US" sz="2800">
                <a:cs typeface="+mn-ea"/>
                <a:sym typeface="+mn-lt"/>
              </a:rPr>
              <a:t>华　很受教育。我收集了好多文创产品,笔呀,公交卡套呀。我还</a:t>
            </a:r>
            <a:endParaRPr lang="zh-CN" altLang="en-US" sz="2800">
              <a:cs typeface="+mn-ea"/>
              <a:sym typeface="+mn-lt"/>
            </a:endParaRPr>
          </a:p>
        </p:txBody>
      </p:sp>
      <p:sp>
        <p:nvSpPr>
          <p:cNvPr id="2" name="文本框 1" title=""/>
          <p:cNvSpPr txBox="1"/>
          <p:nvPr/>
        </p:nvSpPr>
        <p:spPr>
          <a:xfrm>
            <a:off x="2353945" y="2492375"/>
            <a:ext cx="9333230" cy="6940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lang="zh-CN" altLang="en-US" sz="2800">
                <a:cs typeface="+mn-ea"/>
                <a:sym typeface="+mn-lt"/>
              </a:rPr>
              <a:t>认识了一位少年讲解员,他年龄跟我差不多,讲故事特别生动。</a:t>
            </a:r>
            <a:endParaRPr lang="zh-CN" altLang="en-US" sz="2800">
              <a:cs typeface="+mn-ea"/>
              <a:sym typeface="+mn-lt"/>
            </a:endParaRPr>
          </a:p>
        </p:txBody>
      </p:sp>
      <p:sp>
        <p:nvSpPr>
          <p:cNvPr id="3" name="文本框 2" title=""/>
          <p:cNvSpPr txBox="1"/>
          <p:nvPr/>
        </p:nvSpPr>
        <p:spPr>
          <a:xfrm>
            <a:off x="603250" y="3101975"/>
            <a:ext cx="11170285" cy="12966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lang="zh-CN" altLang="en-US" sz="2800">
                <a:cs typeface="+mn-ea"/>
                <a:sym typeface="+mn-lt"/>
              </a:rPr>
              <a:t>小</a:t>
            </a:r>
            <a:r>
              <a:rPr lang="en-US" altLang="zh-CN" sz="2800">
                <a:cs typeface="+mn-ea"/>
                <a:sym typeface="+mn-lt"/>
              </a:rPr>
              <a:t>  </a:t>
            </a:r>
            <a:r>
              <a:rPr lang="zh-CN" altLang="en-US" sz="2800">
                <a:cs typeface="+mn-ea"/>
                <a:sym typeface="+mn-lt"/>
              </a:rPr>
              <a:t>记</a:t>
            </a:r>
            <a:r>
              <a:rPr lang="en-US" altLang="zh-CN" sz="2800">
                <a:cs typeface="+mn-ea"/>
                <a:sym typeface="+mn-lt"/>
              </a:rPr>
              <a:t>  </a:t>
            </a:r>
            <a:r>
              <a:rPr lang="zh-CN" altLang="en-US" sz="2800">
                <a:cs typeface="+mn-ea"/>
                <a:sym typeface="+mn-lt"/>
              </a:rPr>
              <a:t>者　叔叔您好!您对我们福建省红色旅游资源印象如何?</a:t>
            </a:r>
            <a:endParaRPr lang="zh-CN" altLang="en-US" sz="2800">
              <a:cs typeface="+mn-ea"/>
              <a:sym typeface="+mn-lt"/>
            </a:endParaRPr>
          </a:p>
          <a:p>
            <a:pPr algn="just" fontAlgn="auto">
              <a:lnSpc>
                <a:spcPct val="140000"/>
              </a:lnSpc>
            </a:pPr>
            <a:r>
              <a:rPr lang="zh-CN" altLang="en-US" sz="2800">
                <a:cs typeface="+mn-ea"/>
                <a:sym typeface="+mn-lt"/>
              </a:rPr>
              <a:t>李华爸爸　我们省红色旅游资源非常丰富啊。比如,古田会议会址、福</a:t>
            </a:r>
            <a:endParaRPr lang="zh-CN" altLang="en-US" sz="2800">
              <a:cs typeface="+mn-ea"/>
              <a:sym typeface="+mn-lt"/>
            </a:endParaRPr>
          </a:p>
        </p:txBody>
      </p:sp>
      <p:sp>
        <p:nvSpPr>
          <p:cNvPr id="4" name="文本框 3" title=""/>
          <p:cNvSpPr txBox="1"/>
          <p:nvPr/>
        </p:nvSpPr>
        <p:spPr>
          <a:xfrm>
            <a:off x="2353945" y="4289425"/>
            <a:ext cx="9333230" cy="12966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lang="zh-CN" altLang="en-US" sz="2800">
                <a:cs typeface="+mn-ea"/>
                <a:sym typeface="+mn-lt"/>
              </a:rPr>
              <a:t>建省革命历史纪念馆、红军207团旧址等。我对我们省红色旅游资源开发充满期待。</a:t>
            </a:r>
            <a:endParaRPr lang="zh-CN" altLang="en-US" sz="2800">
              <a:cs typeface="+mn-ea"/>
              <a:sym typeface="+mn-lt"/>
            </a:endParaRPr>
          </a:p>
        </p:txBody>
      </p:sp>
    </p:spTree>
    <p:custDataLst>
      <p:tags r:id="rId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 name="圆角矩形 54" title="">
            <a:hlinkClick/>
          </p:cNvPr>
          <p:cNvSpPr>
            <a:spLocks noChangeArrowheads="1"/>
          </p:cNvSpPr>
          <p:nvPr/>
        </p:nvSpPr>
        <p:spPr bwMode="auto">
          <a:xfrm>
            <a:off x="529590" y="998220"/>
            <a:ext cx="1433195" cy="583565"/>
          </a:xfrm>
          <a:prstGeom prst="roundRect">
            <a:avLst>
              <a:gd name="adj" fmla="val 14028"/>
            </a:avLst>
          </a:prstGeom>
          <a:noFill/>
          <a:ln w="12700" cap="flat" cmpd="sng">
            <a:noFill/>
            <a:round/>
          </a:ln>
          <a:effectLst/>
          <a:extLst>
            <a:ext uri="{909E8E84-426E-40DD-AFC4-6F175D3DCCD1}">
              <a14:hiddenFill xmlns:a14="http://schemas.microsoft.com/office/drawing/2010/main">
                <a:solidFill>
                  <a:srgbClr val="0291AE"/>
                </a:solidFill>
              </a14:hiddenFill>
            </a:ext>
            <a:ext uri="{AF507438-7753-43E0-B8FC-AC1667EBCBE1}">
              <a14:hiddenEffects xmlns:a14="http://schemas.microsoft.com/office/drawing/2010/main">
                <a:effectLst>
                  <a:outerShdw algn="ctr" dir="2700000" dist="35921" rotWithShape="0">
                    <a:srgbClr val="808080"/>
                  </a:outerShdw>
                </a:effectLst>
              </a14:hiddenEffects>
            </a:ext>
          </a:ex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800" b="1" smtClean="0">
                <a:solidFill>
                  <a:srgbClr val="0291AE"/>
                </a:solidFill>
                <a:cs typeface="+mn-ea"/>
                <a:sym typeface="+mn-lt"/>
              </a:rPr>
              <a:t>选材：</a:t>
            </a:r>
            <a:endParaRPr lang="zh-CN" altLang="en-US" sz="2800" b="1" smtClean="0">
              <a:solidFill>
                <a:srgbClr val="0291AE"/>
              </a:solidFill>
              <a:cs typeface="+mn-ea"/>
              <a:sym typeface="+mn-lt"/>
            </a:endParaRPr>
          </a:p>
        </p:txBody>
      </p:sp>
      <p:sp>
        <p:nvSpPr>
          <p:cNvPr id="4" name="文本框 3" title=""/>
          <p:cNvSpPr txBox="1"/>
          <p:nvPr/>
        </p:nvSpPr>
        <p:spPr>
          <a:xfrm>
            <a:off x="582295" y="1506220"/>
            <a:ext cx="11027410" cy="3322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800" spc="-100">
                <a:solidFill>
                  <a:schemeClr val="tx1"/>
                </a:solidFill>
                <a:uFillTx/>
                <a:cs typeface="+mn-ea"/>
                <a:sym typeface="+mn-lt"/>
              </a:rPr>
              <a:t>近两年,选材以贴近生活热点的材料为主,如2021年,正值中国共产党成立100周年之际,以红色旅游为主题进行选材,既体现热点又贴近人民生活;2020年的选材以志愿者为主题,反映出新冠肺炎疫情时期的特殊背景,具有很强的时效性。同时,选材越来越侧重情境类文本,图片类材料范围广泛,形式多样,涉及数据图表、图画、图示等。</a:t>
            </a:r>
            <a:endParaRPr sz="2800" spc="-100">
              <a:solidFill>
                <a:schemeClr val="tx1"/>
              </a:solidFill>
              <a:uFillTx/>
              <a:cs typeface="+mn-ea"/>
              <a:sym typeface="+mn-lt"/>
            </a:endParaRPr>
          </a:p>
        </p:txBody>
      </p:sp>
      <p:sp>
        <p:nvSpPr>
          <p:cNvPr id="3" name="圆角矩形 54" title="">
            <a:hlinkClick/>
          </p:cNvPr>
          <p:cNvSpPr>
            <a:spLocks noChangeArrowheads="1"/>
          </p:cNvSpPr>
          <p:nvPr/>
        </p:nvSpPr>
        <p:spPr bwMode="auto">
          <a:xfrm>
            <a:off x="491490" y="4764405"/>
            <a:ext cx="2370455" cy="583565"/>
          </a:xfrm>
          <a:prstGeom prst="roundRect">
            <a:avLst>
              <a:gd name="adj" fmla="val 14028"/>
            </a:avLst>
          </a:prstGeom>
          <a:noFill/>
          <a:ln w="12700" cap="flat" cmpd="sng">
            <a:noFill/>
            <a:round/>
          </a:ln>
          <a:effectLst/>
          <a:extLst>
            <a:ext uri="{909E8E84-426E-40DD-AFC4-6F175D3DCCD1}">
              <a14:hiddenFill xmlns:a14="http://schemas.microsoft.com/office/drawing/2010/main">
                <a:solidFill>
                  <a:srgbClr val="0291AE"/>
                </a:solidFill>
              </a14:hiddenFill>
            </a:ext>
            <a:ext uri="{AF507438-7753-43E0-B8FC-AC1667EBCBE1}">
              <a14:hiddenEffects xmlns:a14="http://schemas.microsoft.com/office/drawing/2010/main">
                <a:effectLst>
                  <a:outerShdw algn="ctr" dir="2700000" dist="35921" rotWithShape="0">
                    <a:srgbClr val="808080"/>
                  </a:outerShdw>
                </a:effectLst>
              </a14:hiddenEffects>
            </a:ext>
          </a:extLst>
        </p:spPr>
        <p:txBody>
          <a:bodyPr lIns="0" tIns="0" rIns="0" bIns="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zh-CN" altLang="en-US" sz="2800" b="1" smtClean="0">
                <a:solidFill>
                  <a:srgbClr val="0291AE"/>
                </a:solidFill>
                <a:cs typeface="+mn-ea"/>
                <a:sym typeface="+mn-lt"/>
              </a:rPr>
              <a:t>题量和分值：</a:t>
            </a:r>
            <a:endParaRPr lang="zh-CN" altLang="en-US" sz="2800" b="1" smtClean="0">
              <a:solidFill>
                <a:srgbClr val="0291AE"/>
              </a:solidFill>
              <a:cs typeface="+mn-ea"/>
              <a:sym typeface="+mn-lt"/>
            </a:endParaRPr>
          </a:p>
        </p:txBody>
      </p:sp>
      <p:sp>
        <p:nvSpPr>
          <p:cNvPr id="6" name="文本框 5" title=""/>
          <p:cNvSpPr txBox="1"/>
          <p:nvPr/>
        </p:nvSpPr>
        <p:spPr>
          <a:xfrm>
            <a:off x="568325" y="5211445"/>
            <a:ext cx="5675630" cy="7372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800">
                <a:cs typeface="+mn-ea"/>
                <a:sym typeface="+mn-lt"/>
              </a:rPr>
              <a:t>选择题1题+简答题2题,共12分。</a:t>
            </a:r>
            <a:endParaRPr sz="2800">
              <a:cs typeface="+mn-ea"/>
              <a:sym typeface="+mn-lt"/>
            </a:endParaRPr>
          </a:p>
        </p:txBody>
      </p:sp>
    </p:spTree>
    <p:custDataLst>
      <p:tags r:id="rId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582295" y="1566545"/>
            <a:ext cx="11027410" cy="2030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800">
                <a:uFillTx/>
                <a:cs typeface="+mn-ea"/>
                <a:sym typeface="+mn-lt"/>
              </a:rPr>
              <a:t>议论文阅读主要涉及的考点为信息的提取、筛选与整合,内容理解与概括,文章结构及论证思路,论证方法及其作用,把握论据等,侧重考查考生对文章的理解分析能力</a:t>
            </a:r>
            <a:endParaRPr sz="2800" spc="-100">
              <a:solidFill>
                <a:schemeClr val="tx1"/>
              </a:solidFill>
              <a:uFillTx/>
              <a:cs typeface="+mn-ea"/>
              <a:sym typeface="+mn-lt"/>
            </a:endParaRPr>
          </a:p>
        </p:txBody>
      </p:sp>
      <p:sp>
        <p:nvSpPr>
          <p:cNvPr id="5" name="文本框 4" title=""/>
          <p:cNvSpPr txBox="1"/>
          <p:nvPr/>
        </p:nvSpPr>
        <p:spPr>
          <a:xfrm>
            <a:off x="706755" y="2207895"/>
            <a:ext cx="11028045" cy="6508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pPr>
            <a:r>
              <a:rPr sz="2800">
                <a:solidFill>
                  <a:schemeClr val="tx1"/>
                </a:solidFill>
                <a:uFillTx/>
                <a:cs typeface="+mn-ea"/>
                <a:sym typeface="+mn-lt"/>
              </a:rPr>
              <a:t>。</a:t>
            </a:r>
            <a:endParaRPr sz="2800">
              <a:solidFill>
                <a:schemeClr val="tx1"/>
              </a:solidFill>
              <a:uFillTx/>
              <a:cs typeface="+mn-ea"/>
              <a:sym typeface="+mn-lt"/>
            </a:endParaRPr>
          </a:p>
        </p:txBody>
      </p:sp>
      <p:sp>
        <p:nvSpPr>
          <p:cNvPr id="37" name="圆角矩形 54" title="">
            <a:hlinkClick/>
          </p:cNvPr>
          <p:cNvSpPr>
            <a:spLocks noChangeArrowheads="1"/>
          </p:cNvSpPr>
          <p:nvPr/>
        </p:nvSpPr>
        <p:spPr bwMode="auto">
          <a:xfrm>
            <a:off x="529590" y="998220"/>
            <a:ext cx="1433195" cy="583565"/>
          </a:xfrm>
          <a:prstGeom prst="roundRect">
            <a:avLst>
              <a:gd name="adj" fmla="val 14028"/>
            </a:avLst>
          </a:prstGeom>
          <a:noFill/>
          <a:ln w="12700" cap="flat" cmpd="sng">
            <a:noFill/>
            <a:round/>
          </a:ln>
          <a:effectLst/>
          <a:extLst>
            <a:ext uri="{909E8E84-426E-40DD-AFC4-6F175D3DCCD1}">
              <a14:hiddenFill xmlns:a14="http://schemas.microsoft.com/office/drawing/2010/main">
                <a:solidFill>
                  <a:srgbClr val="0291AE"/>
                </a:solidFill>
              </a14:hiddenFill>
            </a:ext>
            <a:ext uri="{AF507438-7753-43E0-B8FC-AC1667EBCBE1}">
              <a14:hiddenEffects xmlns:a14="http://schemas.microsoft.com/office/drawing/2010/main">
                <a:effectLst>
                  <a:outerShdw algn="ctr" dir="2700000" dist="35921" rotWithShape="0">
                    <a:srgbClr val="808080"/>
                  </a:outerShdw>
                </a:effectLst>
              </a14:hiddenEffects>
            </a:ext>
          </a:ex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800" b="1" smtClean="0">
                <a:solidFill>
                  <a:srgbClr val="0291AE"/>
                </a:solidFill>
                <a:cs typeface="+mn-ea"/>
                <a:sym typeface="+mn-lt"/>
              </a:rPr>
              <a:t>考点：</a:t>
            </a:r>
            <a:endParaRPr lang="zh-CN" altLang="en-US" sz="2800" b="1" smtClean="0">
              <a:solidFill>
                <a:srgbClr val="0291AE"/>
              </a:solidFill>
              <a:cs typeface="+mn-ea"/>
              <a:sym typeface="+mn-lt"/>
            </a:endParaRPr>
          </a:p>
        </p:txBody>
      </p:sp>
      <p:sp>
        <p:nvSpPr>
          <p:cNvPr id="3" name="文本框 2" title=""/>
          <p:cNvSpPr txBox="1"/>
          <p:nvPr/>
        </p:nvSpPr>
        <p:spPr>
          <a:xfrm>
            <a:off x="582295" y="4032885"/>
            <a:ext cx="11027410" cy="1383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l" fontAlgn="auto">
              <a:lnSpc>
                <a:spcPct val="150000"/>
              </a:lnSpc>
              <a:buFont typeface="Wingdings" panose="05000000000000000000" charset="0"/>
              <a:buChar char="l"/>
            </a:pPr>
            <a:r>
              <a:rPr sz="2800">
                <a:uFillTx/>
                <a:cs typeface="+mn-ea"/>
                <a:sym typeface="+mn-lt"/>
              </a:rPr>
              <a:t>材料三以小记者采访的形式设置情境,拉近与学生的距离,对学生进行正面引导。</a:t>
            </a:r>
            <a:endParaRPr sz="2800">
              <a:uFillTx/>
              <a:cs typeface="+mn-ea"/>
              <a:sym typeface="+mn-lt"/>
            </a:endParaRPr>
          </a:p>
        </p:txBody>
      </p:sp>
    </p:spTree>
    <p:custDataLst>
      <p:tags r:id="rId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p:cNvSpPr txBox="1"/>
          <p:nvPr/>
        </p:nvSpPr>
        <p:spPr>
          <a:xfrm>
            <a:off x="509905" y="806450"/>
            <a:ext cx="6223000" cy="5482590"/>
          </a:xfrm>
          <a:prstGeom prst="rect">
            <a:avLst/>
          </a:prstGeom>
          <a:noFill/>
          <a:ln w="25400">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40000"/>
              </a:lnSpc>
            </a:pPr>
            <a:r>
              <a:rPr sz="2400">
                <a:cs typeface="+mn-ea"/>
                <a:sym typeface="+mn-lt"/>
              </a:rPr>
              <a:t>17.根据材料,下列理解不正确的一项是(　</a:t>
            </a:r>
            <a:r>
              <a:rPr lang="en-US" sz="2400">
                <a:cs typeface="+mn-ea"/>
                <a:sym typeface="+mn-lt"/>
              </a:rPr>
              <a:t>  </a:t>
            </a:r>
            <a:r>
              <a:rPr sz="2400">
                <a:cs typeface="+mn-ea"/>
                <a:sym typeface="+mn-lt"/>
              </a:rPr>
              <a:t>)(3分)</a:t>
            </a:r>
            <a:endParaRPr sz="2400">
              <a:cs typeface="+mn-ea"/>
              <a:sym typeface="+mn-lt"/>
            </a:endParaRPr>
          </a:p>
          <a:p>
            <a:pPr algn="l" fontAlgn="auto">
              <a:lnSpc>
                <a:spcPct val="140000"/>
              </a:lnSpc>
            </a:pPr>
            <a:r>
              <a:rPr sz="2400">
                <a:cs typeface="+mn-ea"/>
                <a:sym typeface="+mn-lt"/>
              </a:rPr>
              <a:t>A.近年来社会关注革命传统教育,不少家庭选择红色旅游,主动接受革命传统教育。</a:t>
            </a:r>
            <a:endParaRPr sz="2400">
              <a:cs typeface="+mn-ea"/>
              <a:sym typeface="+mn-lt"/>
            </a:endParaRPr>
          </a:p>
          <a:p>
            <a:pPr algn="l" fontAlgn="auto">
              <a:lnSpc>
                <a:spcPct val="150000"/>
              </a:lnSpc>
            </a:pPr>
            <a:r>
              <a:rPr sz="2400">
                <a:cs typeface="+mn-ea"/>
                <a:sym typeface="+mn-lt"/>
              </a:rPr>
              <a:t>B.福建省拥有丰富的红色旅游资源,重视规划与开发,红色旅游的前景十分广阔。</a:t>
            </a:r>
            <a:endParaRPr sz="2400">
              <a:cs typeface="+mn-ea"/>
              <a:sym typeface="+mn-lt"/>
            </a:endParaRPr>
          </a:p>
          <a:p>
            <a:pPr algn="l" fontAlgn="auto">
              <a:lnSpc>
                <a:spcPct val="150000"/>
              </a:lnSpc>
            </a:pPr>
            <a:r>
              <a:rPr sz="2400">
                <a:cs typeface="+mn-ea"/>
                <a:sym typeface="+mn-lt"/>
              </a:rPr>
              <a:t>C.李华一家如果制订龙岩红色之旅的攻略,可以考虑去古田会议会址红色旅游区。</a:t>
            </a:r>
            <a:endParaRPr sz="2400">
              <a:cs typeface="+mn-ea"/>
              <a:sym typeface="+mn-lt"/>
            </a:endParaRPr>
          </a:p>
          <a:p>
            <a:pPr algn="l" fontAlgn="auto">
              <a:lnSpc>
                <a:spcPct val="150000"/>
              </a:lnSpc>
            </a:pPr>
            <a:r>
              <a:rPr sz="2400">
                <a:cs typeface="+mn-ea"/>
                <a:sym typeface="+mn-lt"/>
              </a:rPr>
              <a:t>D.“重博文物会说话”阅读量一个月内超2亿,得益于传播方式,与从众心理无关。</a:t>
            </a:r>
            <a:endParaRPr sz="2400">
              <a:cs typeface="+mn-ea"/>
              <a:sym typeface="+mn-lt"/>
            </a:endParaRPr>
          </a:p>
        </p:txBody>
      </p:sp>
      <p:sp>
        <p:nvSpPr>
          <p:cNvPr id="4" name="文本框 3" title=""/>
          <p:cNvSpPr txBox="1"/>
          <p:nvPr/>
        </p:nvSpPr>
        <p:spPr>
          <a:xfrm>
            <a:off x="7814310" y="1590675"/>
            <a:ext cx="3832860" cy="3969385"/>
          </a:xfrm>
          <a:prstGeom prst="rect">
            <a:avLst/>
          </a:prstGeom>
          <a:noFill/>
          <a:ln w="25400" cmpd="sng">
            <a:solidFill>
              <a:schemeClr val="tx1"/>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lang="zh-CN" altLang="en-US" sz="2400">
                <a:cs typeface="+mn-ea"/>
                <a:sym typeface="+mn-lt"/>
              </a:rPr>
              <a:t>本题考查信息辨析,作答范围涉及三则材料。作答选择题时要注意逐项比对原文,看选项有无偷换对象、强设因果、不合实际、时间错误、绝对化以及逻辑推理有误等错误。</a:t>
            </a:r>
            <a:endParaRPr lang="zh-CN" altLang="en-US" sz="2400">
              <a:cs typeface="+mn-ea"/>
              <a:sym typeface="+mn-lt"/>
            </a:endParaRPr>
          </a:p>
        </p:txBody>
      </p:sp>
      <p:sp>
        <p:nvSpPr>
          <p:cNvPr id="2" name="右箭头 1" title=""/>
          <p:cNvSpPr/>
          <p:nvPr/>
        </p:nvSpPr>
        <p:spPr>
          <a:xfrm>
            <a:off x="6969760" y="3380105"/>
            <a:ext cx="643890" cy="400685"/>
          </a:xfrm>
          <a:prstGeom prst="rightArrow">
            <a:avLst/>
          </a:prstGeom>
          <a:solidFill>
            <a:srgbClr val="0291AE"/>
          </a:solidFill>
          <a:ln>
            <a:solidFill>
              <a:srgbClr val="0291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文本框 4" title=""/>
          <p:cNvSpPr txBox="1"/>
          <p:nvPr/>
        </p:nvSpPr>
        <p:spPr>
          <a:xfrm>
            <a:off x="5810885" y="965200"/>
            <a:ext cx="42545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rgbClr val="FF0000"/>
                </a:solidFill>
              </a:rPr>
              <a:t>D</a:t>
            </a:r>
            <a:endParaRPr lang="en-US" altLang="zh-CN" sz="2400" b="1">
              <a:solidFill>
                <a:srgbClr val="FF0000"/>
              </a:solidFill>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left)">
                                      <p:cBhvr>
                                        <p:cTn id="12" dur="500"/>
                                        <p:tgtEl>
                                          <p:spTgt spid="2"/>
                                        </p:tgtEl>
                                      </p:cBhvr>
                                    </p:animEffect>
                                  </p:childTnLst>
                                </p:cTn>
                              </p:par>
                              <p:par>
                                <p:cTn id="13" presetID="22" presetClass="entr" presetSubtype="8" dur="50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left)">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1687195" y="1861820"/>
            <a:ext cx="8816975" cy="2676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800" spc="100">
                <a:solidFill>
                  <a:srgbClr val="FF0000"/>
                </a:solidFill>
                <a:uFillTx/>
                <a:cs typeface="+mn-ea"/>
                <a:sym typeface="+mn-lt"/>
              </a:rPr>
              <a:t>解析</a:t>
            </a:r>
            <a:r>
              <a:rPr lang="zh-CN" sz="2800" spc="100">
                <a:solidFill>
                  <a:srgbClr val="FF0000"/>
                </a:solidFill>
                <a:uFillTx/>
                <a:cs typeface="+mn-ea"/>
                <a:sym typeface="+mn-lt"/>
              </a:rPr>
              <a:t>：</a:t>
            </a:r>
            <a:r>
              <a:rPr sz="2800" spc="100">
                <a:uFillTx/>
                <a:cs typeface="+mn-ea"/>
                <a:sym typeface="+mn-lt"/>
              </a:rPr>
              <a:t>本题考查考生对材料的理解与分析。D项,“得益于传播方式,与从众心理无关”表述有误。根据材料三李华妈妈说的话可知,材料并未提及话题阅读量一个月内超过2亿的原因。</a:t>
            </a:r>
            <a:endParaRPr sz="2800" spc="100">
              <a:uFillTx/>
              <a:cs typeface="+mn-ea"/>
              <a:sym typeface="+mn-lt"/>
            </a:endParaRPr>
          </a:p>
        </p:txBody>
      </p:sp>
    </p:spTree>
    <p:custDataLst>
      <p:tags r:id="rId2"/>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p:cNvSpPr txBox="1"/>
          <p:nvPr/>
        </p:nvSpPr>
        <p:spPr>
          <a:xfrm>
            <a:off x="549910" y="1484630"/>
            <a:ext cx="6223000" cy="4225925"/>
          </a:xfrm>
          <a:prstGeom prst="rect">
            <a:avLst/>
          </a:prstGeom>
          <a:noFill/>
          <a:ln w="25400">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40000"/>
              </a:lnSpc>
            </a:pPr>
            <a:r>
              <a:rPr sz="2400">
                <a:cs typeface="+mn-ea"/>
                <a:sym typeface="+mn-lt"/>
              </a:rPr>
              <a:t>18.红色旅游对青少年成长有什么意义?请根据材料一和材料三简要分析。(3分)</a:t>
            </a: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p:txBody>
      </p:sp>
      <p:sp>
        <p:nvSpPr>
          <p:cNvPr id="2" name="文本框 1" title=""/>
          <p:cNvSpPr txBox="1"/>
          <p:nvPr/>
        </p:nvSpPr>
        <p:spPr>
          <a:xfrm>
            <a:off x="610235" y="2562225"/>
            <a:ext cx="6122035" cy="2861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rgbClr val="FF0000"/>
                </a:solidFill>
              </a:rPr>
              <a:t>红色旅游可以使青少年:①体认老一辈革命家和英雄模范的高尚品质,理解中国共产党坚定理想。②激发爱国热情与民族自豪感,传承红色基因。③增进对革命历史的了解,懂得今天的美好生活来之不易,树立正确的价值观。</a:t>
            </a:r>
            <a:endParaRPr lang="zh-CN" altLang="en-US" sz="2400">
              <a:solidFill>
                <a:srgbClr val="FF0000"/>
              </a:solidFill>
            </a:endParaRPr>
          </a:p>
        </p:txBody>
      </p:sp>
      <p:sp>
        <p:nvSpPr>
          <p:cNvPr id="4" name="右箭头 3" title=""/>
          <p:cNvSpPr/>
          <p:nvPr/>
        </p:nvSpPr>
        <p:spPr>
          <a:xfrm>
            <a:off x="6969760" y="3380105"/>
            <a:ext cx="643890" cy="400685"/>
          </a:xfrm>
          <a:prstGeom prst="rightArrow">
            <a:avLst/>
          </a:prstGeom>
          <a:solidFill>
            <a:srgbClr val="0291AE"/>
          </a:solidFill>
          <a:ln>
            <a:solidFill>
              <a:srgbClr val="0291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文本框 4" title=""/>
          <p:cNvSpPr txBox="1"/>
          <p:nvPr/>
        </p:nvSpPr>
        <p:spPr>
          <a:xfrm>
            <a:off x="7814310" y="2145665"/>
            <a:ext cx="3832860" cy="2861310"/>
          </a:xfrm>
          <a:prstGeom prst="rect">
            <a:avLst/>
          </a:prstGeom>
          <a:noFill/>
          <a:ln w="25400" cmpd="sng">
            <a:solidFill>
              <a:schemeClr val="tx1"/>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lang="zh-CN" altLang="en-US" sz="2400">
                <a:cs typeface="+mn-ea"/>
                <a:sym typeface="+mn-lt"/>
              </a:rPr>
              <a:t>本题综合考查材料的分析与概括,考生在备考时要多关注文字材料的联系,培养综合分析不同类型材料的能力。</a:t>
            </a:r>
            <a:endParaRPr lang="zh-CN" altLang="en-US" sz="2400">
              <a:cs typeface="+mn-ea"/>
              <a:sym typeface="+mn-lt"/>
            </a:endParaRP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500"/>
                                        <p:tgtEl>
                                          <p:spTgt spid="4"/>
                                        </p:tgtEl>
                                      </p:cBhvr>
                                    </p:animEffect>
                                  </p:childTnLst>
                                </p:cTn>
                              </p:par>
                              <p:par>
                                <p:cTn id="13" presetID="22" presetClass="entr" presetSubtype="8" dur="50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left)">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582295" y="1566545"/>
            <a:ext cx="11027410" cy="3322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800">
                <a:solidFill>
                  <a:srgbClr val="FF0000"/>
                </a:solidFill>
                <a:uFillTx/>
                <a:cs typeface="+mn-ea"/>
                <a:sym typeface="+mn-lt"/>
              </a:rPr>
              <a:t>解析</a:t>
            </a:r>
            <a:r>
              <a:rPr lang="zh-CN" sz="2800">
                <a:solidFill>
                  <a:srgbClr val="FF0000"/>
                </a:solidFill>
                <a:uFillTx/>
                <a:cs typeface="+mn-ea"/>
                <a:sym typeface="+mn-lt"/>
              </a:rPr>
              <a:t>：</a:t>
            </a:r>
            <a:r>
              <a:rPr sz="2800">
                <a:uFillTx/>
                <a:cs typeface="+mn-ea"/>
                <a:sym typeface="+mn-lt"/>
              </a:rPr>
              <a:t>本题考查筛选整合材料信息。题干已经给出了答题区间,即材料一和材料三。考生抓住材料一中“感受老一辈革命家的精神风范和价值追求”“体验革命先辈突破重重关卡与大部队会合的场面”“激发爱国热情,弘扬民族精神”和材料三中李华妈妈说的“了解战争年代的艰难”“更加珍惜现在的美好生活”整合作答即可。</a:t>
            </a:r>
            <a:endParaRPr sz="2800">
              <a:uFillTx/>
              <a:cs typeface="+mn-ea"/>
              <a:sym typeface="+mn-lt"/>
            </a:endParaRPr>
          </a:p>
        </p:txBody>
      </p:sp>
    </p:spTree>
    <p:custDataLst>
      <p:tags r:id="rId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p:cNvSpPr txBox="1"/>
          <p:nvPr/>
        </p:nvSpPr>
        <p:spPr>
          <a:xfrm>
            <a:off x="424815" y="845185"/>
            <a:ext cx="11355705" cy="3634740"/>
          </a:xfrm>
          <a:prstGeom prst="rect">
            <a:avLst/>
          </a:prstGeom>
          <a:noFill/>
          <a:ln w="25400">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pPr>
            <a:r>
              <a:rPr sz="2400">
                <a:cs typeface="+mn-ea"/>
                <a:sym typeface="+mn-lt"/>
              </a:rPr>
              <a:t>19.如果要进一步发挥红色旅游资源的社会价值,你有哪些建议?请根据材料二和材料三,从硬件、文创、宣传、服务四个角度中任选两个角度简要回答。(4分)</a:t>
            </a: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a:p>
            <a:pPr algn="l" fontAlgn="auto">
              <a:lnSpc>
                <a:spcPct val="140000"/>
              </a:lnSpc>
            </a:pPr>
            <a:endParaRPr sz="2400">
              <a:cs typeface="+mn-ea"/>
              <a:sym typeface="+mn-lt"/>
            </a:endParaRPr>
          </a:p>
        </p:txBody>
      </p:sp>
      <p:sp>
        <p:nvSpPr>
          <p:cNvPr id="2" name="文本框 1" title=""/>
          <p:cNvSpPr txBox="1"/>
          <p:nvPr/>
        </p:nvSpPr>
        <p:spPr>
          <a:xfrm>
            <a:off x="424180" y="1741805"/>
            <a:ext cx="11355705" cy="26752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400">
                <a:solidFill>
                  <a:srgbClr val="FF0000"/>
                </a:solidFill>
              </a:rPr>
              <a:t>硬件:升级改造红色旅游景点,建设旅游配套设施,如建造用于再现革命历史场景的视听体验馆。</a:t>
            </a:r>
            <a:endParaRPr lang="zh-CN" altLang="en-US" sz="2400">
              <a:solidFill>
                <a:srgbClr val="FF0000"/>
              </a:solidFill>
            </a:endParaRPr>
          </a:p>
          <a:p>
            <a:pPr>
              <a:lnSpc>
                <a:spcPct val="140000"/>
              </a:lnSpc>
            </a:pPr>
            <a:r>
              <a:rPr lang="zh-CN" altLang="en-US" sz="2400">
                <a:solidFill>
                  <a:srgbClr val="FF0000"/>
                </a:solidFill>
              </a:rPr>
              <a:t>文创:开发以革命文物为主题的新的文创产品,如文化衫、水杯、折扇。</a:t>
            </a:r>
            <a:endParaRPr lang="zh-CN" altLang="en-US" sz="2400">
              <a:solidFill>
                <a:srgbClr val="FF0000"/>
              </a:solidFill>
            </a:endParaRPr>
          </a:p>
          <a:p>
            <a:pPr>
              <a:lnSpc>
                <a:spcPct val="140000"/>
              </a:lnSpc>
            </a:pPr>
            <a:r>
              <a:rPr lang="zh-CN" altLang="en-US" sz="2400" spc="-100">
                <a:solidFill>
                  <a:srgbClr val="FF0000"/>
                </a:solidFill>
                <a:uFillTx/>
              </a:rPr>
              <a:t>宣传:拓宽宣传渠道,丰富宣传形式,如举办手绘红色旅游地图趣味赛,推出红色专题宣传片。</a:t>
            </a:r>
            <a:endParaRPr lang="zh-CN" altLang="en-US" sz="2400" spc="-100">
              <a:solidFill>
                <a:srgbClr val="FF0000"/>
              </a:solidFill>
              <a:uFillTx/>
            </a:endParaRPr>
          </a:p>
          <a:p>
            <a:pPr>
              <a:lnSpc>
                <a:spcPct val="140000"/>
              </a:lnSpc>
            </a:pPr>
            <a:r>
              <a:rPr lang="zh-CN" altLang="en-US" sz="2400">
                <a:solidFill>
                  <a:srgbClr val="FF0000"/>
                </a:solidFill>
              </a:rPr>
              <a:t>服务:利用新技术提供数字化服务,丰富旅游体验,如推出馆内人工智能导游。</a:t>
            </a:r>
            <a:endParaRPr lang="zh-CN" altLang="en-US" sz="2400">
              <a:solidFill>
                <a:srgbClr val="FF0000"/>
              </a:solidFill>
            </a:endParaRPr>
          </a:p>
        </p:txBody>
      </p:sp>
      <p:sp>
        <p:nvSpPr>
          <p:cNvPr id="5" name="文本框 4" title=""/>
          <p:cNvSpPr txBox="1"/>
          <p:nvPr/>
        </p:nvSpPr>
        <p:spPr>
          <a:xfrm>
            <a:off x="423545" y="4834255"/>
            <a:ext cx="11356975" cy="1420495"/>
          </a:xfrm>
          <a:prstGeom prst="rect">
            <a:avLst/>
          </a:prstGeom>
          <a:noFill/>
          <a:ln w="25400" cmpd="sng">
            <a:solidFill>
              <a:schemeClr val="tx1"/>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400">
                <a:cs typeface="+mn-ea"/>
                <a:sym typeface="+mn-lt"/>
              </a:rPr>
              <a:t>本题考查图文解读与建议提献。重点考查了考生运用材料中所学知识解决现实问题的能力,也体现了《教育部关于加强初中学业水平考试命题工作的意见》中“增强情境创设的真实性、典型性和适切性”的相关要求。</a:t>
            </a:r>
            <a:endParaRPr lang="zh-CN" altLang="en-US" sz="2400">
              <a:cs typeface="+mn-ea"/>
              <a:sym typeface="+mn-lt"/>
            </a:endParaRPr>
          </a:p>
        </p:txBody>
      </p:sp>
      <p:sp>
        <p:nvSpPr>
          <p:cNvPr id="6" name="下箭头 5" title=""/>
          <p:cNvSpPr/>
          <p:nvPr/>
        </p:nvSpPr>
        <p:spPr>
          <a:xfrm>
            <a:off x="5569585" y="4535170"/>
            <a:ext cx="424815" cy="250190"/>
          </a:xfrm>
          <a:prstGeom prst="downArrow">
            <a:avLst/>
          </a:prstGeom>
          <a:solidFill>
            <a:srgbClr val="0291AE"/>
          </a:solidFill>
          <a:ln>
            <a:solidFill>
              <a:srgbClr val="0291A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up)">
                                      <p:cBhvr>
                                        <p:cTn id="12" dur="500"/>
                                        <p:tgtEl>
                                          <p:spTgt spid="6"/>
                                        </p:tgtEl>
                                      </p:cBhvr>
                                    </p:animEffect>
                                  </p:childTnLst>
                                </p:cTn>
                              </p:par>
                              <p:par>
                                <p:cTn id="13" presetID="22" presetClass="entr" presetSubtype="8" dur="50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left)">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582295" y="1132205"/>
            <a:ext cx="11027410" cy="45231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pPr>
            <a:r>
              <a:rPr sz="2400">
                <a:solidFill>
                  <a:srgbClr val="FF0000"/>
                </a:solidFill>
                <a:uFillTx/>
                <a:cs typeface="+mn-ea"/>
                <a:sym typeface="+mn-lt"/>
              </a:rPr>
              <a:t>解析</a:t>
            </a:r>
            <a:r>
              <a:rPr lang="zh-CN" sz="2400">
                <a:solidFill>
                  <a:srgbClr val="FF0000"/>
                </a:solidFill>
                <a:uFillTx/>
                <a:cs typeface="+mn-ea"/>
                <a:sym typeface="+mn-lt"/>
              </a:rPr>
              <a:t>：</a:t>
            </a:r>
            <a:r>
              <a:rPr sz="2400">
                <a:uFillTx/>
                <a:cs typeface="+mn-ea"/>
                <a:sym typeface="+mn-lt"/>
              </a:rPr>
              <a:t>本题考查根据材料提建议。题干已经给出答题区间,即材料二和材料三;圈定了答题角度,即硬件、文创、宣传、服务;明确了答题方向,即为进一步发挥红色旅游资源的社会价值提建议。因此,仔细观察材料二的红色旅游资源示意图可知,龙岩市2021年拟推出红色动漫及红土名人寻踪一日游,漳州市出版红色书籍、修缮红色建筑、制作红色电影。仔细阅读材料三可知,“重庆中国三峡博物馆”在微博上发布“重博文物会说话”的话题进行宣传,获得了高阅读量;从李华的话中能看到博物馆开发了文创产品,安排了少年讲解员。考生按照题干给出的角度对提取的信息进行整合,从而提建议即可。注意建议要切实可行。</a:t>
            </a:r>
            <a:endParaRPr sz="2400">
              <a:uFillTx/>
              <a:cs typeface="+mn-ea"/>
              <a:sym typeface="+mn-lt"/>
            </a:endParaRPr>
          </a:p>
        </p:txBody>
      </p:sp>
    </p:spTree>
    <p:custDataLst>
      <p:tags r:id="rId2"/>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876300"/>
            <a:ext cx="10971530" cy="5262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lang="zh-CN" altLang="en-US" sz="2800" b="1">
                <a:cs typeface="+mn-ea"/>
                <a:sym typeface="+mn-lt"/>
              </a:rPr>
              <a:t>(一)文字型材料</a:t>
            </a:r>
            <a:endParaRPr lang="zh-CN" altLang="en-US" sz="2800" b="1">
              <a:cs typeface="+mn-ea"/>
              <a:sym typeface="+mn-lt"/>
            </a:endParaRPr>
          </a:p>
          <a:p>
            <a:pPr algn="just" fontAlgn="auto">
              <a:lnSpc>
                <a:spcPct val="150000"/>
              </a:lnSpc>
            </a:pPr>
            <a:r>
              <a:rPr lang="zh-CN" altLang="en-US" sz="2800" b="1">
                <a:cs typeface="+mn-ea"/>
                <a:sym typeface="+mn-lt"/>
              </a:rPr>
              <a:t>第一步:把握文本构成。</a:t>
            </a:r>
            <a:r>
              <a:rPr lang="zh-CN" altLang="en-US" sz="2800">
                <a:cs typeface="+mn-ea"/>
                <a:sym typeface="+mn-lt"/>
              </a:rPr>
              <a:t>迅速浏览文本的几则材料,确定文本的构成,梳理出各部分所写内容,这样更有利于题文比对,迅速捕捉到有用信息。</a:t>
            </a:r>
            <a:endParaRPr lang="zh-CN" altLang="en-US" sz="2800">
              <a:cs typeface="+mn-ea"/>
              <a:sym typeface="+mn-lt"/>
            </a:endParaRPr>
          </a:p>
          <a:p>
            <a:pPr algn="just" fontAlgn="auto">
              <a:lnSpc>
                <a:spcPct val="150000"/>
              </a:lnSpc>
            </a:pPr>
            <a:r>
              <a:rPr lang="zh-CN" altLang="en-US" sz="2800" b="1">
                <a:cs typeface="+mn-ea"/>
                <a:sym typeface="+mn-lt"/>
              </a:rPr>
              <a:t>第二步:圈点关键信息。</a:t>
            </a:r>
            <a:r>
              <a:rPr lang="zh-CN" altLang="en-US" sz="2800">
                <a:cs typeface="+mn-ea"/>
                <a:sym typeface="+mn-lt"/>
              </a:rPr>
              <a:t>细读每则材料,圈画出关键信息,这些信息既包括范围词、程度词、指代词等重点词语,也包括引领句、过渡句、总结句、观点句等重点语句。</a:t>
            </a:r>
            <a:endParaRPr lang="zh-CN" altLang="en-US" sz="2800">
              <a:cs typeface="+mn-ea"/>
              <a:sym typeface="+mn-lt"/>
            </a:endParaRPr>
          </a:p>
          <a:p>
            <a:pPr algn="just" fontAlgn="auto">
              <a:lnSpc>
                <a:spcPct val="150000"/>
              </a:lnSpc>
            </a:pPr>
            <a:r>
              <a:rPr lang="zh-CN" altLang="en-US" sz="2800" b="1">
                <a:cs typeface="+mn-ea"/>
                <a:sym typeface="+mn-lt"/>
              </a:rPr>
              <a:t>第三步:理解文本意义。</a:t>
            </a:r>
            <a:r>
              <a:rPr lang="zh-CN" altLang="en-US" sz="2800">
                <a:cs typeface="+mn-ea"/>
                <a:sym typeface="+mn-lt"/>
              </a:rPr>
              <a:t>非连续性文本阅读因其独到新颖、实用性强、富有现实感和视觉冲击力,其文本自身往往具有重要的现实意义。</a:t>
            </a:r>
            <a:endParaRPr lang="zh-CN" altLang="en-US" sz="2800">
              <a:cs typeface="+mn-ea"/>
              <a:sym typeface="+mn-lt"/>
            </a:endParaRPr>
          </a:p>
        </p:txBody>
      </p:sp>
    </p:spTree>
    <p:custDataLst>
      <p:tags r:id="rId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888365"/>
            <a:ext cx="10971530" cy="5262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lang="zh-CN" altLang="en-US" sz="2800" b="1">
                <a:cs typeface="+mn-ea"/>
                <a:sym typeface="+mn-lt"/>
              </a:rPr>
              <a:t>(二)图表型材料</a:t>
            </a:r>
            <a:endParaRPr lang="zh-CN" altLang="en-US" sz="2800" b="1">
              <a:cs typeface="+mn-ea"/>
              <a:sym typeface="+mn-lt"/>
            </a:endParaRPr>
          </a:p>
          <a:p>
            <a:pPr algn="just" fontAlgn="auto">
              <a:lnSpc>
                <a:spcPct val="150000"/>
              </a:lnSpc>
            </a:pPr>
            <a:r>
              <a:rPr lang="zh-CN" altLang="en-US" sz="2800" b="1">
                <a:cs typeface="+mn-ea"/>
                <a:sym typeface="+mn-lt"/>
              </a:rPr>
              <a:t>(1)表格:</a:t>
            </a:r>
            <a:r>
              <a:rPr lang="zh-CN" altLang="en-US" sz="2800">
                <a:cs typeface="+mn-ea"/>
                <a:sym typeface="+mn-lt"/>
              </a:rPr>
              <a:t>一般分为四部分,即标题(表格的具体内容)、表头(涉及的对象)、表身(所占比例、具体数目)、表注(对表格内容的注释)。阅读表格时,要注重分析表格的各个部分,然后通过分析数据的最高值、最低值、数据差以及位居前几位或后几位的数据来判断其具体意义。</a:t>
            </a:r>
            <a:endParaRPr lang="zh-CN" altLang="en-US" sz="2800">
              <a:cs typeface="+mn-ea"/>
              <a:sym typeface="+mn-lt"/>
            </a:endParaRPr>
          </a:p>
          <a:p>
            <a:pPr algn="just" fontAlgn="auto">
              <a:lnSpc>
                <a:spcPct val="150000"/>
              </a:lnSpc>
            </a:pPr>
            <a:r>
              <a:rPr lang="zh-CN" altLang="en-US" sz="2800" b="1">
                <a:cs typeface="+mn-ea"/>
                <a:sym typeface="+mn-lt"/>
              </a:rPr>
              <a:t>(2)柱状图:</a:t>
            </a:r>
            <a:r>
              <a:rPr lang="zh-CN" altLang="en-US" sz="2800">
                <a:cs typeface="+mn-ea"/>
                <a:sym typeface="+mn-lt"/>
              </a:rPr>
              <a:t>对柱状图的解读,可以从两方面入手。一是柱状图代表的数据,二是柱状图之间的对比。有些柱状图本身就是通过对比表现数据,从而体现柱状图的现实意义。</a:t>
            </a:r>
            <a:endParaRPr lang="zh-CN" altLang="en-US" sz="2800">
              <a:cs typeface="+mn-ea"/>
              <a:sym typeface="+mn-lt"/>
            </a:endParaRPr>
          </a:p>
        </p:txBody>
      </p:sp>
      <p:pic>
        <p:nvPicPr>
          <p:cNvPr id="2" name="Picture 2"/>
          <p:cNvPicPr>
            <a:picLocks noChangeAspect="1"/>
          </p:cNvPicPr>
          <p:nvPr/>
        </p:nvPicPr>
        <p:blipFill>
          <a:blip r:embed="rId2"/>
          <a:stretch>
            <a:fillRect/>
          </a:stretch>
        </p:blipFill>
        <p:spPr>
          <a:xfrm flipH="1">
            <a:off x="11671300" y="12141200"/>
            <a:ext cx="0" cy="0"/>
          </a:xfrm>
          <a:prstGeom prst="rect">
            <a:avLst/>
          </a:prstGeom>
          <a:ln>
            <a:noFill/>
          </a:ln>
        </p:spPr>
      </p:pic>
    </p:spTree>
    <p:custDataLst>
      <p:tags r:id="rId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1395095"/>
            <a:ext cx="10971530" cy="3969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lang="zh-CN" altLang="en-US" sz="2800" b="1">
                <a:cs typeface="+mn-ea"/>
                <a:sym typeface="+mn-lt"/>
              </a:rPr>
              <a:t>(3)饼状图:</a:t>
            </a:r>
            <a:r>
              <a:rPr lang="zh-CN" altLang="en-US" sz="2800">
                <a:cs typeface="+mn-ea"/>
                <a:sym typeface="+mn-lt"/>
              </a:rPr>
              <a:t>解读饼状图的关键是把握数据特征,即要弄清楚数据所占比例的问题,从中体会饼状图体现的现实意义。</a:t>
            </a:r>
            <a:endParaRPr lang="zh-CN" altLang="en-US" sz="2800">
              <a:cs typeface="+mn-ea"/>
              <a:sym typeface="+mn-lt"/>
            </a:endParaRPr>
          </a:p>
          <a:p>
            <a:pPr algn="just" fontAlgn="auto">
              <a:lnSpc>
                <a:spcPct val="150000"/>
              </a:lnSpc>
            </a:pPr>
            <a:r>
              <a:rPr lang="zh-CN" altLang="en-US" sz="2800" b="1">
                <a:cs typeface="+mn-ea"/>
                <a:sym typeface="+mn-lt"/>
              </a:rPr>
              <a:t>(4)曲线图:</a:t>
            </a:r>
            <a:r>
              <a:rPr lang="zh-CN" altLang="en-US" sz="2800">
                <a:cs typeface="+mn-ea"/>
                <a:sym typeface="+mn-lt"/>
              </a:rPr>
              <a:t>解读曲线图要注意把握三个方面。①理解坐标内容,看清坐标横轴、纵轴的具体内容,把握坐标代表的意义;②找出曲线走向,无论曲线在区间中如何高低起伏,总有一个总体的趋势;③分析曲线转折点,曲线的每一个转折点都体现其特殊的现实意义。</a:t>
            </a:r>
            <a:endParaRPr lang="zh-CN" altLang="en-US" sz="2800">
              <a:cs typeface="+mn-ea"/>
              <a:sym typeface="+mn-lt"/>
            </a:endParaRPr>
          </a:p>
        </p:txBody>
      </p:sp>
    </p:spTree>
    <p:custDataLst>
      <p:tags r:id="rId2"/>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p:cNvSpPr txBox="1"/>
          <p:nvPr/>
        </p:nvSpPr>
        <p:spPr>
          <a:xfrm>
            <a:off x="476885" y="1574800"/>
            <a:ext cx="2540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ü"/>
            </a:pPr>
            <a:r>
              <a:rPr lang="zh-CN" altLang="en-US" sz="2800" b="1">
                <a:solidFill>
                  <a:srgbClr val="0291AE"/>
                </a:solidFill>
              </a:rPr>
              <a:t>考题探究</a:t>
            </a:r>
            <a:endParaRPr lang="zh-CN" altLang="en-US" sz="2800" b="1">
              <a:solidFill>
                <a:srgbClr val="0291AE"/>
              </a:solidFill>
            </a:endParaRPr>
          </a:p>
        </p:txBody>
      </p:sp>
      <p:pic>
        <p:nvPicPr>
          <p:cNvPr id="7" name="图片 6" title=""/>
          <p:cNvPicPr>
            <a:picLocks noChangeAspect="1"/>
          </p:cNvPicPr>
          <p:nvPr/>
        </p:nvPicPr>
        <p:blipFill>
          <a:blip r:embed="rId3"/>
          <a:stretch>
            <a:fillRect/>
          </a:stretch>
        </p:blipFill>
        <p:spPr>
          <a:xfrm>
            <a:off x="5116830" y="2954020"/>
            <a:ext cx="796290" cy="699135"/>
          </a:xfrm>
          <a:prstGeom prst="rect">
            <a:avLst/>
          </a:prstGeom>
        </p:spPr>
      </p:pic>
      <p:pic>
        <p:nvPicPr>
          <p:cNvPr id="8" name="图片 7" title=""/>
          <p:cNvPicPr>
            <a:picLocks noChangeAspect="1"/>
          </p:cNvPicPr>
          <p:nvPr/>
        </p:nvPicPr>
        <p:blipFill>
          <a:blip r:embed="rId3"/>
          <a:stretch>
            <a:fillRect/>
          </a:stretch>
        </p:blipFill>
        <p:spPr>
          <a:xfrm>
            <a:off x="599440" y="2042795"/>
            <a:ext cx="4816475" cy="473710"/>
          </a:xfrm>
          <a:prstGeom prst="rect">
            <a:avLst/>
          </a:prstGeom>
        </p:spPr>
      </p:pic>
      <p:pic>
        <p:nvPicPr>
          <p:cNvPr id="9" name="图片 8" title=""/>
          <p:cNvPicPr>
            <a:picLocks noChangeAspect="1"/>
          </p:cNvPicPr>
          <p:nvPr/>
        </p:nvPicPr>
        <p:blipFill>
          <a:blip r:embed="rId3"/>
          <a:stretch>
            <a:fillRect/>
          </a:stretch>
        </p:blipFill>
        <p:spPr>
          <a:xfrm>
            <a:off x="5933440" y="3336290"/>
            <a:ext cx="172085" cy="455295"/>
          </a:xfrm>
          <a:prstGeom prst="rect">
            <a:avLst/>
          </a:prstGeom>
        </p:spPr>
      </p:pic>
      <p:pic>
        <p:nvPicPr>
          <p:cNvPr id="10" name="图片 9" title=""/>
          <p:cNvPicPr>
            <a:picLocks noChangeAspect="1"/>
          </p:cNvPicPr>
          <p:nvPr/>
        </p:nvPicPr>
        <p:blipFill>
          <a:blip r:embed="rId3"/>
          <a:stretch>
            <a:fillRect/>
          </a:stretch>
        </p:blipFill>
        <p:spPr>
          <a:xfrm>
            <a:off x="6131560" y="3540125"/>
            <a:ext cx="90170" cy="240665"/>
          </a:xfrm>
          <a:prstGeom prst="rect">
            <a:avLst/>
          </a:prstGeom>
        </p:spPr>
      </p:pic>
      <p:pic>
        <p:nvPicPr>
          <p:cNvPr id="12" name="图片 11" title=""/>
          <p:cNvPicPr>
            <a:picLocks noChangeAspect="1"/>
          </p:cNvPicPr>
          <p:nvPr/>
        </p:nvPicPr>
        <p:blipFill>
          <a:blip r:embed="rId3"/>
          <a:srcRect l="28333" b="27500"/>
          <a:stretch>
            <a:fillRect/>
          </a:stretch>
        </p:blipFill>
        <p:spPr>
          <a:xfrm flipH="1">
            <a:off x="6913245" y="3725545"/>
            <a:ext cx="76200" cy="76200"/>
          </a:xfrm>
          <a:prstGeom prst="rect">
            <a:avLst/>
          </a:prstGeom>
        </p:spPr>
      </p:pic>
      <p:pic>
        <p:nvPicPr>
          <p:cNvPr id="13" name="图片 12" title=""/>
          <p:cNvPicPr>
            <a:picLocks noChangeAspect="1"/>
          </p:cNvPicPr>
          <p:nvPr/>
        </p:nvPicPr>
        <p:blipFill>
          <a:blip r:embed="rId3"/>
          <a:srcRect l="54014" t="-11479" r="-6569" b="81271"/>
          <a:stretch>
            <a:fillRect/>
          </a:stretch>
        </p:blipFill>
        <p:spPr>
          <a:xfrm rot="5400000" flipH="1">
            <a:off x="6953250" y="3554730"/>
            <a:ext cx="55880" cy="31750"/>
          </a:xfrm>
          <a:prstGeom prst="rect">
            <a:avLst/>
          </a:prstGeom>
        </p:spPr>
      </p:pic>
      <p:pic>
        <p:nvPicPr>
          <p:cNvPr id="14" name="图片 13" title=""/>
          <p:cNvPicPr>
            <a:picLocks noChangeAspect="1"/>
          </p:cNvPicPr>
          <p:nvPr/>
        </p:nvPicPr>
        <p:blipFill>
          <a:blip r:embed="rId3"/>
          <a:srcRect l="54014" t="-11479" r="-6569" b="81271"/>
          <a:stretch>
            <a:fillRect/>
          </a:stretch>
        </p:blipFill>
        <p:spPr>
          <a:xfrm rot="5400000" flipH="1">
            <a:off x="6958965" y="3602355"/>
            <a:ext cx="55880" cy="31750"/>
          </a:xfrm>
          <a:prstGeom prst="rect">
            <a:avLst/>
          </a:prstGeom>
        </p:spPr>
      </p:pic>
      <p:pic>
        <p:nvPicPr>
          <p:cNvPr id="16" name="图片 15" title=""/>
          <p:cNvPicPr>
            <a:picLocks noChangeAspect="1"/>
          </p:cNvPicPr>
          <p:nvPr/>
        </p:nvPicPr>
        <p:blipFill>
          <a:blip r:embed="rId3"/>
          <a:srcRect l="54014" t="-11479" r="-6569" b="81271"/>
          <a:stretch>
            <a:fillRect/>
          </a:stretch>
        </p:blipFill>
        <p:spPr>
          <a:xfrm rot="5400000" flipH="1">
            <a:off x="6958330" y="3649345"/>
            <a:ext cx="55880" cy="31750"/>
          </a:xfrm>
          <a:prstGeom prst="rect">
            <a:avLst/>
          </a:prstGeom>
        </p:spPr>
      </p:pic>
      <p:pic>
        <p:nvPicPr>
          <p:cNvPr id="17" name="图片 16" title=""/>
          <p:cNvPicPr>
            <a:picLocks noChangeAspect="1"/>
          </p:cNvPicPr>
          <p:nvPr/>
        </p:nvPicPr>
        <p:blipFill>
          <a:blip r:embed="rId3"/>
          <a:srcRect l="54014" t="-11479" r="-6569" b="81271"/>
          <a:stretch>
            <a:fillRect/>
          </a:stretch>
        </p:blipFill>
        <p:spPr>
          <a:xfrm rot="5400000" flipH="1">
            <a:off x="6945630" y="3525520"/>
            <a:ext cx="55880" cy="31750"/>
          </a:xfrm>
          <a:prstGeom prst="rect">
            <a:avLst/>
          </a:prstGeom>
        </p:spPr>
      </p:pic>
      <p:pic>
        <p:nvPicPr>
          <p:cNvPr id="11" name="图片 10" title=""/>
          <p:cNvPicPr>
            <a:picLocks noChangeAspect="1"/>
          </p:cNvPicPr>
          <p:nvPr/>
        </p:nvPicPr>
        <p:blipFill>
          <a:blip r:embed="rId4"/>
          <a:stretch>
            <a:fillRect/>
          </a:stretch>
        </p:blipFill>
        <p:spPr>
          <a:xfrm>
            <a:off x="561975" y="2195195"/>
            <a:ext cx="11431270" cy="4169410"/>
          </a:xfrm>
          <a:prstGeom prst="rect">
            <a:avLst/>
          </a:prstGeom>
        </p:spPr>
      </p:pic>
    </p:spTree>
    <p:custDataLst>
      <p:tags r:id="rId5"/>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747395"/>
            <a:ext cx="10971530" cy="55594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lang="en-US" altLang="zh-CN" sz="2800" b="1">
                <a:cs typeface="+mn-ea"/>
                <a:sym typeface="+mn-lt"/>
              </a:rPr>
              <a:t>1.</a:t>
            </a:r>
            <a:r>
              <a:rPr lang="zh-CN" altLang="en-US" sz="2800" b="1">
                <a:cs typeface="+mn-ea"/>
                <a:sym typeface="+mn-lt"/>
              </a:rPr>
              <a:t>偷换概念</a:t>
            </a:r>
            <a:endParaRPr lang="zh-CN" altLang="en-US" sz="2800" b="1">
              <a:cs typeface="+mn-ea"/>
              <a:sym typeface="+mn-lt"/>
            </a:endParaRPr>
          </a:p>
          <a:p>
            <a:pPr algn="just" fontAlgn="auto">
              <a:lnSpc>
                <a:spcPct val="140000"/>
              </a:lnSpc>
            </a:pPr>
            <a:r>
              <a:rPr lang="zh-CN" altLang="en-US" sz="2800" b="1">
                <a:cs typeface="+mn-ea"/>
                <a:sym typeface="+mn-lt"/>
              </a:rPr>
              <a:t>选项:</a:t>
            </a:r>
            <a:r>
              <a:rPr lang="zh-CN" altLang="en-US" sz="2800">
                <a:cs typeface="+mn-ea"/>
                <a:sym typeface="+mn-lt"/>
              </a:rPr>
              <a:t>[2021陕西,10B]持这种养育观的父母,相信儿童会使用内在和外在资源解决学习和生活中的问题。</a:t>
            </a:r>
            <a:endParaRPr lang="zh-CN" altLang="en-US" sz="2800">
              <a:cs typeface="+mn-ea"/>
              <a:sym typeface="+mn-lt"/>
            </a:endParaRPr>
          </a:p>
          <a:p>
            <a:pPr algn="just" fontAlgn="auto">
              <a:lnSpc>
                <a:spcPct val="140000"/>
              </a:lnSpc>
            </a:pPr>
            <a:r>
              <a:rPr lang="zh-CN" altLang="en-US" sz="2800" b="1">
                <a:cs typeface="+mn-ea"/>
                <a:sym typeface="+mn-lt"/>
              </a:rPr>
              <a:t>原文:</a:t>
            </a:r>
            <a:r>
              <a:rPr lang="zh-CN" altLang="en-US" sz="2800">
                <a:cs typeface="+mn-ea"/>
                <a:sym typeface="+mn-lt"/>
              </a:rPr>
              <a:t>相对应的“优势视角”养育观,则相信儿童拥有内在的能力去适应、学习、成长、改变,能够使用内在和外在资源去回应学习和生活的挑战,养育过程中的注意力始终放在观察和发现孩子身上的潜在优势。</a:t>
            </a:r>
            <a:endParaRPr lang="zh-CN" altLang="en-US" sz="2800">
              <a:cs typeface="+mn-ea"/>
              <a:sym typeface="+mn-lt"/>
            </a:endParaRPr>
          </a:p>
          <a:p>
            <a:pPr algn="just" fontAlgn="auto">
              <a:lnSpc>
                <a:spcPct val="140000"/>
              </a:lnSpc>
            </a:pPr>
            <a:r>
              <a:rPr lang="zh-CN" altLang="en-US" sz="2800" b="1">
                <a:cs typeface="+mn-ea"/>
                <a:sym typeface="+mn-lt"/>
              </a:rPr>
              <a:t>分析:</a:t>
            </a:r>
            <a:r>
              <a:rPr lang="zh-CN" altLang="en-US" sz="2800">
                <a:cs typeface="+mn-ea"/>
                <a:sym typeface="+mn-lt"/>
              </a:rPr>
              <a:t>原文是说“能够使用内在和外在资源去回应学习和生活的挑战”,而选项中表述为“解决学习和生活中的问题”,选项在转述文意时,故意把“回应……挑战”换成“解决……问题”,偷换概念。</a:t>
            </a:r>
            <a:endParaRPr lang="zh-CN" altLang="en-US" sz="2800">
              <a:cs typeface="+mn-ea"/>
              <a:sym typeface="+mn-lt"/>
            </a:endParaRPr>
          </a:p>
        </p:txBody>
      </p:sp>
    </p:spTree>
    <p:custDataLst>
      <p:tags r:id="rId2"/>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747395"/>
            <a:ext cx="10971530" cy="55594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b="1">
                <a:cs typeface="+mn-ea"/>
                <a:sym typeface="+mn-lt"/>
              </a:rPr>
              <a:t>2.无中生有</a:t>
            </a:r>
            <a:endParaRPr sz="2800" b="1">
              <a:cs typeface="+mn-ea"/>
              <a:sym typeface="+mn-lt"/>
            </a:endParaRPr>
          </a:p>
          <a:p>
            <a:pPr algn="just" fontAlgn="auto">
              <a:lnSpc>
                <a:spcPct val="140000"/>
              </a:lnSpc>
            </a:pPr>
            <a:r>
              <a:rPr lang="zh-CN" altLang="en-US" sz="2800" b="1">
                <a:cs typeface="+mn-ea"/>
                <a:sym typeface="+mn-lt"/>
              </a:rPr>
              <a:t>选项:</a:t>
            </a:r>
            <a:r>
              <a:rPr lang="zh-CN" altLang="en-US" sz="2800">
                <a:cs typeface="+mn-ea"/>
                <a:sym typeface="+mn-lt"/>
              </a:rPr>
              <a:t>[2021福建,17D]“重博文物会说话”阅读量一个月内超2亿,得益于传播方式,与从众心理无关。</a:t>
            </a:r>
            <a:endParaRPr lang="zh-CN" altLang="en-US" sz="2800">
              <a:cs typeface="+mn-ea"/>
              <a:sym typeface="+mn-lt"/>
            </a:endParaRPr>
          </a:p>
          <a:p>
            <a:pPr algn="just" fontAlgn="auto">
              <a:lnSpc>
                <a:spcPct val="140000"/>
              </a:lnSpc>
            </a:pPr>
            <a:r>
              <a:rPr lang="zh-CN" altLang="en-US" sz="2800" b="1">
                <a:cs typeface="+mn-ea"/>
                <a:sym typeface="+mn-lt"/>
              </a:rPr>
              <a:t>原文:</a:t>
            </a:r>
            <a:r>
              <a:rPr lang="zh-CN" altLang="en-US" sz="2800">
                <a:cs typeface="+mn-ea"/>
                <a:sym typeface="+mn-lt"/>
              </a:rPr>
              <a:t>李华妈妈　我们上网做旅游攻略,看到“重庆中国三峡博物馆”在微博上发布“重博文物会说话”话题,一个月内阅读量超过2亿。微博上还介绍了“上甘岭战役树桩”“三枚银圆”等革命文物,很有意思。</a:t>
            </a:r>
            <a:endParaRPr lang="zh-CN" altLang="en-US" sz="2800">
              <a:cs typeface="+mn-ea"/>
              <a:sym typeface="+mn-lt"/>
            </a:endParaRPr>
          </a:p>
          <a:p>
            <a:pPr algn="just" fontAlgn="auto">
              <a:lnSpc>
                <a:spcPct val="140000"/>
              </a:lnSpc>
            </a:pPr>
            <a:r>
              <a:rPr lang="zh-CN" altLang="en-US" sz="2800" b="1">
                <a:cs typeface="+mn-ea"/>
                <a:sym typeface="+mn-lt"/>
              </a:rPr>
              <a:t>分析:</a:t>
            </a:r>
            <a:r>
              <a:rPr lang="zh-CN" altLang="en-US" sz="2800">
                <a:cs typeface="+mn-ea"/>
                <a:sym typeface="+mn-lt"/>
              </a:rPr>
              <a:t>根据原文中李华妈妈说的话可知,材料并未提及话题阅读量一个月内超过2亿的原因。所以选项中“得益于传播方式,与从众心理无关”的表述属于无中生有。</a:t>
            </a:r>
            <a:endParaRPr lang="zh-CN" altLang="en-US" sz="2800">
              <a:cs typeface="+mn-ea"/>
              <a:sym typeface="+mn-lt"/>
            </a:endParaRPr>
          </a:p>
        </p:txBody>
      </p:sp>
    </p:spTree>
    <p:custDataLst>
      <p:tags r:id="rId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747395"/>
            <a:ext cx="10971530" cy="56464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b="1">
                <a:cs typeface="+mn-ea"/>
                <a:sym typeface="+mn-lt"/>
              </a:rPr>
              <a:t>3.张冠李戴</a:t>
            </a:r>
            <a:endParaRPr sz="2800" b="1">
              <a:cs typeface="+mn-ea"/>
              <a:sym typeface="+mn-lt"/>
            </a:endParaRPr>
          </a:p>
          <a:p>
            <a:pPr algn="just" fontAlgn="auto">
              <a:lnSpc>
                <a:spcPct val="150000"/>
              </a:lnSpc>
            </a:pPr>
            <a:r>
              <a:rPr lang="zh-CN" altLang="en-US" sz="2800" b="1">
                <a:cs typeface="+mn-ea"/>
                <a:sym typeface="+mn-lt"/>
              </a:rPr>
              <a:t>选项:</a:t>
            </a:r>
            <a:r>
              <a:rPr lang="zh-CN" altLang="en-US" sz="2800">
                <a:cs typeface="+mn-ea"/>
                <a:sym typeface="+mn-lt"/>
              </a:rPr>
              <a:t>[2021重庆A,18B]调查发现,中学生、大学生、职场人三类人中,中学生的拖延症最为严重。</a:t>
            </a:r>
            <a:endParaRPr lang="zh-CN" altLang="en-US" sz="2800">
              <a:cs typeface="+mn-ea"/>
              <a:sym typeface="+mn-lt"/>
            </a:endParaRPr>
          </a:p>
          <a:p>
            <a:pPr algn="just" fontAlgn="auto">
              <a:lnSpc>
                <a:spcPct val="140000"/>
              </a:lnSpc>
            </a:pPr>
            <a:r>
              <a:rPr lang="zh-CN" altLang="en-US" sz="2800" b="1">
                <a:cs typeface="+mn-ea"/>
                <a:sym typeface="+mn-lt"/>
              </a:rPr>
              <a:t>原文:</a:t>
            </a:r>
            <a:r>
              <a:rPr lang="zh-CN" altLang="en-US" sz="2800">
                <a:cs typeface="+mn-ea"/>
                <a:sym typeface="+mn-lt"/>
              </a:rPr>
              <a:t>调查表明,现实生活中认为自己患拖延症的人不少:50%的中学生认为自己有拖延症;80%的大学生认为自己有拖延症;86%的职场人认为自己有拖延症。</a:t>
            </a:r>
            <a:endParaRPr lang="zh-CN" altLang="en-US" sz="2800">
              <a:cs typeface="+mn-ea"/>
              <a:sym typeface="+mn-lt"/>
            </a:endParaRPr>
          </a:p>
          <a:p>
            <a:pPr algn="just" fontAlgn="auto">
              <a:lnSpc>
                <a:spcPct val="140000"/>
              </a:lnSpc>
            </a:pPr>
            <a:r>
              <a:rPr lang="zh-CN" altLang="en-US" sz="2800" b="1">
                <a:cs typeface="+mn-ea"/>
                <a:sym typeface="+mn-lt"/>
              </a:rPr>
              <a:t>分析:</a:t>
            </a:r>
            <a:r>
              <a:rPr lang="zh-CN" altLang="en-US" sz="2800">
                <a:cs typeface="+mn-ea"/>
                <a:sym typeface="+mn-lt"/>
              </a:rPr>
              <a:t>根据调查,“86%的职场人认为自己有拖延症”,可见职场人的拖延症最为严重,而非中学生。所以选项中“中学生的拖延症最为严重”属于张冠李戴。</a:t>
            </a:r>
            <a:endParaRPr lang="zh-CN" altLang="en-US" sz="2800">
              <a:cs typeface="+mn-ea"/>
              <a:sym typeface="+mn-lt"/>
            </a:endParaRPr>
          </a:p>
        </p:txBody>
      </p:sp>
    </p:spTree>
    <p:custDataLst>
      <p:tags r:id="rId2"/>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798195"/>
            <a:ext cx="10971530" cy="5515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800" b="1">
                <a:cs typeface="+mn-ea"/>
                <a:sym typeface="+mn-lt"/>
              </a:rPr>
              <a:t>4.以偏概全(断章取义)</a:t>
            </a:r>
            <a:endParaRPr sz="2800" b="1">
              <a:cs typeface="+mn-ea"/>
              <a:sym typeface="+mn-lt"/>
            </a:endParaRPr>
          </a:p>
          <a:p>
            <a:pPr algn="just" fontAlgn="auto">
              <a:lnSpc>
                <a:spcPct val="140000"/>
              </a:lnSpc>
            </a:pPr>
            <a:r>
              <a:rPr lang="zh-CN" altLang="en-US" sz="2800" b="1">
                <a:cs typeface="+mn-ea"/>
                <a:sym typeface="+mn-lt"/>
              </a:rPr>
              <a:t>选项:</a:t>
            </a:r>
            <a:r>
              <a:rPr lang="zh-CN" altLang="en-US" sz="2800">
                <a:cs typeface="+mn-ea"/>
                <a:sym typeface="+mn-lt"/>
              </a:rPr>
              <a:t>[2021陕西,10C]持这种养育观的父母,在养育孩子过程中总是把注意力放在观察和发现孩子身上。</a:t>
            </a:r>
            <a:endParaRPr lang="zh-CN" altLang="en-US" sz="2800">
              <a:cs typeface="+mn-ea"/>
              <a:sym typeface="+mn-lt"/>
            </a:endParaRPr>
          </a:p>
          <a:p>
            <a:pPr algn="just" fontAlgn="auto">
              <a:lnSpc>
                <a:spcPct val="140000"/>
              </a:lnSpc>
            </a:pPr>
            <a:r>
              <a:rPr lang="zh-CN" altLang="en-US" sz="2800" b="1">
                <a:cs typeface="+mn-ea"/>
                <a:sym typeface="+mn-lt"/>
              </a:rPr>
              <a:t>原文:</a:t>
            </a:r>
            <a:r>
              <a:rPr lang="zh-CN" altLang="en-US" sz="2800">
                <a:cs typeface="+mn-ea"/>
                <a:sym typeface="+mn-lt"/>
              </a:rPr>
              <a:t>相对应的“优势视角”养育观,则相信儿童拥有内在的能力去适应、学习、成长、改变,能够使用内在和外在资源去回应学习和生活的挑战,养育过程中的注意力始终放在观察和发现孩子身上的潜在优势。</a:t>
            </a:r>
            <a:endParaRPr lang="zh-CN" altLang="en-US" sz="2800">
              <a:cs typeface="+mn-ea"/>
              <a:sym typeface="+mn-lt"/>
            </a:endParaRPr>
          </a:p>
          <a:p>
            <a:pPr algn="just" fontAlgn="auto">
              <a:lnSpc>
                <a:spcPct val="140000"/>
              </a:lnSpc>
            </a:pPr>
            <a:r>
              <a:rPr lang="zh-CN" altLang="en-US" sz="2800" b="1">
                <a:cs typeface="+mn-ea"/>
                <a:sym typeface="+mn-lt"/>
              </a:rPr>
              <a:t>分析:</a:t>
            </a:r>
            <a:r>
              <a:rPr lang="zh-CN" altLang="en-US" sz="2800">
                <a:cs typeface="+mn-ea"/>
                <a:sym typeface="+mn-lt"/>
              </a:rPr>
              <a:t>原文是“养育过程中的注意力始终放在观察和发现孩子身上的潜在优势”,选项是“在养育孩子过程中总是把注意力放在观察和发现孩子身上”,选项省略了“潜在优势”,属于断章取义。</a:t>
            </a:r>
            <a:endParaRPr lang="zh-CN" altLang="en-US" sz="2800">
              <a:cs typeface="+mn-ea"/>
              <a:sym typeface="+mn-lt"/>
            </a:endParaRPr>
          </a:p>
        </p:txBody>
      </p:sp>
    </p:spTree>
    <p:custDataLst>
      <p:tags r:id="rId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1064895"/>
            <a:ext cx="10971530" cy="46158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b="1">
                <a:cs typeface="+mn-ea"/>
                <a:sym typeface="+mn-lt"/>
              </a:rPr>
              <a:t>5.范围不清</a:t>
            </a:r>
            <a:endParaRPr sz="2800" b="1">
              <a:cs typeface="+mn-ea"/>
              <a:sym typeface="+mn-lt"/>
            </a:endParaRPr>
          </a:p>
          <a:p>
            <a:pPr algn="just" fontAlgn="auto">
              <a:lnSpc>
                <a:spcPct val="150000"/>
              </a:lnSpc>
            </a:pPr>
            <a:r>
              <a:rPr lang="zh-CN" altLang="en-US" sz="2800">
                <a:cs typeface="+mn-ea"/>
                <a:sym typeface="+mn-lt"/>
              </a:rPr>
              <a:t>选项:[2021重庆A,18C]造成拖延症的主观因素主要有害怕失败、追求完美、任务过多过难等。</a:t>
            </a:r>
            <a:endParaRPr lang="zh-CN" altLang="en-US" sz="2800">
              <a:cs typeface="+mn-ea"/>
              <a:sym typeface="+mn-lt"/>
            </a:endParaRPr>
          </a:p>
          <a:p>
            <a:pPr algn="just" fontAlgn="auto">
              <a:lnSpc>
                <a:spcPct val="150000"/>
              </a:lnSpc>
            </a:pPr>
            <a:r>
              <a:rPr lang="zh-CN" altLang="en-US" sz="2800" b="1">
                <a:cs typeface="+mn-ea"/>
                <a:sym typeface="+mn-lt"/>
              </a:rPr>
              <a:t>原文:</a:t>
            </a:r>
            <a:r>
              <a:rPr lang="zh-CN" altLang="en-US" sz="2800">
                <a:cs typeface="+mn-ea"/>
                <a:sym typeface="+mn-lt"/>
              </a:rPr>
              <a:t>造成拖延症的原因很多,其中最重要的是主观因素:有的人因害怕失败,不想承担失败的后果而拖延;有的人因过于追求完美,害怕达不到理想的效果而拖延;有的人本身就懒惰,不愿做事情;还有的人是受负面情绪影响,行动受阻。其次,也有外界因素,如任务过多或者难度过大,超</a:t>
            </a:r>
            <a:endParaRPr lang="zh-CN" altLang="en-US" sz="2800">
              <a:cs typeface="+mn-ea"/>
              <a:sym typeface="+mn-lt"/>
            </a:endParaRPr>
          </a:p>
        </p:txBody>
      </p:sp>
    </p:spTree>
    <p:custDataLst>
      <p:tags r:id="rId2"/>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1471295"/>
            <a:ext cx="10971530" cy="3322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出了个人的能力,会让人拖延或逃避任务;外界的诱惑尤其是娱乐方面的诱惑,也往往会导致拖延行为。</a:t>
            </a:r>
            <a:endParaRPr sz="2800">
              <a:cs typeface="+mn-ea"/>
              <a:sym typeface="+mn-lt"/>
            </a:endParaRPr>
          </a:p>
          <a:p>
            <a:pPr algn="just" fontAlgn="auto">
              <a:lnSpc>
                <a:spcPct val="150000"/>
              </a:lnSpc>
            </a:pPr>
            <a:r>
              <a:rPr sz="2800" b="1">
                <a:cs typeface="+mn-ea"/>
                <a:sym typeface="+mn-lt"/>
              </a:rPr>
              <a:t>分析:</a:t>
            </a:r>
            <a:r>
              <a:rPr sz="2800">
                <a:cs typeface="+mn-ea"/>
                <a:sym typeface="+mn-lt"/>
              </a:rPr>
              <a:t>由“也有外界因素,如任务过多或者难度过大,超出了个人的能力,会让人拖延或逃避任务”可知,“任务过多过难”并非主观因素,而是外界因素。选项故意混淆了概念的范围。</a:t>
            </a:r>
            <a:endParaRPr sz="2800">
              <a:cs typeface="+mn-ea"/>
              <a:sym typeface="+mn-lt"/>
            </a:endParaRPr>
          </a:p>
        </p:txBody>
      </p:sp>
    </p:spTree>
    <p:custDataLst>
      <p:tags r:id="rId2"/>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798195"/>
            <a:ext cx="10971530" cy="5515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800" b="1">
                <a:cs typeface="+mn-ea"/>
                <a:sym typeface="+mn-lt"/>
              </a:rPr>
              <a:t>6.武断绝对</a:t>
            </a:r>
            <a:endParaRPr sz="2800" b="1">
              <a:cs typeface="+mn-ea"/>
              <a:sym typeface="+mn-lt"/>
            </a:endParaRPr>
          </a:p>
          <a:p>
            <a:pPr algn="just" fontAlgn="auto">
              <a:lnSpc>
                <a:spcPct val="140000"/>
              </a:lnSpc>
            </a:pPr>
            <a:r>
              <a:rPr lang="zh-CN" altLang="en-US" sz="2800" b="1">
                <a:cs typeface="+mn-ea"/>
                <a:sym typeface="+mn-lt"/>
              </a:rPr>
              <a:t>选项:</a:t>
            </a:r>
            <a:r>
              <a:rPr lang="zh-CN" altLang="en-US" sz="2800">
                <a:cs typeface="+mn-ea"/>
                <a:sym typeface="+mn-lt"/>
              </a:rPr>
              <a:t>[2021重庆A,18A]患有拖延症的人会产生自责情绪和负罪感,并会患上严重的焦虑症、抑郁症。</a:t>
            </a:r>
            <a:endParaRPr lang="zh-CN" altLang="en-US" sz="2800">
              <a:cs typeface="+mn-ea"/>
              <a:sym typeface="+mn-lt"/>
            </a:endParaRPr>
          </a:p>
          <a:p>
            <a:pPr algn="just" fontAlgn="auto">
              <a:lnSpc>
                <a:spcPct val="140000"/>
              </a:lnSpc>
            </a:pPr>
            <a:r>
              <a:rPr lang="zh-CN" altLang="en-US" sz="2800" b="1">
                <a:cs typeface="+mn-ea"/>
                <a:sym typeface="+mn-lt"/>
              </a:rPr>
              <a:t>原文:</a:t>
            </a:r>
            <a:r>
              <a:rPr lang="zh-CN" altLang="en-US" sz="2800">
                <a:cs typeface="+mn-ea"/>
                <a:sym typeface="+mn-lt"/>
              </a:rPr>
              <a:t>拖延症是一种心理疾病,会给个人的学习、工作、生活和身心健康带来消极影响。患有拖延症的人往往会产生自责情绪和负罪感,不断地否定自我,严重的还会伴有焦虑症、抑郁症。</a:t>
            </a:r>
            <a:endParaRPr lang="zh-CN" altLang="en-US" sz="2800">
              <a:cs typeface="+mn-ea"/>
              <a:sym typeface="+mn-lt"/>
            </a:endParaRPr>
          </a:p>
          <a:p>
            <a:pPr algn="just" fontAlgn="auto">
              <a:lnSpc>
                <a:spcPct val="140000"/>
              </a:lnSpc>
            </a:pPr>
            <a:r>
              <a:rPr lang="zh-CN" altLang="en-US" sz="2800" b="1">
                <a:cs typeface="+mn-ea"/>
                <a:sym typeface="+mn-lt"/>
              </a:rPr>
              <a:t>分析:</a:t>
            </a:r>
            <a:r>
              <a:rPr lang="zh-CN" altLang="en-US" sz="2800">
                <a:cs typeface="+mn-ea"/>
                <a:sym typeface="+mn-lt"/>
              </a:rPr>
              <a:t>由“患有拖延症的人往往会产生自责情绪和负罪感,不断地否定自我,严重的还会伴有焦虑症、抑郁症”一句可知,选项中“会……会……”说法过于绝对。</a:t>
            </a:r>
            <a:endParaRPr lang="zh-CN" altLang="en-US" sz="2800">
              <a:cs typeface="+mn-ea"/>
              <a:sym typeface="+mn-lt"/>
            </a:endParaRPr>
          </a:p>
        </p:txBody>
      </p:sp>
    </p:spTree>
    <p:custDataLst>
      <p:tags r:id="rId2"/>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1039495"/>
            <a:ext cx="10971530" cy="46158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b="1">
                <a:cs typeface="+mn-ea"/>
                <a:sym typeface="+mn-lt"/>
              </a:rPr>
              <a:t>7.混淆时态</a:t>
            </a:r>
            <a:endParaRPr sz="2800" b="1">
              <a:cs typeface="+mn-ea"/>
              <a:sym typeface="+mn-lt"/>
            </a:endParaRPr>
          </a:p>
          <a:p>
            <a:pPr algn="just" fontAlgn="auto">
              <a:lnSpc>
                <a:spcPct val="150000"/>
              </a:lnSpc>
            </a:pPr>
            <a:r>
              <a:rPr sz="2800" b="1">
                <a:cs typeface="+mn-ea"/>
                <a:sym typeface="+mn-lt"/>
              </a:rPr>
              <a:t>选项:</a:t>
            </a:r>
            <a:r>
              <a:rPr sz="2800">
                <a:cs typeface="+mn-ea"/>
                <a:sym typeface="+mn-lt"/>
              </a:rPr>
              <a:t>[2019福建,18D]天舟一号飞行任务取得圆满成功,标志着我国已经正式进入空间站时代。</a:t>
            </a:r>
            <a:endParaRPr sz="2800">
              <a:cs typeface="+mn-ea"/>
              <a:sym typeface="+mn-lt"/>
            </a:endParaRPr>
          </a:p>
          <a:p>
            <a:pPr algn="just" fontAlgn="auto">
              <a:lnSpc>
                <a:spcPct val="150000"/>
              </a:lnSpc>
            </a:pPr>
            <a:r>
              <a:rPr sz="2800" b="1">
                <a:cs typeface="+mn-ea"/>
                <a:sym typeface="+mn-lt"/>
              </a:rPr>
              <a:t>原文:</a:t>
            </a:r>
            <a:r>
              <a:rPr sz="2800">
                <a:cs typeface="+mn-ea"/>
                <a:sym typeface="+mn-lt"/>
              </a:rPr>
              <a:t>天舟一号是我国载人航天工程“三步走”发展战略第二步的收官之作,标志着我国即将开启空间站时代。</a:t>
            </a:r>
            <a:endParaRPr sz="2800">
              <a:cs typeface="+mn-ea"/>
              <a:sym typeface="+mn-lt"/>
            </a:endParaRPr>
          </a:p>
          <a:p>
            <a:pPr algn="just" fontAlgn="auto">
              <a:lnSpc>
                <a:spcPct val="150000"/>
              </a:lnSpc>
            </a:pPr>
            <a:r>
              <a:rPr sz="2800" b="1">
                <a:cs typeface="+mn-ea"/>
                <a:sym typeface="+mn-lt"/>
              </a:rPr>
              <a:t>分析:</a:t>
            </a:r>
            <a:r>
              <a:rPr sz="2800">
                <a:cs typeface="+mn-ea"/>
                <a:sym typeface="+mn-lt"/>
              </a:rPr>
              <a:t>原文是“标志着我国即将开启空间站时代”,选项中是“标志着我国已经正式进入空间站时代”,选项把未然说成已然,混淆了时态。</a:t>
            </a:r>
            <a:endParaRPr sz="2800">
              <a:cs typeface="+mn-ea"/>
              <a:sym typeface="+mn-lt"/>
            </a:endParaRPr>
          </a:p>
        </p:txBody>
      </p:sp>
    </p:spTree>
    <p:custDataLst>
      <p:tags r:id="rId2"/>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1318895"/>
            <a:ext cx="10971530" cy="45720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b="1">
                <a:cs typeface="+mn-ea"/>
                <a:sym typeface="+mn-lt"/>
              </a:rPr>
              <a:t>8.逻辑混乱</a:t>
            </a:r>
            <a:endParaRPr sz="2800" b="1">
              <a:cs typeface="+mn-ea"/>
              <a:sym typeface="+mn-lt"/>
            </a:endParaRPr>
          </a:p>
          <a:p>
            <a:pPr algn="just" fontAlgn="auto">
              <a:lnSpc>
                <a:spcPct val="150000"/>
              </a:lnSpc>
            </a:pPr>
            <a:r>
              <a:rPr sz="2800" b="1">
                <a:cs typeface="+mn-ea"/>
                <a:sym typeface="+mn-lt"/>
              </a:rPr>
              <a:t>选项:</a:t>
            </a:r>
            <a:r>
              <a:rPr sz="2800">
                <a:cs typeface="+mn-ea"/>
                <a:sym typeface="+mn-lt"/>
              </a:rPr>
              <a:t>[2021金华,11C]因为存在开伞困难、开伞不稳定等问题,所以超音速降落伞是降落技术中难度最大的一个环节。</a:t>
            </a:r>
            <a:endParaRPr sz="2800">
              <a:cs typeface="+mn-ea"/>
              <a:sym typeface="+mn-lt"/>
            </a:endParaRPr>
          </a:p>
          <a:p>
            <a:pPr algn="just" fontAlgn="auto">
              <a:lnSpc>
                <a:spcPct val="150000"/>
              </a:lnSpc>
            </a:pPr>
            <a:r>
              <a:rPr sz="2800" b="1">
                <a:cs typeface="+mn-ea"/>
                <a:sym typeface="+mn-lt"/>
              </a:rPr>
              <a:t>原文:</a:t>
            </a:r>
            <a:r>
              <a:rPr sz="2800">
                <a:cs typeface="+mn-ea"/>
                <a:sym typeface="+mn-lt"/>
              </a:rPr>
              <a:t>超音速降落伞是减速技术中难度最大的一个环节,天问一号在使用降落伞时要保证在超音速、低密度、低动压下打开,这个过程存在开伞困难、开伞不稳定等问题。</a:t>
            </a:r>
            <a:endParaRPr sz="2800">
              <a:cs typeface="+mn-ea"/>
              <a:sym typeface="+mn-lt"/>
            </a:endParaRPr>
          </a:p>
          <a:p>
            <a:pPr algn="just" fontAlgn="auto">
              <a:lnSpc>
                <a:spcPct val="140000"/>
              </a:lnSpc>
            </a:pPr>
            <a:endParaRPr sz="2800">
              <a:cs typeface="+mn-ea"/>
              <a:sym typeface="+mn-lt"/>
            </a:endParaRPr>
          </a:p>
        </p:txBody>
      </p:sp>
    </p:spTree>
    <p:custDataLst>
      <p:tags r:id="rId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610235" y="1577340"/>
            <a:ext cx="10971530" cy="3322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b="1">
                <a:cs typeface="+mn-ea"/>
                <a:sym typeface="+mn-lt"/>
              </a:rPr>
              <a:t>分析:</a:t>
            </a:r>
            <a:r>
              <a:rPr sz="2800">
                <a:cs typeface="+mn-ea"/>
                <a:sym typeface="+mn-lt"/>
              </a:rPr>
              <a:t>原文是超音速降落伞是“减速技术”中难度最大的一个环节,选项中表述为超音速降落伞是“降落技术”中难度最大的一个环节,偷换概念;由原文“这个过程存在开伞困难、开伞不稳定等问题”可知,开伞困难、开伞不稳定等问题是在使用降落伞时候存在的问题,与“难度最大”没有因果关系,选项属于强加因果关系。</a:t>
            </a:r>
            <a:endParaRPr sz="2800">
              <a:cs typeface="+mn-ea"/>
              <a:sym typeface="+mn-lt"/>
            </a:endParaRPr>
          </a:p>
        </p:txBody>
      </p:sp>
    </p:spTree>
    <p:custDataLst>
      <p:tags r:id="rId2"/>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734695"/>
            <a:ext cx="10971530" cy="56311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400" b="1">
                <a:cs typeface="+mn-ea"/>
                <a:sym typeface="+mn-lt"/>
              </a:rPr>
              <a:t>9.混淆是非</a:t>
            </a:r>
            <a:endParaRPr sz="2400" b="1">
              <a:cs typeface="+mn-ea"/>
              <a:sym typeface="+mn-lt"/>
            </a:endParaRPr>
          </a:p>
          <a:p>
            <a:pPr algn="just" fontAlgn="auto">
              <a:lnSpc>
                <a:spcPct val="150000"/>
              </a:lnSpc>
            </a:pPr>
            <a:r>
              <a:rPr sz="2400" b="1">
                <a:cs typeface="+mn-ea"/>
                <a:sym typeface="+mn-lt"/>
              </a:rPr>
              <a:t>选项:</a:t>
            </a:r>
            <a:r>
              <a:rPr sz="2400">
                <a:cs typeface="+mn-ea"/>
                <a:sym typeface="+mn-lt"/>
              </a:rPr>
              <a:t>[2021广东,12B]采集数据、建立三维模型、还原文物的历史容貌并不复杂,如青铜神树的修复。</a:t>
            </a:r>
            <a:endParaRPr sz="2400">
              <a:cs typeface="+mn-ea"/>
              <a:sym typeface="+mn-lt"/>
            </a:endParaRPr>
          </a:p>
          <a:p>
            <a:pPr algn="just" fontAlgn="auto">
              <a:lnSpc>
                <a:spcPct val="150000"/>
              </a:lnSpc>
            </a:pPr>
            <a:r>
              <a:rPr sz="2400" b="1">
                <a:cs typeface="+mn-ea"/>
                <a:sym typeface="+mn-lt"/>
              </a:rPr>
              <a:t>原文:</a:t>
            </a:r>
            <a:r>
              <a:rPr sz="2400">
                <a:cs typeface="+mn-ea"/>
                <a:sym typeface="+mn-lt"/>
              </a:rPr>
              <a:t>数据采集过程乍看并不复杂:采用三维激光扫描仪、高清相机等设备收集文物数据,再利用这些数据建起文物的三维模型。然而要还原文物的历史容貌,还需要高精度的数据。以三星堆博物馆的青铜神树为例,因其体型庞大,技术人员将几十块残件分段扫描再拼接,单扫描就用时一个多月,数据处理就用了半年。</a:t>
            </a:r>
            <a:endParaRPr sz="2400">
              <a:cs typeface="+mn-ea"/>
              <a:sym typeface="+mn-lt"/>
            </a:endParaRPr>
          </a:p>
          <a:p>
            <a:pPr algn="just" fontAlgn="auto">
              <a:lnSpc>
                <a:spcPct val="150000"/>
              </a:lnSpc>
            </a:pPr>
            <a:r>
              <a:rPr sz="2400" b="1">
                <a:cs typeface="+mn-ea"/>
                <a:sym typeface="+mn-lt"/>
              </a:rPr>
              <a:t>分析:</a:t>
            </a:r>
            <a:r>
              <a:rPr sz="2400">
                <a:cs typeface="+mn-ea"/>
                <a:sym typeface="+mn-lt"/>
              </a:rPr>
              <a:t>根据“然而要还原文物的历史容貌,还需要高精度的数据”“以三星堆博物馆的青铜神树为例……单扫描就用时一个多月,数据处理就用了半年”等内容可知,选项“并不复杂”表述错误。</a:t>
            </a:r>
            <a:endParaRPr sz="2400">
              <a:cs typeface="+mn-ea"/>
              <a:sym typeface="+mn-lt"/>
            </a:endParaRPr>
          </a:p>
        </p:txBody>
      </p:sp>
    </p:spTree>
    <p:custDataLst>
      <p:tags r:id="rId2"/>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798195"/>
            <a:ext cx="10971530" cy="5515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800" b="1">
                <a:cs typeface="+mn-ea"/>
                <a:sym typeface="+mn-lt"/>
              </a:rPr>
              <a:t>10.曲解文意</a:t>
            </a:r>
            <a:endParaRPr sz="2800" b="1">
              <a:cs typeface="+mn-ea"/>
              <a:sym typeface="+mn-lt"/>
            </a:endParaRPr>
          </a:p>
          <a:p>
            <a:pPr algn="just" fontAlgn="auto">
              <a:lnSpc>
                <a:spcPct val="140000"/>
              </a:lnSpc>
            </a:pPr>
            <a:r>
              <a:rPr sz="2800" b="1">
                <a:cs typeface="+mn-ea"/>
                <a:sym typeface="+mn-lt"/>
              </a:rPr>
              <a:t>选项:</a:t>
            </a:r>
            <a:r>
              <a:rPr sz="2800">
                <a:cs typeface="+mn-ea"/>
                <a:sym typeface="+mn-lt"/>
              </a:rPr>
              <a:t>[2021绍兴,13A]由朱永新的话可知,先锋乡村书店帮助乡村孩子站到了和城市孩子相同的起点上。</a:t>
            </a:r>
            <a:endParaRPr sz="2800">
              <a:cs typeface="+mn-ea"/>
              <a:sym typeface="+mn-lt"/>
            </a:endParaRPr>
          </a:p>
          <a:p>
            <a:pPr algn="just" fontAlgn="auto">
              <a:lnSpc>
                <a:spcPct val="140000"/>
              </a:lnSpc>
            </a:pPr>
            <a:r>
              <a:rPr sz="2800" b="1">
                <a:cs typeface="+mn-ea"/>
                <a:sym typeface="+mn-lt"/>
              </a:rPr>
              <a:t>原文:</a:t>
            </a:r>
            <a:r>
              <a:rPr sz="2800">
                <a:cs typeface="+mn-ea"/>
                <a:sym typeface="+mn-lt"/>
              </a:rPr>
              <a:t>“当乡村孩子有了和城市孩子同样多的阅读资源和阅读条件,以及得到阅读的帮助时,他们和城里的孩子其实就站在同一个起点上。这就是我们如此重视推进乡村阅读工作的原因。”国家全民阅读形象代言人朱永新如是说。</a:t>
            </a:r>
            <a:endParaRPr sz="2800">
              <a:cs typeface="+mn-ea"/>
              <a:sym typeface="+mn-lt"/>
            </a:endParaRPr>
          </a:p>
          <a:p>
            <a:pPr algn="just" fontAlgn="auto">
              <a:lnSpc>
                <a:spcPct val="140000"/>
              </a:lnSpc>
            </a:pPr>
            <a:r>
              <a:rPr sz="2800">
                <a:cs typeface="+mn-ea"/>
                <a:sym typeface="+mn-lt"/>
              </a:rPr>
              <a:t>“书店可以给村民一个阅读场所和公共空间,让他们在潜移默化中得到提升,尤其是孩子,有这样的阅读空间是一件有意义的事情。更重要的</a:t>
            </a:r>
            <a:endParaRPr sz="2800">
              <a:cs typeface="+mn-ea"/>
              <a:sym typeface="+mn-lt"/>
            </a:endParaRPr>
          </a:p>
        </p:txBody>
      </p:sp>
    </p:spTree>
    <p:custDataLst>
      <p:tags r:id="rId2"/>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98170" y="834390"/>
            <a:ext cx="10971530" cy="5262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是,通过外来眼光的审视,村民对自身文化有了新的认识,文化自信油然而生。”先锋乡村书店计划执行人张瑞峰说。</a:t>
            </a:r>
            <a:endParaRPr sz="2800">
              <a:cs typeface="+mn-ea"/>
              <a:sym typeface="+mn-lt"/>
            </a:endParaRPr>
          </a:p>
          <a:p>
            <a:pPr algn="just" fontAlgn="auto">
              <a:lnSpc>
                <a:spcPct val="150000"/>
              </a:lnSpc>
            </a:pPr>
            <a:r>
              <a:rPr sz="2800" b="1">
                <a:cs typeface="+mn-ea"/>
                <a:sym typeface="+mn-lt"/>
              </a:rPr>
              <a:t>分析:</a:t>
            </a:r>
            <a:r>
              <a:rPr sz="2800">
                <a:cs typeface="+mn-ea"/>
                <a:sym typeface="+mn-lt"/>
              </a:rPr>
              <a:t>由朱永新的话可知,乡村孩子与城市孩子站到相同起点的前提是乡村孩子拥有“和城市孩子同样多的阅读资源和阅读条件,以及得到阅读的帮助”。由“书店可以给村民一个阅读场所和公共空间”可知,先锋乡村书店给一些乡村的孩子提供了一定的阅读空间,但文中并未提及其使乡村孩子拥有了和城市孩子同样多的阅读资源和阅读条件。故选项表述与原文文意不符。</a:t>
            </a:r>
            <a:endParaRPr sz="2800">
              <a:cs typeface="+mn-ea"/>
              <a:sym typeface="+mn-lt"/>
            </a:endParaRPr>
          </a:p>
        </p:txBody>
      </p:sp>
    </p:spTree>
    <p:custDataLst>
      <p:tags r:id="rId2"/>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755015" y="1767840"/>
            <a:ext cx="10680700" cy="33229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1.看清题干要求,是选择“正确”的一项,还是选择“不正确”的一项。</a:t>
            </a:r>
            <a:endParaRPr sz="2800">
              <a:cs typeface="+mn-ea"/>
              <a:sym typeface="+mn-lt"/>
            </a:endParaRPr>
          </a:p>
          <a:p>
            <a:pPr algn="just" fontAlgn="auto">
              <a:lnSpc>
                <a:spcPct val="150000"/>
              </a:lnSpc>
            </a:pPr>
            <a:r>
              <a:rPr sz="2800">
                <a:cs typeface="+mn-ea"/>
                <a:sym typeface="+mn-lt"/>
              </a:rPr>
              <a:t>2.通读材料,理解文段内容,在材料中找到与选项内容相关的句子。</a:t>
            </a:r>
            <a:endParaRPr sz="2800">
              <a:cs typeface="+mn-ea"/>
              <a:sym typeface="+mn-lt"/>
            </a:endParaRPr>
          </a:p>
          <a:p>
            <a:pPr algn="just" fontAlgn="auto">
              <a:lnSpc>
                <a:spcPct val="150000"/>
              </a:lnSpc>
            </a:pPr>
            <a:r>
              <a:rPr sz="2800">
                <a:cs typeface="+mn-ea"/>
                <a:sym typeface="+mn-lt"/>
              </a:rPr>
              <a:t>3.仔细研读材料,将选项内容与材料中相对应的信息进行比对、分析。</a:t>
            </a:r>
            <a:endParaRPr sz="2800">
              <a:cs typeface="+mn-ea"/>
              <a:sym typeface="+mn-lt"/>
            </a:endParaRPr>
          </a:p>
          <a:p>
            <a:pPr algn="just" fontAlgn="auto">
              <a:lnSpc>
                <a:spcPct val="150000"/>
              </a:lnSpc>
            </a:pPr>
            <a:r>
              <a:rPr sz="2800">
                <a:cs typeface="+mn-ea"/>
                <a:sym typeface="+mn-lt"/>
              </a:rPr>
              <a:t>4.作出判断,看选项的表述是否符合材料的意思,或者根据材料能否推断出选项的内容。</a:t>
            </a:r>
            <a:endParaRPr sz="2800">
              <a:cs typeface="+mn-ea"/>
              <a:sym typeface="+mn-lt"/>
            </a:endParaRPr>
          </a:p>
        </p:txBody>
      </p:sp>
      <p:sp>
        <p:nvSpPr>
          <p:cNvPr id="6" name="文本框 5" title=""/>
          <p:cNvSpPr txBox="1"/>
          <p:nvPr/>
        </p:nvSpPr>
        <p:spPr>
          <a:xfrm>
            <a:off x="766445" y="1151255"/>
            <a:ext cx="2540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ü"/>
            </a:pPr>
            <a:r>
              <a:rPr lang="zh-CN" altLang="en-US" sz="2800" b="1">
                <a:solidFill>
                  <a:srgbClr val="0291AE"/>
                </a:solidFill>
              </a:rPr>
              <a:t>解题通法</a:t>
            </a:r>
            <a:endParaRPr lang="zh-CN" altLang="en-US" sz="2800" b="1">
              <a:solidFill>
                <a:srgbClr val="0291AE"/>
              </a:solidFill>
            </a:endParaRPr>
          </a:p>
        </p:txBody>
      </p:sp>
    </p:spTree>
    <p:custDataLst>
      <p:tags r:id="rId2"/>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861060" y="1166495"/>
            <a:ext cx="1541780" cy="460375"/>
          </a:xfrm>
          <a:prstGeom prst="rect">
            <a:avLst/>
          </a:prstGeom>
          <a:noFill/>
          <a:ln w="19050" cmpd="sng">
            <a:solidFill>
              <a:srgbClr val="0291AE"/>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ym typeface="+mn-ea"/>
              </a:rPr>
              <a:t> </a:t>
            </a:r>
            <a:r>
              <a:rPr lang="zh-CN" altLang="en-US" sz="2400" b="1">
                <a:solidFill>
                  <a:srgbClr val="0291AE"/>
                </a:solidFill>
                <a:sym typeface="+mn-ea"/>
              </a:rPr>
              <a:t>抢分秘籍</a:t>
            </a:r>
            <a:endParaRPr lang="zh-CN" altLang="en-US" sz="2400" b="1">
              <a:solidFill>
                <a:srgbClr val="0291AE"/>
              </a:solidFill>
              <a:sym typeface="+mn-ea"/>
            </a:endParaRPr>
          </a:p>
        </p:txBody>
      </p:sp>
      <p:sp>
        <p:nvSpPr>
          <p:cNvPr id="11" name="文本框 10" title=""/>
          <p:cNvSpPr txBox="1"/>
          <p:nvPr/>
        </p:nvSpPr>
        <p:spPr>
          <a:xfrm>
            <a:off x="755015" y="1635125"/>
            <a:ext cx="10680700" cy="45231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400">
                <a:cs typeface="+mn-ea"/>
                <a:sym typeface="+mn-lt"/>
              </a:rPr>
              <a:t>①将选项中的修饰、限制性词语——基本、最、更、大多、普遍、通常、几乎、大约、左右、可能、估计、仅仅、一般情况等与原文进行比对,看是否有变化,判断其意思是否与原句相符。</a:t>
            </a:r>
            <a:endParaRPr sz="2400">
              <a:cs typeface="+mn-ea"/>
              <a:sym typeface="+mn-lt"/>
            </a:endParaRPr>
          </a:p>
          <a:p>
            <a:pPr algn="just" fontAlgn="auto">
              <a:lnSpc>
                <a:spcPct val="150000"/>
              </a:lnSpc>
            </a:pPr>
            <a:r>
              <a:rPr sz="2400">
                <a:cs typeface="+mn-ea"/>
                <a:sym typeface="+mn-lt"/>
              </a:rPr>
              <a:t>②将选项中的状语或定语与材料中相关句子的状语或定语进行比对,位置发生变化或删减的,要判断其意思是否与原句相符;将选项中的陈述对象与原文的陈述对象进行比较,陈述对象发生变化的,要判断其意思是否与原句相符。</a:t>
            </a:r>
            <a:endParaRPr sz="2400">
              <a:cs typeface="+mn-ea"/>
              <a:sym typeface="+mn-lt"/>
            </a:endParaRPr>
          </a:p>
          <a:p>
            <a:pPr algn="just" fontAlgn="auto">
              <a:lnSpc>
                <a:spcPct val="150000"/>
              </a:lnSpc>
            </a:pPr>
            <a:r>
              <a:rPr sz="2400">
                <a:cs typeface="+mn-ea"/>
                <a:sym typeface="+mn-lt"/>
              </a:rPr>
              <a:t>③观察有无偷换对象、强加因果、不合实际、时间错误、绝对化以及逻辑推理错误等情况。</a:t>
            </a:r>
            <a:endParaRPr sz="2400">
              <a:cs typeface="+mn-ea"/>
              <a:sym typeface="+mn-lt"/>
            </a:endParaRPr>
          </a:p>
        </p:txBody>
      </p:sp>
    </p:spTree>
    <p:custDataLst>
      <p:tags r:id="rId3"/>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p:cNvSpPr txBox="1"/>
          <p:nvPr/>
        </p:nvSpPr>
        <p:spPr>
          <a:xfrm>
            <a:off x="549275" y="1924685"/>
            <a:ext cx="2540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ü"/>
            </a:pPr>
            <a:r>
              <a:rPr lang="zh-CN" altLang="en-US" sz="2800" b="1">
                <a:solidFill>
                  <a:srgbClr val="0291AE"/>
                </a:solidFill>
              </a:rPr>
              <a:t>考题探究</a:t>
            </a:r>
            <a:endParaRPr lang="zh-CN" altLang="en-US" sz="2800" b="1">
              <a:solidFill>
                <a:srgbClr val="0291AE"/>
              </a:solidFill>
            </a:endParaRPr>
          </a:p>
        </p:txBody>
      </p:sp>
      <p:sp>
        <p:nvSpPr>
          <p:cNvPr id="11" name="文本框 10" title=""/>
          <p:cNvSpPr txBox="1"/>
          <p:nvPr/>
        </p:nvSpPr>
        <p:spPr>
          <a:xfrm>
            <a:off x="549910" y="2515870"/>
            <a:ext cx="10680700" cy="2676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1.[2021福建,19]如果要进一步发挥红色旅游资源的社会价值,你有哪些建议?请根据材料二和材料三,从硬件、文创、宣传、服务四个角度中任选两个角度简要回答。(4分)【材料三见“真题解密”】</a:t>
            </a:r>
            <a:endParaRPr sz="2800">
              <a:cs typeface="+mn-ea"/>
              <a:sym typeface="+mn-lt"/>
            </a:endParaRPr>
          </a:p>
          <a:p>
            <a:pPr algn="just" fontAlgn="auto">
              <a:lnSpc>
                <a:spcPct val="150000"/>
              </a:lnSpc>
            </a:pPr>
            <a:endParaRPr sz="2800">
              <a:cs typeface="+mn-ea"/>
              <a:sym typeface="+mn-lt"/>
            </a:endParaRPr>
          </a:p>
        </p:txBody>
      </p:sp>
      <p:sp>
        <p:nvSpPr>
          <p:cNvPr id="5" name="文本框 4" title=""/>
          <p:cNvSpPr txBox="1"/>
          <p:nvPr/>
        </p:nvSpPr>
        <p:spPr>
          <a:xfrm>
            <a:off x="4114165" y="1065530"/>
            <a:ext cx="3794125" cy="550207"/>
          </a:xfrm>
          <a:prstGeom prst="roundRect">
            <a:avLst/>
          </a:prstGeom>
          <a:solidFill>
            <a:srgbClr val="0070C0"/>
          </a:solidFill>
        </p:spPr>
        <p:txBody>
          <a:bodyPr wrap="square" rtlCol="0">
            <a:spAutoFit/>
          </a:bodyPr>
          <a:lstStyle>
            <a:defPPr>
              <a:defRPr lang="zh-CN"/>
            </a:defPPr>
            <a:lvl1pPr marL="0" algn="ctr" defTabSz="914400" rtl="0" eaLnBrk="1" latinLnBrk="0" hangingPunct="1">
              <a:defRPr sz="2400" b="1" kern="1200">
                <a:solidFill>
                  <a:schemeClr val="bg1"/>
                </a:solidFill>
                <a:uFillTx/>
                <a:latin typeface="+mn-lt"/>
                <a:ea typeface="+mn-ea"/>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t>考向</a:t>
            </a:r>
            <a:r>
              <a:rPr lang="en-US"/>
              <a:t>1</a:t>
            </a:r>
            <a:r>
              <a:rPr/>
              <a:t>　</a:t>
            </a:r>
            <a:r>
              <a:rPr>
                <a:sym typeface="+mn-lt"/>
              </a:rPr>
              <a:t>路线图、示意图</a:t>
            </a:r>
            <a:endParaRPr/>
          </a:p>
        </p:txBody>
      </p:sp>
    </p:spTree>
    <p:custDataLst>
      <p:tags r:id="rId2"/>
    </p:custData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6" name="21ZY45YWFJLMD-2.jpg" title=""/>
          <p:cNvPicPr>
            <a:picLocks noChangeAspect="1"/>
          </p:cNvPicPr>
          <p:nvPr/>
        </p:nvPicPr>
        <p:blipFill>
          <a:blip r:embed="rId2"/>
          <a:stretch>
            <a:fillRect/>
          </a:stretch>
        </p:blipFill>
        <p:spPr>
          <a:xfrm>
            <a:off x="3132455" y="1028065"/>
            <a:ext cx="6306185" cy="5032375"/>
          </a:xfrm>
          <a:prstGeom prst="rect">
            <a:avLst/>
          </a:prstGeom>
        </p:spPr>
      </p:pic>
      <p:sp>
        <p:nvSpPr>
          <p:cNvPr id="2" name="文本框 1" title=""/>
          <p:cNvSpPr txBox="1"/>
          <p:nvPr/>
        </p:nvSpPr>
        <p:spPr>
          <a:xfrm>
            <a:off x="785495" y="1046480"/>
            <a:ext cx="163957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材料二：</a:t>
            </a:r>
            <a:endParaRPr lang="zh-CN" altLang="en-US" sz="2800"/>
          </a:p>
        </p:txBody>
      </p:sp>
    </p:spTree>
    <p:custDataLst>
      <p:tags r:id="rId3"/>
    </p:custData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755650" y="882650"/>
            <a:ext cx="10680700" cy="52622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【参考答案】　硬件:升级改造红色旅游景点,建设旅游配套设施,如建造用于再现革命历史场景的视听体验馆。</a:t>
            </a:r>
            <a:endParaRPr sz="2800">
              <a:cs typeface="+mn-ea"/>
              <a:sym typeface="+mn-lt"/>
            </a:endParaRPr>
          </a:p>
          <a:p>
            <a:pPr algn="just" fontAlgn="auto">
              <a:lnSpc>
                <a:spcPct val="150000"/>
              </a:lnSpc>
            </a:pPr>
            <a:r>
              <a:rPr sz="2800">
                <a:cs typeface="+mn-ea"/>
                <a:sym typeface="+mn-lt"/>
              </a:rPr>
              <a:t>文创:开发以革命文物为主题的新的文创产品,如文化衫、水杯、折扇。</a:t>
            </a:r>
            <a:endParaRPr sz="2800">
              <a:cs typeface="+mn-ea"/>
              <a:sym typeface="+mn-lt"/>
            </a:endParaRPr>
          </a:p>
          <a:p>
            <a:pPr algn="just" fontAlgn="auto">
              <a:lnSpc>
                <a:spcPct val="150000"/>
              </a:lnSpc>
            </a:pPr>
            <a:r>
              <a:rPr sz="2800">
                <a:cs typeface="+mn-ea"/>
                <a:sym typeface="+mn-lt"/>
              </a:rPr>
              <a:t>宣传:拓宽宣传渠道,丰富宣传形式,如举办手绘红色旅游地图趣味赛,推出红色专题电视片。</a:t>
            </a:r>
            <a:endParaRPr sz="2800">
              <a:cs typeface="+mn-ea"/>
              <a:sym typeface="+mn-lt"/>
            </a:endParaRPr>
          </a:p>
          <a:p>
            <a:pPr algn="just" fontAlgn="auto">
              <a:lnSpc>
                <a:spcPct val="150000"/>
              </a:lnSpc>
            </a:pPr>
            <a:r>
              <a:rPr sz="2800">
                <a:cs typeface="+mn-ea"/>
                <a:sym typeface="+mn-lt"/>
              </a:rPr>
              <a:t>服务:利用新技术提供数字化服务,丰富旅游体验,如推出馆内人工智能导游。</a:t>
            </a:r>
            <a:endParaRPr sz="2800">
              <a:cs typeface="+mn-ea"/>
              <a:sym typeface="+mn-lt"/>
            </a:endParaRPr>
          </a:p>
        </p:txBody>
      </p:sp>
    </p:spTree>
    <p:custDataLst>
      <p:tags r:id="rId2"/>
    </p:custData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755650" y="713740"/>
            <a:ext cx="10680700" cy="1383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2.[2021南京,12]图图问:“悟空号的探测属于图中哪种探测路径呢?”你给他作了解释。(3分)</a:t>
            </a:r>
            <a:endParaRPr sz="2800">
              <a:cs typeface="+mn-ea"/>
              <a:sym typeface="+mn-lt"/>
            </a:endParaRPr>
          </a:p>
        </p:txBody>
      </p:sp>
      <p:pic>
        <p:nvPicPr>
          <p:cNvPr id="67" name="22-QGSWTYUHTU16.jpg" title=""/>
          <p:cNvPicPr>
            <a:picLocks noChangeAspect="1"/>
          </p:cNvPicPr>
          <p:nvPr/>
        </p:nvPicPr>
        <p:blipFill>
          <a:blip r:embed="rId2"/>
          <a:stretch>
            <a:fillRect/>
          </a:stretch>
        </p:blipFill>
        <p:spPr>
          <a:xfrm>
            <a:off x="2381885" y="2035810"/>
            <a:ext cx="7427595" cy="3794760"/>
          </a:xfrm>
          <a:prstGeom prst="rect">
            <a:avLst/>
          </a:prstGeom>
        </p:spPr>
      </p:pic>
      <p:sp>
        <p:nvSpPr>
          <p:cNvPr id="2" name="文本框 1" title=""/>
          <p:cNvSpPr txBox="1"/>
          <p:nvPr/>
        </p:nvSpPr>
        <p:spPr>
          <a:xfrm>
            <a:off x="4458970" y="5674360"/>
            <a:ext cx="3274695"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400">
                <a:cs typeface="+mn-ea"/>
                <a:sym typeface="+mn-lt"/>
              </a:rPr>
              <a:t>探测暗物质的三种路径</a:t>
            </a:r>
            <a:endParaRPr sz="2400">
              <a:cs typeface="+mn-ea"/>
              <a:sym typeface="+mn-lt"/>
            </a:endParaRPr>
          </a:p>
        </p:txBody>
      </p:sp>
    </p:spTree>
    <p:custDataLst>
      <p:tags r:id="rId3"/>
    </p:custData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755650" y="1075690"/>
            <a:ext cx="10680700" cy="2030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【参考答案】　属于间接探测。因为“悟空号”探测卫星是通过采集高能宇宙射线来发现暗物质的,这与图中“间接探测”这一路径中对伽马射线的采集相符。</a:t>
            </a:r>
            <a:endParaRPr sz="2800">
              <a:cs typeface="+mn-ea"/>
              <a:sym typeface="+mn-lt"/>
            </a:endParaRPr>
          </a:p>
        </p:txBody>
      </p:sp>
      <p:sp>
        <p:nvSpPr>
          <p:cNvPr id="6" name="文本框 5" title=""/>
          <p:cNvSpPr txBox="1"/>
          <p:nvPr/>
        </p:nvSpPr>
        <p:spPr>
          <a:xfrm>
            <a:off x="755650" y="3240405"/>
            <a:ext cx="2540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ü"/>
            </a:pPr>
            <a:r>
              <a:rPr lang="zh-CN" altLang="en-US" sz="2800" b="1">
                <a:solidFill>
                  <a:srgbClr val="0291AE"/>
                </a:solidFill>
              </a:rPr>
              <a:t>解题通法</a:t>
            </a:r>
            <a:endParaRPr lang="zh-CN" altLang="en-US" sz="2800" b="1">
              <a:solidFill>
                <a:srgbClr val="0291AE"/>
              </a:solidFill>
            </a:endParaRPr>
          </a:p>
        </p:txBody>
      </p:sp>
      <p:sp>
        <p:nvSpPr>
          <p:cNvPr id="2" name="文本框 1" title=""/>
          <p:cNvSpPr txBox="1"/>
          <p:nvPr/>
        </p:nvSpPr>
        <p:spPr>
          <a:xfrm>
            <a:off x="755650" y="3705860"/>
            <a:ext cx="10680700" cy="2030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b="1">
                <a:cs typeface="+mn-ea"/>
                <a:sym typeface="+mn-lt"/>
              </a:rPr>
              <a:t>第一步</a:t>
            </a:r>
            <a:r>
              <a:rPr sz="2800">
                <a:cs typeface="+mn-ea"/>
                <a:sym typeface="+mn-lt"/>
              </a:rPr>
              <a:t>,仔细审题,明确答题范围、内容、表述角度等方面的要求。</a:t>
            </a:r>
            <a:endParaRPr sz="2800">
              <a:cs typeface="+mn-ea"/>
              <a:sym typeface="+mn-lt"/>
            </a:endParaRPr>
          </a:p>
          <a:p>
            <a:pPr algn="just" fontAlgn="auto">
              <a:lnSpc>
                <a:spcPct val="150000"/>
              </a:lnSpc>
            </a:pPr>
            <a:r>
              <a:rPr sz="2800" b="1">
                <a:cs typeface="+mn-ea"/>
                <a:sym typeface="+mn-lt"/>
              </a:rPr>
              <a:t>第二步</a:t>
            </a:r>
            <a:r>
              <a:rPr sz="2800">
                <a:cs typeface="+mn-ea"/>
                <a:sym typeface="+mn-lt"/>
              </a:rPr>
              <a:t>,分析示意图的画面和文字内容。</a:t>
            </a:r>
            <a:endParaRPr sz="2800">
              <a:cs typeface="+mn-ea"/>
              <a:sym typeface="+mn-lt"/>
            </a:endParaRPr>
          </a:p>
          <a:p>
            <a:pPr algn="just" fontAlgn="auto">
              <a:lnSpc>
                <a:spcPct val="150000"/>
              </a:lnSpc>
            </a:pPr>
            <a:r>
              <a:rPr sz="2800" b="1">
                <a:cs typeface="+mn-ea"/>
                <a:sym typeface="+mn-lt"/>
              </a:rPr>
              <a:t>第三步</a:t>
            </a:r>
            <a:r>
              <a:rPr sz="2800">
                <a:cs typeface="+mn-ea"/>
                <a:sym typeface="+mn-lt"/>
              </a:rPr>
              <a:t>,根据题目要求,拟写答案。</a:t>
            </a:r>
            <a:endParaRPr sz="2800">
              <a:cs typeface="+mn-ea"/>
              <a:sym typeface="+mn-lt"/>
            </a:endParaRP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par>
                                <p:cTn id="8" presetID="22" presetClass="entr" presetSubtype="1"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up)">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title=""/>
          <p:cNvSpPr txBox="1"/>
          <p:nvPr/>
        </p:nvSpPr>
        <p:spPr>
          <a:xfrm>
            <a:off x="549275" y="2963545"/>
            <a:ext cx="10680700" cy="2030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[2020福建,19]与2016年相比,2019年公众对志愿者服务项目的需求有什么变化?请根据材料二简要概括。(3分)</a:t>
            </a:r>
            <a:endParaRPr sz="2800">
              <a:cs typeface="+mn-ea"/>
              <a:sym typeface="+mn-lt"/>
            </a:endParaRPr>
          </a:p>
          <a:p>
            <a:pPr algn="just" fontAlgn="auto">
              <a:lnSpc>
                <a:spcPct val="150000"/>
              </a:lnSpc>
            </a:pPr>
            <a:r>
              <a:rPr sz="2800">
                <a:cs typeface="+mn-ea"/>
                <a:sym typeface="+mn-lt"/>
              </a:rPr>
              <a:t>下面是2016年与2019年公众对志愿者服务项目需求变化图:</a:t>
            </a:r>
            <a:endParaRPr sz="2800">
              <a:cs typeface="+mn-ea"/>
              <a:sym typeface="+mn-lt"/>
            </a:endParaRPr>
          </a:p>
        </p:txBody>
      </p:sp>
      <p:sp>
        <p:nvSpPr>
          <p:cNvPr id="3" name="文本框 2" title=""/>
          <p:cNvSpPr txBox="1"/>
          <p:nvPr/>
        </p:nvSpPr>
        <p:spPr>
          <a:xfrm>
            <a:off x="549275" y="1707515"/>
            <a:ext cx="2540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ü"/>
            </a:pPr>
            <a:r>
              <a:rPr lang="zh-CN" altLang="en-US" sz="2800" b="1">
                <a:solidFill>
                  <a:srgbClr val="0291AE"/>
                </a:solidFill>
              </a:rPr>
              <a:t>考题探究</a:t>
            </a:r>
            <a:endParaRPr lang="zh-CN" altLang="en-US" sz="2800" b="1">
              <a:solidFill>
                <a:srgbClr val="0291AE"/>
              </a:solidFill>
            </a:endParaRPr>
          </a:p>
        </p:txBody>
      </p:sp>
      <p:sp>
        <p:nvSpPr>
          <p:cNvPr id="2" name="文本框 1" title=""/>
          <p:cNvSpPr txBox="1"/>
          <p:nvPr/>
        </p:nvSpPr>
        <p:spPr>
          <a:xfrm>
            <a:off x="663575" y="2383790"/>
            <a:ext cx="1254125" cy="521970"/>
          </a:xfrm>
          <a:prstGeom prst="rect">
            <a:avLst/>
          </a:prstGeom>
          <a:noFill/>
          <a:ln w="19050">
            <a:solidFill>
              <a:srgbClr val="0291AE"/>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zh-CN" altLang="en-US" sz="2800">
                <a:solidFill>
                  <a:srgbClr val="0291AE"/>
                </a:solidFill>
              </a:rPr>
              <a:t>柱状图</a:t>
            </a:r>
            <a:endParaRPr lang="zh-CN" altLang="en-US" sz="2800">
              <a:solidFill>
                <a:srgbClr val="0291AE"/>
              </a:solidFill>
            </a:endParaRPr>
          </a:p>
        </p:txBody>
      </p:sp>
      <p:sp>
        <p:nvSpPr>
          <p:cNvPr id="5" name="文本框 4" title=""/>
          <p:cNvSpPr txBox="1"/>
          <p:nvPr/>
        </p:nvSpPr>
        <p:spPr>
          <a:xfrm>
            <a:off x="4478655" y="1096010"/>
            <a:ext cx="2653665" cy="510187"/>
          </a:xfrm>
          <a:prstGeom prst="roundRect">
            <a:avLst/>
          </a:prstGeom>
          <a:solidFill>
            <a:srgbClr val="0070C0"/>
          </a:solidFill>
        </p:spPr>
        <p:txBody>
          <a:bodyPr wrap="square" rtlCol="0">
            <a:spAutoFit/>
          </a:bodyPr>
          <a:lstStyle>
            <a:defPPr>
              <a:defRPr lang="zh-CN"/>
            </a:defPPr>
            <a:lvl1pPr marL="0" algn="ctr" defTabSz="914400" rtl="0" eaLnBrk="1" latinLnBrk="0" hangingPunct="1">
              <a:defRPr sz="2400" b="1" kern="1200">
                <a:solidFill>
                  <a:schemeClr val="bg1"/>
                </a:solidFill>
                <a:uFillTx/>
                <a:latin typeface="+mn-lt"/>
                <a:ea typeface="+mn-ea"/>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t>考向2　</a:t>
            </a:r>
            <a:r>
              <a:rPr>
                <a:sym typeface="+mn-lt"/>
              </a:rPr>
              <a:t>图表</a:t>
            </a:r>
            <a:endParaRPr/>
          </a:p>
        </p:txBody>
      </p:sp>
    </p:spTree>
    <p:custDataLst>
      <p:tags r:id="rId2"/>
    </p:custData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1" name="2021-FLXWBYD01.EPS" title=""/>
          <p:cNvPicPr>
            <a:picLocks noChangeAspect="1"/>
          </p:cNvPicPr>
          <p:nvPr/>
        </p:nvPicPr>
        <p:blipFill>
          <a:blip r:embed="rId3"/>
          <a:stretch>
            <a:fillRect/>
          </a:stretch>
        </p:blipFill>
        <p:spPr>
          <a:xfrm>
            <a:off x="3101340" y="1025525"/>
            <a:ext cx="6151245" cy="4018280"/>
          </a:xfrm>
          <a:prstGeom prst="rect">
            <a:avLst/>
          </a:prstGeom>
        </p:spPr>
      </p:pic>
      <p:sp>
        <p:nvSpPr>
          <p:cNvPr id="11" name="文本框 10" title=""/>
          <p:cNvSpPr txBox="1"/>
          <p:nvPr/>
        </p:nvSpPr>
        <p:spPr>
          <a:xfrm>
            <a:off x="836295" y="5031740"/>
            <a:ext cx="10680700" cy="12966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800">
                <a:cs typeface="+mn-ea"/>
                <a:sym typeface="+mn-lt"/>
              </a:rPr>
              <a:t>【参考答案】　①智能型项目和技能型项目的需求明显上升;②体能型项目和捐助型项目的需求明显下降;③其他项目的需求基本持平。</a:t>
            </a:r>
            <a:endParaRPr sz="2800">
              <a:cs typeface="+mn-ea"/>
              <a:sym typeface="+mn-lt"/>
            </a:endParaRPr>
          </a:p>
        </p:txBody>
      </p:sp>
    </p:spTree>
    <p:custDataLst>
      <p:tags r:id="rId4"/>
    </p:custData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p:cNvSpPr txBox="1"/>
          <p:nvPr/>
        </p:nvSpPr>
        <p:spPr>
          <a:xfrm>
            <a:off x="850900" y="1089660"/>
            <a:ext cx="818515" cy="460375"/>
          </a:xfrm>
          <a:prstGeom prst="rect">
            <a:avLst/>
          </a:prstGeom>
          <a:noFill/>
          <a:ln w="19050">
            <a:solidFill>
              <a:srgbClr val="0291AE"/>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zh-CN" altLang="en-US" sz="2400">
                <a:solidFill>
                  <a:srgbClr val="0291AE"/>
                </a:solidFill>
              </a:rPr>
              <a:t>表格</a:t>
            </a:r>
            <a:endParaRPr lang="zh-CN" altLang="en-US" sz="2400">
              <a:solidFill>
                <a:srgbClr val="0291AE"/>
              </a:solidFill>
            </a:endParaRPr>
          </a:p>
        </p:txBody>
      </p:sp>
      <p:sp>
        <p:nvSpPr>
          <p:cNvPr id="11" name="文本框 10" title=""/>
          <p:cNvSpPr txBox="1"/>
          <p:nvPr/>
        </p:nvSpPr>
        <p:spPr>
          <a:xfrm>
            <a:off x="755650" y="1550035"/>
            <a:ext cx="10680700" cy="11245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400">
                <a:cs typeface="+mn-ea"/>
                <a:sym typeface="+mn-lt"/>
              </a:rPr>
              <a:t>[2019福建,19]中国天舟一号与国外货运飞船相比,具有哪些优势?请根据材料二简要分析。(4分)</a:t>
            </a:r>
            <a:endParaRPr sz="2400">
              <a:cs typeface="+mn-ea"/>
              <a:sym typeface="+mn-lt"/>
            </a:endParaRPr>
          </a:p>
        </p:txBody>
      </p:sp>
      <p:graphicFrame>
        <p:nvGraphicFramePr>
          <p:cNvPr id="4" name="表格 3" title=""/>
          <p:cNvGraphicFramePr>
            <a:graphicFrameLocks noGrp="1"/>
          </p:cNvGraphicFramePr>
          <p:nvPr>
            <p:custDataLst>
              <p:tags r:id="rId2"/>
            </p:custDataLst>
          </p:nvPr>
        </p:nvGraphicFramePr>
        <p:xfrm>
          <a:off x="796290" y="2686685"/>
          <a:ext cx="10562590" cy="3334385"/>
        </p:xfrm>
        <a:graphic>
          <a:graphicData uri="http://schemas.openxmlformats.org/drawingml/2006/table">
            <a:tbl>
              <a:tblPr firstRow="1" bandRow="1">
                <a:tableStyleId>{5940675A-B579-460E-94D1-54222C63F5DA}</a:tableStyleId>
              </a:tblPr>
              <a:tblGrid>
                <a:gridCol w="3688715"/>
                <a:gridCol w="1954530"/>
                <a:gridCol w="2476500"/>
                <a:gridCol w="2442845"/>
              </a:tblGrid>
              <a:tr h="647700">
                <a:tc>
                  <a:txBody>
                    <a:bodyPr vert="horz" wrap="square"/>
                    <a:lstStyle/>
                    <a:p>
                      <a:pPr indent="0" algn="ctr">
                        <a:buNone/>
                      </a:pPr>
                      <a:r>
                        <a:rPr sz="2400" b="0">
                          <a:cs typeface="+mn-ea"/>
                        </a:rPr>
                        <a:t>技术指标国家和地区　　　　</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发射质量/t</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上行能力/t</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上行货重比</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34670">
                <a:tc>
                  <a:txBody>
                    <a:bodyPr vert="horz" wrap="square"/>
                    <a:lstStyle/>
                    <a:p>
                      <a:pPr indent="0" algn="ctr">
                        <a:buNone/>
                      </a:pPr>
                      <a:r>
                        <a:rPr sz="2400" b="0">
                          <a:cs typeface="+mn-ea"/>
                        </a:rPr>
                        <a:t>俄罗斯进步MS</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7.2</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2.25</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0.31</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34670">
                <a:tc>
                  <a:txBody>
                    <a:bodyPr vert="horz" wrap="square"/>
                    <a:lstStyle/>
                    <a:p>
                      <a:pPr indent="0" algn="ctr">
                        <a:buNone/>
                      </a:pPr>
                      <a:r>
                        <a:rPr sz="2400" b="0">
                          <a:cs typeface="+mn-ea"/>
                        </a:rPr>
                        <a:t>欧洲ATV</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20.75</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7.67</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0.37</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35305">
                <a:tc>
                  <a:txBody>
                    <a:bodyPr vert="horz" wrap="square"/>
                    <a:lstStyle/>
                    <a:p>
                      <a:pPr indent="0" algn="ctr">
                        <a:buNone/>
                      </a:pPr>
                      <a:r>
                        <a:rPr sz="2400" b="0">
                          <a:cs typeface="+mn-ea"/>
                        </a:rPr>
                        <a:t>日本HTV</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16.5</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6</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0.36</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34670">
                <a:tc>
                  <a:txBody>
                    <a:bodyPr vert="horz" wrap="square"/>
                    <a:lstStyle/>
                    <a:p>
                      <a:pPr indent="0" algn="ctr">
                        <a:buNone/>
                      </a:pPr>
                      <a:r>
                        <a:rPr sz="2400" b="0">
                          <a:cs typeface="+mn-ea"/>
                        </a:rPr>
                        <a:t>美国天鹅座</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7.5</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3.5</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0.47</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47370">
                <a:tc>
                  <a:txBody>
                    <a:bodyPr vert="horz" wrap="square"/>
                    <a:lstStyle/>
                    <a:p>
                      <a:pPr indent="0" algn="ctr">
                        <a:buNone/>
                      </a:pPr>
                      <a:r>
                        <a:rPr sz="2400" b="0">
                          <a:cs typeface="+mn-ea"/>
                        </a:rPr>
                        <a:t>中国天舟一号</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13.5</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6.5</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sz="2400" b="0">
                          <a:cs typeface="+mn-ea"/>
                        </a:rPr>
                        <a:t>0.48</a:t>
                      </a:r>
                      <a:endParaRPr sz="2400" b="0">
                        <a:cs typeface="+mn-ea"/>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ustDataLst>
      <p:tags r:id="rId3"/>
    </p:custData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title=""/>
          <p:cNvSpPr txBox="1"/>
          <p:nvPr/>
        </p:nvSpPr>
        <p:spPr>
          <a:xfrm>
            <a:off x="775335" y="1490345"/>
            <a:ext cx="10640695" cy="12966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800" b="1">
                <a:cs typeface="+mn-ea"/>
                <a:sym typeface="+mn-lt"/>
              </a:rPr>
              <a:t>【注】</a:t>
            </a:r>
            <a:r>
              <a:rPr sz="2800">
                <a:cs typeface="+mn-ea"/>
                <a:sym typeface="+mn-lt"/>
              </a:rPr>
              <a:t>　“t”是计量单位,吨。上行货重比=上行能力/发射质量,上行货重比越高,货物上行效率越高。</a:t>
            </a:r>
            <a:endParaRPr sz="2800">
              <a:cs typeface="+mn-ea"/>
              <a:sym typeface="+mn-lt"/>
            </a:endParaRPr>
          </a:p>
        </p:txBody>
      </p:sp>
      <p:sp>
        <p:nvSpPr>
          <p:cNvPr id="2" name="文本框 1" title=""/>
          <p:cNvSpPr txBox="1"/>
          <p:nvPr/>
        </p:nvSpPr>
        <p:spPr>
          <a:xfrm>
            <a:off x="775970" y="2994660"/>
            <a:ext cx="10640695" cy="12966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800">
                <a:cs typeface="+mn-ea"/>
                <a:sym typeface="+mn-lt"/>
              </a:rPr>
              <a:t>【参考答案】　①在航天领域首次实现了100 V高压锂离子蓄电池组在轨应用;②货物运送上行货重比最高。</a:t>
            </a:r>
            <a:endParaRPr sz="2800">
              <a:cs typeface="+mn-ea"/>
              <a:sym typeface="+mn-lt"/>
            </a:endParaRP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title=""/>
          <p:cNvSpPr txBox="1"/>
          <p:nvPr/>
        </p:nvSpPr>
        <p:spPr>
          <a:xfrm>
            <a:off x="875665" y="968375"/>
            <a:ext cx="1116965" cy="460375"/>
          </a:xfrm>
          <a:prstGeom prst="rect">
            <a:avLst/>
          </a:prstGeom>
          <a:noFill/>
          <a:ln w="19050">
            <a:solidFill>
              <a:srgbClr val="0291AE"/>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zh-CN" altLang="en-US" sz="2400">
                <a:solidFill>
                  <a:srgbClr val="0291AE"/>
                </a:solidFill>
              </a:rPr>
              <a:t>折线图</a:t>
            </a:r>
            <a:endParaRPr lang="zh-CN" altLang="en-US" sz="2400">
              <a:solidFill>
                <a:srgbClr val="0291AE"/>
              </a:solidFill>
            </a:endParaRPr>
          </a:p>
        </p:txBody>
      </p:sp>
      <p:sp>
        <p:nvSpPr>
          <p:cNvPr id="11" name="文本框 10" title=""/>
          <p:cNvSpPr txBox="1"/>
          <p:nvPr/>
        </p:nvSpPr>
        <p:spPr>
          <a:xfrm>
            <a:off x="755650" y="1441450"/>
            <a:ext cx="10680700" cy="6076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400">
                <a:cs typeface="+mn-ea"/>
                <a:sym typeface="+mn-lt"/>
              </a:rPr>
              <a:t>[2018福建,19]阅读材料二,请分别概括“归国潮”三个阶段“回流率”的特点。(3分)</a:t>
            </a:r>
            <a:endParaRPr sz="2400">
              <a:cs typeface="+mn-ea"/>
              <a:sym typeface="+mn-lt"/>
            </a:endParaRPr>
          </a:p>
        </p:txBody>
      </p:sp>
      <p:pic>
        <p:nvPicPr>
          <p:cNvPr id="72" name="qgywyytu28+.jpg" title=""/>
          <p:cNvPicPr>
            <a:picLocks noChangeAspect="1"/>
          </p:cNvPicPr>
          <p:nvPr/>
        </p:nvPicPr>
        <p:blipFill>
          <a:blip r:embed="rId2"/>
          <a:stretch>
            <a:fillRect/>
          </a:stretch>
        </p:blipFill>
        <p:spPr>
          <a:xfrm>
            <a:off x="3427095" y="2572385"/>
            <a:ext cx="5385435" cy="3062605"/>
          </a:xfrm>
          <a:prstGeom prst="rect">
            <a:avLst/>
          </a:prstGeom>
        </p:spPr>
      </p:pic>
      <p:sp>
        <p:nvSpPr>
          <p:cNvPr id="3" name="文本框 2" title=""/>
          <p:cNvSpPr txBox="1"/>
          <p:nvPr/>
        </p:nvSpPr>
        <p:spPr>
          <a:xfrm>
            <a:off x="779145" y="1964690"/>
            <a:ext cx="10680700" cy="6076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40000"/>
              </a:lnSpc>
            </a:pPr>
            <a:r>
              <a:rPr sz="2400" b="1">
                <a:cs typeface="+mn-ea"/>
                <a:sym typeface="+mn-lt"/>
              </a:rPr>
              <a:t>“归国潮”经历三段式发展期</a:t>
            </a:r>
            <a:endParaRPr sz="2400" b="1">
              <a:cs typeface="+mn-ea"/>
              <a:sym typeface="+mn-lt"/>
            </a:endParaRPr>
          </a:p>
        </p:txBody>
      </p:sp>
      <p:sp>
        <p:nvSpPr>
          <p:cNvPr id="4" name="文本框 3" title=""/>
          <p:cNvSpPr txBox="1"/>
          <p:nvPr/>
        </p:nvSpPr>
        <p:spPr>
          <a:xfrm>
            <a:off x="875665" y="5634990"/>
            <a:ext cx="10777855" cy="6076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400">
                <a:cs typeface="+mn-ea"/>
                <a:sym typeface="+mn-lt"/>
              </a:rPr>
              <a:t>【参考答案】　第一阶段,稳步上升;第二阶段,快速增长;第三阶段,保持在高位。</a:t>
            </a:r>
            <a:endParaRPr sz="2400">
              <a:cs typeface="+mn-ea"/>
              <a:sym typeface="+mn-lt"/>
            </a:endParaRPr>
          </a:p>
        </p:txBody>
      </p:sp>
    </p:spTree>
    <p:custDataLst>
      <p:tags r:id="rId3"/>
    </p:custData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title=""/>
          <p:cNvSpPr txBox="1"/>
          <p:nvPr/>
        </p:nvSpPr>
        <p:spPr>
          <a:xfrm>
            <a:off x="875665" y="968375"/>
            <a:ext cx="1379220" cy="521970"/>
          </a:xfrm>
          <a:prstGeom prst="rect">
            <a:avLst/>
          </a:prstGeom>
          <a:noFill/>
          <a:ln w="19050">
            <a:solidFill>
              <a:srgbClr val="0291AE"/>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zh-CN" altLang="en-US" sz="2800">
                <a:solidFill>
                  <a:srgbClr val="0291AE"/>
                </a:solidFill>
              </a:rPr>
              <a:t>扇形图</a:t>
            </a:r>
            <a:endParaRPr lang="zh-CN" altLang="en-US" sz="2800">
              <a:solidFill>
                <a:srgbClr val="0291AE"/>
              </a:solidFill>
            </a:endParaRPr>
          </a:p>
        </p:txBody>
      </p:sp>
      <p:sp>
        <p:nvSpPr>
          <p:cNvPr id="11" name="文本框 10" title=""/>
          <p:cNvSpPr txBox="1"/>
          <p:nvPr/>
        </p:nvSpPr>
        <p:spPr>
          <a:xfrm>
            <a:off x="755650" y="1501775"/>
            <a:ext cx="10680700" cy="6940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40000"/>
              </a:lnSpc>
            </a:pPr>
            <a:r>
              <a:rPr sz="2800">
                <a:cs typeface="+mn-ea"/>
                <a:sym typeface="+mn-lt"/>
              </a:rPr>
              <a:t>[2021连云港,16]仔细阅读材料二,你从图表中读出哪些信息?(3分)</a:t>
            </a:r>
            <a:endParaRPr sz="2800">
              <a:cs typeface="+mn-ea"/>
              <a:sym typeface="+mn-lt"/>
            </a:endParaRPr>
          </a:p>
        </p:txBody>
      </p:sp>
      <p:sp>
        <p:nvSpPr>
          <p:cNvPr id="3" name="文本框 2" title=""/>
          <p:cNvSpPr txBox="1"/>
          <p:nvPr/>
        </p:nvSpPr>
        <p:spPr>
          <a:xfrm>
            <a:off x="779145" y="2121535"/>
            <a:ext cx="10680700" cy="6076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40000"/>
              </a:lnSpc>
            </a:pPr>
            <a:r>
              <a:rPr sz="2400" b="1">
                <a:cs typeface="+mn-ea"/>
                <a:sym typeface="+mn-lt"/>
              </a:rPr>
              <a:t>年龄构成</a:t>
            </a:r>
            <a:endParaRPr sz="2400" b="1">
              <a:cs typeface="+mn-ea"/>
              <a:sym typeface="+mn-lt"/>
            </a:endParaRPr>
          </a:p>
        </p:txBody>
      </p:sp>
      <p:pic>
        <p:nvPicPr>
          <p:cNvPr id="73" name="22-qgsswyyc-003.jpg" title=""/>
          <p:cNvPicPr>
            <a:picLocks noChangeAspect="1"/>
          </p:cNvPicPr>
          <p:nvPr/>
        </p:nvPicPr>
        <p:blipFill>
          <a:blip r:embed="rId2"/>
          <a:stretch>
            <a:fillRect/>
          </a:stretch>
        </p:blipFill>
        <p:spPr>
          <a:xfrm>
            <a:off x="3152775" y="2853055"/>
            <a:ext cx="5887085" cy="3331210"/>
          </a:xfrm>
          <a:prstGeom prst="rect">
            <a:avLst/>
          </a:prstGeom>
        </p:spPr>
      </p:pic>
    </p:spTree>
    <p:custDataLst>
      <p:tags r:id="rId3"/>
    </p:custData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06755" y="1596390"/>
            <a:ext cx="10777855" cy="2676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【参考答案】　①我国60岁及以上人口增加,人口老龄化程度进一步加深。②我国劳动人口数量下降,但劳动人口规模仍占比最大。③(计划生育政策放宽促使)我国0~14岁人口增加。④我国人口构成比较合理。(答出三点得满分)</a:t>
            </a:r>
            <a:endParaRPr sz="2800">
              <a:cs typeface="+mn-ea"/>
              <a:sym typeface="+mn-lt"/>
            </a:endParaRPr>
          </a:p>
        </p:txBody>
      </p:sp>
    </p:spTree>
    <p:custDataLst>
      <p:tags r:id="rId2"/>
    </p:custDataLst>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文本框 5" title=""/>
          <p:cNvSpPr txBox="1"/>
          <p:nvPr/>
        </p:nvSpPr>
        <p:spPr>
          <a:xfrm>
            <a:off x="768350" y="1005205"/>
            <a:ext cx="2540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Wingdings" panose="05000000000000000000" charset="0"/>
              <a:buChar char="ü"/>
            </a:pPr>
            <a:r>
              <a:rPr lang="zh-CN" altLang="en-US" sz="2800" b="1">
                <a:solidFill>
                  <a:srgbClr val="0291AE"/>
                </a:solidFill>
              </a:rPr>
              <a:t>解题通法</a:t>
            </a:r>
            <a:endParaRPr lang="zh-CN" altLang="en-US" sz="2800" b="1">
              <a:solidFill>
                <a:srgbClr val="0291AE"/>
              </a:solidFill>
            </a:endParaRPr>
          </a:p>
        </p:txBody>
      </p:sp>
      <p:sp>
        <p:nvSpPr>
          <p:cNvPr id="2" name="文本框 1" title=""/>
          <p:cNvSpPr txBox="1"/>
          <p:nvPr/>
        </p:nvSpPr>
        <p:spPr>
          <a:xfrm>
            <a:off x="768350" y="1470660"/>
            <a:ext cx="10680700" cy="46158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b="1">
                <a:cs typeface="+mn-ea"/>
                <a:sym typeface="+mn-lt"/>
              </a:rPr>
              <a:t>1.注重整体把握。</a:t>
            </a:r>
            <a:r>
              <a:rPr sz="2800">
                <a:cs typeface="+mn-ea"/>
                <a:sym typeface="+mn-lt"/>
              </a:rPr>
              <a:t>首先应认真阅读图表的标题,明确其是围绕什么内容统计的数据。然后注意表头、坐标轴等的文字信息,明确比较的角度。最后通过整体阅读,搜索有效信息。</a:t>
            </a:r>
            <a:endParaRPr sz="2800" b="1">
              <a:cs typeface="+mn-ea"/>
              <a:sym typeface="+mn-lt"/>
            </a:endParaRPr>
          </a:p>
          <a:p>
            <a:pPr algn="just" fontAlgn="auto">
              <a:lnSpc>
                <a:spcPct val="150000"/>
              </a:lnSpc>
            </a:pPr>
            <a:r>
              <a:rPr sz="2800" b="1">
                <a:cs typeface="+mn-ea"/>
                <a:sym typeface="+mn-lt"/>
              </a:rPr>
              <a:t>2.重视数据变化。</a:t>
            </a:r>
            <a:r>
              <a:rPr sz="2800">
                <a:cs typeface="+mn-ea"/>
                <a:sym typeface="+mn-lt"/>
              </a:rPr>
              <a:t>数据的变化往往说明了某些问题,因此分析图表时要将比较对象、比较角度以及各个数据进行对比分析,在分析中比高低、找变化、找趋势、找结论。从整体来看:①观察图表中的最值,即最大值和最小值。</a:t>
            </a:r>
            <a:endParaRPr sz="2800">
              <a:cs typeface="+mn-ea"/>
              <a:sym typeface="+mn-lt"/>
            </a:endParaRPr>
          </a:p>
        </p:txBody>
      </p:sp>
    </p:spTree>
    <p:custDataLst>
      <p:tags r:id="rId2"/>
    </p:custDataLst>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title=""/>
          <p:cNvSpPr txBox="1"/>
          <p:nvPr/>
        </p:nvSpPr>
        <p:spPr>
          <a:xfrm>
            <a:off x="768350" y="1217295"/>
            <a:ext cx="10680700" cy="39693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pPr>
            <a:r>
              <a:rPr sz="2800">
                <a:cs typeface="+mn-ea"/>
                <a:sym typeface="+mn-lt"/>
              </a:rPr>
              <a:t>②观察图表中的整体走势和局部走势,对异常段内容要格外关注。③若是涉及两个对象的对比图表,则要观察两个对象的差异。即差异较大的内容和差异较小的内容。具体到不同类型的图表,关注点也各不相同:①表格注意观察各个项目及数据变化。②坐标图注意观察曲线变化趋势。③柱状图注意观察极值和变化趋势。④扇形图注意观察各部分的比例。</a:t>
            </a:r>
            <a:endParaRPr sz="2800">
              <a:cs typeface="+mn-ea"/>
              <a:sym typeface="+mn-lt"/>
            </a:endParaRPr>
          </a:p>
        </p:txBody>
      </p:sp>
    </p:spTree>
    <p:custDataLst>
      <p:tags r:id="rId2"/>
    </p:custDataLst>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https://d.book118.com/815032033022011103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主讲人：稻小壳"/>
  <p:tag name="KSO_WM_UNIT_SUBTYPE" val="b"/>
  <p:tag name="KSO_WM_UNIT_TYPE" val="f"/>
  <p:tag name="KSO_WM_UNIT_VALUE" val="60"/>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输入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01"/>
  <p:tag name="KSO_WM_UNIT_TYPE" val="e"/>
  <p:tag name="KSO_WM_UNIT_VALUE" val="6"/>
</p:tagLst>
</file>

<file path=ppt/tags/tag2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输入章节标题"/>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2"/>
  <p:tag name="KSO_WM_UNIT_INDEX" val="2"/>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a"/>
  <p:tag name="KSO_WM_UNIT_VALUE" val="1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2"/>
  <p:tag name="KSO_WM_UNIT_INDEX" val="2"/>
  <p:tag name="KSO_WM_UNIT_ISCONTENTSTITLE" val="0"/>
  <p:tag name="KSO_WM_UNIT_ISNUMDGMTITLE" val="0"/>
  <p:tag name="KSO_WM_UNIT_LAYERLEVEL" val="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a"/>
  <p:tag name="KSO_WM_UNIT_VALUE" val="10"/>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3"/>
  <p:tag name="KSO_WM_UNIT_INDEX" val="3"/>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主讲人：稻小壳"/>
  <p:tag name="KSO_WM_UNIT_SUBTYPE" val="b"/>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
  <p:tag name="KSO_WM_SLIDE_BACKGROUND_TYPE" val="general"/>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SLIDE_BACKGROUND_TYPE" val="general"/>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2*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6.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1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9.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851"/>
  <p:tag name="KSO_WM_UNIT_COMPATIBLE" val="0"/>
  <p:tag name="KSO_WM_UNIT_CONTENT_GROUP_TYPE" val="titlestyle"/>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71"/>
  <p:tag name="KSO_WM_TEMPLATE_MASTER_TYPE" val="1"/>
  <p:tag name="KSO_WM_TEMPLATE_SUBCATEGORY" val="29"/>
  <p:tag name="KSO_WM_TEMPLATE_THUMBS_INDEX" val="1、11"/>
</p:tagLst>
</file>

<file path=ppt/tags/tag131.xml><?xml version="1.0" encoding="utf-8"?>
<p:tagLst xmlns:p="http://schemas.openxmlformats.org/presentationml/2006/main">
  <p:tag name="KSO_WM_TEMPLATE_CATEGORY" val="custom"/>
  <p:tag name="KSO_WM_TEMPLATE_INDEX" val="20230851"/>
</p:tagLst>
</file>

<file path=ppt/tags/tag132.xml><?xml version="1.0" encoding="utf-8"?>
<p:tagLst xmlns:p="http://schemas.openxmlformats.org/presentationml/2006/main">
  <p:tag name="KSO_WM_TEMPLATE_CATEGORY" val="custom"/>
  <p:tag name="KSO_WM_TEMPLATE_INDEX" val="20230851"/>
</p:tagLst>
</file>

<file path=ppt/tags/tag133.xml><?xml version="1.0" encoding="utf-8"?>
<p:tagLst xmlns:p="http://schemas.openxmlformats.org/presentationml/2006/main">
  <p:tag name="KSO_WM_TEMPLATE_CATEGORY" val="custom"/>
  <p:tag name="KSO_WM_TEMPLATE_INDEX" val="20230851"/>
</p:tagLst>
</file>

<file path=ppt/tags/tag134.xml><?xml version="1.0" encoding="utf-8"?>
<p:tagLst xmlns:p="http://schemas.openxmlformats.org/presentationml/2006/main">
  <p:tag name="KSO_WM_TEMPLATE_CATEGORY" val="custom"/>
  <p:tag name="KSO_WM_TEMPLATE_INDEX" val="20230851"/>
</p:tagLst>
</file>

<file path=ppt/tags/tag135.xml><?xml version="1.0" encoding="utf-8"?>
<p:tagLst xmlns:p="http://schemas.openxmlformats.org/presentationml/2006/main">
  <p:tag name="KSO_WM_TEMPLATE_CATEGORY" val="custom"/>
  <p:tag name="KSO_WM_TEMPLATE_INDEX" val="20230851"/>
</p:tagLst>
</file>

<file path=ppt/tags/tag136.xml><?xml version="1.0" encoding="utf-8"?>
<p:tagLst xmlns:p="http://schemas.openxmlformats.org/presentationml/2006/main">
  <p:tag name="KSO_WM_TEMPLATE_CATEGORY" val="custom"/>
  <p:tag name="KSO_WM_TEMPLATE_INDEX" val="20230851"/>
</p:tagLst>
</file>

<file path=ppt/tags/tag137.xml><?xml version="1.0" encoding="utf-8"?>
<p:tagLst xmlns:p="http://schemas.openxmlformats.org/presentationml/2006/main">
  <p:tag name="KSO_WM_TEMPLATE_CATEGORY" val="custom"/>
  <p:tag name="KSO_WM_TEMPLATE_INDEX" val="20230851"/>
</p:tagLst>
</file>

<file path=ppt/tags/tag138.xml><?xml version="1.0" encoding="utf-8"?>
<p:tagLst xmlns:p="http://schemas.openxmlformats.org/presentationml/2006/main">
  <p:tag name="KSO_WM_TEMPLATE_CATEGORY" val="custom"/>
  <p:tag name="KSO_WM_TEMPLATE_INDEX" val="20230851"/>
</p:tagLst>
</file>

<file path=ppt/tags/tag139.xml><?xml version="1.0" encoding="utf-8"?>
<p:tagLst xmlns:p="http://schemas.openxmlformats.org/presentationml/2006/main">
  <p:tag name="KSO_WM_TEMPLATE_CATEGORY" val="custom"/>
  <p:tag name="KSO_WM_TEMPLATE_INDEX" val="20230851"/>
</p:tagLst>
</file>

<file path=ppt/tags/tag140.xml><?xml version="1.0" encoding="utf-8"?>
<p:tagLst xmlns:p="http://schemas.openxmlformats.org/presentationml/2006/main">
  <p:tag name="KSO_WM_TEMPLATE_CATEGORY" val="custom"/>
  <p:tag name="KSO_WM_TEMPLATE_INDEX" val="20230851"/>
</p:tagLst>
</file>

<file path=ppt/tags/tag141.xml><?xml version="1.0" encoding="utf-8"?>
<p:tagLst xmlns:p="http://schemas.openxmlformats.org/presentationml/2006/main">
  <p:tag name="KSO_WM_TEMPLATE_CATEGORY" val="custom"/>
  <p:tag name="KSO_WM_TEMPLATE_INDEX" val="20230851"/>
</p:tagLst>
</file>

<file path=ppt/tags/tag142.xml><?xml version="1.0" encoding="utf-8"?>
<p:tagLst xmlns:p="http://schemas.openxmlformats.org/presentationml/2006/main">
  <p:tag name="KSO_WM_TEMPLATE_CATEGORY" val="custom"/>
  <p:tag name="KSO_WM_TEMPLATE_INDEX" val="20230851"/>
</p:tagLst>
</file>

<file path=ppt/tags/tag143.xml><?xml version="1.0" encoding="utf-8"?>
<p:tagLst xmlns:p="http://schemas.openxmlformats.org/presentationml/2006/main">
  <p:tag name="KSO_WM_TEMPLATE_CATEGORY" val="custom"/>
  <p:tag name="KSO_WM_TEMPLATE_INDEX" val="20230851"/>
</p:tagLst>
</file>

<file path=ppt/tags/tag144.xml><?xml version="1.0" encoding="utf-8"?>
<p:tagLst xmlns:p="http://schemas.openxmlformats.org/presentationml/2006/main">
  <p:tag name="KSO_WM_TEMPLATE_CATEGORY" val="custom"/>
  <p:tag name="KSO_WM_TEMPLATE_INDEX" val="20230851"/>
</p:tagLst>
</file>

<file path=ppt/tags/tag145.xml><?xml version="1.0" encoding="utf-8"?>
<p:tagLst xmlns:p="http://schemas.openxmlformats.org/presentationml/2006/main">
  <p:tag name="KSO_WM_TEMPLATE_CATEGORY" val="custom"/>
  <p:tag name="KSO_WM_TEMPLATE_INDEX" val="20230851"/>
</p:tagLst>
</file>

<file path=ppt/tags/tag146.xml><?xml version="1.0" encoding="utf-8"?>
<p:tagLst xmlns:p="http://schemas.openxmlformats.org/presentationml/2006/main">
  <p:tag name="KSO_WM_TEMPLATE_CATEGORY" val="custom"/>
  <p:tag name="KSO_WM_TEMPLATE_INDEX" val="20230851"/>
</p:tagLst>
</file>

<file path=ppt/tags/tag147.xml><?xml version="1.0" encoding="utf-8"?>
<p:tagLst xmlns:p="http://schemas.openxmlformats.org/presentationml/2006/main">
  <p:tag name="KSO_WM_TEMPLATE_CATEGORY" val="custom"/>
  <p:tag name="KSO_WM_TEMPLATE_INDEX" val="20230851"/>
</p:tagLst>
</file>

<file path=ppt/tags/tag148.xml><?xml version="1.0" encoding="utf-8"?>
<p:tagLst xmlns:p="http://schemas.openxmlformats.org/presentationml/2006/main">
  <p:tag name="KSO_WM_TEMPLATE_CATEGORY" val="custom"/>
  <p:tag name="KSO_WM_TEMPLATE_INDEX" val="20230851"/>
</p:tagLst>
</file>

<file path=ppt/tags/tag149.xml><?xml version="1.0" encoding="utf-8"?>
<p:tagLst xmlns:p="http://schemas.openxmlformats.org/presentationml/2006/main">
  <p:tag name="KSO_WM_TEMPLATE_CATEGORY" val="custom"/>
  <p:tag name="KSO_WM_TEMPLATE_INDEX" val="20230851"/>
</p:tagLst>
</file>

<file path=ppt/tags/tag150.xml><?xml version="1.0" encoding="utf-8"?>
<p:tagLst xmlns:p="http://schemas.openxmlformats.org/presentationml/2006/main">
  <p:tag name="KSO_WM_TEMPLATE_CATEGORY" val="custom"/>
  <p:tag name="KSO_WM_TEMPLATE_INDEX" val="20230851"/>
</p:tagLst>
</file>

<file path=ppt/tags/tag151.xml><?xml version="1.0" encoding="utf-8"?>
<p:tagLst xmlns:p="http://schemas.openxmlformats.org/presentationml/2006/main">
  <p:tag name="KSO_WM_TEMPLATE_CATEGORY" val="custom"/>
  <p:tag name="KSO_WM_TEMPLATE_INDEX" val="20230851"/>
</p:tagLst>
</file>

<file path=ppt/tags/tag152.xml><?xml version="1.0" encoding="utf-8"?>
<p:tagLst xmlns:p="http://schemas.openxmlformats.org/presentationml/2006/main">
  <p:tag name="KSO_WM_TEMPLATE_CATEGORY" val="custom"/>
  <p:tag name="KSO_WM_TEMPLATE_INDEX" val="20230851"/>
</p:tagLst>
</file>

<file path=ppt/tags/tag153.xml><?xml version="1.0" encoding="utf-8"?>
<p:tagLst xmlns:p="http://schemas.openxmlformats.org/presentationml/2006/main">
  <p:tag name="KSO_WM_TEMPLATE_CATEGORY" val="custom"/>
  <p:tag name="KSO_WM_TEMPLATE_INDEX" val="20230851"/>
</p:tagLst>
</file>

<file path=ppt/tags/tag154.xml><?xml version="1.0" encoding="utf-8"?>
<p:tagLst xmlns:p="http://schemas.openxmlformats.org/presentationml/2006/main">
  <p:tag name="KSO_WM_TEMPLATE_CATEGORY" val="custom"/>
  <p:tag name="KSO_WM_TEMPLATE_INDEX" val="20230851"/>
</p:tagLst>
</file>

<file path=ppt/tags/tag155.xml><?xml version="1.0" encoding="utf-8"?>
<p:tagLst xmlns:p="http://schemas.openxmlformats.org/presentationml/2006/main">
  <p:tag name="KSO_WM_TEMPLATE_CATEGORY" val="custom"/>
  <p:tag name="KSO_WM_TEMPLATE_INDEX" val="20230851"/>
</p:tagLst>
</file>

<file path=ppt/tags/tag156.xml><?xml version="1.0" encoding="utf-8"?>
<p:tagLst xmlns:p="http://schemas.openxmlformats.org/presentationml/2006/main">
  <p:tag name="KSO_WM_TEMPLATE_CATEGORY" val="custom"/>
  <p:tag name="KSO_WM_TEMPLATE_INDEX" val="20230851"/>
</p:tagLst>
</file>

<file path=ppt/tags/tag157.xml><?xml version="1.0" encoding="utf-8"?>
<p:tagLst xmlns:p="http://schemas.openxmlformats.org/presentationml/2006/main">
  <p:tag name="KSO_WM_TEMPLATE_CATEGORY" val="custom"/>
  <p:tag name="KSO_WM_TEMPLATE_INDEX" val="20230851"/>
</p:tagLst>
</file>

<file path=ppt/tags/tag158.xml><?xml version="1.0" encoding="utf-8"?>
<p:tagLst xmlns:p="http://schemas.openxmlformats.org/presentationml/2006/main">
  <p:tag name="KSO_WM_TEMPLATE_CATEGORY" val="custom"/>
  <p:tag name="KSO_WM_TEMPLATE_INDEX" val="20230851"/>
</p:tagLst>
</file>

<file path=ppt/tags/tag159.xml><?xml version="1.0" encoding="utf-8"?>
<p:tagLst xmlns:p="http://schemas.openxmlformats.org/presentationml/2006/main">
  <p:tag name="KSO_WM_TEMPLATE_CATEGORY" val="custom"/>
  <p:tag name="KSO_WM_TEMPLATE_INDEX" val="20230851"/>
</p:tagLst>
</file>

<file path=ppt/tags/tag160.xml><?xml version="1.0" encoding="utf-8"?>
<p:tagLst xmlns:p="http://schemas.openxmlformats.org/presentationml/2006/main">
  <p:tag name="KSO_WM_TEMPLATE_CATEGORY" val="custom"/>
  <p:tag name="KSO_WM_TEMPLATE_INDEX" val="20230851"/>
</p:tagLst>
</file>

<file path=ppt/tags/tag161.xml><?xml version="1.0" encoding="utf-8"?>
<p:tagLst xmlns:p="http://schemas.openxmlformats.org/presentationml/2006/main">
  <p:tag name="KSO_WM_TEMPLATE_CATEGORY" val="custom"/>
  <p:tag name="KSO_WM_TEMPLATE_INDEX" val="20230851"/>
</p:tagLst>
</file>

<file path=ppt/tags/tag162.xml><?xml version="1.0" encoding="utf-8"?>
<p:tagLst xmlns:p="http://schemas.openxmlformats.org/presentationml/2006/main">
  <p:tag name="KSO_WM_TEMPLATE_CATEGORY" val="custom"/>
  <p:tag name="KSO_WM_TEMPLATE_INDEX" val="20230851"/>
</p:tagLst>
</file>

<file path=ppt/tags/tag163.xml><?xml version="1.0" encoding="utf-8"?>
<p:tagLst xmlns:p="http://schemas.openxmlformats.org/presentationml/2006/main">
  <p:tag name="KSO_WM_TEMPLATE_CATEGORY" val="custom"/>
  <p:tag name="KSO_WM_TEMPLATE_INDEX" val="20230851"/>
</p:tagLst>
</file>

<file path=ppt/tags/tag164.xml><?xml version="1.0" encoding="utf-8"?>
<p:tagLst xmlns:p="http://schemas.openxmlformats.org/presentationml/2006/main">
  <p:tag name="KSO_WM_TEMPLATE_CATEGORY" val="custom"/>
  <p:tag name="KSO_WM_TEMPLATE_INDEX" val="20230851"/>
</p:tagLst>
</file>

<file path=ppt/tags/tag165.xml><?xml version="1.0" encoding="utf-8"?>
<p:tagLst xmlns:p="http://schemas.openxmlformats.org/presentationml/2006/main">
  <p:tag name="KSO_WM_TEMPLATE_CATEGORY" val="custom"/>
  <p:tag name="KSO_WM_TEMPLATE_INDEX" val="20230851"/>
</p:tagLst>
</file>

<file path=ppt/tags/tag166.xml><?xml version="1.0" encoding="utf-8"?>
<p:tagLst xmlns:p="http://schemas.openxmlformats.org/presentationml/2006/main">
  <p:tag name="KSO_WM_TEMPLATE_CATEGORY" val="custom"/>
  <p:tag name="KSO_WM_TEMPLATE_INDEX" val="20230851"/>
</p:tagLst>
</file>

<file path=ppt/tags/tag167.xml><?xml version="1.0" encoding="utf-8"?>
<p:tagLst xmlns:p="http://schemas.openxmlformats.org/presentationml/2006/main">
  <p:tag name="KSO_WM_TEMPLATE_CATEGORY" val="custom"/>
  <p:tag name="KSO_WM_TEMPLATE_INDEX" val="20230851"/>
</p:tagLst>
</file>

<file path=ppt/tags/tag168.xml><?xml version="1.0" encoding="utf-8"?>
<p:tagLst xmlns:p="http://schemas.openxmlformats.org/presentationml/2006/main">
  <p:tag name="KSO_WM_TEMPLATE_CATEGORY" val="custom"/>
  <p:tag name="KSO_WM_TEMPLATE_INDEX" val="20230851"/>
</p:tagLst>
</file>

<file path=ppt/tags/tag169.xml><?xml version="1.0" encoding="utf-8"?>
<p:tagLst xmlns:p="http://schemas.openxmlformats.org/presentationml/2006/main">
  <p:tag name="KSO_WM_TEMPLATE_CATEGORY" val="custom"/>
  <p:tag name="KSO_WM_TEMPLATE_INDEX" val="20230851"/>
</p:tagLst>
</file>

<file path=ppt/tags/tag170.xml><?xml version="1.0" encoding="utf-8"?>
<p:tagLst xmlns:p="http://schemas.openxmlformats.org/presentationml/2006/main">
  <p:tag name="KSO_WM_UNIT_TABLE_BEAUTIFY" val="smartTable{972e9182-2e4a-479b-979c-6ae67d239021}"/>
  <p:tag name="TABLE_ENDDRAG_ORIGIN_RECT" val="831*261"/>
  <p:tag name="TABLE_ENDDRAG_RECT" val="62*202*831*261"/>
</p:tagLst>
</file>

<file path=ppt/tags/tag171.xml><?xml version="1.0" encoding="utf-8"?>
<p:tagLst xmlns:p="http://schemas.openxmlformats.org/presentationml/2006/main">
  <p:tag name="KSO_WM_TEMPLATE_CATEGORY" val="custom"/>
  <p:tag name="KSO_WM_TEMPLATE_INDEX" val="20230851"/>
</p:tagLst>
</file>

<file path=ppt/tags/tag172.xml><?xml version="1.0" encoding="utf-8"?>
<p:tagLst xmlns:p="http://schemas.openxmlformats.org/presentationml/2006/main">
  <p:tag name="KSO_WM_TEMPLATE_CATEGORY" val="custom"/>
  <p:tag name="KSO_WM_TEMPLATE_INDEX" val="20230851"/>
</p:tagLst>
</file>

<file path=ppt/tags/tag173.xml><?xml version="1.0" encoding="utf-8"?>
<p:tagLst xmlns:p="http://schemas.openxmlformats.org/presentationml/2006/main">
  <p:tag name="KSO_WM_TEMPLATE_CATEGORY" val="custom"/>
  <p:tag name="KSO_WM_TEMPLATE_INDEX" val="20230851"/>
</p:tagLst>
</file>

<file path=ppt/tags/tag174.xml><?xml version="1.0" encoding="utf-8"?>
<p:tagLst xmlns:p="http://schemas.openxmlformats.org/presentationml/2006/main">
  <p:tag name="KSO_WM_TEMPLATE_CATEGORY" val="custom"/>
  <p:tag name="KSO_WM_TEMPLATE_INDEX" val="20230851"/>
</p:tagLst>
</file>

<file path=ppt/tags/tag175.xml><?xml version="1.0" encoding="utf-8"?>
<p:tagLst xmlns:p="http://schemas.openxmlformats.org/presentationml/2006/main">
  <p:tag name="KSO_WM_TEMPLATE_CATEGORY" val="custom"/>
  <p:tag name="KSO_WM_TEMPLATE_INDEX" val="20230851"/>
</p:tagLst>
</file>

<file path=ppt/tags/tag176.xml><?xml version="1.0" encoding="utf-8"?>
<p:tagLst xmlns:p="http://schemas.openxmlformats.org/presentationml/2006/main">
  <p:tag name="KSO_WM_TEMPLATE_CATEGORY" val="custom"/>
  <p:tag name="KSO_WM_TEMPLATE_INDEX" val="20230851"/>
</p:tagLst>
</file>

<file path=ppt/tags/tag177.xml><?xml version="1.0" encoding="utf-8"?>
<p:tagLst xmlns:p="http://schemas.openxmlformats.org/presentationml/2006/main">
  <p:tag name="KSO_WM_TEMPLATE_CATEGORY" val="custom"/>
  <p:tag name="KSO_WM_TEMPLATE_INDEX" val="20230851"/>
</p:tagLst>
</file>

<file path=ppt/tags/tag17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17">
      <a:dk1>
        <a:srgbClr val="000000"/>
      </a:dk1>
      <a:lt1>
        <a:srgbClr val="FFFFFF"/>
      </a:lt1>
      <a:dk2>
        <a:srgbClr val="7DAFFA"/>
      </a:dk2>
      <a:lt2>
        <a:srgbClr val="FFFFFF"/>
      </a:lt2>
      <a:accent1>
        <a:srgbClr val="277AF7"/>
      </a:accent1>
      <a:accent2>
        <a:srgbClr val="67A0FD"/>
      </a:accent2>
      <a:accent3>
        <a:srgbClr val="FF9933"/>
      </a:accent3>
      <a:accent4>
        <a:srgbClr val="FFC000"/>
      </a:accent4>
      <a:accent5>
        <a:srgbClr val="4472C4"/>
      </a:accent5>
      <a:accent6>
        <a:srgbClr val="70AD47"/>
      </a:accent6>
      <a:hlink>
        <a:srgbClr val="0563C1"/>
      </a:hlink>
      <a:folHlink>
        <a:srgbClr val="954F72"/>
      </a:folHlink>
    </a:clrScheme>
    <a:fontScheme name="自定义 18">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47</Slides>
  <Notes>9</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47</vt:i4>
      </vt:variant>
    </vt:vector>
  </HeadingPairs>
  <TitlesOfParts>
    <vt:vector baseType="lpstr" size="54">
      <vt:lpstr>Arial</vt:lpstr>
      <vt:lpstr>Calibri</vt:lpstr>
      <vt:lpstr>微软雅黑</vt:lpstr>
      <vt:lpstr>Wingdings</vt:lpstr>
      <vt:lpstr>江城圆体 400W</vt:lpstr>
      <vt:lpstr>Calibri Light</vt:lpstr>
      <vt:lpstr>Office Theme</vt:lpstr>
      <vt:lpstr>第二部分　阅读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2024-09-12T07:24:23.085</cp:lastPrinted>
  <dcterms:created xsi:type="dcterms:W3CDTF">2024-09-11T23:24:23Z</dcterms:created>
  <dcterms:modified xsi:type="dcterms:W3CDTF">2024-09-11T23:24:27Z</dcterms:modified>
</cp:coreProperties>
</file>