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0BA7B14-DB20-4970-9647-630AE73074C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E32BB4A-4745-4685-9A5F-F185AC421F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A30D669-61CF-4BC8-9A5F-FDF5D82332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CDA45A2-4A16-46F7-87AF-6F6936DCEEB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7F4438A-79AA-4F02-A3D2-C2181FC8E94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B256F56-A70C-45AF-B6DA-37BC2324B45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A1E9FB2-7694-45E8-9C68-A61ECB146C1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082417A-FD5B-45C0-A2E2-6E309373469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B8A1C93-D119-444D-AE6A-695834487D4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0E617ED-2E2C-457C-B11B-7099502AAC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639AB77-6F9C-46FF-BE7C-FC821B2FA0B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3310036"/>
            <a:ext cx="12192000" cy="3547963"/>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9005080" y="2762420"/>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1754827"/>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1683118"/>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grpSp>
        <p:nvGrpSpPr>
          <p:cNvPr id="12" name="Group 11">
            <a:extLst>
              <a:ext uri="{FF2B5EF4-FFF2-40B4-BE49-F238E27FC236}">
                <a16:creationId xmlns:a16="http://schemas.microsoft.com/office/drawing/2014/main" id="{FCBA184B-3051-18DE-7DA2-B167C7730841}"/>
              </a:ext>
            </a:extLst>
          </p:cNvPr>
          <p:cNvGrpSpPr/>
          <p:nvPr userDrawn="1"/>
        </p:nvGrpSpPr>
        <p:grpSpPr>
          <a:xfrm>
            <a:off x="1" y="242345"/>
            <a:ext cx="2194559" cy="1080000"/>
            <a:chOff x="0" y="262665"/>
            <a:chExt cx="2439749" cy="1217105"/>
          </a:xfrm>
        </p:grpSpPr>
        <p:grpSp>
          <p:nvGrpSpPr>
            <p:cNvPr id="13" name="Group 12">
              <a:extLst>
                <a:ext uri="{FF2B5EF4-FFF2-40B4-BE49-F238E27FC236}">
                  <a16:creationId xmlns:a16="http://schemas.microsoft.com/office/drawing/2014/main" id="{84CDA7B5-2A32-4C83-C1BE-9B9F8E1B8A47}"/>
                </a:ext>
              </a:extLst>
            </p:cNvPr>
            <p:cNvGrpSpPr/>
            <p:nvPr/>
          </p:nvGrpSpPr>
          <p:grpSpPr>
            <a:xfrm>
              <a:off x="0" y="262665"/>
              <a:ext cx="2439749" cy="1217105"/>
              <a:chOff x="-1354596" y="1053296"/>
              <a:chExt cx="2592377" cy="1152000"/>
            </a:xfrm>
          </p:grpSpPr>
          <p:sp>
            <p:nvSpPr>
              <p:cNvPr id="15" name="Rectangle 14">
                <a:extLst>
                  <a:ext uri="{FF2B5EF4-FFF2-40B4-BE49-F238E27FC236}">
                    <a16:creationId xmlns:a16="http://schemas.microsoft.com/office/drawing/2014/main" id="{E99459E8-FC39-8B75-97C0-B7F33CCB9432}"/>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 name="Flowchart: Connector 15">
                <a:extLst>
                  <a:ext uri="{FF2B5EF4-FFF2-40B4-BE49-F238E27FC236}">
                    <a16:creationId xmlns:a16="http://schemas.microsoft.com/office/drawing/2014/main" id="{265FB853-1C4B-1DEA-8D9E-6DF77306B2DC}"/>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4" name="TextBox 13">
              <a:extLst>
                <a:ext uri="{FF2B5EF4-FFF2-40B4-BE49-F238E27FC236}">
                  <a16:creationId xmlns:a16="http://schemas.microsoft.com/office/drawing/2014/main" id="{CBFA2568-F373-A0C7-66B5-498C61DF4E0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17" name="Picture 16">
            <a:extLst>
              <a:ext uri="{FF2B5EF4-FFF2-40B4-BE49-F238E27FC236}">
                <a16:creationId xmlns:a16="http://schemas.microsoft.com/office/drawing/2014/main" id="{80863FD4-39AC-73FE-8C65-94F6BFB16A2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pic>
        <p:nvPicPr>
          <p:cNvPr id="4" name="Picture 3">
            <a:extLst>
              <a:ext uri="{FF2B5EF4-FFF2-40B4-BE49-F238E27FC236}">
                <a16:creationId xmlns:a16="http://schemas.microsoft.com/office/drawing/2014/main" id="{3FFDB419-7F75-BCF8-FC9F-70DE68365B58}"/>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7497716" y="1655365"/>
            <a:ext cx="4464475" cy="4040202"/>
          </a:xfrm>
          <a:prstGeom prst="rect">
            <a:avLst/>
          </a:prstGeom>
        </p:spPr>
      </p:pic>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grpSp>
        <p:nvGrpSpPr>
          <p:cNvPr id="2" name="Group 1">
            <a:extLst>
              <a:ext uri="{FF2B5EF4-FFF2-40B4-BE49-F238E27FC236}">
                <a16:creationId xmlns:a16="http://schemas.microsoft.com/office/drawing/2014/main" id="{5C592597-4006-3696-31D0-9229FB083FAE}"/>
              </a:ext>
            </a:extLst>
          </p:cNvPr>
          <p:cNvGrpSpPr/>
          <p:nvPr userDrawn="1"/>
        </p:nvGrpSpPr>
        <p:grpSpPr>
          <a:xfrm>
            <a:off x="1" y="242345"/>
            <a:ext cx="2194559" cy="1080000"/>
            <a:chOff x="0" y="262665"/>
            <a:chExt cx="2439749" cy="1217105"/>
          </a:xfrm>
        </p:grpSpPr>
        <p:grpSp>
          <p:nvGrpSpPr>
            <p:cNvPr id="3" name="Group 2">
              <a:extLst>
                <a:ext uri="{FF2B5EF4-FFF2-40B4-BE49-F238E27FC236}">
                  <a16:creationId xmlns:a16="http://schemas.microsoft.com/office/drawing/2014/main" id="{E6529254-A42A-FC55-9886-EF3677A4AB5F}"/>
                </a:ext>
              </a:extLst>
            </p:cNvPr>
            <p:cNvGrpSpPr/>
            <p:nvPr/>
          </p:nvGrpSpPr>
          <p:grpSpPr>
            <a:xfrm>
              <a:off x="0" y="262665"/>
              <a:ext cx="2439749" cy="1217105"/>
              <a:chOff x="-1354596" y="1053296"/>
              <a:chExt cx="2592377" cy="1152000"/>
            </a:xfrm>
          </p:grpSpPr>
          <p:sp>
            <p:nvSpPr>
              <p:cNvPr id="5" name="Rectangle 4">
                <a:extLst>
                  <a:ext uri="{FF2B5EF4-FFF2-40B4-BE49-F238E27FC236}">
                    <a16:creationId xmlns:a16="http://schemas.microsoft.com/office/drawing/2014/main" id="{A353093A-43A9-26FE-BA6B-3DD1F5BE96B8}"/>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 name="Flowchart: Connector 5">
                <a:extLst>
                  <a:ext uri="{FF2B5EF4-FFF2-40B4-BE49-F238E27FC236}">
                    <a16:creationId xmlns:a16="http://schemas.microsoft.com/office/drawing/2014/main" id="{0A25A8EF-4E0B-8991-DBC0-430E2D10AC7F}"/>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 name="TextBox 3">
              <a:extLst>
                <a:ext uri="{FF2B5EF4-FFF2-40B4-BE49-F238E27FC236}">
                  <a16:creationId xmlns:a16="http://schemas.microsoft.com/office/drawing/2014/main" id="{780CFD71-634F-E514-BEEA-DCFEF9D9C82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7" name="Picture 6">
            <a:extLst>
              <a:ext uri="{FF2B5EF4-FFF2-40B4-BE49-F238E27FC236}">
                <a16:creationId xmlns:a16="http://schemas.microsoft.com/office/drawing/2014/main" id="{FFEC9E64-B0E5-7035-577A-83076E08BC6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1504030013401112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49667" y="3027896"/>
            <a:ext cx="698471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rPr>
              <a:t>智能桥梁技术与应用探究</a:t>
            </a:r>
            <a:endParaRPr lang="en-US" altLang="zh-CN"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智能桥梁的技术内涵
 智能桥梁的功能实现路径
 智能桥梁的传感技术应用
 智能桥梁的结构健康监测
 智能桥梁的载荷识别与评估
 智能桥梁的交通诱导与管理
 智能桥梁的能源利用与储存
 智能桥梁的运维与养护</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pic>
        <p:nvPicPr>
          <p:cNvPr id="15" name="Picture 14">
            <a:extLst>
              <a:ext uri="{FF2B5EF4-FFF2-40B4-BE49-F238E27FC236}">
                <a16:creationId xmlns:a16="http://schemas.microsoft.com/office/drawing/2014/main" id="{1CEB4078-FCCF-97EA-6B99-7B347E6D34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2" y="4171790"/>
            <a:ext cx="2981087" cy="2697785"/>
          </a:xfrm>
          <a:prstGeom prst="snip1Rect">
            <a:avLst/>
          </a:prstGeom>
        </p:spPr>
      </p:pic>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智能桥梁的技术内涵</a:t>
            </a:r>
          </a:p>
        </p:txBody>
      </p:sp>
      <p:sp>
        <p:nvSpPr>
          <p:cNvPr id="3" name="Subtitle 2"/>
          <p:cNvSpPr>
            <a:spLocks noGrp="1"/>
          </p:cNvSpPr>
          <p:nvPr>
            <p:ph type="subTitle" idx="1"/>
          </p:nvPr>
        </p:nvSpPr>
        <p:spPr/>
        <p:txBody>
          <a:bodyPr/>
          <a:lstStyle/>
          <a:p>
            <a:r>
              <a:t>智能桥梁技术与应用探究</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智能桥梁的技术内涵</a:t>
            </a:r>
          </a:p>
        </p:txBody>
      </p:sp>
      <p:sp>
        <p:nvSpPr>
          <p:cNvPr id="3" name="Text Placeholder 2"/>
          <p:cNvSpPr>
            <a:spLocks noGrp="1"/>
          </p:cNvSpPr>
          <p:nvPr>
            <p:ph type="body" idx="1"/>
          </p:nvPr>
        </p:nvSpPr>
        <p:spPr/>
        <p:txBody>
          <a:bodyPr/>
          <a:lstStyle/>
          <a:p>
            <a:r>
              <a:t>智能桥梁关键技术</a:t>
            </a:r>
          </a:p>
        </p:txBody>
      </p:sp>
      <p:sp>
        <p:nvSpPr>
          <p:cNvPr id="4" name="Content Placeholder 3"/>
          <p:cNvSpPr>
            <a:spLocks noGrp="1"/>
          </p:cNvSpPr>
          <p:nvPr>
            <p:ph sz="half" idx="2"/>
          </p:nvPr>
        </p:nvSpPr>
        <p:spPr/>
        <p:txBody>
          <a:bodyPr/>
          <a:lstStyle/>
          <a:p>
            <a:r>
              <a:t>1. 传感器技术：采用各种传感器件采集桥梁健康状态数据，包括：应变、振动、倾斜度、温度等，可实现桥梁结构关键部位的实时监测，为智能桥梁管理提供数据基础；</a:t>
            </a:r>
          </a:p>
          <a:p>
            <a:r>
              <a:t>2. 无线通信技术：利用无线通信技术传输桥梁监测数据，克服了传统布线方式的局限性，降低了网络维护成本，适用于各种环境下的桥梁监测，如偏远地区、跨越河流等；</a:t>
            </a:r>
          </a:p>
          <a:p>
            <a:r>
              <a:t>3. 数据处理与分析技术：通过数据采集与处理，可对数据进行滤波、去噪、特征提取等处理，从中提取有效的监测信息，并通过数学模型分析得出桥梁的健康状态，判断桥梁是否安全可行；</a:t>
            </a:r>
          </a:p>
        </p:txBody>
      </p:sp>
      <p:sp>
        <p:nvSpPr>
          <p:cNvPr id="5" name="Text Placeholder 4"/>
          <p:cNvSpPr>
            <a:spLocks noGrp="1"/>
          </p:cNvSpPr>
          <p:nvPr>
            <p:ph type="body" idx="3"/>
          </p:nvPr>
        </p:nvSpPr>
        <p:spPr/>
        <p:txBody>
          <a:bodyPr/>
          <a:lstStyle/>
          <a:p>
            <a:r>
              <a:t>智能桥梁监测系统</a:t>
            </a:r>
          </a:p>
        </p:txBody>
      </p:sp>
      <p:sp>
        <p:nvSpPr>
          <p:cNvPr id="6" name="Content Placeholder 5"/>
          <p:cNvSpPr>
            <a:spLocks noGrp="1"/>
          </p:cNvSpPr>
          <p:nvPr>
            <p:ph sz="half" idx="4"/>
          </p:nvPr>
        </p:nvSpPr>
        <p:spPr/>
        <p:txBody>
          <a:bodyPr/>
          <a:lstStyle/>
          <a:p>
            <a:r>
              <a:t>1. 监测设备：包括传感器、数据采集器、无线通信设备等，负责采集桥梁结构的关键数据，并将其传输至云平台；</a:t>
            </a:r>
          </a:p>
          <a:p>
            <a:r>
              <a:t>2. 云平台：负责存储和处理监测数据，通过大数据分析技术对数据进行分析，并生成桥梁健康状况报告，提供给相关管理部门进行参考；</a:t>
            </a:r>
          </a:p>
          <a:p>
            <a:r>
              <a:t>3. 智能算法：利用人工智能技术，对监测数据进行分析和处理，建立桥梁结构的健康状况评估模型，并对桥梁安全隐患进行预警；</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智能桥梁的技术内涵</a:t>
            </a:r>
          </a:p>
        </p:txBody>
      </p:sp>
      <p:sp>
        <p:nvSpPr>
          <p:cNvPr id="3" name="Text Placeholder 2"/>
          <p:cNvSpPr>
            <a:spLocks noGrp="1"/>
          </p:cNvSpPr>
          <p:nvPr>
            <p:ph type="body" idx="1"/>
          </p:nvPr>
        </p:nvSpPr>
        <p:spPr/>
        <p:txBody>
          <a:bodyPr/>
          <a:lstStyle/>
          <a:p>
            <a:r>
              <a:t>智能桥梁维护管理</a:t>
            </a:r>
          </a:p>
        </p:txBody>
      </p:sp>
      <p:sp>
        <p:nvSpPr>
          <p:cNvPr id="4" name="Content Placeholder 3"/>
          <p:cNvSpPr>
            <a:spLocks noGrp="1"/>
          </p:cNvSpPr>
          <p:nvPr>
            <p:ph sz="half" idx="2"/>
          </p:nvPr>
        </p:nvSpPr>
        <p:spPr/>
        <p:txBody>
          <a:bodyPr/>
          <a:lstStyle/>
          <a:p>
            <a:r>
              <a:t>1. 智能养护：利用大数据分析和专家经验，建立桥梁智能养护模型，根据桥梁健康状况和养护成本，制定合理的养护计划，降低桥梁养护成本，延长桥梁使用寿命；</a:t>
            </a:r>
          </a:p>
          <a:p>
            <a:r>
              <a:t>2. 安全预警：智能感知桥梁的健康状态，当检测到桥梁结构异常或损伤时，及时发出预警，以便管理部门及时采取措施，防止事故发生；</a:t>
            </a:r>
          </a:p>
          <a:p>
            <a:r>
              <a:t>3. 状态检测：智能桥梁系统能够对桥梁的健康状况进行实时监测，掌握桥梁的受力情况、变形情况等，为桥梁管理部门提供决策依据；</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智能桥梁的功能实现路径</a:t>
            </a:r>
          </a:p>
        </p:txBody>
      </p:sp>
      <p:sp>
        <p:nvSpPr>
          <p:cNvPr id="3" name="Subtitle 2"/>
          <p:cNvSpPr>
            <a:spLocks noGrp="1"/>
          </p:cNvSpPr>
          <p:nvPr>
            <p:ph type="subTitle" idx="1"/>
          </p:nvPr>
        </p:nvSpPr>
        <p:spPr/>
        <p:txBody>
          <a:bodyPr/>
          <a:lstStyle/>
          <a:p>
            <a:r>
              <a:t>智能桥梁技术与应用探究</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智能桥梁的功能实现路径</a:t>
            </a:r>
          </a:p>
        </p:txBody>
      </p:sp>
      <p:sp>
        <p:nvSpPr>
          <p:cNvPr id="3" name="Content Placeholder 2"/>
          <p:cNvSpPr>
            <a:spLocks noGrp="1"/>
          </p:cNvSpPr>
          <p:nvPr>
            <p:ph sz="half" idx="2"/>
          </p:nvPr>
        </p:nvSpPr>
        <p:spPr/>
        <p:txBody>
          <a:bodyPr/>
          <a:lstStyle/>
          <a:p>
            <a:r>
              <a:t>1. 利用物联网（IoT）技术在桥梁上安装各种传感器，如应变计、加速度计、位移传感器、温度传感器、湿度传感器等，实时采集桥梁的结构、环境和交通数据。</a:t>
            </a:r>
          </a:p>
          <a:p>
            <a:r>
              <a:t>2. 采用无线通信技术将采集到的数据传输到云平台或数据中心进行存储和处理。</a:t>
            </a:r>
          </a:p>
          <a:p>
            <a:r>
              <a:t>3. 利用人工智能（AI）技术对采集到的数据进行分析和处理，提取有价值的信息，如桥梁的健康状况、交通流量、环境状况等。</a:t>
            </a:r>
          </a:p>
        </p:txBody>
      </p:sp>
      <p:sp>
        <p:nvSpPr>
          <p:cNvPr id="4" name="Text Placeholder 3"/>
          <p:cNvSpPr>
            <a:spLocks noGrp="1"/>
          </p:cNvSpPr>
          <p:nvPr>
            <p:ph type="body" idx="3"/>
          </p:nvPr>
        </p:nvSpPr>
        <p:spPr/>
        <p:txBody>
          <a:bodyPr/>
          <a:lstStyle/>
          <a:p>
            <a:r>
              <a:t>智能桥梁结构健康监测</a:t>
            </a:r>
          </a:p>
        </p:txBody>
      </p:sp>
      <p:sp>
        <p:nvSpPr>
          <p:cNvPr id="5" name="Content Placeholder 4"/>
          <p:cNvSpPr>
            <a:spLocks noGrp="1"/>
          </p:cNvSpPr>
          <p:nvPr>
            <p:ph sz="half" idx="4"/>
          </p:nvPr>
        </p:nvSpPr>
        <p:spPr/>
        <p:txBody>
          <a:bodyPr/>
          <a:lstStyle/>
          <a:p>
            <a:r>
              <a:t>1. 实时监测桥梁的结构健康状况，包括桥梁的变形、应变、振动等参数，及时发现桥梁存在的安全隐患。</a:t>
            </a:r>
          </a:p>
          <a:p>
            <a:r>
              <a:t>2. 利用人工智能（AI）技术对采集到的数据进行分析和处理，建立桥梁的健康状况评估模型，预测桥梁的剩余寿命和维修需求。</a:t>
            </a:r>
          </a:p>
          <a:p>
            <a:r>
              <a:t>3. 将桥梁的健康状况信息及时反馈给管理部门，以便及时采取措施进行维修和加固，确保桥梁的安全运行。</a:t>
            </a:r>
          </a:p>
        </p:txBody>
      </p:sp>
      <p:sp>
        <p:nvSpPr>
          <p:cNvPr id="6" name="Text Placeholder 5"/>
          <p:cNvSpPr>
            <a:spLocks noGrp="1"/>
          </p:cNvSpPr>
          <p:nvPr>
            <p:ph type="body" idx="1"/>
          </p:nvPr>
        </p:nvSpPr>
        <p:spPr/>
        <p:txBody>
          <a:bodyPr/>
          <a:lstStyle/>
          <a:p>
            <a:r>
              <a:t>智能桥梁数据采集与感知</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智能桥梁的功能实现路径</a:t>
            </a:r>
          </a:p>
        </p:txBody>
      </p:sp>
      <p:sp>
        <p:nvSpPr>
          <p:cNvPr id="3" name="Text Placeholder 2"/>
          <p:cNvSpPr>
            <a:spLocks noGrp="1"/>
          </p:cNvSpPr>
          <p:nvPr>
            <p:ph type="body" idx="1"/>
          </p:nvPr>
        </p:nvSpPr>
        <p:spPr/>
        <p:txBody>
          <a:bodyPr/>
          <a:lstStyle/>
          <a:p>
            <a:r>
              <a:t>智能桥梁交通管理</a:t>
            </a:r>
          </a:p>
        </p:txBody>
      </p:sp>
      <p:sp>
        <p:nvSpPr>
          <p:cNvPr id="4" name="Content Placeholder 3"/>
          <p:cNvSpPr>
            <a:spLocks noGrp="1"/>
          </p:cNvSpPr>
          <p:nvPr>
            <p:ph sz="half" idx="2"/>
          </p:nvPr>
        </p:nvSpPr>
        <p:spPr/>
        <p:txBody>
          <a:bodyPr/>
          <a:lstStyle/>
          <a:p>
            <a:r>
              <a:t>1. 实时监测桥梁上的交通状况，包括交通流量、车速、拥堵情况等，及时发现交通拥堵等问题。</a:t>
            </a:r>
          </a:p>
          <a:p>
            <a:r>
              <a:t>2. 利用人工智能（AI）技术对采集到的数据进行分析和处理，建立交通管理模型，优化交通流，减少交通拥堵。</a:t>
            </a:r>
          </a:p>
          <a:p>
            <a:r>
              <a:t>3. 将交通管理信息及时反馈给交通管理部门，以便及时采取措施进行交通管制和疏导，提高交通效率。</a:t>
            </a:r>
          </a:p>
        </p:txBody>
      </p:sp>
      <p:sp>
        <p:nvSpPr>
          <p:cNvPr id="5" name="Text Placeholder 4"/>
          <p:cNvSpPr>
            <a:spLocks noGrp="1"/>
          </p:cNvSpPr>
          <p:nvPr>
            <p:ph type="body" idx="3"/>
          </p:nvPr>
        </p:nvSpPr>
        <p:spPr/>
        <p:txBody>
          <a:bodyPr/>
          <a:lstStyle/>
          <a:p>
            <a:r>
              <a:t>智能桥梁环境监测</a:t>
            </a:r>
          </a:p>
        </p:txBody>
      </p:sp>
      <p:sp>
        <p:nvSpPr>
          <p:cNvPr id="6" name="Content Placeholder 5"/>
          <p:cNvSpPr>
            <a:spLocks noGrp="1"/>
          </p:cNvSpPr>
          <p:nvPr>
            <p:ph sz="half" idx="4"/>
          </p:nvPr>
        </p:nvSpPr>
        <p:spPr/>
        <p:txBody>
          <a:bodyPr/>
          <a:lstStyle/>
          <a:p>
            <a:r>
              <a:t>1. 实时监测桥梁周围的环境状况，包括空气质量、水质、噪音、振动等参数，及时发现环境污染等问题。</a:t>
            </a:r>
          </a:p>
          <a:p>
            <a:r>
              <a:t>2. 利用人工智能（AI）技术对采集到的数据进行分析和处理，建立环境监测模型，评估桥梁周围的环境质量。</a:t>
            </a:r>
          </a:p>
          <a:p>
            <a:r>
              <a:t>3. 将环境监测信息及时反馈给环境管理部门，以便及时采取措施进行环境治理和保护，确保桥梁周围的环境质量。</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智能桥梁的功能实现路径</a:t>
            </a:r>
          </a:p>
        </p:txBody>
      </p:sp>
      <p:sp>
        <p:nvSpPr>
          <p:cNvPr id="3" name="Content Placeholder 2"/>
          <p:cNvSpPr>
            <a:spLocks noGrp="1"/>
          </p:cNvSpPr>
          <p:nvPr>
            <p:ph sz="half" idx="2"/>
          </p:nvPr>
        </p:nvSpPr>
        <p:spPr/>
        <p:txBody>
          <a:bodyPr/>
          <a:lstStyle/>
          <a:p>
            <a:r>
              <a:t>1. 基于桥梁的结构健康状况、交通状况、环境状况等数据，及时预警桥梁存在的安全隐患，如桥梁变形过大、应变过大、交通拥堵严重、环境污染严重等。</a:t>
            </a:r>
          </a:p>
          <a:p>
            <a:r>
              <a:t>2. 将安全预警信息及时反馈给管理部门和相关人员，以便及时采取措施进行处理，消除安全隐患，确保桥梁的安全运行。</a:t>
            </a:r>
          </a:p>
          <a:p>
            <a:r>
              <a:t>3. 利用人工智能（AI）技术对采集到的数据进行分析和处理，建立桥梁的安全预警模型，提高预警的准确性和及时性。</a:t>
            </a:r>
          </a:p>
        </p:txBody>
      </p:sp>
      <p:sp>
        <p:nvSpPr>
          <p:cNvPr id="4" name="Text Placeholder 3"/>
          <p:cNvSpPr>
            <a:spLocks noGrp="1"/>
          </p:cNvSpPr>
          <p:nvPr>
            <p:ph type="body" idx="3"/>
          </p:nvPr>
        </p:nvSpPr>
        <p:spPr/>
        <p:txBody>
          <a:bodyPr/>
          <a:lstStyle/>
          <a:p>
            <a:r>
              <a:t>智能桥梁运维管理</a:t>
            </a:r>
          </a:p>
        </p:txBody>
      </p:sp>
      <p:sp>
        <p:nvSpPr>
          <p:cNvPr id="5" name="Content Placeholder 4"/>
          <p:cNvSpPr>
            <a:spLocks noGrp="1"/>
          </p:cNvSpPr>
          <p:nvPr>
            <p:ph sz="half" idx="4"/>
          </p:nvPr>
        </p:nvSpPr>
        <p:spPr/>
        <p:txBody>
          <a:bodyPr/>
          <a:lstStyle/>
          <a:p>
            <a:r>
              <a:t>1. 利用物联网（IoT）技术、大数据技术、人工智能（AI）技术等，建立智能桥梁运维管理平台，实现桥梁的智能化运维管理。</a:t>
            </a:r>
          </a:p>
          <a:p>
            <a:r>
              <a:t>2. 通过智能桥梁运维管理平台，可以实时监测桥梁的健康状况、交通状况、环境状况等，及时发现桥梁存在的安全隐患，并及时采取措施进行处理，确保桥梁的安全运行。</a:t>
            </a:r>
          </a:p>
          <a:p>
            <a:r>
              <a:t>3. 智能桥梁运维管理平台还可以提供桥梁的维修、保养、养护、改造等方面的管理，提高桥梁的管理效率和质量。</a:t>
            </a:r>
          </a:p>
        </p:txBody>
      </p:sp>
      <p:sp>
        <p:nvSpPr>
          <p:cNvPr id="6" name="Text Placeholder 5"/>
          <p:cNvSpPr>
            <a:spLocks noGrp="1"/>
          </p:cNvSpPr>
          <p:nvPr>
            <p:ph type="body" idx="1"/>
          </p:nvPr>
        </p:nvSpPr>
        <p:spPr/>
        <p:txBody>
          <a:bodyPr/>
          <a:lstStyle/>
          <a:p>
            <a:r>
              <a:t>智能桥梁安全预警</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智能桥梁的传感技术应用</a:t>
            </a:r>
          </a:p>
        </p:txBody>
      </p:sp>
      <p:sp>
        <p:nvSpPr>
          <p:cNvPr id="3" name="Subtitle 2"/>
          <p:cNvSpPr>
            <a:spLocks noGrp="1"/>
          </p:cNvSpPr>
          <p:nvPr>
            <p:ph type="subTitle" idx="1"/>
          </p:nvPr>
        </p:nvSpPr>
        <p:spPr/>
        <p:txBody>
          <a:bodyPr/>
          <a:lstStyle/>
          <a:p>
            <a:r>
              <a:t>智能桥梁技术与应用探究</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智能桥梁的传感技术应用</a:t>
            </a:r>
          </a:p>
        </p:txBody>
      </p:sp>
      <p:sp>
        <p:nvSpPr>
          <p:cNvPr id="3" name="Text Placeholder 2"/>
          <p:cNvSpPr>
            <a:spLocks noGrp="1"/>
          </p:cNvSpPr>
          <p:nvPr>
            <p:ph type="body" idx="1"/>
          </p:nvPr>
        </p:nvSpPr>
        <p:spPr/>
        <p:txBody>
          <a:bodyPr/>
          <a:lstStyle/>
          <a:p>
            <a:r>
              <a:t>压电传感技术在智能桥梁中的应用</a:t>
            </a:r>
          </a:p>
        </p:txBody>
      </p:sp>
      <p:sp>
        <p:nvSpPr>
          <p:cNvPr id="4" name="Content Placeholder 3"/>
          <p:cNvSpPr>
            <a:spLocks noGrp="1"/>
          </p:cNvSpPr>
          <p:nvPr>
            <p:ph sz="half" idx="2"/>
          </p:nvPr>
        </p:nvSpPr>
        <p:spPr/>
        <p:txBody>
          <a:bodyPr/>
          <a:lstStyle/>
          <a:p>
            <a:r>
              <a:t>1. 压电传感技术的基本原理：压电传感技术是利用压电材料在受到外力作用时产生电荷的特性来感知和测量外力的一种传感技术。压电材料通常是某些类型的晶体材料，如石英、铌酸锂、钛酸钡等。</a:t>
            </a:r>
          </a:p>
          <a:p>
            <a:r>
              <a:t>2. 压电传感技术在智能桥梁中的应用：压电传感技术在智能桥梁中的应用主要包括：</a:t>
            </a:r>
          </a:p>
          <a:p>
            <a:r>
              <a:t>  - 桥梁结构变形监测：压电传感器可以安装在桥梁结构的关键部位，如梁体、墩柱、索塔等，以监测桥梁结构的变形情况。</a:t>
            </a:r>
          </a:p>
          <a:p>
            <a:r>
              <a:t>  - 桥梁荷载监测：压电传感器可以安装在桥梁的荷载传递路径上，如桥面、支座、墩柱等，以监测桥梁的荷载情况。</a:t>
            </a:r>
          </a:p>
          <a:p>
            <a:r>
              <a:t>  - 桥梁损伤检测：压电传感器可以安装在桥梁的薄弱部位或已知损伤部位，以监测桥梁损伤的发生和发展情况。</a:t>
            </a:r>
          </a:p>
        </p:txBody>
      </p:sp>
      <p:sp>
        <p:nvSpPr>
          <p:cNvPr id="5" name="Text Placeholder 4"/>
          <p:cNvSpPr>
            <a:spLocks noGrp="1"/>
          </p:cNvSpPr>
          <p:nvPr>
            <p:ph type="body" idx="3"/>
          </p:nvPr>
        </p:nvSpPr>
        <p:spPr/>
        <p:txBody>
          <a:bodyPr/>
          <a:lstStyle/>
          <a:p>
            <a:r>
              <a:t>光纤传感技术在智能桥梁中的应用</a:t>
            </a:r>
          </a:p>
        </p:txBody>
      </p:sp>
      <p:sp>
        <p:nvSpPr>
          <p:cNvPr id="6" name="Content Placeholder 5"/>
          <p:cNvSpPr>
            <a:spLocks noGrp="1"/>
          </p:cNvSpPr>
          <p:nvPr>
            <p:ph sz="half" idx="4"/>
          </p:nvPr>
        </p:nvSpPr>
        <p:spPr/>
        <p:txBody>
          <a:bodyPr/>
          <a:lstStyle/>
          <a:p>
            <a:r>
              <a:t>1. 光纤传感技术的基本原理：光纤传感技术是利用光纤的光学特性来感知和测量外界的物理量的一种传感技术。光纤传感技术具有体积小、重量轻、抗电磁干扰、耐腐蚀等优点。</a:t>
            </a:r>
          </a:p>
          <a:p>
            <a:r>
              <a:t>2. 光纤传感技术在智能桥梁中的应用：光纤传感技术在智能桥梁中的应用主要包括：</a:t>
            </a:r>
          </a:p>
          <a:p>
            <a:r>
              <a:t>  - 桥梁结构位移监测：光纤传感器可以安装在桥梁结构的关键部位，如梁体、墩柱、索塔等，以监测桥梁结构的位移情况。</a:t>
            </a:r>
          </a:p>
          <a:p>
            <a:r>
              <a:t>  - 桥梁结构应变监测：光纤传感器可以安装在桥梁结构的受力部位，如梁体、墩柱、索塔等，以监测桥梁结构的应变情况。</a:t>
            </a:r>
          </a:p>
          <a:p>
            <a:r>
              <a:t>  - 桥梁结构温度监测：光纤传感器可以安装在桥梁结构的各个部位，以监测桥梁结构的温度情况。</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智能桥梁的结构健康监测</a:t>
            </a:r>
          </a:p>
        </p:txBody>
      </p:sp>
      <p:sp>
        <p:nvSpPr>
          <p:cNvPr id="3" name="Subtitle 2"/>
          <p:cNvSpPr>
            <a:spLocks noGrp="1"/>
          </p:cNvSpPr>
          <p:nvPr>
            <p:ph type="subTitle" idx="1"/>
          </p:nvPr>
        </p:nvSpPr>
        <p:spPr/>
        <p:txBody>
          <a:bodyPr/>
          <a:lstStyle/>
          <a:p>
            <a:r>
              <a:t>智能桥梁技术与应用探究</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智能桥梁的结构健康监测</a:t>
            </a:r>
          </a:p>
        </p:txBody>
      </p:sp>
      <p:sp>
        <p:nvSpPr>
          <p:cNvPr id="3" name="Text Placeholder 2"/>
          <p:cNvSpPr>
            <a:spLocks noGrp="1"/>
          </p:cNvSpPr>
          <p:nvPr>
            <p:ph type="body" idx="1"/>
          </p:nvPr>
        </p:nvSpPr>
        <p:spPr/>
        <p:txBody>
          <a:bodyPr/>
          <a:lstStyle/>
          <a:p>
            <a:r>
              <a:t>桥梁结构健康监测的概念和重要性</a:t>
            </a:r>
          </a:p>
        </p:txBody>
      </p:sp>
      <p:sp>
        <p:nvSpPr>
          <p:cNvPr id="4" name="Content Placeholder 3"/>
          <p:cNvSpPr>
            <a:spLocks noGrp="1"/>
          </p:cNvSpPr>
          <p:nvPr>
            <p:ph sz="half" idx="2"/>
          </p:nvPr>
        </p:nvSpPr>
        <p:spPr/>
        <p:txBody>
          <a:bodyPr/>
          <a:lstStyle/>
          <a:p>
            <a:r>
              <a:t>1. 桥梁结构健康监测是指利用各种传感器和监测设备，对桥梁的结构状况及其受力情况进行实时或定期监测，并对监测数据进行分析和评估，以了解桥梁的健康状况，预测其潜在的故障和损坏风险，以便及时采取相应的维护和修复措施。</a:t>
            </a:r>
          </a:p>
          <a:p>
            <a:r>
              <a:t>2. 桥梁结构健康监测对于确保桥梁的安全性和可靠性具有重要意义。它可以帮助桥梁管理部门及时发现桥梁结构中的缺陷和损坏，并采取措施修复或更换损坏的结构构件，从而防止桥梁发生灾难性破坏。</a:t>
            </a:r>
          </a:p>
          <a:p>
            <a:r>
              <a:t>3. 桥梁结构健康监测还可以帮助桥梁管理部门对桥梁的剩余寿命做出准确的评估，并制定合理的维护和修复计划，从而延长桥梁的使用寿命，降低维护成本。</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智能桥梁的结构健康监测</a:t>
            </a:r>
          </a:p>
        </p:txBody>
      </p:sp>
      <p:sp>
        <p:nvSpPr>
          <p:cNvPr id="3" name="Text Placeholder 2"/>
          <p:cNvSpPr>
            <a:spLocks noGrp="1"/>
          </p:cNvSpPr>
          <p:nvPr>
            <p:ph type="body" idx="1"/>
          </p:nvPr>
        </p:nvSpPr>
        <p:spPr/>
        <p:txBody>
          <a:bodyPr/>
          <a:lstStyle/>
          <a:p>
            <a:r>
              <a:t>桥梁结构健康监测的关键技术</a:t>
            </a:r>
          </a:p>
        </p:txBody>
      </p:sp>
      <p:sp>
        <p:nvSpPr>
          <p:cNvPr id="4" name="Content Placeholder 3"/>
          <p:cNvSpPr>
            <a:spLocks noGrp="1"/>
          </p:cNvSpPr>
          <p:nvPr>
            <p:ph sz="half" idx="2"/>
          </p:nvPr>
        </p:nvSpPr>
        <p:spPr/>
        <p:txBody>
          <a:bodyPr/>
          <a:lstStyle/>
          <a:p>
            <a:r>
              <a:t>1. 传感器技术：传感器是桥梁结构健康监测的基础，其性能和可靠性直接影响着监测数据的准确性和可靠性。目前，常用的桥梁结构健康监测传感器包括应变传感器、位移传感器、加速度传感器、倾角传感器等。</a:t>
            </a:r>
          </a:p>
          <a:p>
            <a:r>
              <a:t>2. 数据采集与传输技术：数据采集与传输技术是将传感器采集的监测数据传输至数据处理中心的关键技术。目前，常用的数据采集与传输技术包括有线传输技术、无线传输技术和光纤传输技术。</a:t>
            </a:r>
          </a:p>
          <a:p>
            <a:r>
              <a:t>3. 数据处理与分析技术：数据处理与分析技术是将传感器采集的监测数据进行处理和分析，以提取有用的信息和特征，从而评估桥梁的健康状况和预测其潜在的故障和损坏风险。目前，常用的数据处理与分析技术包括时域分析技术、频域分析技术、模态分析技术和人工智能技术等。</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https://d.book118.com/815040300134011120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77</Paragraphs>
  <Slides>15</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15</vt:i4>
      </vt:variant>
    </vt:vector>
  </HeadingPairs>
  <TitlesOfParts>
    <vt:vector baseType="lpstr" size="26">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智能桥梁的技术内涵</vt:lpstr>
      <vt:lpstr> 智能桥梁的技术内涵</vt:lpstr>
      <vt:lpstr> 智能桥梁的技术内涵</vt:lpstr>
      <vt:lpstr> 智能桥梁的功能实现路径</vt:lpstr>
      <vt:lpstr> 智能桥梁的功能实现路径</vt:lpstr>
      <vt:lpstr> 智能桥梁的功能实现路径</vt:lpstr>
      <vt:lpstr> 智能桥梁的功能实现路径</vt:lpstr>
      <vt:lpstr> 智能桥梁的传感技术应用</vt:lpstr>
      <vt:lpstr> 智能桥梁的传感技术应用</vt:lpstr>
      <vt:lpstr> 智能桥梁的结构健康监测</vt:lpstr>
      <vt:lpstr> 智能桥梁的结构健康监测</vt:lpstr>
      <vt:lpstr> 智能桥梁的结构健康监测</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2024-09-22T22:23:10.122</cp:lastPrinted>
  <dcterms:created xsi:type="dcterms:W3CDTF">2024-09-22T14:23:10Z</dcterms:created>
  <dcterms:modified xsi:type="dcterms:W3CDTF">2024-09-22T14:23:12Z</dcterms:modified>
</cp:coreProperties>
</file>