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439121-9DF6-4854-8C74-DC76EA3974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20FA33-731D-45C2-8DC0-FA43EAFFCD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8E7956-6C44-43C8-B8A8-69A5E23157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E469DD-181D-435A-B2F9-1C6020E5D1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D270A0F-C8E9-4B89-9B04-C73AC4C23D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E09394C-E716-4E86-B36A-6F355A9BB60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445428A-CDB8-45CE-BD10-8E67B75DBD8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4D1738-C145-4378-B8CE-7E1D251E21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FC156C-1535-434D-939E-373802947F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AB9D09-C931-45A0-B2F5-23FA549223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8C4E30-23D5-440E-9D80-9BAED3C474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5042314310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培训课件(IP网络)</a:t>
            </a:r>
          </a:p>
        </p:txBody>
      </p:sp>
      <p:sp>
        <p:nvSpPr>
          <p:cNvPr id="5" name="AutoShape 5"/>
          <p:cNvSpPr/>
          <p:nvPr/>
        </p:nvSpPr>
        <p:spPr>
          <a:xfrm>
            <a:off x="240326" y="276691"/>
            <a:ext cx="1591602" cy="4191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IP网络基础知识</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IP网络设备</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IP网络协议</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IP网络安全</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IP网络应用</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IP网络故障排除</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IP网络基础知识</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IP地址</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IP地址概述</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IP地址是用于标识互联网上每一台设备的唯一标识符，由32位二进制数字组成，通常以四个十进制数表示。</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IP地址分类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IP地址分为五类，分别是A、B、C、D和E类，其中常用的是A、B和C类。</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公网和私网IP</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公网IP是全球唯一的IP地址，用于直接访问互联网；私网IP是在局域网内部使用的IP地址。</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子网掩码用于区分IP地址中的网络部分和主机部分，由连续的1和0组成。</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子网掩码概述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子网掩码作用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子网掩码计算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188" r="1718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子网掩码用于确定IP地址的网络部分和主机部分，以便进行路由和交换操作。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子网掩码的计算方法是将IP地址与子网掩码进行按位与运算，得到网络部分。</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子网掩码</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89" r="16589"/>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路由是指从一个网络到另一个网络的路径信息，由路由器完成。</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路由概述</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路由表是路由器中存储路由信息的数据库，包括目标网络、下一跳地址和接口等信息。</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路由表</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交换是指将数据从一个端口转发到另一个端口的过程，由交换机完成。</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交换概述</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交换表是交换机中存储数据转发信息的数据库，包括目标MAC地址、端口号和VLAN等信息。</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交换表</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路由和交换</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IP网络设备</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路由器是用于连接不同网络的设备，能够根据IP地址和子网掩码进行数据包的路由和转发。</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路由器概述</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路由器通过路由表来决定数据包的下一跳地址，路由表根据路由协议（如OSPF、BGP）自动学习并维护。</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路由表</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常见的路由协议包括RIP、OSPF、BGP等，它们负责在路由器之间传递路由信息，以便路由器能够构建完整的路由表。</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路由协议</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为了提高网络的性能和可靠性，需要对路由器进行路由优化，包括策略路由、路由汇总、路由协议优化等。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路由优化</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路由器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交换机安全</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为了保护交换机的安全，需要配置端口安全、访问控制列表（ACL）等安全策略，以防止未经授权的访问和攻击。</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交换机概述</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交换机是一种基于MAC地址进行数据交换的设备，能够根据MAC地址表将数据帧转发到相应的端口。</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MAC地址表</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交换机通过学习接入设备的MAC地址来构建MAC地址表，从而能够快速地将数据帧转发到正确的目的地。</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VLAN</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虚拟局域网（VLAN）是一种将物理网络划分为多个逻辑网络的技术，通过在交换机上配置VLAN，可以实现广播域的隔离和安全控制。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交换机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5933" r="5933"/>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防火墙是一种用于保护内部网络免受外部攻击的设备，通过配置安全策略来控制网络数据的进出。</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防火墙概述</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安全策略</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防火墙类型</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防火墙部署</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防火墙的安全策略基于IP地址、端口号、协议类型等因素，可以允许或拒绝数据包的通过。</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常见的防火墙类型包括包过滤防火墙、代理服务器防火墙和应用层网关防火墙等。</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为了充分发挥防火墙的作用，需要合理部署防火墙的位置，并根据实际情况配置相应的安全策略。</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防火墙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负载均衡器</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负载均衡器概述</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负载均衡器是一种用于将网络流量分发到多个服务器或网络设备的设备，以提高网络的性能和可靠性。</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负载均衡算法</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常见的负载均衡算法包括轮询、加权轮询、IP Hash等，可以根据实际需求选择合适的算法。</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后端服务器</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负载均衡器需要配置后端服务器，以便将流量分发到相应的服务器上处理。</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健康检查</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为了确保流量能够正确地分发到健康的服务器上，负载均衡器需要具备健康检查功能，能够定期检查后端服务器的状态。</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IP网络协议</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708618" y="1482757"/>
            <a:ext cx="776002" cy="766477"/>
            <a:chOff x="5708618" y="1482757"/>
            <a:chExt cx="776002" cy="766477"/>
          </a:xfrm>
        </p:grpSpPr>
        <p:sp>
          <p:nvSpPr>
            <p:cNvPr id="3" name="TextBox 3"/>
            <p:cNvSpPr txBox="1"/>
            <p:nvPr/>
          </p:nvSpPr>
          <p:spPr>
            <a:xfrm>
              <a:off x="5708618" y="1482757"/>
              <a:ext cx="776002" cy="766477"/>
            </a:xfrm>
            <a:prstGeom prst="rect">
              <a:avLst/>
            </a:prstGeom>
          </p:spPr>
          <p:txBody>
            <a:bodyPr vert="horz" wrap="none" lIns="121920" tIns="60960" rIns="121920" bIns="6096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100">
                  <a:solidFill>
                    <a:schemeClr val="lt1">
                      <a:alpha val="100000"/>
                    </a:schemeClr>
                  </a:solidFill>
                  <a:latin typeface="微软雅黑"/>
                  <a:ea typeface="微软雅黑"/>
                  <a:cs typeface="微软雅黑"/>
                </a:rPr>
                <a:t>输入</a:t>
              </a:r>
            </a:p>
            <a:p>
              <a:pPr algn="ctr">
                <a:lnSpc>
                  <a:spcPct val="80000"/>
                </a:lnSpc>
              </a:pPr>
              <a:r>
                <a:rPr lang="en-US" sz="2100">
                  <a:solidFill>
                    <a:schemeClr val="lt1">
                      <a:alpha val="100000"/>
                    </a:schemeClr>
                  </a:solidFill>
                  <a:latin typeface="微软雅黑"/>
                  <a:ea typeface="微软雅黑"/>
                  <a:cs typeface="微软雅黑"/>
                </a:rPr>
                <a:t>标题</a:t>
              </a:r>
            </a:p>
          </p:txBody>
        </p:sp>
      </p:grpSp>
      <p:grpSp>
        <p:nvGrpSpPr>
          <p:cNvPr id="4" name="Group 4"/>
          <p:cNvGrpSpPr/>
          <p:nvPr/>
        </p:nvGrpSpPr>
        <p:grpSpPr>
          <a:xfrm>
            <a:off x="5311711" y="2857500"/>
            <a:ext cx="1569720" cy="1569720"/>
            <a:chOff x="5311711" y="2857500"/>
            <a:chExt cx="1569720" cy="1569720"/>
          </a:xfrm>
        </p:grpSpPr>
        <p:sp>
          <p:nvSpPr>
            <p:cNvPr id="5" name="AutoShape 5"/>
            <p:cNvSpPr/>
            <p:nvPr/>
          </p:nvSpPr>
          <p:spPr>
            <a:xfrm>
              <a:off x="5311711" y="2857500"/>
              <a:ext cx="1569720" cy="1569720"/>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08618" y="3289935"/>
              <a:ext cx="767048" cy="70418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7016823" y="3022761"/>
            <a:ext cx="2221230"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5424910" y="1465304"/>
            <a:ext cx="1342181"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471779" y="1727808"/>
            <a:ext cx="1249680" cy="7391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详细描述</a:t>
            </a:r>
          </a:p>
        </p:txBody>
      </p:sp>
      <p:sp>
        <p:nvSpPr>
          <p:cNvPr id="10" name="AutoShape 10"/>
          <p:cNvSpPr/>
          <p:nvPr/>
        </p:nvSpPr>
        <p:spPr>
          <a:xfrm>
            <a:off x="2976282" y="3010286"/>
            <a:ext cx="2221230"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3535932" y="3272423"/>
            <a:ext cx="1249680" cy="73987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总结词</a:t>
            </a:r>
          </a:p>
        </p:txBody>
      </p:sp>
      <p:sp>
        <p:nvSpPr>
          <p:cNvPr id="12" name="AutoShape 12"/>
          <p:cNvSpPr/>
          <p:nvPr/>
        </p:nvSpPr>
        <p:spPr>
          <a:xfrm rot="5400000">
            <a:off x="5426875" y="4603872"/>
            <a:ext cx="1342181"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TCP/IP协议栈</a:t>
              </a:r>
            </a:p>
          </p:txBody>
        </p:sp>
      </p:grpSp>
      <p:sp>
        <p:nvSpPr>
          <p:cNvPr id="35" name="TextBox 35"/>
          <p:cNvSpPr txBox="1"/>
          <p:nvPr/>
        </p:nvSpPr>
        <p:spPr>
          <a:xfrm>
            <a:off x="522745" y="1445633"/>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500">
                <a:solidFill>
                  <a:schemeClr val="dk1">
                    <a:alpha val="100000"/>
                  </a:schemeClr>
                </a:solidFill>
                <a:latin typeface="Microsoft Yahei"/>
                <a:ea typeface="Microsoft Yahei"/>
                <a:cs typeface="Microsoft Yahei"/>
              </a:rPr>
              <a:t>TCP/IP协议栈是互联网的核心协议，它定义了数据如何在网络中传输的规则和标准。</a:t>
            </a:r>
          </a:p>
        </p:txBody>
      </p:sp>
      <p:sp>
        <p:nvSpPr>
          <p:cNvPr id="36" name="TextBox 36"/>
          <p:cNvSpPr txBox="1"/>
          <p:nvPr/>
        </p:nvSpPr>
        <p:spPr>
          <a:xfrm>
            <a:off x="522745" y="4584201"/>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500">
                <a:solidFill>
                  <a:schemeClr val="dk1">
                    <a:alpha val="100000"/>
                  </a:schemeClr>
                </a:solidFill>
                <a:latin typeface="Microsoft Yahei"/>
                <a:ea typeface="Microsoft Yahei"/>
                <a:cs typeface="Microsoft Yahei"/>
              </a:rPr>
              <a:t>通过使用TCP/IP协议栈，各种设备和应用程序可以在互联网上实现无缝连接和通信，从而实现了全球范围内的信息共享和数据传输。</a:t>
            </a:r>
          </a:p>
        </p:txBody>
      </p:sp>
      <p:sp>
        <p:nvSpPr>
          <p:cNvPr id="37" name="TextBox 37"/>
          <p:cNvSpPr txBox="1"/>
          <p:nvPr/>
        </p:nvSpPr>
        <p:spPr>
          <a:xfrm>
            <a:off x="6996028" y="4584201"/>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500">
                <a:solidFill>
                  <a:schemeClr val="dk1">
                    <a:alpha val="100000"/>
                  </a:schemeClr>
                </a:solidFill>
                <a:latin typeface="Microsoft Yahei"/>
                <a:ea typeface="Microsoft Yahei"/>
                <a:cs typeface="Microsoft Yahei"/>
              </a:rPr>
              <a:t>TCP/IP协议栈在网络通信中起着至关重要的作用，它使得不同的计算机系统能够相互通信和交换数据。</a:t>
            </a:r>
          </a:p>
        </p:txBody>
      </p:sp>
      <p:sp>
        <p:nvSpPr>
          <p:cNvPr id="38" name="TextBox 38"/>
          <p:cNvSpPr txBox="1"/>
          <p:nvPr/>
        </p:nvSpPr>
        <p:spPr>
          <a:xfrm>
            <a:off x="6996028" y="1445633"/>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500">
                <a:solidFill>
                  <a:schemeClr val="dk1">
                    <a:alpha val="100000"/>
                  </a:schemeClr>
                </a:solidFill>
                <a:latin typeface="Microsoft Yahei"/>
                <a:ea typeface="Microsoft Yahei"/>
                <a:cs typeface="Microsoft Yahei"/>
              </a:rPr>
              <a:t>TCP/IP协议栈由传输控制协议（TCP）和网际协议（IP）组成，它们共同负责数据的传输和路由。TCP负责数据的可靠传输，而IP负责数据的路由。</a:t>
            </a:r>
          </a:p>
        </p:txBody>
      </p:sp>
      <p:sp>
        <p:nvSpPr>
          <p:cNvPr id="39" name="TextBox 39"/>
          <p:cNvSpPr txBox="1"/>
          <p:nvPr/>
        </p:nvSpPr>
        <p:spPr>
          <a:xfrm>
            <a:off x="5471779" y="4866009"/>
            <a:ext cx="1249680" cy="73987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详细描述</a:t>
            </a:r>
          </a:p>
        </p:txBody>
      </p:sp>
      <p:sp>
        <p:nvSpPr>
          <p:cNvPr id="40" name="TextBox 40"/>
          <p:cNvSpPr txBox="1"/>
          <p:nvPr/>
        </p:nvSpPr>
        <p:spPr>
          <a:xfrm>
            <a:off x="7502598" y="3272423"/>
            <a:ext cx="1249680" cy="73987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总结词</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HTTP协议是一种用于传输超文本的协议，它是互联网上应用最广泛的一种协议。</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总结词</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HTTP协议是互联网上许多其他协议的基础，它为各种应用程序和服务提供了通用的通信接口。</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除了用于传输网页内容外，HTTP协议还广泛应用于API调用、文件传输、邮件传输等领域。</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详细描述</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HTTP协议用于从服务器请求和发送网页内容，它支持各种类型的请求，如GET、POST、PUT、DELETE等。HTTP协议是无状态的，这意味着服务器不会为每个请求保持状态。</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HTTP协议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https://d.book118.com/815042314310011040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112</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2024-09-01T01:53:16.331</cp:lastPrinted>
  <dcterms:created xsi:type="dcterms:W3CDTF">2024-08-31T17:53:16Z</dcterms:created>
  <dcterms:modified xsi:type="dcterms:W3CDTF">2024-08-31T17:53:18Z</dcterms:modified>
</cp:coreProperties>
</file>