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24384000" cy="13716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2B77E-7E4C-44E6-A93E-DE6A88BF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289AA-D659-47E6-A0F7-9E17E9045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B5690-0567-4B09-BA25-A822BD1D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7BC92-E2EE-4207-B5FF-F98D115F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3F32F-9D48-448E-B6EE-4854F7EA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9933C-E01B-4AF9-805F-CD959761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D633F-5160-4B88-9A36-56057803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1B502-D2F0-4401-B225-64BAA139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C87EA-77F6-461A-8B62-E3A2BB78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916A6-C729-4004-B14D-3C9EA2F1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F3980-A240-4208-B3F0-B6DB3BA4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>
    <p:pull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Relationship Id="rId9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microsoft.com/office/2007/relationships/hdphoto" Target="../media/image13.wdp" /><Relationship Id="rId2" Type="http://schemas.openxmlformats.org/officeDocument/2006/relationships/image" Target="../media/image9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1.png" /><Relationship Id="rId4" Type="http://schemas.openxmlformats.org/officeDocument/2006/relationships/image" Target="../media/image15.emf" /><Relationship Id="rId5" Type="http://schemas.openxmlformats.org/officeDocument/2006/relationships/image" Target="../media/image16.emf" /><Relationship Id="rId6" Type="http://schemas.openxmlformats.org/officeDocument/2006/relationships/image" Target="../media/image17.emf" /><Relationship Id="rId7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1.png" /><Relationship Id="rId4" Type="http://schemas.openxmlformats.org/officeDocument/2006/relationships/image" Target="../media/image10.png" /><Relationship Id="rId5" Type="http://schemas.openxmlformats.org/officeDocument/2006/relationships/image" Target="../media/image1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9.png" /><Relationship Id="rId4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9.png" /><Relationship Id="rId4" Type="http://schemas.openxmlformats.org/officeDocument/2006/relationships/image" Target="../media/image23.png" /><Relationship Id="rId5" Type="http://schemas.microsoft.com/office/2007/relationships/hdphoto" Target="../media/image24.wdp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9.png" /><Relationship Id="rId4" Type="http://schemas.openxmlformats.org/officeDocument/2006/relationships/image" Target="../media/image2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9.png" /><Relationship Id="rId4" Type="http://schemas.openxmlformats.org/officeDocument/2006/relationships/image" Target="../media/image2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9.png" /><Relationship Id="rId4" Type="http://schemas.openxmlformats.org/officeDocument/2006/relationships/image" Target="../media/image2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20412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0600" y="-812800"/>
            <a:ext cx="812800" cy="8128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410200" y="4255429"/>
            <a:ext cx="14558945" cy="594008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9000" b="1">
                <a:latin typeface="宋体" panose="02010600030101010101" pitchFamily="2" charset="-122"/>
                <a:ea typeface="宋体" panose="02010600030101010101" pitchFamily="2" charset="-122"/>
              </a:rPr>
              <a:t>圆柱与圆锥</a:t>
            </a:r>
            <a:r>
              <a:rPr lang="zh-CN" altLang="zh-CN" sz="19000" b="1">
                <a:latin typeface="宋体" panose="02010600030101010101" pitchFamily="2" charset="-122"/>
                <a:ea typeface="宋体" panose="02010600030101010101" pitchFamily="2" charset="-122"/>
              </a:rPr>
              <a:t>复习专题</a:t>
            </a:r>
            <a:endParaRPr lang="zh-CN" altLang="en-US" sz="19000" b="1">
              <a:gradFill>
                <a:gsLst>
                  <a:gs pos="0">
                    <a:srgbClr val="55AB5B"/>
                  </a:gs>
                  <a:gs pos="100000">
                    <a:srgbClr val="67BA6E"/>
                  </a:gs>
                </a:gsLst>
                <a:lin ang="21594000" scaled="0"/>
              </a:gra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595955" y="2609151"/>
            <a:ext cx="134976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zh-CN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人教版</a:t>
            </a:r>
            <a:r>
              <a:rPr lang="zh-CN" altLang="en-US" sz="9600" b="1" spc="600">
                <a:ea typeface="宋体" panose="02010600030101010101" pitchFamily="2" charset="-122"/>
                <a:cs typeface="Times New Roman" panose="02020603050405020304" pitchFamily="18" charset="0"/>
              </a:rPr>
              <a:t>六</a:t>
            </a:r>
            <a:r>
              <a:rPr lang="zh-CN" altLang="zh-CN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年级数学</a:t>
            </a:r>
            <a:r>
              <a:rPr lang="zh-CN" altLang="en-US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zh-CN" altLang="zh-CN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册</a:t>
            </a:r>
            <a:endParaRPr lang="zh-CN" altLang="en-US" sz="9600" b="1" spc="600"/>
          </a:p>
        </p:txBody>
      </p:sp>
    </p:spTree>
  </p:cSld>
  <p:clrMapOvr>
    <a:masterClrMapping/>
  </p:clrMapOvr>
  <p:transition spd="med">
    <p:pull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099289"/>
            <a:ext cx="5505450" cy="1676912"/>
          </a:xfrm>
          <a:prstGeom prst="rect">
            <a:avLst/>
          </a:prstGeom>
        </p:spPr>
      </p:pic>
      <p:grpSp>
        <p:nvGrpSpPr>
          <p:cNvPr id="13" name="组合 12"/>
          <p:cNvGrpSpPr/>
          <p:nvPr/>
        </p:nvGrpSpPr>
        <p:grpSpPr>
          <a:xfrm>
            <a:off x="8001000" y="4268495"/>
            <a:ext cx="4495800" cy="1438333"/>
            <a:chOff x="5929930" y="3411969"/>
            <a:chExt cx="4495800" cy="1438333"/>
          </a:xfrm>
        </p:grpSpPr>
        <p:grpSp>
          <p:nvGrpSpPr>
            <p:cNvPr id="12" name="组合 11"/>
            <p:cNvGrpSpPr/>
            <p:nvPr/>
          </p:nvGrpSpPr>
          <p:grpSpPr>
            <a:xfrm>
              <a:off x="5929930" y="3411969"/>
              <a:ext cx="4495800" cy="1438333"/>
              <a:chOff x="12226880" y="1669204"/>
              <a:chExt cx="4495800" cy="1438333"/>
            </a:xfrm>
          </p:grpSpPr>
          <p:pic>
            <p:nvPicPr>
              <p:cNvPr id="3" name="图片 2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195661" y="2696357"/>
                <a:ext cx="2527019" cy="411180"/>
              </a:xfrm>
              <a:prstGeom prst="rect">
                <a:avLst/>
              </a:prstGeom>
            </p:spPr>
          </p:pic>
        </p:grpSp>
        <p:grpSp>
          <p:nvGrpSpPr>
            <p:cNvPr id="4" name="组合 3"/>
            <p:cNvGrpSpPr/>
            <p:nvPr/>
          </p:nvGrpSpPr>
          <p:grpSpPr>
            <a:xfrm>
              <a:off x="6372868" y="3446331"/>
              <a:ext cx="3811843" cy="1229833"/>
              <a:chOff x="9485896" y="2194080"/>
              <a:chExt cx="3811843" cy="1229833"/>
            </a:xfrm>
          </p:grpSpPr>
          <p:sp>
            <p:nvSpPr>
              <p:cNvPr id="5" name="文本框 4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7" name="文本框 6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1328958" y="2194080"/>
                <a:ext cx="196878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圆柱</a:t>
                </a:r>
                <a:endParaRPr lang="zh-CN" altLang="en-US" sz="6000" b="1" kern="0"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8001000" y="6504054"/>
            <a:ext cx="4495800" cy="1438333"/>
            <a:chOff x="5929930" y="3411969"/>
            <a:chExt cx="4495800" cy="1438333"/>
          </a:xfrm>
        </p:grpSpPr>
        <p:grpSp>
          <p:nvGrpSpPr>
            <p:cNvPr id="6" name="组合 5"/>
            <p:cNvGrpSpPr/>
            <p:nvPr/>
          </p:nvGrpSpPr>
          <p:grpSpPr>
            <a:xfrm>
              <a:off x="5929930" y="3411969"/>
              <a:ext cx="4495800" cy="1438333"/>
              <a:chOff x="12226880" y="1669204"/>
              <a:chExt cx="4495800" cy="1438333"/>
            </a:xfrm>
          </p:grpSpPr>
          <p:pic>
            <p:nvPicPr>
              <p:cNvPr id="16" name="图片 1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V="1">
                <a:off x="14195661" y="2554122"/>
                <a:ext cx="2527019" cy="408496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/>
          </p:nvGrpSpPr>
          <p:grpSpPr>
            <a:xfrm>
              <a:off x="6372868" y="3421829"/>
              <a:ext cx="3811843" cy="1254335"/>
              <a:chOff x="9485896" y="2169578"/>
              <a:chExt cx="3811843" cy="1254335"/>
            </a:xfrm>
          </p:grpSpPr>
          <p:sp>
            <p:nvSpPr>
              <p:cNvPr id="14" name="文本框 13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5" name="文本框 14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11328958" y="2169578"/>
                <a:ext cx="196878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圆锥</a:t>
                </a:r>
                <a:endParaRPr lang="zh-CN" altLang="en-US" sz="6000" b="1" kern="0"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p:grpSp>
      </p:grp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9" name="矩形 38"/>
          <p:cNvSpPr/>
          <p:nvPr/>
        </p:nvSpPr>
        <p:spPr>
          <a:xfrm>
            <a:off x="6194898" y="4909311"/>
            <a:ext cx="1015663" cy="3861253"/>
          </a:xfrm>
          <a:prstGeom prst="rect">
            <a:avLst/>
          </a:prstGeom>
          <a:solidFill>
            <a:srgbClr val="FCE78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eaVert"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latin typeface="宋体" panose="02010600030101010101" pitchFamily="2" charset="-122"/>
              </a:rPr>
              <a:t>圆柱与圆锥</a:t>
            </a:r>
            <a:endParaRPr lang="zh-CN" altLang="en-US" sz="5400" b="1">
              <a:latin typeface="宋体" panose="02010600030101010101" pitchFamily="2" charset="-122"/>
            </a:endParaRPr>
          </a:p>
        </p:txBody>
      </p:sp>
      <p:sp>
        <p:nvSpPr>
          <p:cNvPr id="40" name="左大括号 39"/>
          <p:cNvSpPr/>
          <p:nvPr/>
        </p:nvSpPr>
        <p:spPr>
          <a:xfrm>
            <a:off x="7403959" y="5213411"/>
            <a:ext cx="497831" cy="3043455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4400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099289"/>
            <a:ext cx="5505450" cy="1676912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8136425" y="4750183"/>
            <a:ext cx="1947316" cy="923330"/>
            <a:chOff x="5788308" y="7864590"/>
            <a:chExt cx="916324" cy="1740087"/>
          </a:xfrm>
        </p:grpSpPr>
        <p:sp>
          <p:nvSpPr>
            <p:cNvPr id="9" name="矩形 8"/>
            <p:cNvSpPr/>
            <p:nvPr/>
          </p:nvSpPr>
          <p:spPr>
            <a:xfrm>
              <a:off x="5821673" y="7864590"/>
              <a:ext cx="840497" cy="17400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latin typeface="宋体" panose="02010600030101010101" pitchFamily="2" charset="-122"/>
                </a:rPr>
                <a:t>圆柱</a:t>
              </a:r>
              <a:endParaRPr lang="zh-CN" altLang="en-US" sz="5400" b="1">
                <a:latin typeface="宋体" panose="02010600030101010101" pitchFamily="2" charset="-122"/>
              </a:endParaRPr>
            </a:p>
          </p:txBody>
        </p:sp>
        <p:sp>
          <p:nvSpPr>
            <p:cNvPr id="10" name="矩形: 圆角 9"/>
            <p:cNvSpPr/>
            <p:nvPr/>
          </p:nvSpPr>
          <p:spPr>
            <a:xfrm>
              <a:off x="5788308" y="7900277"/>
              <a:ext cx="916324" cy="1644052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solidFill>
                  <a:schemeClr val="tx1"/>
                </a:solidFill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10896600" y="3657600"/>
            <a:ext cx="3990867" cy="923330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chemeClr val="bg1"/>
                </a:solidFill>
                <a:latin typeface="宋体" panose="02010600030101010101" pitchFamily="2" charset="-122"/>
              </a:rPr>
              <a:t>圆柱的认识</a:t>
            </a:r>
            <a:endParaRPr lang="zh-CN" altLang="en-US" sz="54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10253305" y="4074312"/>
            <a:ext cx="473731" cy="2275072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5400"/>
          </a:p>
        </p:txBody>
      </p:sp>
      <p:sp>
        <p:nvSpPr>
          <p:cNvPr id="4" name="矩形 3"/>
          <p:cNvSpPr/>
          <p:nvPr/>
        </p:nvSpPr>
        <p:spPr>
          <a:xfrm>
            <a:off x="10877551" y="4832411"/>
            <a:ext cx="4765100" cy="923330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chemeClr val="bg1"/>
                </a:solidFill>
                <a:latin typeface="宋体" panose="02010600030101010101" pitchFamily="2" charset="-122"/>
              </a:rPr>
              <a:t>圆柱的表面积</a:t>
            </a:r>
            <a:endParaRPr lang="zh-CN" altLang="en-US" sz="54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0877551" y="6030393"/>
            <a:ext cx="4081104" cy="923330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chemeClr val="bg1"/>
                </a:solidFill>
                <a:latin typeface="宋体" panose="02010600030101010101" pitchFamily="2" charset="-122"/>
              </a:rPr>
              <a:t>圆柱的体积</a:t>
            </a:r>
            <a:endParaRPr lang="zh-CN" altLang="en-US" sz="54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8119705" y="7879256"/>
            <a:ext cx="1947316" cy="923330"/>
            <a:chOff x="5788308" y="7864590"/>
            <a:chExt cx="916324" cy="1740087"/>
          </a:xfrm>
        </p:grpSpPr>
        <p:sp>
          <p:nvSpPr>
            <p:cNvPr id="8" name="矩形 7"/>
            <p:cNvSpPr/>
            <p:nvPr/>
          </p:nvSpPr>
          <p:spPr>
            <a:xfrm>
              <a:off x="5821673" y="7864590"/>
              <a:ext cx="840497" cy="17400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latin typeface="宋体" panose="02010600030101010101" pitchFamily="2" charset="-122"/>
                </a:rPr>
                <a:t>圆锥</a:t>
              </a:r>
              <a:endParaRPr lang="zh-CN" altLang="en-US" sz="5400" b="1">
                <a:latin typeface="宋体" panose="02010600030101010101" pitchFamily="2" charset="-122"/>
              </a:endParaRPr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5788308" y="7900277"/>
              <a:ext cx="916324" cy="1644052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  <a:effectLst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solidFill>
                  <a:schemeClr val="tx1"/>
                </a:solidFill>
              </a:endParaRPr>
            </a:p>
          </p:txBody>
        </p:sp>
      </p:grpSp>
      <p:sp>
        <p:nvSpPr>
          <p:cNvPr id="26" name="矩形 25"/>
          <p:cNvSpPr/>
          <p:nvPr/>
        </p:nvSpPr>
        <p:spPr>
          <a:xfrm>
            <a:off x="10896600" y="7333536"/>
            <a:ext cx="3990867" cy="923330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chemeClr val="bg1"/>
                </a:solidFill>
                <a:latin typeface="宋体" panose="02010600030101010101" pitchFamily="2" charset="-122"/>
              </a:rPr>
              <a:t>圆锥的认识</a:t>
            </a:r>
            <a:endParaRPr lang="zh-CN" altLang="en-US" sz="54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27" name="左大括号 26"/>
          <p:cNvSpPr/>
          <p:nvPr/>
        </p:nvSpPr>
        <p:spPr>
          <a:xfrm>
            <a:off x="10284936" y="7753712"/>
            <a:ext cx="473731" cy="1232642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5400"/>
          </a:p>
        </p:txBody>
      </p:sp>
      <p:sp>
        <p:nvSpPr>
          <p:cNvPr id="43" name="矩形 42"/>
          <p:cNvSpPr/>
          <p:nvPr/>
        </p:nvSpPr>
        <p:spPr>
          <a:xfrm>
            <a:off x="10896601" y="8557281"/>
            <a:ext cx="4081104" cy="923330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chemeClr val="bg1"/>
                </a:solidFill>
                <a:latin typeface="宋体" panose="02010600030101010101" pitchFamily="2" charset="-122"/>
              </a:rPr>
              <a:t>圆锥的体积</a:t>
            </a:r>
            <a:endParaRPr lang="zh-CN" altLang="en-US" sz="54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2" grpId="0"/>
      <p:bldP spid="3" grpId="0"/>
      <p:bldP spid="4" grpId="0"/>
      <p:bldP spid="16" grpId="0"/>
      <p:bldP spid="26" grpId="0"/>
      <p:bldP spid="27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9944100" y="1216236"/>
            <a:ext cx="4495800" cy="1438333"/>
            <a:chOff x="5929930" y="3411969"/>
            <a:chExt cx="4495800" cy="1438333"/>
          </a:xfrm>
        </p:grpSpPr>
        <p:grpSp>
          <p:nvGrpSpPr>
            <p:cNvPr id="23" name="组合 22"/>
            <p:cNvGrpSpPr/>
            <p:nvPr/>
          </p:nvGrpSpPr>
          <p:grpSpPr>
            <a:xfrm>
              <a:off x="5929930" y="3411969"/>
              <a:ext cx="4495800" cy="1438333"/>
              <a:chOff x="12226880" y="1669204"/>
              <a:chExt cx="4495800" cy="1438333"/>
            </a:xfrm>
          </p:grpSpPr>
          <p:pic>
            <p:nvPicPr>
              <p:cNvPr id="27" name="图片 2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195661" y="2696357"/>
                <a:ext cx="2527019" cy="411180"/>
              </a:xfrm>
              <a:prstGeom prst="rect">
                <a:avLst/>
              </a:prstGeom>
            </p:spPr>
          </p:pic>
        </p:grpSp>
        <p:grpSp>
          <p:nvGrpSpPr>
            <p:cNvPr id="24" name="组合 23"/>
            <p:cNvGrpSpPr/>
            <p:nvPr/>
          </p:nvGrpSpPr>
          <p:grpSpPr>
            <a:xfrm>
              <a:off x="6372868" y="3446331"/>
              <a:ext cx="3811843" cy="1229833"/>
              <a:chOff x="9485896" y="2194080"/>
              <a:chExt cx="3811843" cy="1229833"/>
            </a:xfrm>
          </p:grpSpPr>
          <p:sp>
            <p:nvSpPr>
              <p:cNvPr id="25" name="文本框 24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文本框 25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1328958" y="2194080"/>
                <a:ext cx="196878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圆柱</a:t>
                </a:r>
                <a:endParaRPr lang="zh-CN" altLang="en-US" sz="6000" b="1" kern="0"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p:grpSp>
      </p:grpSp>
      <p:pic>
        <p:nvPicPr>
          <p:cNvPr id="29" name="图片 2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7682" r="8125" b="31693"/>
          <a:stretch>
            <a:fillRect/>
          </a:stretch>
        </p:blipFill>
        <p:spPr>
          <a:xfrm>
            <a:off x="1219200" y="2779801"/>
            <a:ext cx="21480822" cy="10174199"/>
          </a:xfrm>
          <a:prstGeom prst="rect">
            <a:avLst/>
          </a:prstGeom>
        </p:spPr>
      </p:pic>
      <p:sp>
        <p:nvSpPr>
          <p:cNvPr id="35" name="矩形 34"/>
          <p:cNvSpPr>
            <a:spLocks noChangeArrowheads="1"/>
          </p:cNvSpPr>
          <p:nvPr/>
        </p:nvSpPr>
        <p:spPr bwMode="auto">
          <a:xfrm>
            <a:off x="3429000" y="3377569"/>
            <a:ext cx="18135600" cy="8433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、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圆柱的形成</a:t>
            </a:r>
            <a:endParaRPr lang="en-US" altLang="zh-CN" sz="5400" b="1">
              <a:solidFill>
                <a:srgbClr val="0000FF"/>
              </a:solidFill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把一张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长方形</a:t>
            </a:r>
            <a:r>
              <a:rPr lang="zh-CN" altLang="en-US" sz="5400" b="1">
                <a:latin typeface="+mj-ea"/>
                <a:sym typeface="Arial" pitchFamily="34" charset="0"/>
              </a:rPr>
              <a:t>的硬纸贴在木棒上，快速转动木棒，长方形硬纸形成的图形就是圆柱。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0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0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圆柱也可以由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长方形</a:t>
            </a:r>
            <a:r>
              <a:rPr lang="zh-CN" altLang="en-US" sz="5400" b="1">
                <a:latin typeface="+mj-ea"/>
                <a:sym typeface="Arial" pitchFamily="34" charset="0"/>
              </a:rPr>
              <a:t>卷曲而得到。</a:t>
            </a:r>
            <a:endParaRPr lang="zh-CN" altLang="en-US" sz="5400" b="1">
              <a:latin typeface="+mj-ea"/>
              <a:sym typeface="Arial" pitchFamily="34" charset="0"/>
            </a:endParaRPr>
          </a:p>
        </p:txBody>
      </p:sp>
      <p:pic>
        <p:nvPicPr>
          <p:cNvPr id="37" name="图片 3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" t="151" r="15282" b="48717"/>
          <a:stretch>
            <a:fillRect/>
          </a:stretch>
        </p:blipFill>
        <p:spPr>
          <a:xfrm>
            <a:off x="4876800" y="7239000"/>
            <a:ext cx="10134600" cy="33420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图片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0" y="-1"/>
            <a:ext cx="24422100" cy="13737431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" name="图片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7682" r="8125" b="31693"/>
          <a:stretch>
            <a:fillRect/>
          </a:stretch>
        </p:blipFill>
        <p:spPr>
          <a:xfrm>
            <a:off x="1226778" y="2636551"/>
            <a:ext cx="21480822" cy="10469849"/>
          </a:xfrm>
          <a:prstGeom prst="rect">
            <a:avLst/>
          </a:prstGeom>
        </p:spPr>
      </p:pic>
      <p:sp>
        <p:nvSpPr>
          <p:cNvPr id="29" name="矩形 28"/>
          <p:cNvSpPr>
            <a:spLocks noChangeArrowheads="1"/>
          </p:cNvSpPr>
          <p:nvPr/>
        </p:nvSpPr>
        <p:spPr bwMode="auto">
          <a:xfrm>
            <a:off x="3429000" y="3401074"/>
            <a:ext cx="18135600" cy="526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latin typeface="+mj-ea"/>
                <a:sym typeface="Arial" pitchFamily="34" charset="0"/>
              </a:rPr>
              <a:t>、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圆柱的特征</a:t>
            </a:r>
            <a:r>
              <a:rPr lang="zh-CN" altLang="en-US" sz="5400" b="1">
                <a:latin typeface="+mj-ea"/>
                <a:sym typeface="Arial" pitchFamily="34" charset="0"/>
              </a:rPr>
              <a:t>：圆柱是由</a:t>
            </a: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个面围成的。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它的上、下两个面叫做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底面</a:t>
            </a:r>
            <a:r>
              <a:rPr lang="zh-CN" altLang="en-US" sz="5400" b="1">
                <a:latin typeface="+mj-ea"/>
                <a:sym typeface="Arial" pitchFamily="34" charset="0"/>
              </a:rPr>
              <a:t>。底面都是圆，并且大小一样。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圆柱周围的面（上、下底面除外）叫做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侧面</a:t>
            </a:r>
            <a:r>
              <a:rPr lang="zh-CN" altLang="en-US" sz="5400" b="1">
                <a:latin typeface="+mj-ea"/>
                <a:sym typeface="Arial" pitchFamily="34" charset="0"/>
              </a:rPr>
              <a:t>，是一个曲面。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圆柱的两个底面之间的距离叫做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高</a:t>
            </a:r>
            <a:r>
              <a:rPr lang="zh-CN" altLang="en-US" sz="5400" b="1">
                <a:latin typeface="+mj-ea"/>
                <a:sym typeface="Arial" pitchFamily="34" charset="0"/>
              </a:rPr>
              <a:t>，圆柱有无数条高。</a:t>
            </a:r>
            <a:endParaRPr lang="zh-CN" altLang="en-US" sz="5400" b="1">
              <a:latin typeface="+mj-ea"/>
              <a:sym typeface="Arial" pitchFamily="34" charset="0"/>
            </a:endParaRP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0910" y="9060070"/>
            <a:ext cx="1931670" cy="2853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图片 3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89358" y="9025111"/>
            <a:ext cx="1935241" cy="2853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图片 3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283761" y="9022099"/>
            <a:ext cx="2870639" cy="2853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图片 3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7682" r="8125" b="31693"/>
          <a:stretch>
            <a:fillRect/>
          </a:stretch>
        </p:blipFill>
        <p:spPr>
          <a:xfrm>
            <a:off x="1219200" y="2779801"/>
            <a:ext cx="21480822" cy="10783799"/>
          </a:xfrm>
          <a:prstGeom prst="rect">
            <a:avLst/>
          </a:prstGeom>
        </p:spPr>
      </p:pic>
      <p:sp>
        <p:nvSpPr>
          <p:cNvPr id="28" name="矩形 27"/>
          <p:cNvSpPr>
            <a:spLocks noChangeArrowheads="1"/>
          </p:cNvSpPr>
          <p:nvPr/>
        </p:nvSpPr>
        <p:spPr bwMode="auto">
          <a:xfrm>
            <a:off x="3505200" y="3200400"/>
            <a:ext cx="18135600" cy="3637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、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圆柱的侧面展开图</a:t>
            </a:r>
            <a:r>
              <a:rPr lang="zh-CN" altLang="en-US" sz="5400" b="1">
                <a:latin typeface="+mj-ea"/>
                <a:sym typeface="Arial" pitchFamily="34" charset="0"/>
              </a:rPr>
              <a:t>：沿圆柱的高展开后是一个长方形（或正方形），这个长方形（或正方形）的长（或边长）等于圆柱的底面周长，宽（或边长）等于圆柱的高。</a:t>
            </a:r>
            <a:endParaRPr lang="en-US" altLang="zh-CN" sz="5400" b="1">
              <a:latin typeface="+mj-ea"/>
              <a:sym typeface="Arial" pitchFamily="34" charset="0"/>
            </a:endParaRPr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/>
        </p:nvPicPr>
        <p:blipFill>
          <a:blip r:embed="rId5"/>
          <a:srcRect t="-5708" b="1"/>
          <a:stretch>
            <a:fillRect/>
          </a:stretch>
        </p:blipFill>
        <p:spPr bwMode="auto">
          <a:xfrm>
            <a:off x="5410200" y="6837486"/>
            <a:ext cx="12877800" cy="5513298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grpSp>
        <p:nvGrpSpPr>
          <p:cNvPr id="24" name="组合 23"/>
          <p:cNvGrpSpPr/>
          <p:nvPr/>
        </p:nvGrpSpPr>
        <p:grpSpPr>
          <a:xfrm>
            <a:off x="10439400" y="1676400"/>
            <a:ext cx="4419599" cy="1066800"/>
            <a:chOff x="692103" y="1765829"/>
            <a:chExt cx="3157410" cy="1067454"/>
          </a:xfrm>
        </p:grpSpPr>
        <p:sp>
          <p:nvSpPr>
            <p:cNvPr id="27" name="任意多边形 22"/>
            <p:cNvSpPr/>
            <p:nvPr/>
          </p:nvSpPr>
          <p:spPr>
            <a:xfrm>
              <a:off x="692103" y="1765829"/>
              <a:ext cx="3157410" cy="1067454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878664" y="1773382"/>
              <a:ext cx="2861972" cy="92389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圆柱的认识</a:t>
              </a:r>
              <a:endParaRPr lang="zh-CN" altLang="en-US" sz="5400" b="1">
                <a:solidFill>
                  <a:schemeClr val="bg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pic>
        <p:nvPicPr>
          <p:cNvPr id="29" name="图片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31" name="文本框 30"/>
          <p:cNvSpPr txBox="1"/>
          <p:nvPr/>
        </p:nvSpPr>
        <p:spPr bwMode="auto">
          <a:xfrm>
            <a:off x="3390900" y="3159841"/>
            <a:ext cx="176022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辩一辩，对的打√，错的打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×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）圆柱的侧面展开图不可能是平行四边形。（    ）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4" name="矩形: 圆角 33"/>
          <p:cNvSpPr/>
          <p:nvPr/>
        </p:nvSpPr>
        <p:spPr>
          <a:xfrm>
            <a:off x="3352800" y="5767119"/>
            <a:ext cx="17830800" cy="4956260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文本框 34"/>
          <p:cNvSpPr txBox="1"/>
          <p:nvPr/>
        </p:nvSpPr>
        <p:spPr bwMode="auto">
          <a:xfrm>
            <a:off x="3695700" y="5830104"/>
            <a:ext cx="17030700" cy="2135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）如果不是沿着圆柱的高线剪开，而是斜着剪开，得到的侧面展开图就是平行四边形。所以是错误的。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36" name="图片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8371" y="8082093"/>
            <a:ext cx="8236852" cy="2374168"/>
          </a:xfrm>
          <a:prstGeom prst="rect">
            <a:avLst/>
          </a:prstGeom>
        </p:spPr>
      </p:pic>
      <p:sp>
        <p:nvSpPr>
          <p:cNvPr id="37" name="文本框 36"/>
          <p:cNvSpPr txBox="1"/>
          <p:nvPr/>
        </p:nvSpPr>
        <p:spPr bwMode="auto">
          <a:xfrm>
            <a:off x="18592800" y="4593371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×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38" name="图片 3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53" r="32571" b="51817"/>
          <a:stretch>
            <a:fillRect/>
          </a:stretch>
        </p:blipFill>
        <p:spPr>
          <a:xfrm>
            <a:off x="4419600" y="10824113"/>
            <a:ext cx="1751184" cy="1838250"/>
          </a:xfrm>
          <a:prstGeom prst="rect">
            <a:avLst/>
          </a:prstGeom>
        </p:spPr>
      </p:pic>
      <p:grpSp>
        <p:nvGrpSpPr>
          <p:cNvPr id="39" name="组合 38"/>
          <p:cNvGrpSpPr/>
          <p:nvPr/>
        </p:nvGrpSpPr>
        <p:grpSpPr>
          <a:xfrm>
            <a:off x="6781800" y="11003051"/>
            <a:ext cx="9512473" cy="1127939"/>
            <a:chOff x="9340296" y="9370429"/>
            <a:chExt cx="4757662" cy="542715"/>
          </a:xfrm>
        </p:grpSpPr>
        <p:sp>
          <p:nvSpPr>
            <p:cNvPr id="40" name="圆角矩形标注 8"/>
            <p:cNvSpPr/>
            <p:nvPr/>
          </p:nvSpPr>
          <p:spPr bwMode="auto">
            <a:xfrm>
              <a:off x="9340296" y="9426623"/>
              <a:ext cx="4757662" cy="486521"/>
            </a:xfrm>
            <a:prstGeom prst="wedgeRoundRectCallout">
              <a:avLst>
                <a:gd name="adj1" fmla="val -55289"/>
                <a:gd name="adj2" fmla="val -394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41" name="矩形 40"/>
            <p:cNvSpPr>
              <a:spLocks noChangeArrowheads="1"/>
            </p:cNvSpPr>
            <p:nvPr/>
          </p:nvSpPr>
          <p:spPr bwMode="auto">
            <a:xfrm>
              <a:off x="9416519" y="9370429"/>
              <a:ext cx="4681439" cy="4942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圆柱的侧面展开图不可能是梯形。</a:t>
              </a:r>
              <a:endPara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</p:txBody>
        </p:sp>
      </p:grp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1"/>
      <p:bldP spid="34" grpId="0"/>
      <p:bldP spid="3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 bwMode="auto">
          <a:xfrm>
            <a:off x="3581400" y="2881618"/>
            <a:ext cx="176022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辩一辩，对的打√，错的打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×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）如果圆柱的底面圆的周长和高都等于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8cm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，则这个圆柱的侧面展开图是一个正方形。（    ）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" name="矩形: 圆角 7"/>
          <p:cNvSpPr/>
          <p:nvPr/>
        </p:nvSpPr>
        <p:spPr>
          <a:xfrm>
            <a:off x="3581400" y="6858000"/>
            <a:ext cx="17602200" cy="5562600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 bwMode="auto">
          <a:xfrm>
            <a:off x="3943350" y="6878831"/>
            <a:ext cx="17240250" cy="2135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）如果圆柱的底面圆的周长和高都等于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8cm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，则这个圆柱的侧面展开图的长和宽相等，是一个正方形。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4211" y="9282851"/>
            <a:ext cx="7281989" cy="2876219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 bwMode="auto">
          <a:xfrm>
            <a:off x="14249400" y="5626715"/>
            <a:ext cx="12192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60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√</a:t>
            </a:r>
            <a:endParaRPr lang="zh-CN" altLang="en-US" sz="60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8" grpId="0"/>
      <p:bldP spid="2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图片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0" y="-1"/>
            <a:ext cx="24422100" cy="13737431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 bwMode="auto">
          <a:xfrm>
            <a:off x="3581400" y="2881618"/>
            <a:ext cx="176022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辩一辩，对的打√，错的打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×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）沿圆柱的的高将圆柱切开分成相等的两部分，这个剖面一定是一个长方形。（    ）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" name="矩形: 圆角 8"/>
          <p:cNvSpPr/>
          <p:nvPr/>
        </p:nvSpPr>
        <p:spPr>
          <a:xfrm>
            <a:off x="4572000" y="6847883"/>
            <a:ext cx="15925800" cy="5814480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 bwMode="auto">
          <a:xfrm>
            <a:off x="4933950" y="6868714"/>
            <a:ext cx="15030450" cy="2135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）将圆柱体的侧面沿高剪开得到的长方形或正方形。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当圆柱的底面直径＝高时，剖面是一个正方形。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15400" y="9221234"/>
            <a:ext cx="5783045" cy="3243196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 bwMode="auto">
          <a:xfrm>
            <a:off x="12230100" y="5584148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×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9" grpId="0"/>
      <p:bldP spid="1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 bwMode="auto">
          <a:xfrm>
            <a:off x="3581400" y="3331699"/>
            <a:ext cx="176022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一个底面半径是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厘米，高是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厘米的圆柱的沿高剪开，得到是一个长方形，则这个长方形的长是（    ）厘米，宽是（    ）厘米。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9" name="矩形: 圆角 8"/>
          <p:cNvSpPr/>
          <p:nvPr/>
        </p:nvSpPr>
        <p:spPr>
          <a:xfrm>
            <a:off x="2286000" y="7238999"/>
            <a:ext cx="19583398" cy="5080967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 bwMode="auto">
          <a:xfrm>
            <a:off x="2971801" y="7239000"/>
            <a:ext cx="18592798" cy="488358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将一个圆柱沿高剪开得到的长方形，其长为圆柱的底面周长，宽为圆柱的高。已知圆柱的底面半径是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厘米，可得圆柱底面周长为：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2×3.14×5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31.4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（厘米）。所以这个长方形的长是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31.4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厘米，宽是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8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厘米。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 bwMode="auto">
          <a:xfrm>
            <a:off x="18745200" y="4791670"/>
            <a:ext cx="1676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31.4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 bwMode="auto">
          <a:xfrm>
            <a:off x="8229600" y="5995053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11201400" y="1722656"/>
            <a:ext cx="7348525" cy="1127939"/>
            <a:chOff x="9340296" y="9370429"/>
            <a:chExt cx="3856138" cy="542715"/>
          </a:xfrm>
        </p:grpSpPr>
        <p:sp>
          <p:nvSpPr>
            <p:cNvPr id="16" name="圆角矩形标注 8"/>
            <p:cNvSpPr/>
            <p:nvPr/>
          </p:nvSpPr>
          <p:spPr bwMode="auto">
            <a:xfrm>
              <a:off x="9340296" y="9426623"/>
              <a:ext cx="3646833" cy="486521"/>
            </a:xfrm>
            <a:prstGeom prst="wedgeRoundRectCallout">
              <a:avLst>
                <a:gd name="adj1" fmla="val 57464"/>
                <a:gd name="adj2" fmla="val -9814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7" name="矩形 16"/>
            <p:cNvSpPr>
              <a:spLocks noChangeArrowheads="1"/>
            </p:cNvSpPr>
            <p:nvPr/>
          </p:nvSpPr>
          <p:spPr bwMode="auto">
            <a:xfrm>
              <a:off x="9416519" y="9370429"/>
              <a:ext cx="3779915" cy="5167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圆的周长公式：</a:t>
              </a:r>
              <a:r>
                <a:rPr lang="en-US" altLang="zh-CN" sz="4800" b="1">
                  <a:solidFill>
                    <a:srgbClr val="FF0000"/>
                  </a:solidFill>
                  <a:latin typeface="+mn-lt"/>
                  <a:sym typeface="Arial" pitchFamily="34" charset="0"/>
                </a:rPr>
                <a:t>C</a:t>
              </a:r>
              <a:r>
                <a:rPr lang="zh-CN" altLang="en-US" sz="4800" b="1">
                  <a:solidFill>
                    <a:srgbClr val="FF0000"/>
                  </a:solidFill>
                  <a:latin typeface="+mn-lt"/>
                  <a:sym typeface="Arial" pitchFamily="34" charset="0"/>
                </a:rPr>
                <a:t>＝</a:t>
              </a:r>
              <a:r>
                <a:rPr lang="en-US" altLang="zh-CN" sz="4800" b="1">
                  <a:solidFill>
                    <a:srgbClr val="FF0000"/>
                  </a:solidFill>
                  <a:latin typeface="+mn-lt"/>
                  <a:sym typeface="Arial" pitchFamily="34" charset="0"/>
                </a:rPr>
                <a:t>2πr</a:t>
              </a:r>
              <a:endParaRPr lang="zh-CN" altLang="en-US" sz="4800" b="1">
                <a:solidFill>
                  <a:srgbClr val="FF0000"/>
                </a:solidFill>
                <a:latin typeface="+mn-lt"/>
                <a:sym typeface="Arial" pitchFamily="34" charset="0"/>
              </a:endParaRPr>
            </a:p>
          </p:txBody>
        </p:sp>
      </p:grpSp>
      <p:pic>
        <p:nvPicPr>
          <p:cNvPr id="18" name="图片 1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3" r="30628" b="43063"/>
          <a:stretch>
            <a:fillRect/>
          </a:stretch>
        </p:blipFill>
        <p:spPr>
          <a:xfrm flipH="1">
            <a:off x="18720172" y="1227621"/>
            <a:ext cx="2024074" cy="221566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9" grpId="0"/>
      <p:bldP spid="13" grpId="1"/>
      <p:bldP spid="1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00" y="1049275"/>
            <a:ext cx="5678000" cy="1777897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 bwMode="auto">
          <a:xfrm>
            <a:off x="3962400" y="2968546"/>
            <a:ext cx="179832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、一个圆柱底面半径是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2cm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，侧面展开图是一个正方形，则它的高是（      ）厘米。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3" name="矩形: 圆角 12"/>
          <p:cNvSpPr/>
          <p:nvPr/>
        </p:nvSpPr>
        <p:spPr>
          <a:xfrm>
            <a:off x="4762500" y="5776668"/>
            <a:ext cx="14859000" cy="6507487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5600700" y="5867671"/>
            <a:ext cx="13487400" cy="61300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因为圆柱的侧面展开图是一个正方形，所以圆柱的高等于底面圆的周长，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2×3.14×2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6.28×2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12.56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（厘米）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6" name="文本框 15"/>
          <p:cNvSpPr txBox="1"/>
          <p:nvPr/>
        </p:nvSpPr>
        <p:spPr bwMode="auto">
          <a:xfrm>
            <a:off x="8229600" y="4418180"/>
            <a:ext cx="2057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12.56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/>
      <p:bldP spid="13" grpId="0"/>
      <p:bldP spid="1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10439400" y="1676400"/>
            <a:ext cx="5105400" cy="1066800"/>
            <a:chOff x="692103" y="1765829"/>
            <a:chExt cx="3647354" cy="1067454"/>
          </a:xfrm>
        </p:grpSpPr>
        <p:sp>
          <p:nvSpPr>
            <p:cNvPr id="3" name="任意多边形 22"/>
            <p:cNvSpPr/>
            <p:nvPr/>
          </p:nvSpPr>
          <p:spPr>
            <a:xfrm>
              <a:off x="692103" y="1765829"/>
              <a:ext cx="3647354" cy="1067454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878664" y="1773382"/>
              <a:ext cx="3297478" cy="92389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圆柱的表面积</a:t>
              </a:r>
              <a:endParaRPr lang="zh-CN" altLang="en-US" sz="5400" b="1">
                <a:solidFill>
                  <a:schemeClr val="bg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7682" r="8125" b="31693"/>
          <a:stretch>
            <a:fillRect/>
          </a:stretch>
        </p:blipFill>
        <p:spPr>
          <a:xfrm>
            <a:off x="3048000" y="2825449"/>
            <a:ext cx="18592800" cy="10174199"/>
          </a:xfrm>
          <a:prstGeom prst="rect">
            <a:avLst/>
          </a:prstGeom>
        </p:spPr>
      </p:pic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5257799" y="3423217"/>
            <a:ext cx="16154400" cy="8017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、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圆柱的侧面积</a:t>
            </a:r>
            <a:endParaRPr lang="en-US" altLang="zh-CN" sz="5400" b="1">
              <a:solidFill>
                <a:srgbClr val="0000FF"/>
              </a:solidFill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圆柱的侧面积＝底面圆的周长</a:t>
            </a:r>
            <a:r>
              <a:rPr lang="en-US" altLang="zh-CN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×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高</a:t>
            </a:r>
            <a:endParaRPr lang="en-US" altLang="zh-CN" sz="5400" b="1">
              <a:solidFill>
                <a:srgbClr val="FF0000"/>
              </a:solidFill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S</a:t>
            </a:r>
            <a:r>
              <a:rPr lang="zh-CN" altLang="zh-CN" sz="5400" b="1" baseline="-25000">
                <a:solidFill>
                  <a:srgbClr val="FF0000"/>
                </a:solidFill>
                <a:latin typeface="+mn-lt"/>
                <a:ea typeface="+mn-ea"/>
              </a:rPr>
              <a:t>侧</a:t>
            </a:r>
            <a:r>
              <a:rPr lang="zh-CN" altLang="en-US" sz="5400" b="1">
                <a:solidFill>
                  <a:srgbClr val="FF0000"/>
                </a:solidFill>
                <a:latin typeface="+mn-lt"/>
                <a:ea typeface="+mn-ea"/>
              </a:rPr>
              <a:t>＝</a:t>
            </a: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Ch</a:t>
            </a:r>
            <a:r>
              <a:rPr lang="zh-CN" altLang="en-US" sz="5400" b="1">
                <a:solidFill>
                  <a:srgbClr val="FF0000"/>
                </a:solidFill>
                <a:latin typeface="+mn-lt"/>
                <a:ea typeface="+mn-ea"/>
              </a:rPr>
              <a:t>＝</a:t>
            </a: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2</a:t>
            </a:r>
            <a:r>
              <a:rPr lang="zh-CN" altLang="zh-CN" sz="5400" b="1">
                <a:solidFill>
                  <a:srgbClr val="FF0000"/>
                </a:solidFill>
                <a:latin typeface="+mn-lt"/>
                <a:ea typeface="+mn-ea"/>
              </a:rPr>
              <a:t>π</a:t>
            </a: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rh</a:t>
            </a:r>
            <a:r>
              <a:rPr lang="zh-CN" altLang="en-US" sz="5400" b="1">
                <a:solidFill>
                  <a:srgbClr val="FF0000"/>
                </a:solidFill>
                <a:latin typeface="+mn-lt"/>
                <a:ea typeface="+mn-ea"/>
              </a:rPr>
              <a:t>＝</a:t>
            </a:r>
            <a:r>
              <a:rPr lang="zh-CN" altLang="zh-CN" sz="5400" b="1">
                <a:solidFill>
                  <a:srgbClr val="FF0000"/>
                </a:solidFill>
                <a:latin typeface="+mn-lt"/>
                <a:ea typeface="+mn-ea"/>
              </a:rPr>
              <a:t>π</a:t>
            </a: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d</a:t>
            </a:r>
            <a:r>
              <a:rPr lang="en-US" altLang="zh-CN" sz="5400" b="1">
                <a:solidFill>
                  <a:srgbClr val="FF0000"/>
                </a:solidFill>
              </a:rPr>
              <a:t>h</a:t>
            </a:r>
            <a:endParaRPr lang="en-US" altLang="zh-CN" sz="5400" b="1">
              <a:solidFill>
                <a:srgbClr val="FF0000"/>
              </a:solidFill>
              <a:latin typeface="+mn-lt"/>
              <a:ea typeface="+mn-ea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latin typeface="+mj-ea"/>
                <a:sym typeface="Arial" pitchFamily="34" charset="0"/>
              </a:rPr>
              <a:t>、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圆柱的表面积</a:t>
            </a:r>
            <a:r>
              <a:rPr lang="zh-CN" altLang="en-US" sz="5400" b="1">
                <a:latin typeface="+mj-ea"/>
                <a:sym typeface="Arial" pitchFamily="34" charset="0"/>
              </a:rPr>
              <a:t>：指的是圆柱表面的总面积。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圆柱的表面积＝圆柱的侧面积＋底面圆的面积</a:t>
            </a:r>
            <a:r>
              <a:rPr lang="en-US" altLang="zh-CN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×2</a:t>
            </a:r>
            <a:endParaRPr lang="en-US" altLang="zh-CN" sz="5400" b="1">
              <a:solidFill>
                <a:srgbClr val="FF0000"/>
              </a:solidFill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S</a:t>
            </a:r>
            <a:r>
              <a:rPr lang="zh-CN" altLang="zh-CN" sz="5400" b="1" baseline="-25000">
                <a:solidFill>
                  <a:srgbClr val="FF0000"/>
                </a:solidFill>
                <a:latin typeface="+mn-lt"/>
                <a:ea typeface="+mn-ea"/>
              </a:rPr>
              <a:t>表</a:t>
            </a:r>
            <a:r>
              <a:rPr lang="zh-CN" altLang="en-US" sz="5400" b="1">
                <a:solidFill>
                  <a:srgbClr val="FF0000"/>
                </a:solidFill>
                <a:latin typeface="+mn-lt"/>
              </a:rPr>
              <a:t>＝</a:t>
            </a: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Ch</a:t>
            </a:r>
            <a:r>
              <a:rPr lang="zh-CN" altLang="en-US" sz="5400" b="1">
                <a:solidFill>
                  <a:srgbClr val="FF0000"/>
                </a:solidFill>
                <a:latin typeface="+mn-lt"/>
                <a:ea typeface="+mn-ea"/>
              </a:rPr>
              <a:t>＋</a:t>
            </a:r>
            <a:r>
              <a:rPr lang="en-US" altLang="zh-CN" sz="5400" b="1">
                <a:solidFill>
                  <a:srgbClr val="FF0000"/>
                </a:solidFill>
                <a:latin typeface="+mn-lt"/>
                <a:ea typeface="+mn-ea"/>
              </a:rPr>
              <a:t>2πr</a:t>
            </a:r>
            <a:r>
              <a:rPr lang="en-US" altLang="zh-CN" sz="5400" b="1" baseline="30000">
                <a:solidFill>
                  <a:srgbClr val="FF0000"/>
                </a:solidFill>
                <a:latin typeface="+mn-lt"/>
                <a:ea typeface="+mn-ea"/>
              </a:rPr>
              <a:t>2</a:t>
            </a:r>
            <a:endParaRPr lang="zh-CN" altLang="en-US" sz="5400" b="1">
              <a:solidFill>
                <a:srgbClr val="FF0000"/>
              </a:solidFill>
              <a:latin typeface="+mn-lt"/>
              <a:ea typeface="+mn-ea"/>
              <a:sym typeface="Arial" pitchFamily="34" charset="0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图片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0" y="-1"/>
            <a:ext cx="24422100" cy="13737431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 bwMode="auto">
          <a:xfrm>
            <a:off x="3581400" y="2881618"/>
            <a:ext cx="179070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一个圆柱形茶叶罐底面半径是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厘米，高是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10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厘米。沿着这个茶叶罐的高剪开它侧面贴着的商标纸，这张商标纸的面积是多少平方厘米？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4495800" y="6688964"/>
            <a:ext cx="14859000" cy="611263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 bwMode="auto">
          <a:xfrm>
            <a:off x="5619750" y="6553200"/>
            <a:ext cx="13277850" cy="613007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latin typeface="+mn-ea"/>
                <a:cs typeface="思源黑体 CN Light" panose="020b0300000000000000" charset="-122"/>
                <a:sym typeface="+mn-lt"/>
              </a:rPr>
              <a:t>圆柱的侧面积公式为：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S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2πrh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0000FF"/>
              </a:solidFill>
              <a:highlight>
                <a:srgbClr val="FFFF00"/>
              </a:highlight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2×3.14×6×10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6.28×6×10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376.8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（平方厘米）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答：这张商标纸的面积是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376.8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平方厘米。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 bwMode="auto">
          <a:xfrm>
            <a:off x="3131343" y="3200400"/>
            <a:ext cx="179070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一个圆柱的高是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厘米，底面周长是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25.12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厘米，这个圆柱的表面积是（      ）平方厘米。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2514599" y="6367254"/>
            <a:ext cx="19140488" cy="484827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 bwMode="auto">
          <a:xfrm>
            <a:off x="3056918" y="6527551"/>
            <a:ext cx="7464050" cy="43511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latin typeface="+mn-ea"/>
                <a:cs typeface="思源黑体 CN Light" panose="020b0300000000000000" charset="-122"/>
                <a:sym typeface="+mn-lt"/>
              </a:rPr>
              <a:t>底面圆半径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r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C÷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2π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） 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highlight>
                <a:srgbClr val="FFFF00"/>
              </a:highlight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25.12÷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2×3.14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25.14÷6.28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4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（厘米）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 bwMode="auto">
          <a:xfrm>
            <a:off x="11063287" y="6508501"/>
            <a:ext cx="10363200" cy="43511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</a:rPr>
              <a:t>圆柱表面积</a:t>
            </a:r>
            <a:r>
              <a:rPr lang="en-US" altLang="zh-CN" sz="48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</a:rPr>
              <a:t>S</a:t>
            </a:r>
            <a:r>
              <a:rPr lang="zh-CN" altLang="zh-CN" sz="4800" b="1" baseline="-25000">
                <a:solidFill>
                  <a:srgbClr val="0000FF"/>
                </a:solidFill>
                <a:highlight>
                  <a:srgbClr val="FFFF00"/>
                </a:highlight>
                <a:latin typeface="+mn-ea"/>
              </a:rPr>
              <a:t>表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</a:rPr>
              <a:t>＝</a:t>
            </a:r>
            <a:r>
              <a:rPr lang="en-US" altLang="zh-CN" sz="4800" b="1">
                <a:solidFill>
                  <a:srgbClr val="0000FF"/>
                </a:solidFill>
                <a:highlight>
                  <a:srgbClr val="FFFF00"/>
                </a:highlight>
              </a:rPr>
              <a:t>Ch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</a:rPr>
              <a:t>＋</a:t>
            </a:r>
            <a:r>
              <a:rPr lang="en-US" altLang="zh-CN" sz="4800" b="1">
                <a:solidFill>
                  <a:srgbClr val="0000FF"/>
                </a:solidFill>
                <a:highlight>
                  <a:srgbClr val="FFFF00"/>
                </a:highlight>
              </a:rPr>
              <a:t>2πr</a:t>
            </a:r>
            <a:r>
              <a:rPr lang="en-US" altLang="zh-CN" sz="4800" b="1" baseline="30000">
                <a:solidFill>
                  <a:srgbClr val="0000FF"/>
                </a:solidFill>
                <a:highlight>
                  <a:srgbClr val="FFFF00"/>
                </a:highlight>
              </a:rPr>
              <a:t>2</a:t>
            </a:r>
            <a:endParaRPr lang="zh-CN" altLang="en-US" sz="4800" b="1">
              <a:solidFill>
                <a:srgbClr val="0000FF"/>
              </a:solidFill>
              <a:highlight>
                <a:srgbClr val="FFFF00"/>
              </a:highlight>
              <a:sym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25.12×8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＋ 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2×3.14×4</a:t>
            </a:r>
            <a:r>
              <a:rPr lang="en-US" altLang="zh-CN" sz="4800" b="1" baseline="30000">
                <a:solidFill>
                  <a:srgbClr val="FF0000"/>
                </a:solidFill>
                <a:latin typeface="+mn-ea"/>
              </a:rPr>
              <a:t>2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200.96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100.48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301.44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（平方厘米）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9339868" y="4632228"/>
            <a:ext cx="2362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301.44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1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 bwMode="auto">
          <a:xfrm>
            <a:off x="3311112" y="2743200"/>
            <a:ext cx="179070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一个高是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分米，底面圆的直径是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分米圆柱形的无盖水桶的表面积是（      ）平方分米。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3939762" y="5410200"/>
            <a:ext cx="16649700" cy="4469437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 bwMode="auto">
          <a:xfrm>
            <a:off x="4958936" y="5532196"/>
            <a:ext cx="15135225" cy="40564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8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latin typeface="+mn-ea"/>
                <a:cs typeface="思源黑体 CN Light" panose="020b0300000000000000" charset="-122"/>
                <a:sym typeface="+mn-lt"/>
              </a:rPr>
              <a:t>水桶的表面积＝圆柱的侧面积＋下底面圆面积 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8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3.14×2×5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3.14×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2÷2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 baseline="30000">
                <a:solidFill>
                  <a:srgbClr val="FF0000"/>
                </a:solidFill>
                <a:latin typeface="+mn-ea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31.4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3.14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34.54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（平方分米）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69" r="14523" b="37296"/>
          <a:stretch>
            <a:fillRect/>
          </a:stretch>
        </p:blipFill>
        <p:spPr>
          <a:xfrm>
            <a:off x="18440400" y="10112849"/>
            <a:ext cx="1937736" cy="2532992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5486400" y="10255292"/>
            <a:ext cx="12397961" cy="2229236"/>
            <a:chOff x="10435977" y="9409169"/>
            <a:chExt cx="7398869" cy="1072611"/>
          </a:xfrm>
        </p:grpSpPr>
        <p:sp>
          <p:nvSpPr>
            <p:cNvPr id="8" name="圆角矩形标注 8"/>
            <p:cNvSpPr/>
            <p:nvPr/>
          </p:nvSpPr>
          <p:spPr bwMode="auto">
            <a:xfrm>
              <a:off x="10435977" y="9409169"/>
              <a:ext cx="7398869" cy="1072611"/>
            </a:xfrm>
            <a:prstGeom prst="wedgeRoundRectCallout">
              <a:avLst>
                <a:gd name="adj1" fmla="val 54766"/>
                <a:gd name="adj2" fmla="val -14121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9" name="矩形 8"/>
            <p:cNvSpPr>
              <a:spLocks noChangeArrowheads="1"/>
            </p:cNvSpPr>
            <p:nvPr/>
          </p:nvSpPr>
          <p:spPr bwMode="auto">
            <a:xfrm>
              <a:off x="10553826" y="9409170"/>
              <a:ext cx="7183138" cy="958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8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在实际应用中，并不是所有的圆柱形物体都有两个底面的，一定要具体问题具体分析。</a:t>
              </a:r>
              <a:endPara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endParaRPr>
            </a:p>
          </p:txBody>
        </p:sp>
      </p:grpSp>
      <p:sp>
        <p:nvSpPr>
          <p:cNvPr id="10" name="文本框 9"/>
          <p:cNvSpPr txBox="1"/>
          <p:nvPr/>
        </p:nvSpPr>
        <p:spPr bwMode="auto">
          <a:xfrm>
            <a:off x="9704180" y="4195860"/>
            <a:ext cx="1981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34.54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10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 bwMode="auto">
          <a:xfrm>
            <a:off x="3238499" y="3048000"/>
            <a:ext cx="17907000" cy="32431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6】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有一个高是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30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分米、底面圆的直径是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分米圆柱形的烟囱，刘叔叔要用铁皮包这个烟囱，至少需要用多少平方分米的铁皮？（得数保留整数）</a:t>
            </a:r>
            <a:endParaRPr lang="zh-CN" altLang="en-US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4038600" y="6488601"/>
            <a:ext cx="11558587" cy="614367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 bwMode="auto">
          <a:xfrm>
            <a:off x="4795838" y="6650717"/>
            <a:ext cx="11029950" cy="58003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6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latin typeface="+mn-ea"/>
                <a:cs typeface="思源黑体 CN Light" panose="020b0300000000000000" charset="-122"/>
                <a:sym typeface="+mn-lt"/>
              </a:rPr>
              <a:t>烟囱的表面积＝圆柱的侧面积＝</a:t>
            </a:r>
            <a:r>
              <a:rPr lang="el-GR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π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highlight>
                  <a:srgbClr val="FFFF00"/>
                </a:highlight>
                <a:cs typeface="思源黑体 CN Light" panose="020b0300000000000000" charset="-122"/>
                <a:sym typeface="+mn-lt"/>
              </a:rPr>
              <a:t>dh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highlight>
                <a:srgbClr val="FFFF00"/>
              </a:highlight>
              <a:cs typeface="思源黑体 CN Light" panose="020b0300000000000000" charset="-122"/>
              <a:sym typeface="+mn-lt"/>
            </a:endParaRPr>
          </a:p>
          <a:p>
            <a:pPr>
              <a:lnSpc>
                <a:spcPts val="76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3.14×6×30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76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18.84×30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76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565.2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76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≈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566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（平方分米）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ts val="76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答：至少需要用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566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平方分米的铁皮。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4015" y="9496149"/>
            <a:ext cx="1990435" cy="2954874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16335375" y="7254642"/>
            <a:ext cx="5224458" cy="1991571"/>
            <a:chOff x="13252407" y="9409169"/>
            <a:chExt cx="3117858" cy="958257"/>
          </a:xfrm>
        </p:grpSpPr>
        <p:sp>
          <p:nvSpPr>
            <p:cNvPr id="8" name="圆角矩形标注 8"/>
            <p:cNvSpPr/>
            <p:nvPr/>
          </p:nvSpPr>
          <p:spPr bwMode="auto">
            <a:xfrm>
              <a:off x="13252407" y="9409169"/>
              <a:ext cx="2992805" cy="958257"/>
            </a:xfrm>
            <a:prstGeom prst="wedgeRoundRectCallout">
              <a:avLst>
                <a:gd name="adj1" fmla="val -6320"/>
                <a:gd name="adj2" fmla="val 82201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9" name="矩形 8"/>
            <p:cNvSpPr>
              <a:spLocks noChangeArrowheads="1"/>
            </p:cNvSpPr>
            <p:nvPr/>
          </p:nvSpPr>
          <p:spPr bwMode="auto">
            <a:xfrm>
              <a:off x="13377461" y="9436664"/>
              <a:ext cx="2992804" cy="850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7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用“进一法”取近似数。</a:t>
              </a:r>
              <a:endPara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endParaRPr>
            </a:p>
          </p:txBody>
        </p:sp>
      </p:grp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7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图片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100" y="-1"/>
            <a:ext cx="24422100" cy="13737431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 bwMode="auto">
          <a:xfrm>
            <a:off x="3238499" y="3048000"/>
            <a:ext cx="179070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如果将一个圆柱的底面半径扩大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倍，高不变，则它的侧面积会扩大（    ）倍。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A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      B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      C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9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10" name="矩形: 圆角 9"/>
          <p:cNvSpPr/>
          <p:nvPr/>
        </p:nvSpPr>
        <p:spPr>
          <a:xfrm>
            <a:off x="4010026" y="7324285"/>
            <a:ext cx="16649700" cy="4469437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 bwMode="auto">
          <a:xfrm>
            <a:off x="4419600" y="7446281"/>
            <a:ext cx="16240125" cy="409009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8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这个圆柱的底面半径为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厘米，则它的侧面积为</a:t>
            </a:r>
            <a:r>
              <a:rPr lang="en-US" altLang="zh-CN" sz="4800" b="1">
                <a:solidFill>
                  <a:srgbClr val="FF0000"/>
                </a:solidFill>
              </a:rPr>
              <a:t>2</a:t>
            </a:r>
            <a:r>
              <a:rPr lang="zh-CN" altLang="zh-CN" sz="4800" b="1">
                <a:solidFill>
                  <a:srgbClr val="FF0000"/>
                </a:solidFill>
              </a:rPr>
              <a:t>π</a:t>
            </a:r>
            <a:r>
              <a:rPr lang="en-US" altLang="zh-CN" sz="4800" b="1">
                <a:solidFill>
                  <a:srgbClr val="FF0000"/>
                </a:solidFill>
              </a:rPr>
              <a:t>rh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cs typeface="思源黑体 CN Light" panose="020b0300000000000000" charset="-122"/>
              <a:sym typeface="+mn-lt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如果将这个圆柱的底面半径扩大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倍，则新圆柱的半径为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3r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，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cs typeface="思源黑体 CN Light" panose="020b0300000000000000" charset="-122"/>
              <a:sym typeface="+mn-lt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那么新圆柱的侧面积为：</a:t>
            </a:r>
            <a:r>
              <a:rPr lang="en-US" altLang="zh-CN" sz="4800" b="1">
                <a:solidFill>
                  <a:srgbClr val="FF0000"/>
                </a:solidFill>
              </a:rPr>
              <a:t>2</a:t>
            </a:r>
            <a:r>
              <a:rPr lang="zh-CN" altLang="zh-CN" sz="4800" b="1">
                <a:solidFill>
                  <a:srgbClr val="FF0000"/>
                </a:solidFill>
              </a:rPr>
              <a:t>π</a:t>
            </a:r>
            <a:r>
              <a:rPr lang="en-US" altLang="zh-CN" sz="4800" b="1">
                <a:solidFill>
                  <a:srgbClr val="FF0000"/>
                </a:solidFill>
              </a:rPr>
              <a:t>×</a:t>
            </a:r>
            <a:r>
              <a:rPr lang="zh-CN" altLang="en-US" sz="4800" b="1">
                <a:solidFill>
                  <a:srgbClr val="FF0000"/>
                </a:solidFill>
              </a:rPr>
              <a:t>（</a:t>
            </a:r>
            <a:r>
              <a:rPr lang="en-US" altLang="zh-CN" sz="4800" b="1">
                <a:solidFill>
                  <a:srgbClr val="FF0000"/>
                </a:solidFill>
              </a:rPr>
              <a:t>3r</a:t>
            </a:r>
            <a:r>
              <a:rPr lang="zh-CN" altLang="en-US" sz="4800" b="1">
                <a:solidFill>
                  <a:srgbClr val="FF0000"/>
                </a:solidFill>
              </a:rPr>
              <a:t>）</a:t>
            </a:r>
            <a:r>
              <a:rPr lang="en-US" altLang="zh-CN" sz="4800" b="1">
                <a:solidFill>
                  <a:srgbClr val="FF0000"/>
                </a:solidFill>
              </a:rPr>
              <a:t>×h</a:t>
            </a:r>
            <a:r>
              <a:rPr lang="zh-CN" altLang="en-US" sz="4800" b="1">
                <a:solidFill>
                  <a:srgbClr val="FF0000"/>
                </a:solidFill>
              </a:rPr>
              <a:t>＝</a:t>
            </a:r>
            <a:r>
              <a:rPr lang="en-US" altLang="zh-CN" sz="4800" b="1">
                <a:solidFill>
                  <a:srgbClr val="FF0000"/>
                </a:solidFill>
              </a:rPr>
              <a:t>6</a:t>
            </a:r>
            <a:r>
              <a:rPr lang="zh-CN" altLang="zh-CN" sz="4800" b="1">
                <a:solidFill>
                  <a:srgbClr val="FF0000"/>
                </a:solidFill>
              </a:rPr>
              <a:t>π</a:t>
            </a:r>
            <a:r>
              <a:rPr lang="en-US" altLang="zh-CN" sz="4800" b="1">
                <a:solidFill>
                  <a:srgbClr val="FF0000"/>
                </a:solidFill>
              </a:rPr>
              <a:t>rh</a:t>
            </a:r>
            <a:r>
              <a:rPr lang="zh-CN" altLang="en-US" sz="4800" b="1">
                <a:solidFill>
                  <a:srgbClr val="FF0000"/>
                </a:solidFill>
              </a:rPr>
              <a:t>。</a:t>
            </a:r>
            <a:endParaRPr lang="en-US" altLang="zh-CN" sz="4800" b="1">
              <a:solidFill>
                <a:srgbClr val="FF0000"/>
              </a:solidFill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cs typeface="思源黑体 CN Light" panose="020b0300000000000000" charset="-122"/>
                <a:sym typeface="+mn-lt"/>
              </a:rPr>
              <a:t>所以侧面积扩大了：</a:t>
            </a:r>
            <a:r>
              <a:rPr lang="zh-CN" altLang="en-US" sz="4800" b="1">
                <a:solidFill>
                  <a:srgbClr val="FF0000"/>
                </a:solidFill>
                <a:sym typeface="+mn-lt"/>
              </a:rPr>
              <a:t>（</a:t>
            </a:r>
            <a:r>
              <a:rPr lang="en-US" altLang="zh-CN" sz="4800" b="1">
                <a:solidFill>
                  <a:srgbClr val="FF0000"/>
                </a:solidFill>
              </a:rPr>
              <a:t>6</a:t>
            </a:r>
            <a:r>
              <a:rPr lang="zh-CN" altLang="zh-CN" sz="4800" b="1">
                <a:solidFill>
                  <a:srgbClr val="FF0000"/>
                </a:solidFill>
              </a:rPr>
              <a:t>π</a:t>
            </a:r>
            <a:r>
              <a:rPr lang="en-US" altLang="zh-CN" sz="4800" b="1">
                <a:solidFill>
                  <a:srgbClr val="FF0000"/>
                </a:solidFill>
              </a:rPr>
              <a:t>rh</a:t>
            </a:r>
            <a:r>
              <a:rPr lang="zh-CN" altLang="en-US" sz="4800" b="1">
                <a:solidFill>
                  <a:srgbClr val="FF0000"/>
                </a:solidFill>
              </a:rPr>
              <a:t>）</a:t>
            </a:r>
            <a:r>
              <a:rPr lang="en-US" altLang="zh-CN" sz="4800" b="1">
                <a:solidFill>
                  <a:srgbClr val="FF0000"/>
                </a:solidFill>
              </a:rPr>
              <a:t>÷</a:t>
            </a:r>
            <a:r>
              <a:rPr lang="zh-CN" altLang="en-US" sz="4800" b="1">
                <a:solidFill>
                  <a:srgbClr val="FF0000"/>
                </a:solidFill>
              </a:rPr>
              <a:t>（</a:t>
            </a:r>
            <a:r>
              <a:rPr lang="en-US" altLang="zh-CN" sz="4800" b="1">
                <a:solidFill>
                  <a:srgbClr val="FF0000"/>
                </a:solidFill>
              </a:rPr>
              <a:t>2</a:t>
            </a:r>
            <a:r>
              <a:rPr lang="zh-CN" altLang="zh-CN" sz="4800" b="1">
                <a:solidFill>
                  <a:srgbClr val="FF0000"/>
                </a:solidFill>
              </a:rPr>
              <a:t>π</a:t>
            </a:r>
            <a:r>
              <a:rPr lang="en-US" altLang="zh-CN" sz="4800" b="1">
                <a:solidFill>
                  <a:srgbClr val="FF0000"/>
                </a:solidFill>
              </a:rPr>
              <a:t>rh</a:t>
            </a:r>
            <a:r>
              <a:rPr lang="zh-CN" altLang="en-US" sz="4800" b="1">
                <a:solidFill>
                  <a:srgbClr val="FF0000"/>
                </a:solidFill>
              </a:rPr>
              <a:t>）＝</a:t>
            </a:r>
            <a:r>
              <a:rPr lang="en-US" altLang="zh-CN" sz="4800" b="1">
                <a:solidFill>
                  <a:srgbClr val="FF0000"/>
                </a:solidFill>
              </a:rPr>
              <a:t>3</a:t>
            </a:r>
            <a:r>
              <a:rPr lang="zh-CN" altLang="en-US" sz="4800" b="1">
                <a:solidFill>
                  <a:srgbClr val="FF0000"/>
                </a:solidFill>
              </a:rPr>
              <a:t>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rgbClr val="FF0000"/>
              </a:solidFill>
              <a:cs typeface="思源黑体 CN Light" panose="020b0300000000000000" charset="-122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9906000" y="4457247"/>
            <a:ext cx="95786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A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10" grpId="0"/>
      <p:bldP spid="12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grpSp>
        <p:nvGrpSpPr>
          <p:cNvPr id="8" name="组合 7"/>
          <p:cNvGrpSpPr/>
          <p:nvPr/>
        </p:nvGrpSpPr>
        <p:grpSpPr>
          <a:xfrm>
            <a:off x="9753600" y="2453523"/>
            <a:ext cx="4495800" cy="1066800"/>
            <a:chOff x="692103" y="1765829"/>
            <a:chExt cx="3211849" cy="1067454"/>
          </a:xfrm>
        </p:grpSpPr>
        <p:sp>
          <p:nvSpPr>
            <p:cNvPr id="9" name="任意多边形 22"/>
            <p:cNvSpPr/>
            <p:nvPr/>
          </p:nvSpPr>
          <p:spPr>
            <a:xfrm>
              <a:off x="692103" y="1765829"/>
              <a:ext cx="3211849" cy="1067454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878664" y="1773382"/>
              <a:ext cx="2916412" cy="92389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圆柱的体积</a:t>
              </a:r>
              <a:endParaRPr lang="zh-CN" altLang="en-US" sz="5400" b="1">
                <a:solidFill>
                  <a:schemeClr val="bg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7682" r="8125" b="31693"/>
          <a:stretch>
            <a:fillRect/>
          </a:stretch>
        </p:blipFill>
        <p:spPr>
          <a:xfrm>
            <a:off x="3048000" y="3744025"/>
            <a:ext cx="18592800" cy="8909351"/>
          </a:xfrm>
          <a:prstGeom prst="rect">
            <a:avLst/>
          </a:prstGeom>
        </p:spPr>
      </p:pic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5257799" y="4341793"/>
            <a:ext cx="16154400" cy="695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、圆柱所占空间的大小，叫做这个圆柱的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体积</a:t>
            </a:r>
            <a:r>
              <a:rPr lang="zh-CN" altLang="en-US" sz="5400" b="1">
                <a:latin typeface="+mj-ea"/>
                <a:sym typeface="Arial" pitchFamily="34" charset="0"/>
              </a:rPr>
              <a:t>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ea typeface="+mn-ea"/>
                <a:sym typeface="Arial" pitchFamily="34" charset="0"/>
              </a:rPr>
              <a:t>2</a:t>
            </a:r>
            <a:r>
              <a:rPr lang="zh-CN" altLang="en-US" sz="5400" b="1">
                <a:latin typeface="+mj-ea"/>
                <a:ea typeface="+mn-ea"/>
                <a:sym typeface="Arial" pitchFamily="34" charset="0"/>
              </a:rPr>
              <a:t>、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ea typeface="+mn-ea"/>
                <a:sym typeface="Arial" pitchFamily="34" charset="0"/>
              </a:rPr>
              <a:t>圆柱的体积公式</a:t>
            </a:r>
            <a:r>
              <a:rPr lang="zh-CN" altLang="en-US" sz="5400" b="1">
                <a:latin typeface="+mj-ea"/>
                <a:ea typeface="+mn-ea"/>
                <a:sym typeface="Arial" pitchFamily="34" charset="0"/>
              </a:rPr>
              <a:t>：</a:t>
            </a:r>
            <a:endParaRPr lang="en-US" altLang="zh-CN" sz="5400" b="1">
              <a:latin typeface="+mj-ea"/>
              <a:ea typeface="+mn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  <a:sym typeface="Arial" pitchFamily="34" charset="0"/>
              </a:rPr>
              <a:t>圆柱的体积＝底面积</a:t>
            </a:r>
            <a:r>
              <a:rPr lang="en-US" altLang="zh-CN" sz="5400" b="1">
                <a:solidFill>
                  <a:srgbClr val="FF0000"/>
                </a:solidFill>
                <a:latin typeface="+mn-ea"/>
                <a:ea typeface="+mn-ea"/>
                <a:sym typeface="Arial" pitchFamily="34" charset="0"/>
              </a:rPr>
              <a:t>×</a:t>
            </a:r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  <a:sym typeface="Arial" pitchFamily="34" charset="0"/>
              </a:rPr>
              <a:t>高</a:t>
            </a:r>
            <a:endParaRPr lang="en-US" altLang="zh-CN" sz="5400" b="1">
              <a:solidFill>
                <a:srgbClr val="FF0000"/>
              </a:solidFill>
              <a:latin typeface="+mn-ea"/>
              <a:ea typeface="+mn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6000" b="1">
                <a:solidFill>
                  <a:srgbClr val="FF0000"/>
                </a:solidFill>
              </a:rPr>
              <a:t>V</a:t>
            </a:r>
            <a:r>
              <a:rPr lang="zh-CN" altLang="zh-CN" sz="6000" b="1" baseline="-25000">
                <a:solidFill>
                  <a:srgbClr val="FF0000"/>
                </a:solidFill>
              </a:rPr>
              <a:t>圆柱</a:t>
            </a:r>
            <a:r>
              <a:rPr lang="zh-CN" altLang="en-US" sz="6000" b="1">
                <a:solidFill>
                  <a:srgbClr val="FF0000"/>
                </a:solidFill>
                <a:latin typeface="+mn-ea"/>
                <a:sym typeface="Arial" pitchFamily="34" charset="0"/>
              </a:rPr>
              <a:t>＝</a:t>
            </a:r>
            <a:r>
              <a:rPr lang="en-US" altLang="zh-CN" sz="6000" b="1" err="1">
                <a:solidFill>
                  <a:srgbClr val="FF0000"/>
                </a:solidFill>
              </a:rPr>
              <a:t>Sh</a:t>
            </a:r>
            <a:endParaRPr lang="en-US" altLang="zh-CN" sz="6000" b="1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6000" b="1">
                <a:solidFill>
                  <a:srgbClr val="FF0000"/>
                </a:solidFill>
              </a:rPr>
              <a:t>V</a:t>
            </a:r>
            <a:r>
              <a:rPr lang="zh-CN" altLang="zh-CN" sz="6000" b="1" baseline="-25000">
                <a:solidFill>
                  <a:srgbClr val="FF0000"/>
                </a:solidFill>
              </a:rPr>
              <a:t>圆柱</a:t>
            </a:r>
            <a:r>
              <a:rPr lang="zh-CN" altLang="en-US" sz="6000" b="1">
                <a:solidFill>
                  <a:srgbClr val="FF0000"/>
                </a:solidFill>
                <a:latin typeface="+mn-ea"/>
                <a:sym typeface="Arial" pitchFamily="34" charset="0"/>
              </a:rPr>
              <a:t>＝</a:t>
            </a:r>
            <a:r>
              <a:rPr lang="en-US" altLang="zh-CN" sz="6000" b="1">
                <a:solidFill>
                  <a:srgbClr val="FF0000"/>
                </a:solidFill>
              </a:rPr>
              <a:t>πr</a:t>
            </a:r>
            <a:r>
              <a:rPr lang="en-US" altLang="zh-CN" sz="6000" b="1" baseline="30000">
                <a:solidFill>
                  <a:srgbClr val="FF0000"/>
                </a:solidFill>
              </a:rPr>
              <a:t>2</a:t>
            </a:r>
            <a:r>
              <a:rPr lang="en-US" altLang="zh-CN" sz="6000" b="1">
                <a:solidFill>
                  <a:srgbClr val="FF0000"/>
                </a:solidFill>
              </a:rPr>
              <a:t>h</a:t>
            </a:r>
            <a:endParaRPr lang="zh-CN" altLang="en-US" sz="6000" b="1">
              <a:solidFill>
                <a:srgbClr val="FF0000"/>
              </a:solidFill>
              <a:latin typeface="+mn-ea"/>
              <a:ea typeface="+mn-ea"/>
              <a:sym typeface="Arial" pitchFamily="34" charset="0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3114000" cy="12446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https://d.book118.com/815102041244011114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Times New Roman</vt:lpstr>
      <vt:lpstr>黑体</vt:lpstr>
      <vt:lpstr>思源黑体 CN Light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2024-09-21T22:31:57.905</cp:lastPrinted>
  <dcterms:created xsi:type="dcterms:W3CDTF">2024-09-21T14:31:57Z</dcterms:created>
  <dcterms:modified xsi:type="dcterms:W3CDTF">2024-09-21T14:32:00Z</dcterms:modified>
</cp:coreProperties>
</file>