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244477-D16B-4A09-B9F8-DE824E6557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5DAB0C-11B5-466D-AB15-2563E91CC1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9939B9C-A624-47E8-B36E-0CFF5FEB88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9E935B-C5E3-4A1A-AD3E-EF9A9E8D0A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7C70AE-BDB4-407E-BE40-3E5F741EBC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F588D6-B5CD-48A7-B864-61A526D33EB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3E7427D-BF75-4AA2-B2CD-BA4D971440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DA8DE0-8F59-417C-A537-F7834A3548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7F5382-5C3E-44D4-8F19-A972261EFD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C98A7E-4845-446A-B327-2FB0FD24E7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924969-C92C-46CA-BFA3-045E2DBE16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rcRect l="28268" r="21731"/>
          <a:stretch>
            <a:fillRect/>
          </a:stretch>
        </p:blipFill>
        <p:spPr>
          <a:xfrm>
            <a:off x="6096000" y="-1"/>
            <a:ext cx="6096000" cy="6858000"/>
          </a:xfrm>
          <a:prstGeom prst="rect">
            <a:avLst/>
          </a:prstGeom>
        </p:spPr>
      </p:pic>
      <p:sp>
        <p:nvSpPr>
          <p:cNvPr id="3" name="标题 1"/>
          <p:cNvSpPr>
            <a:spLocks noGrp="1"/>
          </p:cNvSpPr>
          <p:nvPr>
            <p:ph type="ctrTitle" idx="2147483647" hasCustomPrompt="1"/>
          </p:nvPr>
        </p:nvSpPr>
        <p:spPr>
          <a:xfrm>
            <a:off x="391695" y="5544503"/>
            <a:ext cx="4224233" cy="923330"/>
          </a:xfrm>
        </p:spPr>
        <p:txBody>
          <a:bodyPr wrap="none" anchor="b">
            <a:spAutoFit/>
          </a:bodyPr>
          <a:lstStyle>
            <a:lvl1pPr algn="l">
              <a:defRPr sz="6000" b="0" i="0" spc="300">
                <a:solidFill>
                  <a:schemeClr val="tx2"/>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391695" y="5051672"/>
            <a:ext cx="1980029" cy="480131"/>
          </a:xfrm>
        </p:spPr>
        <p:txBody>
          <a:bodyPr wrap="none" anchor="b">
            <a:spAutoFit/>
          </a:bodyPr>
          <a:lstStyle>
            <a:lvl1pPr marL="0" indent="0" algn="l">
              <a:buNone/>
              <a:defRPr sz="2800" b="0" i="0" spc="0">
                <a:solidFill>
                  <a:schemeClr val="tx1">
                    <a:lumMod val="50000"/>
                    <a:lumOff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5" name=""/>
        <p:cNvGrpSpPr/>
        <p:nvPr/>
      </p:nvGrpSpPr>
      <p:grpSpPr>
        <a:xfrm>
          <a:off x="0" y="0"/>
          <a:ext cx="0" cy="0"/>
        </a:xfrm>
      </p:grpSpPr>
      <p:sp>
        <p:nvSpPr>
          <p:cNvPr id="6"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1" name=""/>
        <p:cNvGrpSpPr/>
        <p:nvPr/>
      </p:nvGrpSpPr>
      <p:grpSpPr>
        <a:xfrm>
          <a:off x="0" y="0"/>
          <a:ext cx="0" cy="0"/>
        </a:xfrm>
      </p:grpSpPr>
      <p:sp>
        <p:nvSpPr>
          <p:cNvPr id="12"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13"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4"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5"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6"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2"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6" name=""/>
        <p:cNvGrpSpPr/>
        <p:nvPr/>
      </p:nvGrpSpPr>
      <p:grpSpPr>
        <a:xfrm>
          <a:off x="0" y="0"/>
          <a:ext cx="0" cy="0"/>
        </a:xfrm>
      </p:grpSpPr>
      <p:pic>
        <p:nvPicPr>
          <p:cNvPr id="27"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28" name=""/>
        <p:cNvGrpSpPr/>
        <p:nvPr/>
      </p:nvGrpSpPr>
      <p:grpSpPr>
        <a:xfrm>
          <a:off x="0" y="0"/>
          <a:ext cx="0" cy="0"/>
        </a:xfrm>
      </p:grpSpPr>
      <p:sp>
        <p:nvSpPr>
          <p:cNvPr id="29"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0"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1" name="页脚占位符 2"/>
          <p:cNvSpPr>
            <a:spLocks noGrp="1"/>
          </p:cNvSpPr>
          <p:nvPr>
            <p:ph type="ftr" sz="quarter" idx="10"/>
          </p:nvPr>
        </p:nvSpPr>
        <p:spPr>
          <a:xfrm>
            <a:off x="673101" y="6423740"/>
            <a:ext cx="3992171" cy="246221"/>
          </a:xfrm>
        </p:spPr>
        <p:txBody>
          <a:bodyPr/>
          <a:lstStyle/>
          <a:p>
            <a:endParaRPr lang="zh-CN" altLang="en-US"/>
          </a:p>
        </p:txBody>
      </p:sp>
      <p:sp>
        <p:nvSpPr>
          <p:cNvPr id="32" name="日期占位符 3"/>
          <p:cNvSpPr>
            <a:spLocks noGrp="1"/>
          </p:cNvSpPr>
          <p:nvPr>
            <p:ph type="dt" sz="half" idx="11"/>
          </p:nvPr>
        </p:nvSpPr>
        <p:spPr>
          <a:xfrm>
            <a:off x="5517356" y="6423740"/>
            <a:ext cx="1802924" cy="246221"/>
          </a:xfrm>
        </p:spPr>
        <p:txBody>
          <a:bodyPr/>
          <a:lstStyle/>
          <a:p>
            <a:fld id="{AC4CC43B-9EB6-4465-8B1A-3F7180DAD0DF}" type="datetime1">
              <a:rPr/>
              <a:t>2024/1/11</a:t>
            </a:fld>
            <a:endParaRPr lang="en-US" altLang="zh-CN"/>
          </a:p>
        </p:txBody>
      </p:sp>
      <p:sp>
        <p:nvSpPr>
          <p:cNvPr id="33"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4"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5"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2024/1/11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 Id="rId3" Type="http://schemas.openxmlformats.org/officeDocument/2006/relationships/image" Target="../media/image8.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122140011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机关事业单位工作人员福利待遇及特殊津补贴工资福利科\n## 1.机关事业单位工作人员的福利待遇概述\n### 1.1福利待遇的定义及重要性\n### 1.2福利待遇的种类及内容\n### 1.3福利待遇的实施与监管\n## 2.机关事业单位工作人员的工资结构\n### 2.1基本工资制度及调整\n### 2.2津贴补贴制度及标准\n### 2.3工资总额及收入分配原则\n## 3.特殊津补贴政策及实施\n### 3.1特殊津补贴政策的背景及目的\n### 3.2特殊津补贴政策的种类及对象\n### 3.3特殊津补贴政策的实施与监管\n## 4.工资福利科的设立及职责\n### 4.1工资福利科的设立背景及意义\n### 4.2工资福利科的主要职责及工作内容\n### 4.3工资福利科的工作机制及流程\n## 5.工资福利科在机关事业单位的作用\n### 5.1保障机关事业单位工作人员的合法权益\n### 5.2促进机关事业单位的人事制度改革\n### 5.3提高机关事业单位的工作效率与凝聚力\n## 6.机关事业单位福利待遇及特殊津补贴的未来展望\n### 6.1未来福利待遇及特殊津补贴政策的发展趋势\n### 6.2工资福利科的未来改革与发展方向\n### 6.3机关事业单位工作人员的福利待遇与特殊津补贴的优化与完善\n&quot;,&quot;templateId&quot;:&quot;g4cp6mxhy78uudam11m8zmqt9y&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1695" y="5553433"/>
            <a:ext cx="9931400" cy="914400"/>
          </a:xfrm>
        </p:spPr>
        <p:txBody>
          <a:bodyPr vert="horz" wrap="square" lIns="91440" tIns="45720" rIns="91440" bIns="45720" anchor="t">
            <a:spAutoFit/>
          </a:bodyPr>
          <a:lstStyle/>
          <a:p>
            <a:pPr>
              <a:buNone/>
            </a:pPr>
            <a:r>
              <a:rPr lang="zh-CN" sz="3000"/>
              <a:t>机关事业单位工作人员福利待遇及特殊津补贴工资福利科</a:t>
            </a:r>
            <a:endParaRPr/>
          </a:p>
        </p:txBody>
      </p:sp>
      <p:sp>
        <p:nvSpPr>
          <p:cNvPr id="3" name="文本占位符 3" descr="{&quot;isTemplate&quot;:false,&quot;type&quot;:&quot;content&quot;,&quot;canOmit&quot;:true,&quot;range&quot;:0}"/>
          <p:cNvSpPr>
            <a:spLocks noGrp="1"/>
          </p:cNvSpPr>
          <p:nvPr>
            <p:ph type="body" sz="quarter" idx="10"/>
          </p:nvPr>
        </p:nvSpPr>
        <p:spPr>
          <a:xfrm>
            <a:off x="391695" y="5055553"/>
            <a:ext cx="5786771" cy="476250"/>
          </a:xfrm>
        </p:spPr>
        <p:txBody>
          <a:bodyPr vert="horz" wrap="square" lIns="91440" tIns="45720" rIns="91440" bIns="45720" anchor="b">
            <a:spAutoFit/>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j-ea"/>
              <a:ea typeface="+mj-ea"/>
            </a:endParaRPr>
          </a:p>
        </p:txBody>
      </p:sp>
      <p:sp>
        <p:nvSpPr>
          <p:cNvPr id="5" name="文本占位符 20" descr="{&quot;isTemplate&quot;:false,&quot;type&quot;:&quot;subTitle&quot;,&quot;canOmit&quot;:true,&quot;range&quot;: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72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7" name="" descr="{&quot;isTemplate&quot;:true,&quot;type&quot;:2}"/>
        <p:cNvGrpSpPr/>
        <p:nvPr/>
      </p:nvGrpSpPr>
      <p:grpSpPr>
        <a:xfrm>
          <a:off x="0" y="0"/>
          <a:ext cx="0" cy="0"/>
        </a:xfrm>
      </p:grpSpPr>
      <p:sp>
        <p:nvSpPr>
          <p:cNvPr id="108"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机关事业单位工作人员的福利待遇概述</a:t>
            </a:r>
            <a:endParaRPr/>
          </a:p>
        </p:txBody>
      </p:sp>
      <p:sp>
        <p:nvSpPr>
          <p:cNvPr id="10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01</a:t>
            </a:r>
            <a:endParaRPr kumimoji="1" lang="zh-CN" altLang="en-US" sz="4800">
              <a:solidFill>
                <a:schemeClr val="tx1">
                  <a:lumMod val="50000"/>
                  <a:lumOff val="50000"/>
                </a:schemeClr>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6" name="" descr="{&quot;isTemplate&quot;:true,&quot;type&quot;:3}"/>
        <p:cNvGrpSpPr/>
        <p:nvPr/>
      </p:nvGrpSpPr>
      <p:grpSpPr>
        <a:xfrm>
          <a:off x="0" y="0"/>
          <a:ext cx="0" cy="0"/>
        </a:xfrm>
      </p:grpSpPr>
      <p:grpSp>
        <p:nvGrpSpPr>
          <p:cNvPr id="167"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68" name="Group 628"/>
            <p:cNvGrpSpPr/>
            <p:nvPr/>
          </p:nvGrpSpPr>
          <p:grpSpPr>
            <a:xfrm>
              <a:off x="1197254" y="3971227"/>
              <a:ext cx="11008530" cy="2106887"/>
              <a:chOff x="1197254" y="3971227"/>
              <a:chExt cx="11008530" cy="2106887"/>
            </a:xfrm>
          </p:grpSpPr>
          <p:sp>
            <p:nvSpPr>
              <p:cNvPr id="169"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0"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1"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2"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3"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福利待遇是指机关事业单位为员工提供的各种物质和精神奖励</a:t>
                </a:r>
                <a:endParaRPr/>
              </a:p>
            </p:txBody>
          </p:sp>
          <p:sp>
            <p:nvSpPr>
              <p:cNvPr id="174"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包括基本工资、津贴补贴、社会保险、住房公积金等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可以提高员工的工作积极性和满意度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有利于稳定机关事业单位的人才队伍</a:t>
                </a:r>
                <a:endParaRPr/>
              </a:p>
            </p:txBody>
          </p:sp>
        </p:grpSp>
        <p:grpSp>
          <p:nvGrpSpPr>
            <p:cNvPr id="175" name="Group 635"/>
            <p:cNvGrpSpPr/>
            <p:nvPr/>
          </p:nvGrpSpPr>
          <p:grpSpPr>
            <a:xfrm>
              <a:off x="3499345" y="1423099"/>
              <a:ext cx="11008530" cy="2005901"/>
              <a:chOff x="3499345" y="1423099"/>
              <a:chExt cx="11008530" cy="2005901"/>
            </a:xfrm>
          </p:grpSpPr>
          <p:sp>
            <p:nvSpPr>
              <p:cNvPr id="176"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福利待遇的重要性</a:t>
                </a:r>
                <a:endParaRPr/>
              </a:p>
            </p:txBody>
          </p:sp>
          <p:sp>
            <p:nvSpPr>
              <p:cNvPr id="177"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体现国家对机关事业单位员工的关心和支持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有利于提高机关事业单位的工作效率和服务质量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有利于吸引和留住优秀人才</a:t>
                </a:r>
                <a:endParaRPr/>
              </a:p>
            </p:txBody>
          </p:sp>
          <p:sp>
            <p:nvSpPr>
              <p:cNvPr id="178"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9"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0"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1"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8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福利待遇的定义及重要性</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3" name="" descr="{&quot;isTemplate&quot;:true,&quot;type&quot;:3}"/>
        <p:cNvGrpSpPr/>
        <p:nvPr/>
      </p:nvGrpSpPr>
      <p:grpSpPr>
        <a:xfrm>
          <a:off x="0" y="0"/>
          <a:ext cx="0" cy="0"/>
        </a:xfrm>
      </p:grpSpPr>
      <p:grpSp>
        <p:nvGrpSpPr>
          <p:cNvPr id="184"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185" name="Group 686"/>
            <p:cNvGrpSpPr/>
            <p:nvPr/>
          </p:nvGrpSpPr>
          <p:grpSpPr>
            <a:xfrm>
              <a:off x="1075314" y="1520189"/>
              <a:ext cx="9868911" cy="2072418"/>
              <a:chOff x="1075314" y="1520189"/>
              <a:chExt cx="9868911" cy="2072418"/>
            </a:xfrm>
          </p:grpSpPr>
          <p:sp>
            <p:nvSpPr>
              <p:cNvPr id="186"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基本工资</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津贴补贴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社会保险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住房公积金</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休假制度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培训机会</a:t>
                </a:r>
                <a:endParaRPr/>
              </a:p>
            </p:txBody>
          </p:sp>
          <p:sp>
            <p:nvSpPr>
              <p:cNvPr id="187"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福利待遇的种类</a:t>
                </a:r>
                <a:endParaRPr/>
              </a:p>
            </p:txBody>
          </p:sp>
          <p:sp>
            <p:nvSpPr>
              <p:cNvPr id="188"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9"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90" name="Group 691"/>
            <p:cNvGrpSpPr/>
            <p:nvPr/>
          </p:nvGrpSpPr>
          <p:grpSpPr>
            <a:xfrm>
              <a:off x="1075314" y="3881882"/>
              <a:ext cx="9868911" cy="2072418"/>
              <a:chOff x="1075314" y="3881882"/>
              <a:chExt cx="9868911" cy="2072418"/>
            </a:xfrm>
          </p:grpSpPr>
          <p:sp>
            <p:nvSpPr>
              <p:cNvPr id="191"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基本工资：根据员工的职务、职称和工作年限确定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津贴补贴：根据员工的岗位、工作量和绩效等因素确定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社会保险：包括养老保险、医疗保险、失业保险、工伤保险和生育保险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住房公积金：员工和单位按一定比例共同缴纳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休假制度：包括年假、病假、婚假、产假等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培训机会：包括岗位培训、技能培训、学历提升等</a:t>
                </a:r>
                <a:endParaRPr/>
              </a:p>
            </p:txBody>
          </p:sp>
          <p:sp>
            <p:nvSpPr>
              <p:cNvPr id="192"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福利待遇的内容</a:t>
                </a:r>
                <a:endParaRPr/>
              </a:p>
            </p:txBody>
          </p:sp>
          <p:sp>
            <p:nvSpPr>
              <p:cNvPr id="193"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19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福利待遇的种类及内容</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6" name="" descr="{&quot;isTemplate&quot;:true,&quot;type&quot;:3}"/>
        <p:cNvGrpSpPr/>
        <p:nvPr/>
      </p:nvGrpSpPr>
      <p:grpSpPr>
        <a:xfrm>
          <a:off x="0" y="0"/>
          <a:ext cx="0" cy="0"/>
        </a:xfrm>
      </p:grpSpPr>
      <p:sp>
        <p:nvSpPr>
          <p:cNvPr id="197"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福利待遇的实施与监管</a:t>
            </a:r>
            <a:endParaRPr lang="en-US" sz="3600" b="1">
              <a:latin typeface="微软雅黑"/>
              <a:ea typeface="微软雅黑"/>
            </a:endParaRPr>
          </a:p>
        </p:txBody>
      </p:sp>
      <p:sp>
        <p:nvSpPr>
          <p:cNvPr id="198"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福利待遇的实施</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机关事业单位应根据国家政策、法规和本单位实际情况制定福利待遇方案</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建立完善的福利待遇发放和管理办法</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确保福利待遇的公平、合理和及时发放 -福利待遇的监管</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机关事业单位应建立健全福利待遇监管机制</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加强内部监管，防止福利待遇发放中的不正之风</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接受社会监督，保障福利待遇的公平性和透明度</a:t>
            </a:r>
            <a:endParaRPr/>
          </a:p>
        </p:txBody>
      </p:sp>
      <p:cxnSp>
        <p:nvCxnSpPr>
          <p:cNvPr id="199"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00"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1" name="" descr="{&quot;isTemplate&quot;:true,&quot;type&quot;:2}"/>
        <p:cNvGrpSpPr/>
        <p:nvPr/>
      </p:nvGrpSpPr>
      <p:grpSpPr>
        <a:xfrm>
          <a:off x="0" y="0"/>
          <a:ext cx="0" cy="0"/>
        </a:xfrm>
      </p:grpSpPr>
      <p:sp>
        <p:nvSpPr>
          <p:cNvPr id="202"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机关事业单位工作人员的工资结构</a:t>
            </a:r>
            <a:endParaRPr/>
          </a:p>
        </p:txBody>
      </p:sp>
      <p:sp>
        <p:nvSpPr>
          <p:cNvPr id="203"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02</a:t>
            </a:r>
            <a:endParaRPr kumimoji="1" lang="zh-CN" altLang="en-US" sz="4800">
              <a:solidFill>
                <a:schemeClr val="tx1">
                  <a:lumMod val="50000"/>
                  <a:lumOff val="50000"/>
                </a:schemeClr>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4" name="" descr="{&quot;isTemplate&quot;:true,&quot;type&quot;:3}"/>
        <p:cNvGrpSpPr/>
        <p:nvPr/>
      </p:nvGrpSpPr>
      <p:grpSpPr>
        <a:xfrm>
          <a:off x="0" y="0"/>
          <a:ext cx="0" cy="0"/>
        </a:xfrm>
      </p:grpSpPr>
      <p:pic>
        <p:nvPicPr>
          <p:cNvPr id="205"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06"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07" name="Group 598"/>
            <p:cNvGrpSpPr/>
            <p:nvPr/>
          </p:nvGrpSpPr>
          <p:grpSpPr>
            <a:xfrm>
              <a:off x="763829" y="1414808"/>
              <a:ext cx="6972294" cy="2337649"/>
              <a:chOff x="763829" y="1414808"/>
              <a:chExt cx="6972294" cy="2337649"/>
            </a:xfrm>
          </p:grpSpPr>
          <p:sp>
            <p:nvSpPr>
              <p:cNvPr id="208"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基本工资制度</a:t>
                </a:r>
                <a:endParaRPr/>
              </a:p>
            </p:txBody>
          </p:sp>
          <p:sp>
            <p:nvSpPr>
              <p:cNvPr id="209"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机关事业单位工作人员的工资结构主要包括基本工资、津贴补贴、奖金等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基本工资是工资结构中的主要部分，体现员工的职务、职称和工作年限</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基本工资制度由国家统一制定，各地根据实际情况进行调整</a:t>
                </a:r>
                <a:endParaRPr/>
              </a:p>
            </p:txBody>
          </p:sp>
          <p:sp>
            <p:nvSpPr>
              <p:cNvPr id="210"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1"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2"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3"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4" name="Group 591"/>
            <p:cNvGrpSpPr/>
            <p:nvPr/>
          </p:nvGrpSpPr>
          <p:grpSpPr>
            <a:xfrm>
              <a:off x="689593" y="3949139"/>
              <a:ext cx="7078256" cy="2128975"/>
              <a:chOff x="689593" y="3949139"/>
              <a:chExt cx="7078256" cy="2128975"/>
            </a:xfrm>
          </p:grpSpPr>
          <p:sp>
            <p:nvSpPr>
              <p:cNvPr id="215"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基本工资调整</a:t>
                </a:r>
                <a:endParaRPr/>
              </a:p>
            </p:txBody>
          </p:sp>
          <p:sp>
            <p:nvSpPr>
              <p:cNvPr id="216"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国家根据经济发展、物价水平、劳动力市场等因素定期调整基本工资标准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机关事业单位应按照国家调整政策，结合本单位实际情况进行调整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调整后的基本工资应公平、合理、透明，有利于调动员工积极性</a:t>
                </a:r>
                <a:endParaRPr/>
              </a:p>
            </p:txBody>
          </p:sp>
          <p:sp>
            <p:nvSpPr>
              <p:cNvPr id="217"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8"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9"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0"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2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基本工资制度及调整</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2" name="" descr="{&quot;isTemplate&quot;:true,&quot;type&quot;:3}"/>
        <p:cNvGrpSpPr/>
        <p:nvPr/>
      </p:nvGrpSpPr>
      <p:grpSpPr>
        <a:xfrm>
          <a:off x="0" y="0"/>
          <a:ext cx="0" cy="0"/>
        </a:xfrm>
      </p:grpSpPr>
      <p:pic>
        <p:nvPicPr>
          <p:cNvPr id="22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25" name="Group 598"/>
            <p:cNvGrpSpPr/>
            <p:nvPr/>
          </p:nvGrpSpPr>
          <p:grpSpPr>
            <a:xfrm>
              <a:off x="763829" y="1414808"/>
              <a:ext cx="6972294" cy="2337649"/>
              <a:chOff x="763829" y="1414808"/>
              <a:chExt cx="6972294" cy="2337649"/>
            </a:xfrm>
          </p:grpSpPr>
          <p:sp>
            <p:nvSpPr>
              <p:cNvPr id="22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津贴补贴制度</a:t>
                </a:r>
                <a:endParaRPr/>
              </a:p>
            </p:txBody>
          </p:sp>
          <p:sp>
            <p:nvSpPr>
              <p:cNvPr id="22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津贴补贴是机关事业单位为员工提供的额外劳动报酬</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津贴补贴的种类和数额应根据员工的岗位、工作量和绩效等因素确定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津贴补贴制度应符合国家政策、法规和本单位实际情况</a:t>
                </a:r>
                <a:endParaRPr/>
              </a:p>
            </p:txBody>
          </p:sp>
          <p:sp>
            <p:nvSpPr>
              <p:cNvPr id="22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2" name="Group 591"/>
            <p:cNvGrpSpPr/>
            <p:nvPr/>
          </p:nvGrpSpPr>
          <p:grpSpPr>
            <a:xfrm>
              <a:off x="689593" y="3949139"/>
              <a:ext cx="7078256" cy="2128975"/>
              <a:chOff x="689593" y="3949139"/>
              <a:chExt cx="7078256" cy="2128975"/>
            </a:xfrm>
          </p:grpSpPr>
          <p:sp>
            <p:nvSpPr>
              <p:cNvPr id="23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津贴补贴标准</a:t>
                </a:r>
                <a:endParaRPr/>
              </a:p>
            </p:txBody>
          </p:sp>
          <p:sp>
            <p:nvSpPr>
              <p:cNvPr id="23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机关事业单位应根据国家政策、法规和本单位实际情况制定津贴补贴标准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津贴补贴标准应公平、合理、透明，有利于调动员工积极性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津贴补贴标准应定期调整，以适应经济社会发展需要</a:t>
                </a:r>
                <a:endParaRPr/>
              </a:p>
            </p:txBody>
          </p:sp>
          <p:sp>
            <p:nvSpPr>
              <p:cNvPr id="23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3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津贴补贴制度及标准</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0" name="" descr="{&quot;isTemplate&quot;:true,&quot;type&quot;:3}"/>
        <p:cNvGrpSpPr/>
        <p:nvPr/>
      </p:nvGrpSpPr>
      <p:grpSpPr>
        <a:xfrm>
          <a:off x="0" y="0"/>
          <a:ext cx="0" cy="0"/>
        </a:xfrm>
      </p:grpSpPr>
      <p:pic>
        <p:nvPicPr>
          <p:cNvPr id="24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4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43" name="Group 598"/>
            <p:cNvGrpSpPr/>
            <p:nvPr/>
          </p:nvGrpSpPr>
          <p:grpSpPr>
            <a:xfrm>
              <a:off x="763829" y="1414808"/>
              <a:ext cx="6972294" cy="2337649"/>
              <a:chOff x="763829" y="1414808"/>
              <a:chExt cx="6972294" cy="2337649"/>
            </a:xfrm>
          </p:grpSpPr>
          <p:sp>
            <p:nvSpPr>
              <p:cNvPr id="24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工资总额</a:t>
                </a:r>
                <a:endParaRPr/>
              </a:p>
            </p:txBody>
          </p:sp>
          <p:sp>
            <p:nvSpPr>
              <p:cNvPr id="24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机关事业单位的工资总额是指本单位在一定时期内支付给员工的劳动报酬总额</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工资总额包括基本工资、津贴补贴、奖金等各项收入</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工资总额应符合国家政策、法规和本单位实际情况</a:t>
                </a:r>
                <a:endParaRPr/>
              </a:p>
            </p:txBody>
          </p:sp>
          <p:sp>
            <p:nvSpPr>
              <p:cNvPr id="24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50" name="Group 591"/>
            <p:cNvGrpSpPr/>
            <p:nvPr/>
          </p:nvGrpSpPr>
          <p:grpSpPr>
            <a:xfrm>
              <a:off x="689593" y="3949139"/>
              <a:ext cx="7078256" cy="2128975"/>
              <a:chOff x="689593" y="3949139"/>
              <a:chExt cx="7078256" cy="2128975"/>
            </a:xfrm>
          </p:grpSpPr>
          <p:sp>
            <p:nvSpPr>
              <p:cNvPr id="25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收入分配原则</a:t>
                </a:r>
                <a:endParaRPr/>
              </a:p>
            </p:txBody>
          </p:sp>
          <p:sp>
            <p:nvSpPr>
              <p:cNvPr id="25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机关事业单位的收入分配应坚持按劳分配、多劳多得的原则</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收入分配应公平、合理、透明，有利于调动员工积极性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收入分配应体现员工的职务、职称、工作年限、绩效等因素</a:t>
                </a:r>
                <a:endParaRPr/>
              </a:p>
            </p:txBody>
          </p:sp>
          <p:sp>
            <p:nvSpPr>
              <p:cNvPr id="25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5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工资总额及收入分配原则</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特殊津补贴政策及实施</a:t>
            </a:r>
            <a:endParaRPr/>
          </a:p>
        </p:txBody>
      </p:sp>
      <p:sp>
        <p:nvSpPr>
          <p:cNvPr id="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03</a:t>
            </a:r>
            <a:endParaRPr kumimoji="1" lang="zh-CN" altLang="en-US" sz="4800">
              <a:solidFill>
                <a:schemeClr val="tx1">
                  <a:lumMod val="50000"/>
                  <a:lumOff val="50000"/>
                </a:schemeClr>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特殊津补贴政策的背景</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随着经济社会的发展和物价水平的上涨，机关事业单位员工的工资水平相对较低</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为了稳定机关事业单位人才队伍，提高员工的工作积极性和满意度，国家出台特殊津补贴政策</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特殊津补贴政策的目的</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提高机关事业单位员工的工资水平，保障员工的合法权益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激励员工提高工作绩效，促进机关事业单位的工作效率和服务质量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吸引和留住优秀人才，促进机关事业单位的人才队伍建设</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特殊津补贴政策的背景及目的</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 name="" descr="{&quot;isTemplate&quot;:true,&quot;type&quot;:3}"/>
        <p:cNvGrpSpPr/>
        <p:nvPr/>
      </p:nvGrpSpPr>
      <p:grpSpPr>
        <a:xfrm>
          <a:off x="0" y="0"/>
          <a:ext cx="0" cy="0"/>
        </a:xfrm>
      </p:grpSpPr>
      <p:sp>
        <p:nvSpPr>
          <p:cNvPr id="2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特殊津补贴政策的种类及对象</a:t>
            </a:r>
            <a:endParaRPr lang="en-US" altLang="zh-CN" sz="2800" b="1">
              <a:latin typeface="+mj-ea"/>
              <a:ea typeface="+mj-ea"/>
            </a:endParaRPr>
          </a:p>
        </p:txBody>
      </p:sp>
      <p:grpSp>
        <p:nvGrpSpPr>
          <p:cNvPr id="30"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31" name=""/>
            <p:cNvGrpSpPr/>
            <p:nvPr/>
          </p:nvGrpSpPr>
          <p:grpSpPr>
            <a:xfrm>
              <a:off x="660399" y="2074672"/>
              <a:ext cx="5100082" cy="4536540"/>
              <a:chOff x="660399" y="2074672"/>
              <a:chExt cx="5100082" cy="4536540"/>
            </a:xfrm>
          </p:grpSpPr>
          <p:sp>
            <p:nvSpPr>
              <p:cNvPr id="3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特殊津补贴政策的种类</a:t>
                </a:r>
                <a:endParaRPr lang="en-US" altLang="zh-CN" sz="2000" b="1">
                  <a:latin typeface="Microsoft YaHei" panose="020b0503020204020204" pitchFamily="34" charset="-122"/>
                  <a:ea typeface="Microsoft YaHei" panose="020b0503020204020204" pitchFamily="34" charset="-122"/>
                </a:endParaRPr>
              </a:p>
            </p:txBody>
          </p:sp>
          <p:sp>
            <p:nvSpPr>
              <p:cNvPr id="3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特殊津补贴政策主要包括职务津补贴、职称津补贴、艰苦边远地区津补贴等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每种津补贴政策都有其特定的对象和发放标准</a:t>
                </a:r>
                <a:endParaRPr/>
              </a:p>
            </p:txBody>
          </p:sp>
          <p:pic>
            <p:nvPicPr>
              <p:cNvPr id="35"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36" name=""/>
            <p:cNvGrpSpPr/>
            <p:nvPr/>
          </p:nvGrpSpPr>
          <p:grpSpPr>
            <a:xfrm>
              <a:off x="6431519" y="2074672"/>
              <a:ext cx="5100082" cy="4536540"/>
              <a:chOff x="660399" y="2074672"/>
              <a:chExt cx="5100082" cy="4536540"/>
            </a:xfrm>
          </p:grpSpPr>
          <p:sp>
            <p:nvSpPr>
              <p:cNvPr id="3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特殊津补贴政策的对象</a:t>
                </a:r>
                <a:endParaRPr lang="en-US" altLang="zh-CN" sz="2000" b="1">
                  <a:latin typeface="Microsoft YaHei" panose="020b0503020204020204" pitchFamily="34" charset="-122"/>
                  <a:ea typeface="Microsoft YaHei" panose="020b0503020204020204" pitchFamily="34" charset="-122"/>
                </a:endParaRPr>
              </a:p>
            </p:txBody>
          </p:sp>
          <p:sp>
            <p:nvSpPr>
              <p:cNvPr id="3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职务津补贴的对象是担任一定职务的机关事业单位员工</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职称津补贴的对象是取得一定职称的机关事业单位员工</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艰苦边远地区津补贴的对象是在艰苦边远地区工作的机关事业单位员工</a:t>
                </a:r>
                <a:endParaRPr/>
              </a:p>
            </p:txBody>
          </p:sp>
          <p:pic>
            <p:nvPicPr>
              <p:cNvPr id="40"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1" name="" descr="{&quot;isTemplate&quot;:true,&quot;type&quot;:3}"/>
        <p:cNvGrpSpPr/>
        <p:nvPr/>
      </p:nvGrpSpPr>
      <p:grpSpPr>
        <a:xfrm>
          <a:off x="0" y="0"/>
          <a:ext cx="0" cy="0"/>
        </a:xfrm>
      </p:grpSpPr>
      <p:sp>
        <p:nvSpPr>
          <p:cNvPr id="4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特殊津补贴政策的实施与监管</a:t>
            </a:r>
            <a:endParaRPr lang="en-US" altLang="zh-CN" sz="2800" b="1">
              <a:latin typeface="+mj-ea"/>
              <a:ea typeface="+mj-ea"/>
            </a:endParaRPr>
          </a:p>
        </p:txBody>
      </p:sp>
      <p:grpSp>
        <p:nvGrpSpPr>
          <p:cNvPr id="43"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44" name=""/>
            <p:cNvGrpSpPr/>
            <p:nvPr/>
          </p:nvGrpSpPr>
          <p:grpSpPr>
            <a:xfrm>
              <a:off x="660399" y="2074672"/>
              <a:ext cx="5100082" cy="4536540"/>
              <a:chOff x="660399" y="2074672"/>
              <a:chExt cx="5100082" cy="4536540"/>
            </a:xfrm>
          </p:grpSpPr>
          <p:sp>
            <p:nvSpPr>
              <p:cNvPr id="4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4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特殊津补贴政策的实施</a:t>
                </a:r>
                <a:endParaRPr lang="en-US" altLang="zh-CN" sz="2000" b="1">
                  <a:latin typeface="Microsoft YaHei" panose="020b0503020204020204" pitchFamily="34" charset="-122"/>
                  <a:ea typeface="Microsoft YaHei" panose="020b0503020204020204" pitchFamily="34" charset="-122"/>
                </a:endParaRPr>
              </a:p>
            </p:txBody>
          </p:sp>
          <p:sp>
            <p:nvSpPr>
              <p:cNvPr id="4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机关事业单位应根据国家政策、法规和本单位实际情况制定特殊津补贴方案</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建立完善的特殊津补贴发放和管理办法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确保特殊津补贴的公平、合理和及时发放</a:t>
                </a:r>
                <a:endParaRPr/>
              </a:p>
            </p:txBody>
          </p:sp>
          <p:pic>
            <p:nvPicPr>
              <p:cNvPr id="48"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49" name=""/>
            <p:cNvGrpSpPr/>
            <p:nvPr/>
          </p:nvGrpSpPr>
          <p:grpSpPr>
            <a:xfrm>
              <a:off x="6431519" y="2074672"/>
              <a:ext cx="5100082" cy="4536540"/>
              <a:chOff x="660399" y="2074672"/>
              <a:chExt cx="5100082" cy="4536540"/>
            </a:xfrm>
          </p:grpSpPr>
          <p:sp>
            <p:nvSpPr>
              <p:cNvPr id="5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5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特殊津补贴政策的监管</a:t>
                </a:r>
                <a:endParaRPr lang="en-US" altLang="zh-CN" sz="2000" b="1">
                  <a:latin typeface="Microsoft YaHei" panose="020b0503020204020204" pitchFamily="34" charset="-122"/>
                  <a:ea typeface="Microsoft YaHei" panose="020b0503020204020204" pitchFamily="34" charset="-122"/>
                </a:endParaRPr>
              </a:p>
            </p:txBody>
          </p:sp>
          <p:sp>
            <p:nvSpPr>
              <p:cNvPr id="5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机关事业单位应建立健全特殊津补贴监管机制</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加强内部监管，防止特殊津补贴发放中的不正之风</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接受社会监督，保障特殊津补贴的公平性和透明度</a:t>
                </a:r>
                <a:endParaRPr/>
              </a:p>
            </p:txBody>
          </p:sp>
          <p:pic>
            <p:nvPicPr>
              <p:cNvPr id="53"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https://d.book118.com/815122140011011112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humanities_architecture_blue">
      <a:dk1>
        <a:srgbClr val="000000"/>
      </a:dk1>
      <a:lt1>
        <a:srgbClr val="FFFFFF"/>
      </a:lt1>
      <a:dk2>
        <a:srgbClr val="0A102F"/>
      </a:dk2>
      <a:lt2>
        <a:srgbClr val="DEEFF8"/>
      </a:lt2>
      <a:accent1>
        <a:srgbClr val="2565A9"/>
      </a:accent1>
      <a:accent2>
        <a:srgbClr val="94CAE9"/>
      </a:accent2>
      <a:accent3>
        <a:srgbClr val="4D98D1"/>
      </a:accent3>
      <a:accent4>
        <a:srgbClr val="315C89"/>
      </a:accent4>
      <a:accent5>
        <a:srgbClr val="5880A4"/>
      </a:accent5>
      <a:accent6>
        <a:srgbClr val="1C2F45"/>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机关事业单位工作人员福利待遇及特殊津补贴工资福利科</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2024-09-18T03:10:25.498</cp:lastPrinted>
  <dcterms:created xsi:type="dcterms:W3CDTF">2024-09-17T19:10:25Z</dcterms:created>
  <dcterms:modified xsi:type="dcterms:W3CDTF">2024-09-17T19:10:27Z</dcterms:modified>
</cp:coreProperties>
</file>