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LCRTHL+MS-UIGothic"/>
      <p:regular r:id="rId15"/>
    </p:embeddedFont>
    <p:embeddedFont>
      <p:font typeface="IDCWRF+UJQWWU+MicrosoftYaHei-Bold"/>
      <p:regular r:id="rId16"/>
    </p:embeddedFont>
    <p:embeddedFont>
      <p:font typeface="IRUWVF+ODDKBA+ArialMT"/>
      <p:regular r:id="rId17"/>
    </p:embeddedFont>
    <p:embeddedFont>
      <p:font typeface="BMRFAL+PNPCRA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730CA0-99E9-4297-AA99-1D8BE6F06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8B4FB-3E39-4396-A35D-F8FEFFB6C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5F166D-3CA2-4CDF-97BA-A6E49582A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2FA486-965D-420B-BE8B-6B1587D64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535832-9762-4197-92CE-983804F78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B6D6C2-3990-49B1-89C8-9AEDA39B7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67A42C-6A3A-4349-978A-A0FA7DC86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B42AF9-B964-421F-A264-62A003DB6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842AAA-5295-4AE8-94A7-87CDEC2F5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FE0E4-E407-4A9F-B7D2-D2D72692D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6F3D1-CD6D-4E77-ACED-D535021AE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13112334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78205" y="1241980"/>
            <a:ext cx="7200900" cy="25374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严谨</a:t>
            </a:r>
            <a:r>
              <a:rPr sz="5400">
                <a:solidFill>
                  <a:srgbClr val="000000"/>
                </a:solidFill>
                <a:latin typeface="LCRTHL+MS-UIGothic"/>
                <a:cs typeface="LCRTHL+MS-UIGothic"/>
              </a:rPr>
              <a:t>的德国人与人情</a:t>
            </a:r>
          </a:p>
          <a:p>
            <a:pPr marL="0" marR="0">
              <a:lnSpc>
                <a:spcPts val="5400"/>
              </a:lnSpc>
              <a:spcBef>
                <a:spcPts val="1079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LCRTHL+MS-UIGothic"/>
                <a:cs typeface="LCRTHL+MS-UIGothic"/>
              </a:rPr>
              <a:t>味的中国人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9669" y="523795"/>
            <a:ext cx="2453659" cy="18294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LCRTHL+MS-UIGothic"/>
                <a:cs typeface="LCRTHL+MS-UIGothic"/>
              </a:rPr>
              <a:t>目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  <a:p>
            <a:pPr marL="0" marR="0">
              <a:lnSpc>
                <a:spcPts val="2500"/>
              </a:lnSpc>
              <a:spcBef>
                <a:spcPts val="924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IDCWRF+UJQWWU+MicrosoftYaHei-Bold"/>
                <a:cs typeface="IDCWRF+UJQWWU+MicrosoftYaHei-Bold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72869" y="2971355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IRUWVF+ODDKBA+ArialMT"/>
                <a:cs typeface="IRUWVF+ODDKBA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LCRTHL+MS-UIGothic"/>
                <a:cs typeface="LCRTHL+MS-UIGothic"/>
              </a:rPr>
              <a:t>德国人的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严谨</a:t>
            </a:r>
            <a:r>
              <a:rPr sz="2400">
                <a:solidFill>
                  <a:srgbClr val="000000"/>
                </a:solidFill>
                <a:latin typeface="LCRTHL+MS-UIGothic"/>
                <a:cs typeface="LCRTHL+MS-UIGothic"/>
              </a:rPr>
              <a:t>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72869" y="345840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IRUWVF+ODDKBA+ArialMT"/>
                <a:cs typeface="IRUWVF+ODDKBA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LCRTHL+MS-UIGothic"/>
                <a:cs typeface="LCRTHL+MS-UIGothic"/>
              </a:rPr>
              <a:t>中国的人情味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72869" y="3944175"/>
            <a:ext cx="4264601" cy="17577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IRUWVF+ODDKBA+ArialMT"/>
                <a:cs typeface="IRUWVF+ODDKBA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LCRTHL+MS-UIGothic"/>
                <a:cs typeface="LCRTHL+MS-UIGothic"/>
              </a:rPr>
              <a:t>比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2400">
                <a:solidFill>
                  <a:srgbClr val="000000"/>
                </a:solidFill>
                <a:latin typeface="LCRTHL+MS-UIGothic"/>
                <a:cs typeface="LCRTHL+MS-UIGothic"/>
              </a:rPr>
              <a:t>：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严谨</a:t>
            </a:r>
            <a:r>
              <a:rPr sz="2400">
                <a:solidFill>
                  <a:srgbClr val="000000"/>
                </a:solidFill>
                <a:latin typeface="LCRTHL+MS-UIGothic"/>
                <a:cs typeface="LCRTHL+MS-UIGothic"/>
              </a:rPr>
              <a:t>与人情味的差异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IRUWVF+ODDKBA+ArialMT"/>
                <a:cs typeface="IRUWVF+ODDKBA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LCRTHL+MS-UIGothic"/>
                <a:cs typeface="LCRTHL+MS-UIGothic"/>
              </a:rPr>
              <a:t>德国人与中国人的交往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IRUWVF+ODDKBA+ArialMT"/>
                <a:cs typeface="IRUWVF+ODDKBA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0000"/>
                </a:solidFill>
                <a:latin typeface="LCRTHL+MS-UIGothic"/>
                <a:cs typeface="LCRTHL+MS-UIGothic"/>
              </a:rPr>
              <a:t>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60625" y="2493629"/>
            <a:ext cx="4268749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FF6D1B"/>
                </a:solidFill>
                <a:latin typeface="IDCWRF+UJQWWU+MicrosoftYaHei-Bold"/>
                <a:cs typeface="IDCWRF+UJQWWU+MicrosoftYaHei-Bold"/>
              </a:rPr>
              <a:t>01</a:t>
            </a:r>
            <a:r>
              <a:rPr sz="8000" spc="923">
                <a:solidFill>
                  <a:srgbClr val="FF6D1B"/>
                </a:solidFill>
                <a:latin typeface="Times New Roman"/>
                <a:cs typeface="Times New Roman"/>
              </a:rPr>
              <a:t> </a:t>
            </a:r>
            <a:r>
              <a:rPr sz="4400">
                <a:solidFill>
                  <a:srgbClr val="000000"/>
                </a:solidFill>
                <a:latin typeface="LCRTHL+MS-UIGothic"/>
                <a:cs typeface="LCRTHL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LCRTHL+MS-UIGothic"/>
                <a:cs typeface="LCRTHL+MS-UIGothic"/>
              </a:rPr>
              <a:t>主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FF6D1B"/>
                </a:solidFill>
                <a:latin typeface="LCRTHL+MS-UIGothic"/>
                <a:cs typeface="LCRTHL+MS-UIGothic"/>
              </a:rPr>
              <a:t>介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6D1B"/>
                </a:solidFill>
                <a:latin typeface="LCRTHL+MS-UIGothic"/>
                <a:cs typeface="LCRTHL+MS-UIGothic"/>
              </a:rPr>
              <a:t>德国文化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73047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CRTHL+MS-UIGothic"/>
                <a:cs typeface="LCRTHL+MS-UIGothic"/>
              </a:rPr>
              <a:t>以秩序、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规则</a:t>
            </a:r>
            <a:r>
              <a:rPr sz="1350">
                <a:solidFill>
                  <a:srgbClr val="000000"/>
                </a:solidFill>
                <a:latin typeface="LCRTHL+MS-UIGothic"/>
                <a:cs typeface="LCRTHL+MS-UIGothic"/>
              </a:rPr>
              <a:t>和精确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LCRTHL+MS-UIGothic"/>
                <a:cs typeface="LCRTHL+MS-UIGothic"/>
              </a:rPr>
              <a:t>核心，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350">
                <a:solidFill>
                  <a:srgbClr val="000000"/>
                </a:solidFill>
                <a:latin typeface="LCRTHL+MS-UIGothic"/>
                <a:cs typeface="LCRTHL+MS-UIGothic"/>
              </a:rPr>
              <a:t>个人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000000"/>
                </a:solidFill>
                <a:latin typeface="LCRTHL+MS-UIGothic"/>
                <a:cs typeface="LCRTHL+MS-UIGothic"/>
              </a:rPr>
              <a:t>任和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组织纪</a:t>
            </a:r>
            <a:r>
              <a:rPr sz="1350">
                <a:solidFill>
                  <a:srgbClr val="000000"/>
                </a:solidFill>
                <a:latin typeface="LCRTHL+MS-UIGothic"/>
                <a:cs typeface="LCRTHL+MS-UIGothic"/>
              </a:rPr>
              <a:t>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6D1B"/>
                </a:solidFill>
                <a:latin typeface="LCRTHL+MS-UIGothic"/>
                <a:cs typeface="LCRTHL+MS-UIGothic"/>
              </a:rPr>
              <a:t>中国文化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27647" cy="8108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CRTHL+MS-UIGothic"/>
                <a:cs typeface="LCRTHL+MS-UIGothic"/>
              </a:rPr>
              <a:t>注重人情、关系和集体利益，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350">
                <a:solidFill>
                  <a:srgbClr val="000000"/>
                </a:solidFill>
                <a:latin typeface="LCRTHL+MS-UIGothic"/>
                <a:cs typeface="LCRTHL+MS-UIGothic"/>
              </a:rPr>
              <a:t>家庭、社会和国家的整体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CRTHL+MS-UIGothic"/>
                <a:cs typeface="LCRTHL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谐</a:t>
            </a:r>
            <a:r>
              <a:rPr sz="1350">
                <a:solidFill>
                  <a:srgbClr val="000000"/>
                </a:solidFill>
                <a:latin typeface="LCRTHL+MS-UIGothic"/>
                <a:cs typeface="LCRTH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LCRTHL+MS-UIGothic"/>
                <a:cs typeface="LCRTHL+MS-UIGothic"/>
              </a:rPr>
              <a:t>研究目的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56219" y="1846862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DCWRF+UJQWWU+MicrosoftYaHei-Bold"/>
                <a:cs typeface="IDCWRF+UJQWWU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127750" y="2601333"/>
            <a:ext cx="4307904" cy="1263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CRTHL+MS-UIGothic"/>
                <a:cs typeface="LCRTHL+MS-UIGothic"/>
              </a:rPr>
              <a:t>分析德国人和中国人文化差异的根源和表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LCRTHL+MS-UIGothic"/>
                <a:cs typeface="LCRTHL+MS-UIGothic"/>
              </a:rPr>
              <a:t>。</a:t>
            </a:r>
          </a:p>
          <a:p>
            <a:pPr marL="1728469" marR="0">
              <a:lnSpc>
                <a:spcPts val="2083"/>
              </a:lnSpc>
              <a:spcBef>
                <a:spcPts val="3542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DCWRF+UJQWWU+MicrosoftYaHei-Bold"/>
                <a:cs typeface="IDCWRF+UJQWWU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842000" y="4054213"/>
            <a:ext cx="49651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CRTHL+MS-UIGothic"/>
                <a:cs typeface="LCRTHL+MS-UIGothic"/>
              </a:rPr>
              <a:t>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讨</a:t>
            </a:r>
            <a:r>
              <a:rPr sz="1500">
                <a:solidFill>
                  <a:srgbClr val="000000"/>
                </a:solidFill>
                <a:latin typeface="LCRTHL+MS-UIGothic"/>
                <a:cs typeface="LCRTHL+MS-UIGothic"/>
              </a:rPr>
              <a:t>两种文化在全球化背景下如何相互影响和融合。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874000" y="476976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DCWRF+UJQWWU+MicrosoftYaHei-Bold"/>
                <a:cs typeface="IDCWRF+UJQWWU+MicrosoftYaHei-Bold"/>
              </a:rPr>
              <a:t>03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937250" y="5543288"/>
            <a:ext cx="47460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LCRTHL+MS-UIGothic"/>
                <a:cs typeface="LCRTHL+MS-UIGothic"/>
              </a:rPr>
              <a:t>跨文化交流和国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000000"/>
                </a:solidFill>
                <a:latin typeface="LCRTHL+MS-UIGothic"/>
                <a:cs typeface="LCRTHL+MS-UIGothic"/>
              </a:rPr>
              <a:t>合作提供有益的启示和建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0000"/>
                </a:solidFill>
                <a:latin typeface="LCRTHL+MS-UIGothic"/>
                <a:cs typeface="LCRTH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LCRTHL+MS-UIGothic"/>
                <a:cs typeface="LCRTHL+MS-UIGothic"/>
              </a:rPr>
              <a:t>内容概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 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42235" y="208260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LCRTHL+MS-UIGothic"/>
                <a:cs typeface="LCRTHL+MS-UIGothic"/>
              </a:rPr>
              <a:t>德国人的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严谨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013065" y="208260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LCRTHL+MS-UIGothic"/>
                <a:cs typeface="LCRTHL+MS-UIGothic"/>
              </a:rPr>
              <a:t>中国的人情味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623060" y="2521958"/>
            <a:ext cx="4087117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CRTHL+MS-UIGothic"/>
                <a:cs typeface="LCRTHL+MS-UIGothic"/>
              </a:rPr>
              <a:t>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LCRTHL+MS-UIGothic"/>
                <a:cs typeface="LCRTHL+MS-UIGothic"/>
              </a:rPr>
              <a:t>在工作、教育、法律等方面，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强调规则</a:t>
            </a:r>
            <a:r>
              <a:rPr sz="1500">
                <a:solidFill>
                  <a:srgbClr val="000000"/>
                </a:solidFill>
                <a:latin typeface="LCRTHL+MS-UIGothic"/>
                <a:cs typeface="LCRTHL+MS-UIGothic"/>
              </a:rPr>
              <a:t>、</a:t>
            </a:r>
          </a:p>
          <a:p>
            <a:pPr marL="1238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LCRTHL+MS-UIGothic"/>
                <a:cs typeface="LCRTHL+MS-UIGothic"/>
              </a:rPr>
              <a:t>划和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LCRTHL+MS-UIGothic"/>
                <a:cs typeface="LCRTHL+MS-UIGothic"/>
              </a:rPr>
              <a:t>行力。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93890" y="2521958"/>
            <a:ext cx="41607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CRTHL+MS-UIGothic"/>
                <a:cs typeface="LCRTHL+MS-UIGothic"/>
              </a:rPr>
              <a:t>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LCRTHL+MS-UIGothic"/>
                <a:cs typeface="LCRTHL+MS-UIGothic"/>
              </a:rPr>
              <a:t>在家庭、社交和商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LCRTHL+MS-UIGothic"/>
                <a:cs typeface="LCRTHL+MS-UIGothic"/>
              </a:rPr>
              <a:t>关系中，重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000000"/>
                </a:solidFill>
                <a:latin typeface="LCRTHL+MS-UIGothic"/>
                <a:cs typeface="LCRTHL+MS-UIGothic"/>
              </a:rPr>
              <a:t>情感、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327390" y="2796278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CRTHL+MS-UIGothic"/>
                <a:cs typeface="LCRTHL+MS-UIGothic"/>
              </a:rPr>
              <a:t>关系和面子。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494914" y="489882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LCRTHL+MS-UIGothic"/>
                <a:cs typeface="LCRTHL+MS-UIGothic"/>
              </a:rPr>
              <a:t>文化差异的根源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74559" y="4898826"/>
            <a:ext cx="373167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LCRTHL+MS-UIGothic"/>
                <a:cs typeface="LCRTHL+MS-UIGothic"/>
              </a:rPr>
              <a:t>跨文化交流的挑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战</a:t>
            </a:r>
            <a:r>
              <a:rPr sz="2300" spc="25">
                <a:solidFill>
                  <a:srgbClr val="FF6D1B"/>
                </a:solidFill>
                <a:latin typeface="LCRTHL+MS-UIGothic"/>
                <a:cs typeface="LCRTHL+MS-UIGothic"/>
              </a:rPr>
              <a:t>与机遇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718310" y="5338183"/>
            <a:ext cx="39416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CRTHL+MS-UIGothic"/>
                <a:cs typeface="LCRTHL+MS-UIGothic"/>
              </a:rPr>
              <a:t>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LCRTHL+MS-UIGothic"/>
                <a:cs typeface="LCRTHL+MS-UIGothic"/>
              </a:rPr>
              <a:t>史、地理、宗教、社会制度等方面的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089140" y="5338183"/>
            <a:ext cx="40152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CRTHL+MS-UIGothic"/>
                <a:cs typeface="LCRTHL+MS-UIGothic"/>
              </a:rPr>
              <a:t>如何克服文化差异，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LCRTHL+MS-UIGothic"/>
                <a:cs typeface="LCRTHL+MS-UIGothic"/>
              </a:rPr>
              <a:t>有效沟通与合作。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242310" y="5612503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CRTHL+MS-UIGothic"/>
                <a:cs typeface="LCRTHL+MS-UIGothic"/>
              </a:rPr>
              <a:t>因素。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60625" y="2053139"/>
            <a:ext cx="2708992" cy="25180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127"/>
              </a:lnSpc>
              <a:spcBef>
                <a:spcPct val="0"/>
              </a:spcBef>
              <a:spcAft>
                <a:spcPct val="0"/>
              </a:spcAft>
            </a:pPr>
            <a:r>
              <a:rPr sz="7800" spc="10">
                <a:solidFill>
                  <a:srgbClr val="FF6D1B"/>
                </a:solidFill>
                <a:latin typeface="IDCWRF+UJQWWU+MicrosoftYaHei-Bold"/>
                <a:cs typeface="IDCWRF+UJQWWU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23093" y="2853793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LCRTHL+MS-UIGothic"/>
                <a:cs typeface="LCRTHL+MS-UIGothic"/>
              </a:rPr>
              <a:t>德国人的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严谨</a:t>
            </a:r>
            <a:r>
              <a:rPr sz="4500">
                <a:solidFill>
                  <a:srgbClr val="000000"/>
                </a:solidFill>
                <a:latin typeface="LCRTHL+MS-UIGothic"/>
                <a:cs typeface="LCRTHL+MS-UIGothic"/>
              </a:rPr>
              <a:t>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LCRTHL+MS-UIGothic"/>
                <a:cs typeface="LCRTHL+MS-UIGothic"/>
              </a:rPr>
              <a:t>德国文化中的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严谨</a:t>
            </a:r>
            <a:r>
              <a:rPr sz="3000">
                <a:solidFill>
                  <a:srgbClr val="FF6D1B"/>
                </a:solidFill>
                <a:latin typeface="LCRTHL+MS-UIGothic"/>
                <a:cs typeface="LCRTHL+MS-UIGothic"/>
              </a:rPr>
              <a:t>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67504" y="1982842"/>
            <a:ext cx="68632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LCRTHL+MS-UIGothic"/>
                <a:cs typeface="LCRTHL+MS-UIGothic"/>
              </a:rPr>
              <a:t>德国文化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强调规则</a:t>
            </a:r>
            <a:r>
              <a:rPr sz="1500">
                <a:solidFill>
                  <a:srgbClr val="060001"/>
                </a:solidFill>
                <a:latin typeface="LCRTHL+MS-UIGothic"/>
                <a:cs typeface="LCRTHL+MS-UIGothic"/>
              </a:rPr>
              <a:t>和秩序，注重精确和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细节</a:t>
            </a:r>
            <a:r>
              <a:rPr sz="1500">
                <a:solidFill>
                  <a:srgbClr val="060001"/>
                </a:solidFill>
                <a:latin typeface="LCRTHL+MS-UIGothic"/>
                <a:cs typeface="LCRTHL+MS-UIGothic"/>
              </a:rPr>
              <a:t>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60001"/>
                </a:solidFill>
                <a:latin typeface="LCRTHL+MS-UIGothic"/>
                <a:cs typeface="LCRTHL+MS-UIGothic"/>
              </a:rPr>
              <a:t>种文化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060001"/>
                </a:solidFill>
                <a:latin typeface="LCRTHL+MS-UIGothic"/>
                <a:cs typeface="LCRTHL+MS-UIGothic"/>
              </a:rPr>
              <a:t>培养了德国人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167504" y="2257163"/>
            <a:ext cx="1745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严谨</a:t>
            </a:r>
            <a:r>
              <a:rPr sz="1500">
                <a:solidFill>
                  <a:srgbClr val="060001"/>
                </a:solidFill>
                <a:latin typeface="LCRTHL+MS-UIGothic"/>
                <a:cs typeface="LCRTHL+MS-UIGothic"/>
              </a:rPr>
              <a:t>的性格特点。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202179" y="3595743"/>
            <a:ext cx="68632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LCRTHL+MS-UIGothic"/>
                <a:cs typeface="LCRTHL+MS-UIGothic"/>
              </a:rPr>
              <a:t>德国文化中，尊重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060001"/>
                </a:solidFill>
                <a:latin typeface="LCRTHL+MS-UIGothic"/>
                <a:cs typeface="LCRTHL+MS-UIGothic"/>
              </a:rPr>
              <a:t>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60001"/>
                </a:solidFill>
                <a:latin typeface="LCRTHL+MS-UIGothic"/>
                <a:cs typeface="LCRTHL+MS-UIGothic"/>
              </a:rPr>
              <a:t>威是重要的价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060001"/>
                </a:solidFill>
                <a:latin typeface="LCRTHL+MS-UIGothic"/>
                <a:cs typeface="LCRTHL+MS-UIGothic"/>
              </a:rPr>
              <a:t>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60001"/>
                </a:solidFill>
                <a:latin typeface="LCRTHL+MS-UIGothic"/>
                <a:cs typeface="LCRTHL+MS-UIGothic"/>
              </a:rPr>
              <a:t>使得德国人在工作和生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LCRTHL+MS-UIGothic"/>
                <a:cs typeface="LCRTHL+MS-UIGothic"/>
              </a:rPr>
              <a:t>活中都表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60001"/>
                </a:solidFill>
                <a:latin typeface="LCRTHL+MS-UIGothic"/>
                <a:cs typeface="LCRTHL+MS-UIGothic"/>
              </a:rPr>
              <a:t>出高度的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60001"/>
                </a:solidFill>
                <a:latin typeface="LCRTHL+MS-UIGothic"/>
                <a:cs typeface="LCRTHL+MS-UIGothic"/>
              </a:rPr>
              <a:t>性和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060001"/>
                </a:solidFill>
                <a:latin typeface="LCRTHL+MS-UIGothic"/>
                <a:cs typeface="LCRTHL+MS-UIGothic"/>
              </a:rPr>
              <a:t>律性。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124959" y="5208008"/>
            <a:ext cx="68632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LCRTHL+MS-UIGothic"/>
                <a:cs typeface="LCRTHL+MS-UIGothic"/>
              </a:rPr>
              <a:t>德国文化中，教育体系也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强调严谨</a:t>
            </a:r>
            <a:r>
              <a:rPr sz="1500">
                <a:solidFill>
                  <a:srgbClr val="060001"/>
                </a:solidFill>
                <a:latin typeface="LCRTHL+MS-UIGothic"/>
                <a:cs typeface="LCRTHL+MS-UIGothic"/>
              </a:rPr>
              <a:t>性，注重培养学生的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逻辑</a:t>
            </a:r>
            <a:r>
              <a:rPr sz="1500">
                <a:solidFill>
                  <a:srgbClr val="060001"/>
                </a:solidFill>
                <a:latin typeface="LCRTHL+MS-UIGothic"/>
                <a:cs typeface="LCRTHL+MS-UIGothic"/>
              </a:rPr>
              <a:t>思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60001"/>
                </a:solidFill>
                <a:latin typeface="LCRTHL+MS-UIGothic"/>
                <a:cs typeface="LCRTHL+MS-UIGothic"/>
              </a:rPr>
              <a:t>和批判性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LCRTHL+MS-UIGothic"/>
                <a:cs typeface="LCRTHL+MS-UIGothic"/>
              </a:rPr>
              <a:t>思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60001"/>
                </a:solidFill>
                <a:latin typeface="LCRTHL+MS-UIGothic"/>
                <a:cs typeface="LCRTHL+MS-UIGothic"/>
              </a:rPr>
              <a:t>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LCRTHL+MS-UIGothic"/>
                <a:cs typeface="LCRTHL+MS-UIGothic"/>
              </a:rPr>
              <a:t>德国人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严谨</a:t>
            </a:r>
            <a:r>
              <a:rPr sz="3000">
                <a:solidFill>
                  <a:srgbClr val="FF6D1B"/>
                </a:solidFill>
                <a:latin typeface="LCRTHL+MS-UIGothic"/>
                <a:cs typeface="LCRTHL+MS-UIGothic"/>
              </a:rPr>
              <a:t>性的表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8849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CRTHL+MS-UIGothic"/>
                <a:cs typeface="LCRTHL+MS-UIGothic"/>
              </a:rPr>
              <a:t>德国人在工作中追求高效率和高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LCRTHL+MS-UIGothic"/>
                <a:cs typeface="LCRTHL+MS-UIGothic"/>
              </a:rPr>
              <a:t>量，注重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LCRTHL+MS-UIGothic"/>
                <a:cs typeface="LCRTHL+MS-UIGothic"/>
              </a:rPr>
              <a:t>范和流程，善于制定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LCRTHL+MS-UIGothic"/>
                <a:cs typeface="LCRTHL+MS-UIGothic"/>
              </a:rPr>
              <a:t>划并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FFF"/>
                </a:solidFill>
                <a:latin typeface="LCRTHL+MS-UIGothic"/>
                <a:cs typeface="LCRTHL+MS-UIGothic"/>
              </a:rPr>
              <a:t>格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FFFFFF"/>
                </a:solidFill>
                <a:latin typeface="LCRTHL+MS-UIGothic"/>
                <a:cs typeface="LCRTHL+MS-UIGothic"/>
              </a:rPr>
              <a:t>行。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81040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CRTHL+MS-UIGothic"/>
                <a:cs typeface="LCRTHL+MS-UIGothic"/>
              </a:rPr>
              <a:t>德国人在日常生活中也表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LCRTHL+MS-UIGothic"/>
                <a:cs typeface="LCRTHL+MS-UIGothic"/>
              </a:rPr>
              <a:t>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严谨</a:t>
            </a:r>
            <a:r>
              <a:rPr sz="1500">
                <a:solidFill>
                  <a:srgbClr val="FFFFFF"/>
                </a:solidFill>
                <a:latin typeface="LCRTHL+MS-UIGothic"/>
                <a:cs typeface="LCRTHL+MS-UIGothic"/>
              </a:rPr>
              <a:t>性，例如遵守交通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FFFFFF"/>
                </a:solidFill>
                <a:latin typeface="LCRTHL+MS-UIGothic"/>
                <a:cs typeface="LCRTHL+MS-UIGothic"/>
              </a:rPr>
              <a:t>、保持公共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LCRTHL+MS-UIGothic"/>
                <a:cs typeface="LCRTHL+MS-UIGothic"/>
              </a:rPr>
              <a:t>所整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FFFFFF"/>
                </a:solidFill>
                <a:latin typeface="LCRTHL+MS-UIGothic"/>
                <a:cs typeface="LCRTHL+MS-UIGothic"/>
              </a:rPr>
              <a:t>有序等。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7395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CRTHL+MS-UIGothic"/>
                <a:cs typeface="LCRTHL+MS-UIGothic"/>
              </a:rPr>
              <a:t>德国人在与人交往中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FFFFFF"/>
                </a:solidFill>
                <a:latin typeface="LCRTHL+MS-UIGothic"/>
                <a:cs typeface="LCRTHL+MS-UIGothic"/>
              </a:rPr>
              <a:t>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FFFFFF"/>
                </a:solidFill>
                <a:latin typeface="LCRTHL+MS-UIGothic"/>
                <a:cs typeface="LCRTHL+MS-UIGothic"/>
              </a:rPr>
              <a:t>信和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FFF"/>
                </a:solidFill>
                <a:latin typeface="LCRTHL+MS-UIGothic"/>
                <a:cs typeface="LCRTHL+MS-UIGothic"/>
              </a:rPr>
              <a:t>真，注重承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诺</a:t>
            </a:r>
            <a:r>
              <a:rPr sz="1500">
                <a:solidFill>
                  <a:srgbClr val="FFFFFF"/>
                </a:solidFill>
                <a:latin typeface="LCRTHL+MS-UIGothic"/>
                <a:cs typeface="LCRTHL+MS-UIGothic"/>
              </a:rPr>
              <a:t>和契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FFFFFF"/>
                </a:solidFill>
                <a:latin typeface="LCRTHL+MS-UIGothic"/>
                <a:cs typeface="LCRTHL+MS-UIGothic"/>
              </a:rPr>
              <a:t>精神，不会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FFFFFF"/>
                </a:solidFill>
                <a:latin typeface="LCRTHL+MS-UIGothic"/>
                <a:cs typeface="LCRTHL+MS-UIGothic"/>
              </a:rPr>
              <a:t>易改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变计</a:t>
            </a:r>
            <a:r>
              <a:rPr sz="1500">
                <a:solidFill>
                  <a:srgbClr val="FFFFFF"/>
                </a:solidFill>
                <a:latin typeface="LCRTHL+MS-UIGothic"/>
                <a:cs typeface="LCRTHL+MS-UIGothic"/>
              </a:rPr>
              <a:t>划或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CRTHL+MS-UIGothic"/>
                <a:cs typeface="LCRTHL+MS-UIGothic"/>
              </a:rPr>
              <a:t>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诺</a:t>
            </a:r>
            <a:r>
              <a:rPr sz="1500">
                <a:solidFill>
                  <a:srgbClr val="FFFFFF"/>
                </a:solidFill>
                <a:latin typeface="LCRTHL+MS-UIGothic"/>
                <a:cs typeface="LCRTHL+MS-UIGothic"/>
              </a:rPr>
              <a:t>的事情。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LCRTHL+MS-UIGothic"/>
                <a:cs typeface="LCRTHL+MS-UIGothic"/>
              </a:rPr>
              <a:t>德国人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严谨</a:t>
            </a:r>
            <a:r>
              <a:rPr sz="3000">
                <a:solidFill>
                  <a:srgbClr val="FF6D1B"/>
                </a:solidFill>
                <a:latin typeface="LCRTHL+MS-UIGothic"/>
                <a:cs typeface="LCRTHL+MS-UIGothic"/>
              </a:rPr>
              <a:t>性的影响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06412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CRTHL+MS-UIGothic"/>
                <a:cs typeface="LCRTHL+MS-UIGothic"/>
              </a:rPr>
              <a:t>德国人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严谨</a:t>
            </a:r>
            <a:r>
              <a:rPr sz="1500">
                <a:solidFill>
                  <a:srgbClr val="FFFDFD"/>
                </a:solidFill>
                <a:latin typeface="LCRTHL+MS-UIGothic"/>
                <a:cs typeface="LCRTHL+MS-UIGothic"/>
              </a:rPr>
              <a:t>的性格特点使得他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LCRTHL+MS-UIGothic"/>
                <a:cs typeface="LCRTHL+MS-UIGothic"/>
              </a:rPr>
              <a:t>在各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CRTHL+MS-UIGothic"/>
                <a:cs typeface="LCRTHL+MS-UIGothic"/>
              </a:rPr>
              <a:t>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DFD"/>
                </a:solidFill>
                <a:latin typeface="LCRTHL+MS-UIGothic"/>
                <a:cs typeface="LCRTHL+MS-UIGothic"/>
              </a:rPr>
              <a:t>域都表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LCRTHL+MS-UIGothic"/>
                <a:cs typeface="LCRTHL+MS-UIGothic"/>
              </a:rPr>
              <a:t>出色，特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FFFDFD"/>
                </a:solidFill>
                <a:latin typeface="LCRTHL+MS-UIGothic"/>
                <a:cs typeface="LCRTHL+MS-UIGothic"/>
              </a:rPr>
              <a:t>是在工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LCRTHL+MS-UIGothic"/>
                <a:cs typeface="LCRTHL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CRTHL+MS-UIGothic"/>
                <a:cs typeface="LCRTHL+MS-UIGothic"/>
              </a:rPr>
              <a:t>科技、工程等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DFD"/>
                </a:solidFill>
                <a:latin typeface="LCRTHL+MS-UIGothic"/>
                <a:cs typeface="LCRTHL+MS-UIGothic"/>
              </a:rPr>
              <a:t>域，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DFD"/>
                </a:solidFill>
                <a:latin typeface="LCRTHL+MS-UIGothic"/>
                <a:cs typeface="LCRTHL+MS-UIGothic"/>
              </a:rPr>
              <a:t>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严谨</a:t>
            </a:r>
            <a:r>
              <a:rPr sz="1500">
                <a:solidFill>
                  <a:srgbClr val="FFFDFD"/>
                </a:solidFill>
                <a:latin typeface="LCRTHL+MS-UIGothic"/>
                <a:cs typeface="LCRTHL+MS-UIGothic"/>
              </a:rPr>
              <a:t>性更是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CRTHL+MS-UIGothic"/>
                <a:cs typeface="LCRTHL+MS-UIGothic"/>
              </a:rPr>
              <a:t>不可或缺。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23557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CRTHL+MS-UIGothic"/>
                <a:cs typeface="LCRTHL+MS-UIGothic"/>
              </a:rPr>
              <a:t>德国人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严谨</a:t>
            </a:r>
            <a:r>
              <a:rPr sz="1500">
                <a:solidFill>
                  <a:srgbClr val="FFFDFD"/>
                </a:solidFill>
                <a:latin typeface="LCRTHL+MS-UIGothic"/>
                <a:cs typeface="LCRTHL+MS-UIGothic"/>
              </a:rPr>
              <a:t>的生活方式和公共道德也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CRTHL+MS-UIGothic"/>
                <a:cs typeface="LCRTHL+MS-UIGothic"/>
              </a:rPr>
              <a:t>提高了整个社会的文明程度和公共秩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CRTHL+MS-UIGothic"/>
                <a:cs typeface="LCRTHL+MS-UIGothic"/>
              </a:rPr>
              <a:t>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379333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CRTHL+MS-UIGothic"/>
                <a:cs typeface="LCRTHL+MS-UIGothic"/>
              </a:rPr>
              <a:t>德国人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严谨</a:t>
            </a:r>
            <a:r>
              <a:rPr sz="1500">
                <a:solidFill>
                  <a:srgbClr val="FFFDFD"/>
                </a:solidFill>
                <a:latin typeface="LCRTHL+MS-UIGothic"/>
                <a:cs typeface="LCRTHL+MS-UIGothic"/>
              </a:rPr>
              <a:t>的工作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LCRTHL+MS-UIGothic"/>
                <a:cs typeface="LCRTHL+MS-UIGothic"/>
              </a:rPr>
              <a:t>度和追求卓越的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CRTHL+MS-UIGothic"/>
                <a:cs typeface="LCRTHL+MS-UIGothic"/>
              </a:rPr>
              <a:t>精神也促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LCRTHL+MS-UIGothic"/>
                <a:cs typeface="LCRTHL+MS-UIGothic"/>
              </a:rPr>
              <a:t>了企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业创</a:t>
            </a:r>
            <a:r>
              <a:rPr sz="1500">
                <a:solidFill>
                  <a:srgbClr val="FFFDFD"/>
                </a:solidFill>
                <a:latin typeface="LCRTHL+MS-UIGothic"/>
                <a:cs typeface="LCRTHL+MS-UIGothic"/>
              </a:rPr>
              <a:t>新和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LCRTHL+MS-UIGothic"/>
                <a:cs typeface="LCRTHL+MS-UIGothic"/>
              </a:rPr>
              <a:t>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LCRTHL+MS-UIGothic"/>
                <a:cs typeface="LCRTHL+MS-UIGothic"/>
              </a:rPr>
              <a:t>量提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CRTHL+MS-UIGothic"/>
                <a:cs typeface="LCRTHL+MS-UIGothic"/>
              </a:rPr>
              <a:t>升，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LCRTHL+MS-UIGothic"/>
                <a:cs typeface="LCRTHL+MS-UIGothic"/>
              </a:rPr>
              <a:t>德国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DFD"/>
                </a:solidFill>
                <a:latin typeface="LCRTHL+MS-UIGothic"/>
                <a:cs typeface="LCRTHL+MS-UIGothic"/>
              </a:rPr>
              <a:t>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FFFDFD"/>
                </a:solidFill>
                <a:latin typeface="LCRTHL+MS-UIGothic"/>
                <a:cs typeface="LCRTHL+MS-UIGothic"/>
              </a:rPr>
              <a:t>展提供了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LCRTHL+MS-UIGothic"/>
                <a:cs typeface="LCRTHL+MS-UIGothic"/>
              </a:rPr>
              <a:t>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https://d.book118.com/815131123341011111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SimSun</vt:lpstr>
      <vt:lpstr>LCRTHL+MS-UIGothic</vt:lpstr>
      <vt:lpstr>IDCWRF+UJQWWU+MicrosoftYaHei-Bold</vt:lpstr>
      <vt:lpstr>IRUWVF+ODDKBA+ArialMT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2024-09-18T00:55:28.300</cp:lastPrinted>
  <dcterms:created xsi:type="dcterms:W3CDTF">2024-09-17T16:55:28Z</dcterms:created>
  <dcterms:modified xsi:type="dcterms:W3CDTF">2024-09-17T16:55:29Z</dcterms:modified>
</cp:coreProperties>
</file>