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D63FF-18AD-4DDA-9838-AB1C42E33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7853E-B6FB-410B-BF14-9EE5EBE89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AFB85-3010-4A5C-ACFD-5BD9FB3E4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9FD6D-41A1-488C-83C0-D554D6302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26871A-6606-4F10-99EC-DFC32EA48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E235C8-BDE2-4ACC-A9BD-2B205448B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6A58D9-2257-45F4-B5C3-993A42E3D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19F58-95BE-4316-8172-5D851613B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F8DFA-0947-46DD-A452-3B309733D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6DDD5-C357-4DDA-95BB-0D9A0418E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C5550-E491-4CA4-BA2B-CC34A6F27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22" Type="http://schemas.openxmlformats.org/officeDocument/2006/relationships/tags" Target="../tags/tag220.xml" /><Relationship Id="rId23" Type="http://schemas.openxmlformats.org/officeDocument/2006/relationships/tags" Target="../tags/tag221.xml" /><Relationship Id="rId24" Type="http://schemas.openxmlformats.org/officeDocument/2006/relationships/tags" Target="../tags/tag222.xml" /><Relationship Id="rId25" Type="http://schemas.openxmlformats.org/officeDocument/2006/relationships/tags" Target="../tags/tag223.xml" /><Relationship Id="rId26" Type="http://schemas.openxmlformats.org/officeDocument/2006/relationships/tags" Target="../tags/tag224.xml" /><Relationship Id="rId27" Type="http://schemas.openxmlformats.org/officeDocument/2006/relationships/tags" Target="../tags/tag225.xml" /><Relationship Id="rId28" Type="http://schemas.openxmlformats.org/officeDocument/2006/relationships/tags" Target="../tags/tag226.xml" /><Relationship Id="rId29" Type="http://schemas.openxmlformats.org/officeDocument/2006/relationships/tags" Target="../tags/tag227.xml" /><Relationship Id="rId3" Type="http://schemas.openxmlformats.org/officeDocument/2006/relationships/tags" Target="../tags/tag201.xml" /><Relationship Id="rId30" Type="http://schemas.openxmlformats.org/officeDocument/2006/relationships/tags" Target="../tags/tag228.xml" /><Relationship Id="rId31" Type="http://schemas.openxmlformats.org/officeDocument/2006/relationships/tags" Target="../tags/tag229.xml" /><Relationship Id="rId32" Type="http://schemas.openxmlformats.org/officeDocument/2006/relationships/tags" Target="../tags/tag230.xml" /><Relationship Id="rId33" Type="http://schemas.openxmlformats.org/officeDocument/2006/relationships/tags" Target="../tags/tag231.xml" /><Relationship Id="rId34" Type="http://schemas.openxmlformats.org/officeDocument/2006/relationships/tags" Target="../tags/tag232.xml" /><Relationship Id="rId35" Type="http://schemas.openxmlformats.org/officeDocument/2006/relationships/tags" Target="../tags/tag233.xml" /><Relationship Id="rId36" Type="http://schemas.openxmlformats.org/officeDocument/2006/relationships/tags" Target="../tags/tag234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4032200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耳后囊肿的护理查房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耳后囊肿概述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耳后囊肿概述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定义：耳后囊肿是指位于耳后皮肤和皮下组织的一种良性肿物，通常表现为无痛性肿块。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病因：耳后囊肿的病因尚未完全明确，可能与遗传、环境因素、感染、外伤等因素有关。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常见类型：耳后囊肿可分为先天性和后天性两种，其中先天性囊肿较为常见。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临床表现：耳后囊肿通常表现为无痛性肿块，可单发或多发，大小不一，表面光滑，边界清楚，质地柔软。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分类和症状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症状：耳后疼痛、肿胀、皮肤发红、发热、触痛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分类：先天性耳后囊肿、后天性耳后囊肿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并发症：感染、化脓、听力下降、面瘫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诊断：临床检查、影像学检查、病理学检查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诊断和治疗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诊断方法：临床检查、影像学检查、病理学检查等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药物治疗：抗生素、抗炎药、止痛药等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手术治疗：切除囊肿、引流、修复等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治疗方法：药物治疗、手术治疗、物理治疗等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物理治疗：热敷、冷敷、按摩等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病史：耳后囊肿，无其他疾病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性别：男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治疗情况：已进行手术治疗，正在康复期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sp>
        <p:nvSpPr>
          <p:cNvPr id="17" name="任意多边形: 形状 16"/>
          <p:cNvSpPr/>
          <p:nvPr>
            <p:custDataLst>
              <p:tags r:id="rId2"/>
            </p:custDataLst>
          </p:nvPr>
        </p:nvSpPr>
        <p:spPr>
          <a:xfrm>
            <a:off x="608400" y="1773299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5" name="Freeform 488"/>
          <p:cNvSpPr/>
          <p:nvPr>
            <p:custDataLst>
              <p:tags r:id="rId3"/>
            </p:custDataLst>
          </p:nvPr>
        </p:nvSpPr>
        <p:spPr>
          <a:xfrm rot="5400000">
            <a:off x="5213182" y="1759211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" name="序号"/>
          <p:cNvSpPr txBox="1"/>
          <p:nvPr>
            <p:custDataLst>
              <p:tags r:id="rId4"/>
            </p:custDataLst>
          </p:nvPr>
        </p:nvSpPr>
        <p:spPr>
          <a:xfrm>
            <a:off x="5339977" y="1988851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1" name="标题"/>
          <p:cNvSpPr txBox="1"/>
          <p:nvPr>
            <p:custDataLst>
              <p:tags r:id="rId5"/>
            </p:custDataLst>
          </p:nvPr>
        </p:nvSpPr>
        <p:spPr>
          <a:xfrm>
            <a:off x="996534" y="1826835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2" name="正文"/>
          <p:cNvSpPr txBox="1"/>
          <p:nvPr>
            <p:custDataLst>
              <p:tags r:id="rId6"/>
            </p:custDataLst>
          </p:nvPr>
        </p:nvSpPr>
        <p:spPr>
          <a:xfrm>
            <a:off x="996534" y="2286116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患者年龄、性别、职业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8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2420" y="2319928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9" name="Freeform 488"/>
          <p:cNvSpPr/>
          <p:nvPr>
            <p:custDataLst>
              <p:tags r:id="rId8"/>
            </p:custDataLst>
          </p:nvPr>
        </p:nvSpPr>
        <p:spPr>
          <a:xfrm rot="5400000">
            <a:off x="6147240" y="2305839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0" name="序号"/>
          <p:cNvSpPr txBox="1"/>
          <p:nvPr>
            <p:custDataLst>
              <p:tags r:id="rId9"/>
            </p:custDataLst>
          </p:nvPr>
        </p:nvSpPr>
        <p:spPr>
          <a:xfrm>
            <a:off x="6255721" y="2529844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4" name="任意多边形: 形状 2"/>
          <p:cNvSpPr/>
          <p:nvPr>
            <p:custDataLst>
              <p:tags r:id="rId10"/>
            </p:custDataLst>
          </p:nvPr>
        </p:nvSpPr>
        <p:spPr>
          <a:xfrm>
            <a:off x="608400" y="2866556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6" name="Freeform 488"/>
          <p:cNvSpPr/>
          <p:nvPr>
            <p:custDataLst>
              <p:tags r:id="rId11"/>
            </p:custDataLst>
          </p:nvPr>
        </p:nvSpPr>
        <p:spPr>
          <a:xfrm rot="5400000">
            <a:off x="5213182" y="2851763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7" name="序号"/>
          <p:cNvSpPr txBox="1"/>
          <p:nvPr>
            <p:custDataLst>
              <p:tags r:id="rId12"/>
            </p:custDataLst>
          </p:nvPr>
        </p:nvSpPr>
        <p:spPr>
          <a:xfrm>
            <a:off x="5339977" y="3082108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33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2420" y="3408958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4" name="Freeform 488"/>
          <p:cNvSpPr/>
          <p:nvPr>
            <p:custDataLst>
              <p:tags r:id="rId14"/>
            </p:custDataLst>
          </p:nvPr>
        </p:nvSpPr>
        <p:spPr>
          <a:xfrm rot="5400000">
            <a:off x="6147240" y="3394165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35" name="序号"/>
          <p:cNvSpPr txBox="1"/>
          <p:nvPr>
            <p:custDataLst>
              <p:tags r:id="rId15"/>
            </p:custDataLst>
          </p:nvPr>
        </p:nvSpPr>
        <p:spPr>
          <a:xfrm>
            <a:off x="6255721" y="3615353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13" name="任意多边形: 形状 12"/>
          <p:cNvSpPr/>
          <p:nvPr>
            <p:custDataLst>
              <p:tags r:id="rId16"/>
            </p:custDataLst>
          </p:nvPr>
        </p:nvSpPr>
        <p:spPr>
          <a:xfrm>
            <a:off x="608400" y="3959813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4" name="Freeform 488"/>
          <p:cNvSpPr/>
          <p:nvPr>
            <p:custDataLst>
              <p:tags r:id="rId17"/>
            </p:custDataLst>
          </p:nvPr>
        </p:nvSpPr>
        <p:spPr>
          <a:xfrm rot="5400000">
            <a:off x="5213182" y="3945020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5" name="序号"/>
          <p:cNvSpPr txBox="1"/>
          <p:nvPr>
            <p:custDataLst>
              <p:tags r:id="rId18"/>
            </p:custDataLst>
          </p:nvPr>
        </p:nvSpPr>
        <p:spPr>
          <a:xfrm>
            <a:off x="5339977" y="4174661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23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2420" y="4497284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4" name="Freeform 488"/>
          <p:cNvSpPr/>
          <p:nvPr>
            <p:custDataLst>
              <p:tags r:id="rId20"/>
            </p:custDataLst>
          </p:nvPr>
        </p:nvSpPr>
        <p:spPr>
          <a:xfrm rot="5400000">
            <a:off x="6147240" y="4483196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5" name="序号"/>
          <p:cNvSpPr txBox="1"/>
          <p:nvPr>
            <p:custDataLst>
              <p:tags r:id="rId21"/>
            </p:custDataLst>
          </p:nvPr>
        </p:nvSpPr>
        <p:spPr>
          <a:xfrm>
            <a:off x="6255721" y="4704383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28" name="任意多边形: 形状 27"/>
          <p:cNvSpPr/>
          <p:nvPr>
            <p:custDataLst>
              <p:tags r:id="rId22"/>
            </p:custDataLst>
          </p:nvPr>
        </p:nvSpPr>
        <p:spPr>
          <a:xfrm>
            <a:off x="608400" y="5052366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9" name="Freeform 488"/>
          <p:cNvSpPr/>
          <p:nvPr>
            <p:custDataLst>
              <p:tags r:id="rId23"/>
            </p:custDataLst>
          </p:nvPr>
        </p:nvSpPr>
        <p:spPr>
          <a:xfrm rot="5400000">
            <a:off x="5213182" y="5038278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30" name="序号"/>
          <p:cNvSpPr txBox="1"/>
          <p:nvPr>
            <p:custDataLst>
              <p:tags r:id="rId24"/>
            </p:custDataLst>
          </p:nvPr>
        </p:nvSpPr>
        <p:spPr>
          <a:xfrm>
            <a:off x="5339977" y="5267918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43" name="标题"/>
          <p:cNvSpPr txBox="1"/>
          <p:nvPr>
            <p:custDataLst>
              <p:tags r:id="rId25"/>
            </p:custDataLst>
          </p:nvPr>
        </p:nvSpPr>
        <p:spPr>
          <a:xfrm>
            <a:off x="7445483" y="2361488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44" name="正文"/>
          <p:cNvSpPr txBox="1"/>
          <p:nvPr>
            <p:custDataLst>
              <p:tags r:id="rId26"/>
            </p:custDataLst>
          </p:nvPr>
        </p:nvSpPr>
        <p:spPr>
          <a:xfrm>
            <a:off x="7445483" y="2820769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主诉：耳后疼痛、肿胀、听力下降等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46" name="标题"/>
          <p:cNvSpPr txBox="1"/>
          <p:nvPr>
            <p:custDataLst>
              <p:tags r:id="rId27"/>
            </p:custDataLst>
          </p:nvPr>
        </p:nvSpPr>
        <p:spPr>
          <a:xfrm>
            <a:off x="996534" y="2920796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47" name="正文"/>
          <p:cNvSpPr txBox="1"/>
          <p:nvPr>
            <p:custDataLst>
              <p:tags r:id="rId28"/>
            </p:custDataLst>
          </p:nvPr>
        </p:nvSpPr>
        <p:spPr>
          <a:xfrm>
            <a:off x="996534" y="3380077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现病史：发病时间、持续时间、症状变化等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48" name="标题"/>
          <p:cNvSpPr txBox="1"/>
          <p:nvPr>
            <p:custDataLst>
              <p:tags r:id="rId29"/>
            </p:custDataLst>
          </p:nvPr>
        </p:nvSpPr>
        <p:spPr>
          <a:xfrm>
            <a:off x="7445483" y="3456154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49" name="正文"/>
          <p:cNvSpPr txBox="1"/>
          <p:nvPr>
            <p:custDataLst>
              <p:tags r:id="rId30"/>
            </p:custDataLst>
          </p:nvPr>
        </p:nvSpPr>
        <p:spPr>
          <a:xfrm>
            <a:off x="7445483" y="3915435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既往史：是否有类似疾病、手术史等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0" name="标题"/>
          <p:cNvSpPr txBox="1"/>
          <p:nvPr>
            <p:custDataLst>
              <p:tags r:id="rId31"/>
            </p:custDataLst>
          </p:nvPr>
        </p:nvSpPr>
        <p:spPr>
          <a:xfrm>
            <a:off x="996534" y="4008418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1" name="正文"/>
          <p:cNvSpPr txBox="1"/>
          <p:nvPr>
            <p:custDataLst>
              <p:tags r:id="rId32"/>
            </p:custDataLst>
          </p:nvPr>
        </p:nvSpPr>
        <p:spPr>
          <a:xfrm>
            <a:off x="996534" y="4467699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家族史：是否有家族遗传病史等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2" name="标题"/>
          <p:cNvSpPr txBox="1"/>
          <p:nvPr>
            <p:custDataLst>
              <p:tags r:id="rId33"/>
            </p:custDataLst>
          </p:nvPr>
        </p:nvSpPr>
        <p:spPr>
          <a:xfrm>
            <a:off x="7445483" y="4552933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3" name="正文"/>
          <p:cNvSpPr txBox="1"/>
          <p:nvPr>
            <p:custDataLst>
              <p:tags r:id="rId34"/>
            </p:custDataLst>
          </p:nvPr>
        </p:nvSpPr>
        <p:spPr>
          <a:xfrm>
            <a:off x="7445483" y="5012214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体格检查：耳后肿物大小、质地、活动度等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4" name="标题"/>
          <p:cNvSpPr txBox="1"/>
          <p:nvPr>
            <p:custDataLst>
              <p:tags r:id="rId35"/>
            </p:custDataLst>
          </p:nvPr>
        </p:nvSpPr>
        <p:spPr>
          <a:xfrm>
            <a:off x="996534" y="5087587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5" name="正文"/>
          <p:cNvSpPr txBox="1"/>
          <p:nvPr>
            <p:custDataLst>
              <p:tags r:id="rId36"/>
            </p:custDataLst>
          </p:nvPr>
        </p:nvSpPr>
        <p:spPr>
          <a:xfrm>
            <a:off x="996534" y="5546867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辅助检查：影像学检查、实验室检查等结果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诊断结果和医嘱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诊断结果：耳后囊肿，可能伴有感染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护理措施：保持耳道清洁，避免感染加重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复查时间：根据病情，定期复查，观察病情变化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医嘱：使用抗生素治疗感染，必要时进行手术切除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原因：耳后囊肿压迫神经，引起疼痛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程度：轻度、中度、重度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持续时间：急性、慢性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影响：影响日常生活、睡眠、情绪等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感染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感染原因：耳后囊肿破裂、手术伤口感染等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感染症状：红肿、疼痛、发热等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感染预防：保持伤口清洁、避免接触感染源等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感染治疗：抗生素治疗、伤口清创等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https://d.book118.com/815140322000011113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3"/>
  <p:tag name="KSO_WM_UNIT_INDEX" val="1_1_3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4"/>
  <p:tag name="KSO_WM_UNIT_INDEX" val="1_1_4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1_1"/>
  <p:tag name="KSO_WM_UNIT_INDEX" val="1_1_1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2"/>
  <p:tag name="KSO_WM_UNIT_INDEX" val="1_1_2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3"/>
  <p:tag name="KSO_WM_UNIT_INDEX" val="1_3_3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4"/>
  <p:tag name="KSO_WM_UNIT_INDEX" val="1_3_4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3_1"/>
  <p:tag name="KSO_WM_UNIT_INDEX" val="1_3_1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2"/>
  <p:tag name="KSO_WM_UNIT_INDEX" val="1_3_2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3"/>
  <p:tag name="KSO_WM_UNIT_INDEX" val="1_4_3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4"/>
  <p:tag name="KSO_WM_UNIT_INDEX" val="1_4_4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4_1"/>
  <p:tag name="KSO_WM_UNIT_INDEX" val="1_4_1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2"/>
  <p:tag name="KSO_WM_UNIT_INDEX" val="1_4_2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3"/>
  <p:tag name="KSO_WM_UNIT_INDEX" val="1_2_3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4"/>
  <p:tag name="KSO_WM_UNIT_INDEX" val="1_2_4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2_1"/>
  <p:tag name="KSO_WM_UNIT_INDEX" val="1_2_1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2"/>
  <p:tag name="KSO_WM_UNIT_INDEX" val="1_2_2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3"/>
  <p:tag name="KSO_WM_UNIT_INDEX" val="1_5_3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4"/>
  <p:tag name="KSO_WM_UNIT_INDEX" val="1_5_4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5_1"/>
  <p:tag name="KSO_WM_UNIT_INDEX" val="1_5_1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2"/>
  <p:tag name="KSO_WM_UNIT_INDEX" val="1_5_2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1_6*l_h_i*1_1_3"/>
  <p:tag name="KSO_WM_UNIT_INDEX" val="1_1_3"/>
  <p:tag name="KSO_WM_UNIT_LAYERLEVEL" val="1_1_1"/>
  <p:tag name="KSO_WM_UNIT_SHADOW_SCHEMECOLOR_INDEX" val="5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2"/>
  <p:tag name="KSO_WM_UNIT_INDEX" val="1_2_2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1_6*l_h_i*1_2_3"/>
  <p:tag name="KSO_WM_UNIT_INDEX" val="1_2_3"/>
  <p:tag name="KSO_WM_UNIT_LAYERLEVEL" val="1_1_1"/>
  <p:tag name="KSO_WM_UNIT_SHADOW_SCHEMECOLOR_INDEX" val="8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1_6*l_h_i*1_3_3"/>
  <p:tag name="KSO_WM_UNIT_INDEX" val="1_3_3"/>
  <p:tag name="KSO_WM_UNIT_LAYERLEVEL" val="1_1_1"/>
  <p:tag name="KSO_WM_UNIT_SHADOW_SCHEMECOLOR_INDEX" val="5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2"/>
  <p:tag name="KSO_WM_UNIT_INDEX" val="1_4_2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1_6*l_h_i*1_4_3"/>
  <p:tag name="KSO_WM_UNIT_INDEX" val="1_4_3"/>
  <p:tag name="KSO_WM_UNIT_LAYERLEVEL" val="1_1_1"/>
  <p:tag name="KSO_WM_UNIT_SHADOW_SCHEMECOLOR_INDEX" val="8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2"/>
  <p:tag name="KSO_WM_UNIT_INDEX" val="1_5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1_6*l_h_i*1_5_3"/>
  <p:tag name="KSO_WM_UNIT_INDEX" val="1_5_3"/>
  <p:tag name="KSO_WM_UNIT_LAYERLEVEL" val="1_1_1"/>
  <p:tag name="KSO_WM_UNIT_SHADOW_SCHEMECOLOR_INDEX" val="5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2"/>
  <p:tag name="KSO_WM_UNIT_INDEX" val="1_6_2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1_6*l_h_i*1_6_3"/>
  <p:tag name="KSO_WM_UNIT_INDEX" val="1_6_3"/>
  <p:tag name="KSO_WM_UNIT_LAYERLEVEL" val="1_1_1"/>
  <p:tag name="KSO_WM_UNIT_SHADOW_SCHEMECOLOR_INDEX" val="8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2"/>
  <p:tag name="KSO_WM_UNIT_INDEX" val="1_7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1_6*l_h_i*1_7_3"/>
  <p:tag name="KSO_WM_UNIT_INDEX" val="1_7_3"/>
  <p:tag name="KSO_WM_UNIT_LAYERLEVEL" val="1_1_1"/>
  <p:tag name="KSO_WM_UNIT_SHADOW_SCHEMECOLOR_INDEX" val="5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0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耳后囊肿的护理查房</vt:lpstr>
      <vt:lpstr>目录</vt:lpstr>
      <vt:lpstr>耳后囊肿概述</vt:lpstr>
      <vt:lpstr>定义和病因</vt:lpstr>
      <vt:lpstr>分类和症状</vt:lpstr>
      <vt:lpstr>诊断和治疗</vt:lpstr>
      <vt:lpstr>病例汇报</vt:lpstr>
      <vt:lpstr>患者基本信息</vt:lpstr>
      <vt:lpstr>主诉和现病史</vt:lpstr>
      <vt:lpstr>诊断结果和医嘱</vt:lpstr>
      <vt:lpstr>护理诊断</vt:lpstr>
      <vt:lpstr>疼痛</vt:lpstr>
      <vt:lpstr>感染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2024-09-19T14:26:49.794</cp:lastPrinted>
  <dcterms:created xsi:type="dcterms:W3CDTF">2024-09-19T06:26:49Z</dcterms:created>
  <dcterms:modified xsi:type="dcterms:W3CDTF">2024-09-19T06:26:52Z</dcterms:modified>
</cp:coreProperties>
</file>