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5" r:id="rId45"/>
    <p:sldId id="388" r:id="rId46"/>
    <p:sldId id="391" r:id="rId47"/>
    <p:sldId id="393" r:id="rId48"/>
  </p:sldIdLst>
  <p:sldSz cx="10693400" cy="7562850"/>
  <p:notesSz cx="6858000" cy="9144000"/>
  <p:custDataLst>
    <p:tags r:id="rId4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tags" Target="tags/tag1.xml" /><Relationship Id="rId5" Type="http://schemas.openxmlformats.org/officeDocument/2006/relationships/slide" Target="slides/slide3.xml" /><Relationship Id="rId50" Type="http://schemas.openxmlformats.org/officeDocument/2006/relationships/presProps" Target="presProps.xml" /><Relationship Id="rId51" Type="http://schemas.openxmlformats.org/officeDocument/2006/relationships/viewProps" Target="viewProps.xml" /><Relationship Id="rId52" Type="http://schemas.openxmlformats.org/officeDocument/2006/relationships/theme" Target="theme/theme1.xml" /><Relationship Id="rId53"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2CA0E9-4AAC-40A2-BCC9-01D58D46CE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742F16-7A56-4DE0-9ED0-5A5B615E0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44C693-DB24-4671-9A7B-C7E2F24A1B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DF89E1-383D-4BD2-8B6F-B4FA8EC6BA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BADA27-D96C-4F3D-8B18-D1C8E34968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CD0159-2E83-4A92-93EA-2849D95D92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CC62ED-ACF6-42A9-B1CE-315F26DD32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CB3664-492F-434B-AC86-AB3E98091C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2F8F45-00FE-4A1A-876F-CF028F66E2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A7FAD2-96D6-412B-8952-BA05EB5AAA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0A5871-7897-4910-8ABE-9E27FD9C0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20332404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rot="21600000">
            <a:off x="0" y="0"/>
            <a:ext cx="10693400" cy="7562850"/>
          </a:xfrm>
          <a:prstGeom prst="rect">
            <a:avLst/>
          </a:prstGeom>
        </p:spPr>
      </p:pic>
      <p:sp>
        <p:nvSpPr>
          <p:cNvPr id="4" name="textbox 4"/>
          <p:cNvSpPr/>
          <p:nvPr/>
        </p:nvSpPr>
        <p:spPr>
          <a:xfrm>
            <a:off x="2486050" y="3785777"/>
            <a:ext cx="6257925" cy="9226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55235"/>
              </a:lnSpc>
            </a:pPr>
            <a:endParaRPr lang="Arial" altLang="Arial" sz="100"/>
          </a:p>
          <a:p>
            <a:pPr marL="1386205" indent="-1186814" algn="l" rtl="0" eaLnBrk="0">
              <a:lnSpc>
                <a:spcPct val="102000"/>
              </a:lnSpc>
            </a:pPr>
            <a:r>
              <a:rPr sz="2900" kern="0" spc="70">
                <a:solidFill>
                  <a:srgbClr val="FFFFFF">
                    <a:alpha val="100000"/>
                  </a:srgbClr>
                </a:solidFill>
                <a:latin typeface="SimHei"/>
                <a:ea typeface="SimHei"/>
                <a:cs typeface="SimHei"/>
              </a:rPr>
              <a:t>《政府会计准则制度》相关内容解读</a:t>
            </a:r>
            <a:r>
              <a:rPr sz="2900" kern="0" spc="60">
                <a:solidFill>
                  <a:srgbClr val="FFFFFF">
                    <a:alpha val="100000"/>
                  </a:srgbClr>
                </a:solidFill>
                <a:latin typeface="SimHei"/>
                <a:ea typeface="SimHei"/>
                <a:cs typeface="SimHei"/>
              </a:rPr>
              <a:t> </a:t>
            </a:r>
            <a:r>
              <a:rPr sz="2900" kern="0" spc="160">
                <a:solidFill>
                  <a:srgbClr val="FFFFFF">
                    <a:alpha val="100000"/>
                  </a:srgbClr>
                </a:solidFill>
                <a:latin typeface="SimHei"/>
                <a:ea typeface="SimHei"/>
                <a:cs typeface="SimHei"/>
              </a:rPr>
              <a:t>及执行中的难点解释</a:t>
            </a:r>
            <a:endParaRPr lang="SimHei" altLang="SimHei" sz="29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picture 6"/>
          <p:cNvPicPr>
            <a:picLocks noChangeAspect="1"/>
          </p:cNvPicPr>
          <p:nvPr/>
        </p:nvPicPr>
        <p:blipFill>
          <a:blip r:embed="rId2"/>
          <a:stretch>
            <a:fillRect/>
          </a:stretch>
        </p:blipFill>
        <p:spPr>
          <a:xfrm rot="21600000">
            <a:off x="0" y="0"/>
            <a:ext cx="10693400" cy="7562850"/>
          </a:xfrm>
          <a:prstGeom prst="rect">
            <a:avLst/>
          </a:prstGeom>
        </p:spPr>
      </p:pic>
      <p:sp>
        <p:nvSpPr>
          <p:cNvPr id="8" name="textbox 8"/>
          <p:cNvSpPr/>
          <p:nvPr/>
        </p:nvSpPr>
        <p:spPr>
          <a:xfrm>
            <a:off x="2355888" y="2870878"/>
            <a:ext cx="5716904" cy="17265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2871"/>
              </a:lnSpc>
            </a:pPr>
            <a:endParaRPr lang="Arial" altLang="Arial" sz="100"/>
          </a:p>
          <a:p>
            <a:pPr marL="12700" algn="l" rtl="0" eaLnBrk="0">
              <a:lnSpc>
                <a:spcPct val="98000"/>
              </a:lnSpc>
            </a:pPr>
            <a:r>
              <a:rPr sz="2400" kern="0" spc="60">
                <a:solidFill>
                  <a:srgbClr val="C20006">
                    <a:alpha val="100000"/>
                  </a:srgbClr>
                </a:solidFill>
                <a:latin typeface="SimHei"/>
                <a:ea typeface="SimHei"/>
                <a:cs typeface="SimHei"/>
              </a:rPr>
              <a:t>&gt;</a:t>
            </a:r>
            <a:r>
              <a:rPr sz="2400" kern="0" spc="480">
                <a:solidFill>
                  <a:srgbClr val="C20006">
                    <a:alpha val="100000"/>
                  </a:srgbClr>
                </a:solidFill>
                <a:latin typeface="SimHei"/>
                <a:ea typeface="SimHei"/>
                <a:cs typeface="SimHei"/>
              </a:rPr>
              <a:t> </a:t>
            </a:r>
            <a:r>
              <a:rPr sz="2400" b="1" kern="0" spc="60">
                <a:solidFill>
                  <a:srgbClr val="C20006">
                    <a:alpha val="100000"/>
                  </a:srgbClr>
                </a:solidFill>
                <a:latin typeface="SimHei"/>
                <a:ea typeface="SimHei"/>
                <a:cs typeface="SimHei"/>
              </a:rPr>
              <a:t>政府会计准则制度解读</a:t>
            </a:r>
            <a:endParaRPr lang="SimHei" altLang="SimHei" sz="2400"/>
          </a:p>
          <a:p>
            <a:pPr algn="l" rtl="0" eaLnBrk="0">
              <a:lnSpc>
                <a:spcPct val="150000"/>
              </a:lnSpc>
            </a:pPr>
            <a:endParaRPr lang="Arial" altLang="Arial" sz="1000"/>
          </a:p>
          <a:p>
            <a:pPr marL="12700" algn="l" rtl="0" eaLnBrk="0">
              <a:lnSpc>
                <a:spcPct val="98000"/>
              </a:lnSpc>
              <a:spcBef>
                <a:spcPts val="729"/>
              </a:spcBef>
            </a:pPr>
            <a:r>
              <a:rPr sz="2400" kern="0" spc="50">
                <a:solidFill>
                  <a:srgbClr val="C20006">
                    <a:alpha val="100000"/>
                  </a:srgbClr>
                </a:solidFill>
                <a:latin typeface="SimHei"/>
                <a:ea typeface="SimHei"/>
                <a:cs typeface="SimHei"/>
              </a:rPr>
              <a:t>&gt;</a:t>
            </a:r>
            <a:r>
              <a:rPr sz="2400" kern="0" spc="480">
                <a:solidFill>
                  <a:srgbClr val="C20006">
                    <a:alpha val="100000"/>
                  </a:srgbClr>
                </a:solidFill>
                <a:latin typeface="SimHei"/>
                <a:ea typeface="SimHei"/>
                <a:cs typeface="SimHei"/>
              </a:rPr>
              <a:t> </a:t>
            </a:r>
            <a:r>
              <a:rPr sz="2400" b="1" kern="0" spc="50">
                <a:solidFill>
                  <a:srgbClr val="C20006">
                    <a:alpha val="100000"/>
                  </a:srgbClr>
                </a:solidFill>
                <a:latin typeface="SimHei"/>
                <a:ea typeface="SimHei"/>
                <a:cs typeface="SimHei"/>
              </a:rPr>
              <a:t>政府会计制度及部份会计科目应用讲解</a:t>
            </a:r>
            <a:endParaRPr lang="SimHei" altLang="SimHei" sz="2400"/>
          </a:p>
          <a:p>
            <a:pPr algn="l" rtl="0" eaLnBrk="0">
              <a:lnSpc>
                <a:spcPct val="143000"/>
              </a:lnSpc>
            </a:pPr>
            <a:endParaRPr lang="Arial" altLang="Arial" sz="1000"/>
          </a:p>
          <a:p>
            <a:pPr algn="l" rtl="0" eaLnBrk="0">
              <a:lnSpc>
                <a:spcPct val="100000"/>
              </a:lnSpc>
            </a:pPr>
            <a:endParaRPr lang="Arial" altLang="Arial" sz="600"/>
          </a:p>
          <a:p>
            <a:pPr marL="12700" algn="l" rtl="0" eaLnBrk="0">
              <a:lnSpc>
                <a:spcPct val="97000"/>
              </a:lnSpc>
              <a:spcBef>
                <a:spcPts val="2"/>
              </a:spcBef>
            </a:pPr>
            <a:r>
              <a:rPr sz="2400" kern="0" spc="50">
                <a:solidFill>
                  <a:srgbClr val="C20006">
                    <a:alpha val="100000"/>
                  </a:srgbClr>
                </a:solidFill>
                <a:latin typeface="SimHei"/>
                <a:ea typeface="SimHei"/>
                <a:cs typeface="SimHei"/>
              </a:rPr>
              <a:t>&gt;</a:t>
            </a:r>
            <a:r>
              <a:rPr sz="2400" kern="0" spc="450">
                <a:solidFill>
                  <a:srgbClr val="C20006">
                    <a:alpha val="100000"/>
                  </a:srgbClr>
                </a:solidFill>
                <a:latin typeface="SimHei"/>
                <a:ea typeface="SimHei"/>
                <a:cs typeface="SimHei"/>
              </a:rPr>
              <a:t> </a:t>
            </a:r>
            <a:r>
              <a:rPr sz="2400" b="1" kern="0" spc="50">
                <a:solidFill>
                  <a:srgbClr val="C20006">
                    <a:alpha val="100000"/>
                  </a:srgbClr>
                </a:solidFill>
                <a:latin typeface="SimHei"/>
                <a:ea typeface="SimHei"/>
                <a:cs typeface="SimHei"/>
              </a:rPr>
              <a:t>政府会计制度下常见业务难点解释</a:t>
            </a:r>
            <a:endParaRPr lang="SimHei" altLang="SimHei" sz="2400"/>
          </a:p>
        </p:txBody>
      </p:sp>
      <p:sp>
        <p:nvSpPr>
          <p:cNvPr id="10" name="textbox 10"/>
          <p:cNvSpPr/>
          <p:nvPr/>
        </p:nvSpPr>
        <p:spPr>
          <a:xfrm>
            <a:off x="4863255" y="954930"/>
            <a:ext cx="859789" cy="469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680"/>
              </a:lnSpc>
            </a:pPr>
            <a:endParaRPr lang="Arial" altLang="Arial" sz="100"/>
          </a:p>
          <a:p>
            <a:pPr algn="r" rtl="0" eaLnBrk="0">
              <a:lnSpc>
                <a:spcPct val="97000"/>
              </a:lnSpc>
            </a:pPr>
            <a:r>
              <a:rPr sz="3000" b="1" kern="0" spc="-340">
                <a:solidFill>
                  <a:srgbClr val="FFFFFF">
                    <a:alpha val="100000"/>
                  </a:srgbClr>
                </a:solidFill>
                <a:latin typeface="SimHei"/>
                <a:ea typeface="SimHei"/>
                <a:cs typeface="SimHei"/>
              </a:rPr>
              <a:t>目</a:t>
            </a:r>
            <a:r>
              <a:rPr sz="3000" kern="0" spc="-390">
                <a:solidFill>
                  <a:srgbClr val="FFFFFF">
                    <a:alpha val="100000"/>
                  </a:srgbClr>
                </a:solidFill>
                <a:latin typeface="SimHei"/>
                <a:ea typeface="SimHei"/>
                <a:cs typeface="SimHei"/>
              </a:rPr>
              <a:t> </a:t>
            </a:r>
            <a:r>
              <a:rPr sz="3000" b="1" kern="0" spc="-160">
                <a:solidFill>
                  <a:srgbClr val="FFFFFF">
                    <a:alpha val="100000"/>
                  </a:srgbClr>
                </a:solidFill>
                <a:latin typeface="SimHei"/>
                <a:ea typeface="SimHei"/>
                <a:cs typeface="SimHei"/>
              </a:rPr>
              <a:t>录</a:t>
            </a:r>
            <a:endParaRPr lang="SimHei" altLang="SimHei" sz="30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textbox 12"/>
          <p:cNvSpPr/>
          <p:nvPr/>
        </p:nvSpPr>
        <p:spPr>
          <a:xfrm>
            <a:off x="1663704" y="2407834"/>
            <a:ext cx="7721600" cy="26511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02"/>
              </a:lnSpc>
            </a:pPr>
            <a:endParaRPr lang="Arial" altLang="Arial" sz="100"/>
          </a:p>
          <a:p>
            <a:pPr marL="443865" algn="l" rtl="0" eaLnBrk="0">
              <a:lnSpc>
                <a:spcPct val="85000"/>
              </a:lnSpc>
            </a:pPr>
            <a:r>
              <a:rPr sz="1600" kern="0" spc="-100">
                <a:solidFill>
                  <a:srgbClr val="000000">
                    <a:alpha val="100000"/>
                  </a:srgbClr>
                </a:solidFill>
                <a:latin typeface="SimHei"/>
                <a:ea typeface="SimHei"/>
                <a:cs typeface="SimHei"/>
              </a:rPr>
              <a:t>《政府会计制度》有机</a:t>
            </a:r>
            <a:r>
              <a:rPr sz="1600" kern="0" spc="-110">
                <a:solidFill>
                  <a:srgbClr val="000000">
                    <a:alpha val="100000"/>
                  </a:srgbClr>
                </a:solidFill>
                <a:latin typeface="SimHei"/>
                <a:ea typeface="SimHei"/>
                <a:cs typeface="SimHei"/>
              </a:rPr>
              <a:t>整合了《行政单位会计制度》</a:t>
            </a:r>
            <a:r>
              <a:rPr sz="1600" kern="0" spc="500">
                <a:solidFill>
                  <a:srgbClr val="000000">
                    <a:alpha val="100000"/>
                  </a:srgbClr>
                </a:solidFill>
                <a:latin typeface="SimHei"/>
                <a:ea typeface="SimHei"/>
                <a:cs typeface="SimHei"/>
              </a:rPr>
              <a:t> </a:t>
            </a:r>
            <a:r>
              <a:rPr sz="1600" kern="0" spc="-110">
                <a:solidFill>
                  <a:srgbClr val="000000">
                    <a:alpha val="100000"/>
                  </a:srgbClr>
                </a:solidFill>
                <a:latin typeface="SimHei"/>
                <a:ea typeface="SimHei"/>
                <a:cs typeface="SimHei"/>
              </a:rPr>
              <a:t>《事业单位会计制度》和医院、</a:t>
            </a:r>
            <a:endParaRPr lang="SimHei" altLang="SimHei" sz="1600"/>
          </a:p>
          <a:p>
            <a:pPr marL="12700" algn="l" rtl="0" eaLnBrk="0">
              <a:lnSpc>
                <a:spcPts val="2993"/>
              </a:lnSpc>
            </a:pPr>
            <a:r>
              <a:rPr sz="1600" kern="0" spc="-20">
                <a:solidFill>
                  <a:srgbClr val="000000">
                    <a:alpha val="100000"/>
                  </a:srgbClr>
                </a:solidFill>
                <a:latin typeface="SimHei"/>
                <a:ea typeface="SimHei"/>
                <a:cs typeface="SimHei"/>
              </a:rPr>
              <a:t>基层医疗卫生机构、高等院校、中小学校、科学事业单</a:t>
            </a:r>
            <a:r>
              <a:rPr sz="1600" kern="0" spc="-30">
                <a:solidFill>
                  <a:srgbClr val="000000">
                    <a:alpha val="100000"/>
                  </a:srgbClr>
                </a:solidFill>
                <a:latin typeface="SimHei"/>
                <a:ea typeface="SimHei"/>
                <a:cs typeface="SimHei"/>
              </a:rPr>
              <a:t>位、彩票机构、地勘单位、测</a:t>
            </a:r>
            <a:endParaRPr lang="SimHei" altLang="SimHei" sz="1600"/>
          </a:p>
          <a:p>
            <a:pPr marL="12700" algn="l" rtl="0" eaLnBrk="0">
              <a:lnSpc>
                <a:spcPct val="85000"/>
              </a:lnSpc>
              <a:spcBef>
                <a:spcPts val="1299"/>
              </a:spcBef>
            </a:pPr>
            <a:r>
              <a:rPr sz="1600" kern="0" spc="-40">
                <a:solidFill>
                  <a:srgbClr val="000000">
                    <a:alpha val="100000"/>
                  </a:srgbClr>
                </a:solidFill>
                <a:latin typeface="SimHei"/>
                <a:ea typeface="SimHei"/>
                <a:cs typeface="SimHei"/>
              </a:rPr>
              <a:t>绘单位、林业(苗圃)等行业事业单位会计制度的内容。会计制度的统一，大大提高了政</a:t>
            </a:r>
            <a:endParaRPr lang="SimHei" altLang="SimHei" sz="1600"/>
          </a:p>
          <a:p>
            <a:pPr marL="12700" algn="l" rtl="0" eaLnBrk="0">
              <a:lnSpc>
                <a:spcPct val="163000"/>
              </a:lnSpc>
              <a:spcBef>
                <a:spcPts val="19"/>
              </a:spcBef>
            </a:pPr>
            <a:r>
              <a:rPr sz="1600" kern="0" spc="-20">
                <a:solidFill>
                  <a:srgbClr val="000000">
                    <a:alpha val="100000"/>
                  </a:srgbClr>
                </a:solidFill>
                <a:latin typeface="SimHei"/>
                <a:ea typeface="SimHei"/>
                <a:cs typeface="SimHei"/>
              </a:rPr>
              <a:t>府各部门、各单位会计信息的可比性，为单</a:t>
            </a:r>
            <a:r>
              <a:rPr sz="1600" kern="0" spc="-30">
                <a:solidFill>
                  <a:srgbClr val="000000">
                    <a:alpha val="100000"/>
                  </a:srgbClr>
                </a:solidFill>
                <a:latin typeface="SimHei"/>
                <a:ea typeface="SimHei"/>
                <a:cs typeface="SimHei"/>
              </a:rPr>
              <a:t>位、部门编制合并财务报表和逐级汇总编</a:t>
            </a:r>
            <a:r>
              <a:rPr sz="1600" kern="0" spc="0">
                <a:solidFill>
                  <a:srgbClr val="000000">
                    <a:alpha val="100000"/>
                  </a:srgbClr>
                </a:solidFill>
                <a:latin typeface="SimHei"/>
                <a:ea typeface="SimHei"/>
                <a:cs typeface="SimHei"/>
              </a:rPr>
              <a:t>    </a:t>
            </a:r>
            <a:r>
              <a:rPr sz="1600" kern="0" spc="-50">
                <a:solidFill>
                  <a:srgbClr val="000000">
                    <a:alpha val="100000"/>
                  </a:srgbClr>
                </a:solidFill>
                <a:latin typeface="SimHei"/>
                <a:ea typeface="SimHei"/>
                <a:cs typeface="SimHei"/>
              </a:rPr>
              <a:t>制部门决算奠定了坚实的制度基础。</a:t>
            </a:r>
            <a:endParaRPr lang="SimHei" altLang="SimHei" sz="1600"/>
          </a:p>
          <a:p>
            <a:pPr algn="l" rtl="0" eaLnBrk="0">
              <a:lnSpc>
                <a:spcPct val="139000"/>
              </a:lnSpc>
            </a:pPr>
            <a:endParaRPr lang="Arial" altLang="Arial" sz="1000"/>
          </a:p>
          <a:p>
            <a:pPr marL="355600" algn="l" rtl="0" eaLnBrk="0">
              <a:lnSpc>
                <a:spcPct val="85000"/>
              </a:lnSpc>
              <a:spcBef>
                <a:spcPts val="491"/>
              </a:spcBef>
            </a:pPr>
            <a:r>
              <a:rPr sz="1600" kern="0" spc="-40">
                <a:solidFill>
                  <a:srgbClr val="000000">
                    <a:alpha val="100000"/>
                  </a:srgbClr>
                </a:solidFill>
                <a:latin typeface="SimHei"/>
                <a:ea typeface="SimHei"/>
                <a:cs typeface="SimHei"/>
              </a:rPr>
              <a:t>《政府会计制度》重新构建了“财务会计</a:t>
            </a:r>
            <a:r>
              <a:rPr sz="1600" kern="0" spc="-50">
                <a:solidFill>
                  <a:srgbClr val="000000">
                    <a:alpha val="100000"/>
                  </a:srgbClr>
                </a:solidFill>
                <a:latin typeface="SimHei"/>
                <a:ea typeface="SimHei"/>
                <a:cs typeface="SimHei"/>
              </a:rPr>
              <a:t>和预算会计适度分离并相互衔接”的会计</a:t>
            </a:r>
            <a:endParaRPr lang="SimHei" altLang="SimHei" sz="1600"/>
          </a:p>
          <a:p>
            <a:pPr marL="12700" algn="l" rtl="0" eaLnBrk="0">
              <a:lnSpc>
                <a:spcPts val="3056"/>
              </a:lnSpc>
            </a:pPr>
            <a:r>
              <a:rPr sz="1500" kern="0" spc="-80">
                <a:solidFill>
                  <a:srgbClr val="000000">
                    <a:alpha val="100000"/>
                  </a:srgbClr>
                </a:solidFill>
                <a:latin typeface="SimHei"/>
                <a:ea typeface="SimHei"/>
                <a:cs typeface="SimHei"/>
              </a:rPr>
              <a:t>核算模式。</a:t>
            </a:r>
            <a:endParaRPr lang="SimHei" altLang="SimHei" sz="15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textbox 14"/>
          <p:cNvSpPr/>
          <p:nvPr/>
        </p:nvSpPr>
        <p:spPr>
          <a:xfrm>
            <a:off x="1085832" y="1893735"/>
            <a:ext cx="8528050" cy="40944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738"/>
              </a:lnSpc>
            </a:pPr>
            <a:endParaRPr lang="Arial" altLang="Arial" sz="100"/>
          </a:p>
          <a:p>
            <a:pPr marL="15240" indent="241300" algn="l" rtl="0" eaLnBrk="0">
              <a:lnSpc>
                <a:spcPct val="105000"/>
              </a:lnSpc>
            </a:pPr>
            <a:r>
              <a:rPr sz="1600" b="1" kern="0" spc="-30">
                <a:solidFill>
                  <a:srgbClr val="000000">
                    <a:alpha val="100000"/>
                  </a:srgbClr>
                </a:solidFill>
                <a:latin typeface="SimHei"/>
                <a:ea typeface="SimHei"/>
                <a:cs typeface="SimHei"/>
              </a:rPr>
              <a:t>所谓“适度分离”,是指适度分离政府</a:t>
            </a:r>
            <a:r>
              <a:rPr sz="1600" b="1" kern="0" spc="-40">
                <a:solidFill>
                  <a:srgbClr val="000000">
                    <a:alpha val="100000"/>
                  </a:srgbClr>
                </a:solidFill>
                <a:latin typeface="SimHei"/>
                <a:ea typeface="SimHei"/>
                <a:cs typeface="SimHei"/>
              </a:rPr>
              <a:t>预算会计和财务会计功能、决算报告和财务报告功能，</a:t>
            </a:r>
            <a:r>
              <a:rPr sz="1600" kern="0" spc="-10">
                <a:solidFill>
                  <a:srgbClr val="000000">
                    <a:alpha val="100000"/>
                  </a:srgbClr>
                </a:solidFill>
                <a:latin typeface="SimHei"/>
                <a:ea typeface="SimHei"/>
                <a:cs typeface="SimHei"/>
              </a:rPr>
              <a:t>   </a:t>
            </a:r>
            <a:r>
              <a:rPr sz="1600" b="1" kern="0" spc="-40">
                <a:solidFill>
                  <a:srgbClr val="000000">
                    <a:alpha val="100000"/>
                  </a:srgbClr>
                </a:solidFill>
                <a:latin typeface="SimHei"/>
                <a:ea typeface="SimHei"/>
                <a:cs typeface="SimHei"/>
              </a:rPr>
              <a:t>全面反映政府会计主体的预算执行信息和财务信息</a:t>
            </a:r>
            <a:r>
              <a:rPr sz="1600" kern="0" spc="-40">
                <a:solidFill>
                  <a:srgbClr val="000000">
                    <a:alpha val="100000"/>
                  </a:srgbClr>
                </a:solidFill>
                <a:latin typeface="SimHei"/>
                <a:ea typeface="SimHei"/>
                <a:cs typeface="SimHei"/>
              </a:rPr>
              <a:t>，主要体现在以下几个方面</a:t>
            </a:r>
            <a:r>
              <a:rPr sz="1600" kern="0" spc="-50">
                <a:solidFill>
                  <a:srgbClr val="000000">
                    <a:alpha val="100000"/>
                  </a:srgbClr>
                </a:solidFill>
                <a:latin typeface="SimHei"/>
                <a:ea typeface="SimHei"/>
                <a:cs typeface="SimHei"/>
              </a:rPr>
              <a:t>。</a:t>
            </a:r>
            <a:endParaRPr lang="SimHei" altLang="SimHei" sz="1600"/>
          </a:p>
          <a:p>
            <a:pPr marL="12700" indent="361950" algn="l" rtl="0" eaLnBrk="0">
              <a:lnSpc>
                <a:spcPct val="113000"/>
              </a:lnSpc>
              <a:spcBef>
                <a:spcPts val="1492"/>
              </a:spcBef>
            </a:pPr>
            <a:r>
              <a:rPr sz="1600" kern="0" spc="0">
                <a:solidFill>
                  <a:srgbClr val="000000">
                    <a:alpha val="100000"/>
                  </a:srgbClr>
                </a:solidFill>
                <a:latin typeface="SimHei"/>
                <a:ea typeface="SimHei"/>
                <a:cs typeface="SimHei"/>
              </a:rPr>
              <a:t>一是“</a:t>
            </a:r>
            <a:r>
              <a:rPr sz="1600" b="1" kern="0" spc="0">
                <a:solidFill>
                  <a:srgbClr val="000000">
                    <a:alpha val="100000"/>
                  </a:srgbClr>
                </a:solidFill>
                <a:latin typeface="SimHei"/>
                <a:ea typeface="SimHei"/>
                <a:cs typeface="SimHei"/>
              </a:rPr>
              <a:t>双功能”</a:t>
            </a:r>
            <a:r>
              <a:rPr sz="1600" kern="0" spc="0">
                <a:solidFill>
                  <a:srgbClr val="000000">
                    <a:alpha val="100000"/>
                  </a:srgbClr>
                </a:solidFill>
                <a:latin typeface="SimHei"/>
                <a:ea typeface="SimHei"/>
                <a:cs typeface="SimHei"/>
              </a:rPr>
              <a:t>,在同一会计核算系统中实现</a:t>
            </a:r>
            <a:r>
              <a:rPr sz="1600" kern="0" spc="-10">
                <a:solidFill>
                  <a:srgbClr val="000000">
                    <a:alpha val="100000"/>
                  </a:srgbClr>
                </a:solidFill>
                <a:latin typeface="SimHei"/>
                <a:ea typeface="SimHei"/>
                <a:cs typeface="SimHei"/>
              </a:rPr>
              <a:t>财务会计和预算会计双重功能，通过资产、负</a:t>
            </a:r>
            <a:r>
              <a:rPr sz="1600" kern="0" spc="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债、净资产、收入、费用五个要素进行财务会计核算，通过</a:t>
            </a:r>
            <a:r>
              <a:rPr sz="1600" kern="0" spc="-30">
                <a:solidFill>
                  <a:srgbClr val="000000">
                    <a:alpha val="100000"/>
                  </a:srgbClr>
                </a:solidFill>
                <a:latin typeface="SimHei"/>
                <a:ea typeface="SimHei"/>
                <a:cs typeface="SimHei"/>
              </a:rPr>
              <a:t>预算收入、预算支出和预算结余三个</a:t>
            </a:r>
            <a:r>
              <a:rPr sz="1600" kern="0" spc="-10">
                <a:solidFill>
                  <a:srgbClr val="000000">
                    <a:alpha val="100000"/>
                  </a:srgbClr>
                </a:solidFill>
                <a:latin typeface="SimHei"/>
                <a:ea typeface="SimHei"/>
                <a:cs typeface="SimHei"/>
              </a:rPr>
              <a:t>  </a:t>
            </a:r>
            <a:r>
              <a:rPr sz="1600" kern="0" spc="-60">
                <a:solidFill>
                  <a:srgbClr val="000000">
                    <a:alpha val="100000"/>
                  </a:srgbClr>
                </a:solidFill>
                <a:latin typeface="SimHei"/>
                <a:ea typeface="SimHei"/>
                <a:cs typeface="SimHei"/>
              </a:rPr>
              <a:t>要素进行预算会计核算。</a:t>
            </a:r>
            <a:endParaRPr lang="SimHei" altLang="SimHei" sz="1600"/>
          </a:p>
          <a:p>
            <a:pPr marL="12700" indent="292100" algn="l" rtl="0" eaLnBrk="0">
              <a:lnSpc>
                <a:spcPct val="107000"/>
              </a:lnSpc>
              <a:spcBef>
                <a:spcPts val="1442"/>
              </a:spcBef>
            </a:pPr>
            <a:r>
              <a:rPr sz="1600" kern="0" spc="-40">
                <a:solidFill>
                  <a:srgbClr val="000000">
                    <a:alpha val="100000"/>
                  </a:srgbClr>
                </a:solidFill>
                <a:latin typeface="SimHei"/>
                <a:ea typeface="SimHei"/>
                <a:cs typeface="SimHei"/>
              </a:rPr>
              <a:t>二是“</a:t>
            </a:r>
            <a:r>
              <a:rPr sz="1600" b="1" kern="0" spc="-40">
                <a:solidFill>
                  <a:srgbClr val="000000">
                    <a:alpha val="100000"/>
                  </a:srgbClr>
                </a:solidFill>
                <a:latin typeface="SimHei"/>
                <a:ea typeface="SimHei"/>
                <a:cs typeface="SimHei"/>
              </a:rPr>
              <a:t>双基础”</a:t>
            </a:r>
            <a:r>
              <a:rPr sz="1600" kern="0" spc="-21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,财务会计采用权责发生制，预算会计采用收付实现制，国务院</a:t>
            </a:r>
            <a:r>
              <a:rPr sz="1600" kern="0" spc="-50">
                <a:solidFill>
                  <a:srgbClr val="000000">
                    <a:alpha val="100000"/>
                  </a:srgbClr>
                </a:solidFill>
                <a:latin typeface="SimHei"/>
                <a:ea typeface="SimHei"/>
                <a:cs typeface="SimHei"/>
              </a:rPr>
              <a:t>另有规定的，</a:t>
            </a:r>
            <a:r>
              <a:rPr sz="1600" kern="0" spc="0">
                <a:solidFill>
                  <a:srgbClr val="000000">
                    <a:alpha val="100000"/>
                  </a:srgbClr>
                </a:solidFill>
                <a:latin typeface="SimHei"/>
                <a:ea typeface="SimHei"/>
                <a:cs typeface="SimHei"/>
              </a:rPr>
              <a:t>  </a:t>
            </a:r>
            <a:r>
              <a:rPr sz="1600" kern="0" spc="-80">
                <a:solidFill>
                  <a:srgbClr val="000000">
                    <a:alpha val="100000"/>
                  </a:srgbClr>
                </a:solidFill>
                <a:latin typeface="SimHei"/>
                <a:ea typeface="SimHei"/>
                <a:cs typeface="SimHei"/>
              </a:rPr>
              <a:t>依照其规定。</a:t>
            </a:r>
            <a:endParaRPr lang="SimHei" altLang="SimHei" sz="1600"/>
          </a:p>
          <a:p>
            <a:pPr marL="12700" indent="292100" algn="l" rtl="0" eaLnBrk="0">
              <a:lnSpc>
                <a:spcPct val="106000"/>
              </a:lnSpc>
              <a:spcBef>
                <a:spcPts val="1480"/>
              </a:spcBef>
            </a:pPr>
            <a:r>
              <a:rPr sz="1600" kern="0" spc="-20">
                <a:solidFill>
                  <a:srgbClr val="000000">
                    <a:alpha val="100000"/>
                  </a:srgbClr>
                </a:solidFill>
                <a:latin typeface="SimHei"/>
                <a:ea typeface="SimHei"/>
                <a:cs typeface="SimHei"/>
              </a:rPr>
              <a:t>三是“</a:t>
            </a:r>
            <a:r>
              <a:rPr sz="1600" b="1" kern="0" spc="-20">
                <a:solidFill>
                  <a:srgbClr val="000000">
                    <a:alpha val="100000"/>
                  </a:srgbClr>
                </a:solidFill>
                <a:latin typeface="SimHei"/>
                <a:ea typeface="SimHei"/>
                <a:cs typeface="SimHei"/>
              </a:rPr>
              <a:t>双分录”</a:t>
            </a:r>
            <a:r>
              <a:rPr sz="1600" kern="0" spc="-16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,一项经济业务发生之后，需要依据财务会计的科目与要求编制财务会计分</a:t>
            </a:r>
            <a:r>
              <a:rPr sz="1600" kern="0" spc="0">
                <a:solidFill>
                  <a:srgbClr val="000000">
                    <a:alpha val="100000"/>
                  </a:srgbClr>
                </a:solidFill>
                <a:latin typeface="SimHei"/>
                <a:ea typeface="SimHei"/>
                <a:cs typeface="SimHei"/>
              </a:rPr>
              <a:t>   </a:t>
            </a:r>
            <a:r>
              <a:rPr sz="1600" kern="0" spc="-90">
                <a:solidFill>
                  <a:srgbClr val="000000">
                    <a:alpha val="100000"/>
                  </a:srgbClr>
                </a:solidFill>
                <a:latin typeface="SimHei"/>
                <a:ea typeface="SimHei"/>
                <a:cs typeface="SimHei"/>
              </a:rPr>
              <a:t>录；同时依据预算会计科目与规则编制预算会计分录。</a:t>
            </a:r>
            <a:endParaRPr lang="SimHei" altLang="SimHei" sz="1600"/>
          </a:p>
          <a:p>
            <a:pPr algn="l" rtl="0" eaLnBrk="0">
              <a:lnSpc>
                <a:spcPct val="100000"/>
              </a:lnSpc>
            </a:pPr>
            <a:endParaRPr lang="Arial" altLang="Arial" sz="1000"/>
          </a:p>
          <a:p>
            <a:pPr marL="304800" algn="l" rtl="0" eaLnBrk="0">
              <a:lnSpc>
                <a:spcPct val="92000"/>
              </a:lnSpc>
              <a:spcBef>
                <a:spcPts val="484"/>
              </a:spcBef>
            </a:pPr>
            <a:r>
              <a:rPr sz="1600" kern="0" spc="-60">
                <a:solidFill>
                  <a:srgbClr val="000000">
                    <a:alpha val="100000"/>
                  </a:srgbClr>
                </a:solidFill>
                <a:latin typeface="SimHei"/>
                <a:ea typeface="SimHei"/>
                <a:cs typeface="SimHei"/>
              </a:rPr>
              <a:t>四是 </a:t>
            </a:r>
            <a:r>
              <a:rPr sz="1600" b="1" kern="0" spc="-60">
                <a:solidFill>
                  <a:srgbClr val="000000">
                    <a:alpha val="100000"/>
                  </a:srgbClr>
                </a:solidFill>
                <a:latin typeface="SimHei"/>
                <a:ea typeface="SimHei"/>
                <a:cs typeface="SimHei"/>
              </a:rPr>
              <a:t>“双报告”</a:t>
            </a:r>
            <a:r>
              <a:rPr sz="1600" kern="0" spc="-330">
                <a:solidFill>
                  <a:srgbClr val="000000">
                    <a:alpha val="100000"/>
                  </a:srgbClr>
                </a:solidFill>
                <a:latin typeface="SimHei"/>
                <a:ea typeface="SimHei"/>
                <a:cs typeface="SimHei"/>
              </a:rPr>
              <a:t> </a:t>
            </a:r>
            <a:r>
              <a:rPr sz="1600" kern="0" spc="-60">
                <a:solidFill>
                  <a:srgbClr val="000000">
                    <a:alpha val="100000"/>
                  </a:srgbClr>
                </a:solidFill>
                <a:latin typeface="SimHei"/>
                <a:ea typeface="SimHei"/>
                <a:cs typeface="SimHei"/>
              </a:rPr>
              <a:t>,通过财务会计核算形成财务报</a:t>
            </a:r>
            <a:r>
              <a:rPr sz="1600" kern="0" spc="-70">
                <a:solidFill>
                  <a:srgbClr val="000000">
                    <a:alpha val="100000"/>
                  </a:srgbClr>
                </a:solidFill>
                <a:latin typeface="SimHei"/>
                <a:ea typeface="SimHei"/>
                <a:cs typeface="SimHei"/>
              </a:rPr>
              <a:t>告，通过预算会计核算形成决算报告。</a:t>
            </a:r>
            <a:endParaRPr lang="SimHei" altLang="SimHei" sz="1600"/>
          </a:p>
          <a:p>
            <a:pPr algn="l" rtl="0" eaLnBrk="0">
              <a:lnSpc>
                <a:spcPct val="104000"/>
              </a:lnSpc>
            </a:pPr>
            <a:endParaRPr lang="Arial" altLang="Arial" sz="1100"/>
          </a:p>
          <a:p>
            <a:pPr algn="l" rtl="0" eaLnBrk="0">
              <a:lnSpc>
                <a:spcPct val="6112"/>
              </a:lnSpc>
            </a:pPr>
            <a:endParaRPr lang="Arial" altLang="Arial" sz="100"/>
          </a:p>
          <a:p>
            <a:pPr marL="12700" indent="292100" algn="l" rtl="0" eaLnBrk="0">
              <a:lnSpc>
                <a:spcPct val="106000"/>
              </a:lnSpc>
            </a:pPr>
            <a:r>
              <a:rPr sz="1600" kern="0" spc="-50">
                <a:solidFill>
                  <a:srgbClr val="000000">
                    <a:alpha val="100000"/>
                  </a:srgbClr>
                </a:solidFill>
                <a:latin typeface="SimHei"/>
                <a:ea typeface="SimHei"/>
                <a:cs typeface="SimHei"/>
              </a:rPr>
              <a:t>所谓 </a:t>
            </a:r>
            <a:r>
              <a:rPr sz="1600" b="1" kern="0" spc="-50">
                <a:solidFill>
                  <a:srgbClr val="000000">
                    <a:alpha val="100000"/>
                  </a:srgbClr>
                </a:solidFill>
                <a:latin typeface="SimHei"/>
                <a:ea typeface="SimHei"/>
                <a:cs typeface="SimHei"/>
              </a:rPr>
              <a:t>“相互衔接”</a:t>
            </a:r>
            <a:r>
              <a:rPr sz="1600" kern="0" spc="-260">
                <a:solidFill>
                  <a:srgbClr val="000000">
                    <a:alpha val="100000"/>
                  </a:srgbClr>
                </a:solidFill>
                <a:latin typeface="SimHei"/>
                <a:ea typeface="SimHei"/>
                <a:cs typeface="SimHei"/>
              </a:rPr>
              <a:t> </a:t>
            </a:r>
            <a:r>
              <a:rPr sz="1600" kern="0" spc="-50">
                <a:solidFill>
                  <a:srgbClr val="000000">
                    <a:alpha val="100000"/>
                  </a:srgbClr>
                </a:solidFill>
                <a:latin typeface="SimHei"/>
                <a:ea typeface="SimHei"/>
                <a:cs typeface="SimHei"/>
              </a:rPr>
              <a:t>,是</a:t>
            </a:r>
            <a:r>
              <a:rPr sz="1600" kern="0" spc="-60">
                <a:solidFill>
                  <a:srgbClr val="000000">
                    <a:alpha val="100000"/>
                  </a:srgbClr>
                </a:solidFill>
                <a:latin typeface="SimHei"/>
                <a:ea typeface="SimHei"/>
                <a:cs typeface="SimHei"/>
              </a:rPr>
              <a:t>指在同一会计核算系统中政府预算会计要素和财务会计</a:t>
            </a:r>
            <a:r>
              <a:rPr sz="1600" b="1" kern="0" spc="-60">
                <a:solidFill>
                  <a:srgbClr val="000000">
                    <a:alpha val="100000"/>
                  </a:srgbClr>
                </a:solidFill>
                <a:latin typeface="SimHei"/>
                <a:ea typeface="SimHei"/>
                <a:cs typeface="SimHei"/>
              </a:rPr>
              <a:t>要素</a:t>
            </a:r>
            <a:r>
              <a:rPr sz="1600" kern="0" spc="-60">
                <a:solidFill>
                  <a:srgbClr val="000000">
                    <a:alpha val="100000"/>
                  </a:srgbClr>
                </a:solidFill>
                <a:latin typeface="SimHei"/>
                <a:ea typeface="SimHei"/>
                <a:cs typeface="SimHei"/>
              </a:rPr>
              <a:t>相互协调，</a:t>
            </a:r>
            <a:r>
              <a:rPr sz="1600" kern="0" spc="0">
                <a:solidFill>
                  <a:srgbClr val="000000">
                    <a:alpha val="100000"/>
                  </a:srgbClr>
                </a:solidFill>
                <a:latin typeface="SimHei"/>
                <a:ea typeface="SimHei"/>
                <a:cs typeface="SimHei"/>
              </a:rPr>
              <a:t>  </a:t>
            </a:r>
            <a:r>
              <a:rPr sz="1600" kern="0" spc="-30">
                <a:solidFill>
                  <a:srgbClr val="000000">
                    <a:alpha val="100000"/>
                  </a:srgbClr>
                </a:solidFill>
                <a:latin typeface="SimHei"/>
                <a:ea typeface="SimHei"/>
                <a:cs typeface="SimHei"/>
              </a:rPr>
              <a:t>决算报告和财务报告</a:t>
            </a:r>
            <a:r>
              <a:rPr sz="1600" b="1" kern="0" spc="-30">
                <a:solidFill>
                  <a:srgbClr val="000000">
                    <a:alpha val="100000"/>
                  </a:srgbClr>
                </a:solidFill>
                <a:latin typeface="SimHei"/>
                <a:ea typeface="SimHei"/>
                <a:cs typeface="SimHei"/>
              </a:rPr>
              <a:t>相互补充</a:t>
            </a:r>
            <a:r>
              <a:rPr sz="1600" kern="0" spc="-30">
                <a:solidFill>
                  <a:srgbClr val="000000">
                    <a:alpha val="100000"/>
                  </a:srgbClr>
                </a:solidFill>
                <a:latin typeface="SimHei"/>
                <a:ea typeface="SimHei"/>
                <a:cs typeface="SimHei"/>
              </a:rPr>
              <a:t>，共同反映政府会计主体的预算执行信息</a:t>
            </a:r>
            <a:r>
              <a:rPr sz="1600" kern="0" spc="-40">
                <a:solidFill>
                  <a:srgbClr val="000000">
                    <a:alpha val="100000"/>
                  </a:srgbClr>
                </a:solidFill>
                <a:latin typeface="SimHei"/>
                <a:ea typeface="SimHei"/>
                <a:cs typeface="SimHei"/>
              </a:rPr>
              <a:t>和财务信息。</a:t>
            </a:r>
            <a:endParaRPr lang="SimHei" altLang="SimHei" sz="16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textbox 16"/>
          <p:cNvSpPr/>
          <p:nvPr/>
        </p:nvSpPr>
        <p:spPr>
          <a:xfrm>
            <a:off x="996958" y="1836310"/>
            <a:ext cx="8706484" cy="46659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02"/>
              </a:lnSpc>
            </a:pPr>
            <a:endParaRPr lang="Arial" altLang="Arial" sz="100"/>
          </a:p>
          <a:p>
            <a:pPr marL="120014" algn="l" rtl="0" eaLnBrk="0">
              <a:lnSpc>
                <a:spcPct val="85000"/>
              </a:lnSpc>
            </a:pPr>
            <a:r>
              <a:rPr sz="1600" kern="0" spc="-60">
                <a:solidFill>
                  <a:srgbClr val="000000">
                    <a:alpha val="100000"/>
                  </a:srgbClr>
                </a:solidFill>
                <a:latin typeface="SimHei"/>
                <a:ea typeface="SimHei"/>
                <a:cs typeface="SimHei"/>
              </a:rPr>
              <a:t>《政府会计准则制度》包括《政府会计准则》和</a:t>
            </a:r>
            <a:r>
              <a:rPr sz="1600" kern="0" spc="-70">
                <a:solidFill>
                  <a:srgbClr val="000000">
                    <a:alpha val="100000"/>
                  </a:srgbClr>
                </a:solidFill>
                <a:latin typeface="SimHei"/>
                <a:ea typeface="SimHei"/>
                <a:cs typeface="SimHei"/>
              </a:rPr>
              <a:t>《政府会计制度》等内容。</a:t>
            </a:r>
            <a:endParaRPr lang="SimHei" altLang="SimHei" sz="1600"/>
          </a:p>
          <a:p>
            <a:pPr marL="15240" algn="l" rtl="0" eaLnBrk="0">
              <a:lnSpc>
                <a:spcPts val="2620"/>
              </a:lnSpc>
            </a:pPr>
            <a:r>
              <a:rPr sz="1600" b="1" kern="0" spc="-20">
                <a:solidFill>
                  <a:srgbClr val="AF4C56">
                    <a:alpha val="100000"/>
                  </a:srgbClr>
                </a:solidFill>
                <a:latin typeface="SimHei"/>
                <a:ea typeface="SimHei"/>
                <a:cs typeface="SimHei"/>
              </a:rPr>
              <a:t>政府会计准则制度包括以下内容</a:t>
            </a:r>
            <a:r>
              <a:rPr sz="1600" kern="0" spc="-20">
                <a:solidFill>
                  <a:srgbClr val="000000">
                    <a:alpha val="100000"/>
                  </a:srgbClr>
                </a:solidFill>
                <a:latin typeface="SimHei"/>
                <a:ea typeface="SimHei"/>
                <a:cs typeface="SimHei"/>
              </a:rPr>
              <a:t>：</a:t>
            </a:r>
            <a:endParaRPr lang="SimHei" altLang="SimHei" sz="1600"/>
          </a:p>
          <a:p>
            <a:pPr marL="12700" algn="l" rtl="0" eaLnBrk="0">
              <a:lnSpc>
                <a:spcPct val="96000"/>
              </a:lnSpc>
              <a:spcBef>
                <a:spcPts val="1101"/>
              </a:spcBef>
            </a:pPr>
            <a:r>
              <a:rPr sz="1600" kern="0" spc="-60">
                <a:solidFill>
                  <a:srgbClr val="000000">
                    <a:alpha val="100000"/>
                  </a:srgbClr>
                </a:solidFill>
                <a:latin typeface="SimHei"/>
                <a:ea typeface="SimHei"/>
                <a:cs typeface="SimHei"/>
              </a:rPr>
              <a:t>1.《政府会计准则</a:t>
            </a:r>
            <a:r>
              <a:rPr sz="1600" kern="0" spc="-70">
                <a:solidFill>
                  <a:srgbClr val="000000">
                    <a:alpha val="100000"/>
                  </a:srgbClr>
                </a:solidFill>
                <a:latin typeface="SimHei"/>
                <a:ea typeface="SimHei"/>
                <a:cs typeface="SimHei"/>
              </a:rPr>
              <a:t>--基本准则》;</a:t>
            </a:r>
            <a:endParaRPr lang="SimHei" altLang="SimHei" sz="1600"/>
          </a:p>
          <a:p>
            <a:pPr marL="12700" algn="l" rtl="0" eaLnBrk="0">
              <a:lnSpc>
                <a:spcPct val="117000"/>
              </a:lnSpc>
              <a:spcBef>
                <a:spcPts val="811"/>
              </a:spcBef>
            </a:pPr>
            <a:r>
              <a:rPr sz="1600" kern="0" spc="-50">
                <a:solidFill>
                  <a:srgbClr val="000000">
                    <a:alpha val="100000"/>
                  </a:srgbClr>
                </a:solidFill>
                <a:latin typeface="SimHei"/>
                <a:ea typeface="SimHei"/>
                <a:cs typeface="SimHei"/>
              </a:rPr>
              <a:t>2.《政府会计准则第1号--存货》</a:t>
            </a:r>
            <a:r>
              <a:rPr sz="1600" kern="0" spc="290">
                <a:solidFill>
                  <a:srgbClr val="000000">
                    <a:alpha val="100000"/>
                  </a:srgbClr>
                </a:solidFill>
                <a:latin typeface="SimHei"/>
                <a:ea typeface="SimHei"/>
                <a:cs typeface="SimHei"/>
              </a:rPr>
              <a:t> </a:t>
            </a:r>
            <a:r>
              <a:rPr sz="1600" kern="0" spc="-50">
                <a:solidFill>
                  <a:srgbClr val="000000">
                    <a:alpha val="100000"/>
                  </a:srgbClr>
                </a:solidFill>
                <a:latin typeface="SimHei"/>
                <a:ea typeface="SimHei"/>
                <a:cs typeface="SimHei"/>
              </a:rPr>
              <a:t>《政府会计准则第2号--投资》《</a:t>
            </a:r>
            <a:r>
              <a:rPr sz="1600" kern="0" spc="-60">
                <a:solidFill>
                  <a:srgbClr val="000000">
                    <a:alpha val="100000"/>
                  </a:srgbClr>
                </a:solidFill>
                <a:latin typeface="SimHei"/>
                <a:ea typeface="SimHei"/>
                <a:cs typeface="SimHei"/>
              </a:rPr>
              <a:t>政府会计准则第3号--固定资产》</a:t>
            </a:r>
            <a:r>
              <a:rPr sz="1600" kern="0" spc="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《政府会计准则第4号--无形资产》《</a:t>
            </a:r>
            <a:r>
              <a:rPr sz="1600" kern="0" spc="-30">
                <a:solidFill>
                  <a:srgbClr val="000000">
                    <a:alpha val="100000"/>
                  </a:srgbClr>
                </a:solidFill>
                <a:latin typeface="SimHei"/>
                <a:ea typeface="SimHei"/>
                <a:cs typeface="SimHei"/>
              </a:rPr>
              <a:t>政府会计准则第5号--公共基础设施》《政府会计准则第6号--</a:t>
            </a:r>
            <a:r>
              <a:rPr sz="1600" kern="0" spc="-10">
                <a:solidFill>
                  <a:srgbClr val="000000">
                    <a:alpha val="100000"/>
                  </a:srgbClr>
                </a:solidFill>
                <a:latin typeface="SimHei"/>
                <a:ea typeface="SimHei"/>
                <a:cs typeface="SimHei"/>
              </a:rPr>
              <a:t> </a:t>
            </a:r>
            <a:r>
              <a:rPr sz="1600" kern="0" spc="-50">
                <a:solidFill>
                  <a:srgbClr val="000000">
                    <a:alpha val="100000"/>
                  </a:srgbClr>
                </a:solidFill>
                <a:latin typeface="SimHei"/>
                <a:ea typeface="SimHei"/>
                <a:cs typeface="SimHei"/>
              </a:rPr>
              <a:t>政府储备物资》等政府会</a:t>
            </a:r>
            <a:r>
              <a:rPr sz="1600" kern="0" spc="-60">
                <a:solidFill>
                  <a:srgbClr val="000000">
                    <a:alpha val="100000"/>
                  </a:srgbClr>
                </a:solidFill>
                <a:latin typeface="SimHei"/>
                <a:ea typeface="SimHei"/>
                <a:cs typeface="SimHei"/>
              </a:rPr>
              <a:t>计具体准则；</a:t>
            </a:r>
            <a:endParaRPr lang="SimHei" altLang="SimHei" sz="1600"/>
          </a:p>
          <a:p>
            <a:pPr marL="12700" algn="l" rtl="0" eaLnBrk="0">
              <a:lnSpc>
                <a:spcPct val="92000"/>
              </a:lnSpc>
              <a:spcBef>
                <a:spcPts val="1234"/>
              </a:spcBef>
            </a:pPr>
            <a:r>
              <a:rPr sz="1600" kern="0" spc="-50">
                <a:solidFill>
                  <a:srgbClr val="000000">
                    <a:alpha val="100000"/>
                  </a:srgbClr>
                </a:solidFill>
                <a:latin typeface="SimHei"/>
                <a:ea typeface="SimHei"/>
                <a:cs typeface="SimHei"/>
              </a:rPr>
              <a:t>3.《&lt;政府会计准则第3号--固定资产&gt;应用指南》等准则应用指南；</a:t>
            </a:r>
            <a:endParaRPr lang="SimHei" altLang="SimHei" sz="1600"/>
          </a:p>
          <a:p>
            <a:pPr marL="12700" algn="l" rtl="0" eaLnBrk="0">
              <a:lnSpc>
                <a:spcPct val="96000"/>
              </a:lnSpc>
              <a:spcBef>
                <a:spcPts val="1007"/>
              </a:spcBef>
            </a:pPr>
            <a:r>
              <a:rPr sz="1600" kern="0" spc="-40">
                <a:solidFill>
                  <a:srgbClr val="000000">
                    <a:alpha val="100000"/>
                  </a:srgbClr>
                </a:solidFill>
                <a:latin typeface="SimHei"/>
                <a:ea typeface="SimHei"/>
                <a:cs typeface="SimHei"/>
              </a:rPr>
              <a:t>4.《政府会计制度--行政事</a:t>
            </a:r>
            <a:r>
              <a:rPr sz="1600" kern="0" spc="-50">
                <a:solidFill>
                  <a:srgbClr val="000000">
                    <a:alpha val="100000"/>
                  </a:srgbClr>
                </a:solidFill>
                <a:latin typeface="SimHei"/>
                <a:ea typeface="SimHei"/>
                <a:cs typeface="SimHei"/>
              </a:rPr>
              <a:t>业单位会计科目和报表》;</a:t>
            </a:r>
            <a:endParaRPr lang="SimHei" altLang="SimHei" sz="1600"/>
          </a:p>
          <a:p>
            <a:pPr marL="12700" algn="l" rtl="0" eaLnBrk="0">
              <a:lnSpc>
                <a:spcPct val="85000"/>
              </a:lnSpc>
              <a:spcBef>
                <a:spcPts val="497"/>
              </a:spcBef>
            </a:pPr>
            <a:r>
              <a:rPr sz="1600" kern="0" spc="-30">
                <a:solidFill>
                  <a:srgbClr val="000000">
                    <a:alpha val="100000"/>
                  </a:srgbClr>
                </a:solidFill>
                <a:latin typeface="SimHei"/>
                <a:ea typeface="SimHei"/>
                <a:cs typeface="SimHei"/>
              </a:rPr>
              <a:t>5.医院、基层医疗卫生机构、高等学校、中小学校、科学事业单位、彩票</a:t>
            </a:r>
            <a:r>
              <a:rPr sz="1600" kern="0" spc="-40">
                <a:solidFill>
                  <a:srgbClr val="000000">
                    <a:alpha val="100000"/>
                  </a:srgbClr>
                </a:solidFill>
                <a:latin typeface="SimHei"/>
                <a:ea typeface="SimHei"/>
                <a:cs typeface="SimHei"/>
              </a:rPr>
              <a:t>机构、国有林场和苗圃等</a:t>
            </a:r>
            <a:endParaRPr lang="SimHei" altLang="SimHei" sz="1600"/>
          </a:p>
          <a:p>
            <a:pPr marL="12700" algn="l" rtl="0" eaLnBrk="0">
              <a:lnSpc>
                <a:spcPts val="2531"/>
              </a:lnSpc>
            </a:pPr>
            <a:r>
              <a:rPr sz="1600" kern="0" spc="-60">
                <a:solidFill>
                  <a:srgbClr val="000000">
                    <a:alpha val="100000"/>
                  </a:srgbClr>
                </a:solidFill>
                <a:latin typeface="SimHei"/>
                <a:ea typeface="SimHei"/>
                <a:cs typeface="SimHei"/>
              </a:rPr>
              <a:t>行业事业单位执行《政府会计制度--行政事业单位会计科目和报表》</a:t>
            </a:r>
            <a:r>
              <a:rPr sz="1600" kern="0" spc="-70">
                <a:solidFill>
                  <a:srgbClr val="000000">
                    <a:alpha val="100000"/>
                  </a:srgbClr>
                </a:solidFill>
                <a:latin typeface="SimHei"/>
                <a:ea typeface="SimHei"/>
                <a:cs typeface="SimHei"/>
              </a:rPr>
              <a:t>的补充规定；</a:t>
            </a:r>
            <a:endParaRPr lang="SimHei" altLang="SimHei" sz="1600"/>
          </a:p>
          <a:p>
            <a:pPr marL="12700" algn="l" rtl="0" eaLnBrk="0">
              <a:lnSpc>
                <a:spcPct val="85000"/>
              </a:lnSpc>
              <a:spcBef>
                <a:spcPts val="1137"/>
              </a:spcBef>
            </a:pPr>
            <a:r>
              <a:rPr sz="1600" kern="0" spc="-30">
                <a:solidFill>
                  <a:srgbClr val="000000">
                    <a:alpha val="100000"/>
                  </a:srgbClr>
                </a:solidFill>
                <a:latin typeface="SimHei"/>
                <a:ea typeface="SimHei"/>
                <a:cs typeface="SimHei"/>
              </a:rPr>
              <a:t>6.行政单位、事业单位和医院、基层医疗卫生机构、高等学校、中小学校</a:t>
            </a:r>
            <a:r>
              <a:rPr sz="1600" kern="0" spc="-40">
                <a:solidFill>
                  <a:srgbClr val="000000">
                    <a:alpha val="100000"/>
                  </a:srgbClr>
                </a:solidFill>
                <a:latin typeface="SimHei"/>
                <a:ea typeface="SimHei"/>
                <a:cs typeface="SimHei"/>
              </a:rPr>
              <a:t>、科学事业单位、彩票机</a:t>
            </a:r>
            <a:endParaRPr lang="SimHei" altLang="SimHei" sz="1600"/>
          </a:p>
          <a:p>
            <a:pPr marL="12700" algn="l" rtl="0" eaLnBrk="0">
              <a:lnSpc>
                <a:spcPct val="139000"/>
              </a:lnSpc>
              <a:spcBef>
                <a:spcPts val="34"/>
              </a:spcBef>
            </a:pPr>
            <a:r>
              <a:rPr sz="1600" kern="0" spc="-20">
                <a:solidFill>
                  <a:srgbClr val="000000">
                    <a:alpha val="100000"/>
                  </a:srgbClr>
                </a:solidFill>
                <a:latin typeface="SimHei"/>
                <a:ea typeface="SimHei"/>
                <a:cs typeface="SimHei"/>
              </a:rPr>
              <a:t>构、国有林场和苗圃、地</a:t>
            </a:r>
            <a:r>
              <a:rPr sz="1600" kern="0" spc="-30">
                <a:solidFill>
                  <a:srgbClr val="000000">
                    <a:alpha val="100000"/>
                  </a:srgbClr>
                </a:solidFill>
                <a:latin typeface="SimHei"/>
                <a:ea typeface="SimHei"/>
                <a:cs typeface="SimHei"/>
              </a:rPr>
              <a:t>质勘查事业单位、测绘事业单位等行业事业单位执行《政府会计制度--行</a:t>
            </a:r>
            <a:r>
              <a:rPr sz="1600" kern="0" spc="-1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政事业单位会计科目和报表》</a:t>
            </a:r>
            <a:r>
              <a:rPr sz="1600" kern="0" spc="-50">
                <a:solidFill>
                  <a:srgbClr val="000000">
                    <a:alpha val="100000"/>
                  </a:srgbClr>
                </a:solidFill>
                <a:latin typeface="SimHei"/>
                <a:ea typeface="SimHei"/>
                <a:cs typeface="SimHei"/>
              </a:rPr>
              <a:t>的衔接规定；</a:t>
            </a:r>
            <a:endParaRPr lang="SimHei" altLang="SimHei" sz="1600"/>
          </a:p>
          <a:p>
            <a:pPr algn="l" rtl="0" eaLnBrk="0">
              <a:lnSpc>
                <a:spcPct val="108000"/>
              </a:lnSpc>
            </a:pPr>
            <a:endParaRPr lang="Arial" altLang="Arial" sz="1000"/>
          </a:p>
          <a:p>
            <a:pPr algn="l" rtl="0" eaLnBrk="0">
              <a:lnSpc>
                <a:spcPct val="9027"/>
              </a:lnSpc>
            </a:pPr>
            <a:endParaRPr lang="Arial" altLang="Arial" sz="100"/>
          </a:p>
          <a:p>
            <a:pPr marL="12700" algn="l" rtl="0" eaLnBrk="0">
              <a:lnSpc>
                <a:spcPct val="96000"/>
              </a:lnSpc>
            </a:pPr>
            <a:r>
              <a:rPr sz="1600" kern="0" spc="-60">
                <a:solidFill>
                  <a:srgbClr val="000000">
                    <a:alpha val="100000"/>
                  </a:srgbClr>
                </a:solidFill>
                <a:latin typeface="SimHei"/>
                <a:ea typeface="SimHei"/>
                <a:cs typeface="SimHei"/>
              </a:rPr>
              <a:t>7.财政部制定的关于政府会计准则制度的其</a:t>
            </a:r>
            <a:r>
              <a:rPr sz="1600" kern="0" spc="-70">
                <a:solidFill>
                  <a:srgbClr val="000000">
                    <a:alpha val="100000"/>
                  </a:srgbClr>
                </a:solidFill>
                <a:latin typeface="SimHei"/>
                <a:ea typeface="SimHei"/>
                <a:cs typeface="SimHei"/>
              </a:rPr>
              <a:t>他规定。</a:t>
            </a:r>
            <a:endParaRPr lang="SimHei" altLang="SimHei" sz="1600"/>
          </a:p>
        </p:txBody>
      </p:sp>
      <p:sp>
        <p:nvSpPr>
          <p:cNvPr id="18" name="textbox 18"/>
          <p:cNvSpPr/>
          <p:nvPr/>
        </p:nvSpPr>
        <p:spPr>
          <a:xfrm>
            <a:off x="3356647" y="952213"/>
            <a:ext cx="3206750"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90">
                <a:solidFill>
                  <a:srgbClr val="9F0E1C">
                    <a:alpha val="100000"/>
                  </a:srgbClr>
                </a:solidFill>
                <a:latin typeface="SimHei"/>
                <a:ea typeface="SimHei"/>
                <a:cs typeface="SimHei"/>
              </a:rPr>
              <a:t>一</a:t>
            </a:r>
            <a:r>
              <a:rPr sz="2100" kern="0" spc="-290">
                <a:solidFill>
                  <a:srgbClr val="9F0E1C">
                    <a:alpha val="100000"/>
                  </a:srgbClr>
                </a:solidFill>
                <a:latin typeface="SimHei"/>
                <a:ea typeface="SimHei"/>
                <a:cs typeface="SimHei"/>
              </a:rPr>
              <a:t> </a:t>
            </a:r>
            <a:r>
              <a:rPr sz="2100" b="1" kern="0" spc="-90">
                <a:solidFill>
                  <a:srgbClr val="9F0E1C">
                    <a:alpha val="100000"/>
                  </a:srgbClr>
                </a:solidFill>
                <a:latin typeface="SimHei"/>
                <a:ea typeface="SimHei"/>
                <a:cs typeface="SimHei"/>
              </a:rPr>
              <a:t>、政府会计准则制度解读</a:t>
            </a:r>
            <a:endParaRPr lang="SimHei" altLang="SimHei" sz="2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textbox 20"/>
          <p:cNvSpPr/>
          <p:nvPr/>
        </p:nvSpPr>
        <p:spPr>
          <a:xfrm>
            <a:off x="1136626" y="1928405"/>
            <a:ext cx="8227694" cy="35896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02"/>
              </a:lnSpc>
            </a:pPr>
            <a:endParaRPr lang="Arial" altLang="Arial" sz="100"/>
          </a:p>
          <a:p>
            <a:pPr marL="368300" algn="l" rtl="0" eaLnBrk="0">
              <a:lnSpc>
                <a:spcPct val="85000"/>
              </a:lnSpc>
            </a:pPr>
            <a:r>
              <a:rPr sz="1600" kern="0" spc="-30">
                <a:solidFill>
                  <a:srgbClr val="000000">
                    <a:alpha val="100000"/>
                  </a:srgbClr>
                </a:solidFill>
                <a:latin typeface="SimHei"/>
                <a:ea typeface="SimHei"/>
                <a:cs typeface="SimHei"/>
              </a:rPr>
              <a:t>我国现行政府会计核算标准</a:t>
            </a:r>
            <a:r>
              <a:rPr sz="1600" kern="0" spc="-40">
                <a:solidFill>
                  <a:srgbClr val="000000">
                    <a:alpha val="100000"/>
                  </a:srgbClr>
                </a:solidFill>
                <a:latin typeface="SimHei"/>
                <a:ea typeface="SimHei"/>
                <a:cs typeface="SimHei"/>
              </a:rPr>
              <a:t>体系基本上形成于1998年前后，主要涵盖财政总预算会计、</a:t>
            </a:r>
            <a:endParaRPr lang="SimHei" altLang="SimHei" sz="1600"/>
          </a:p>
          <a:p>
            <a:pPr marL="12700" algn="l" rtl="0" eaLnBrk="0">
              <a:lnSpc>
                <a:spcPts val="2924"/>
              </a:lnSpc>
            </a:pPr>
            <a:r>
              <a:rPr sz="1600" kern="0" spc="-70">
                <a:solidFill>
                  <a:srgbClr val="000000">
                    <a:alpha val="100000"/>
                  </a:srgbClr>
                </a:solidFill>
                <a:latin typeface="SimHei"/>
                <a:ea typeface="SimHei"/>
                <a:cs typeface="SimHei"/>
              </a:rPr>
              <a:t>行政单位会计与事业单位</a:t>
            </a:r>
            <a:r>
              <a:rPr sz="1600" kern="0" spc="-80">
                <a:solidFill>
                  <a:srgbClr val="000000">
                    <a:alpha val="100000"/>
                  </a:srgbClr>
                </a:solidFill>
                <a:latin typeface="SimHei"/>
                <a:ea typeface="SimHei"/>
                <a:cs typeface="SimHei"/>
              </a:rPr>
              <a:t>会计。</a:t>
            </a:r>
            <a:endParaRPr lang="SimHei" altLang="SimHei" sz="1600"/>
          </a:p>
          <a:p>
            <a:pPr marL="374650" algn="l" rtl="0" eaLnBrk="0">
              <a:lnSpc>
                <a:spcPct val="85000"/>
              </a:lnSpc>
              <a:spcBef>
                <a:spcPts val="1493"/>
              </a:spcBef>
            </a:pPr>
            <a:r>
              <a:rPr sz="1600" kern="0" spc="0">
                <a:solidFill>
                  <a:srgbClr val="000000">
                    <a:alpha val="100000"/>
                  </a:srgbClr>
                </a:solidFill>
                <a:latin typeface="SimHei"/>
                <a:ea typeface="SimHei"/>
                <a:cs typeface="SimHei"/>
              </a:rPr>
              <a:t>2010年以来，财政</a:t>
            </a:r>
            <a:r>
              <a:rPr sz="1600" kern="0" spc="-10">
                <a:solidFill>
                  <a:srgbClr val="000000">
                    <a:alpha val="100000"/>
                  </a:srgbClr>
                </a:solidFill>
                <a:latin typeface="SimHei"/>
                <a:ea typeface="SimHei"/>
                <a:cs typeface="SimHei"/>
              </a:rPr>
              <a:t>部适应公共财政管理的需要，先后对部分会计标准进行了修订，出台</a:t>
            </a:r>
            <a:endParaRPr lang="SimHei" altLang="SimHei" sz="1600"/>
          </a:p>
          <a:p>
            <a:pPr marL="12700" algn="l" rtl="0" eaLnBrk="0">
              <a:lnSpc>
                <a:spcPct val="147000"/>
              </a:lnSpc>
              <a:spcBef>
                <a:spcPts val="52"/>
              </a:spcBef>
            </a:pPr>
            <a:r>
              <a:rPr sz="1600" kern="0" spc="-20">
                <a:solidFill>
                  <a:srgbClr val="000000">
                    <a:alpha val="100000"/>
                  </a:srgbClr>
                </a:solidFill>
                <a:latin typeface="SimHei"/>
                <a:ea typeface="SimHei"/>
                <a:cs typeface="SimHei"/>
              </a:rPr>
              <a:t>了各个行业的行政事业单位会计制度，基</a:t>
            </a:r>
            <a:r>
              <a:rPr sz="1600" kern="0" spc="-30">
                <a:solidFill>
                  <a:srgbClr val="000000">
                    <a:alpha val="100000"/>
                  </a:srgbClr>
                </a:solidFill>
                <a:latin typeface="SimHei"/>
                <a:ea typeface="SimHei"/>
                <a:cs typeface="SimHei"/>
              </a:rPr>
              <a:t>本满足了现行部门预算管理的需要。但因现行政府会</a:t>
            </a:r>
            <a:r>
              <a:rPr sz="1600" kern="0" spc="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计领域多项制度并存，体系</a:t>
            </a:r>
            <a:r>
              <a:rPr sz="1600" kern="0" spc="-30">
                <a:solidFill>
                  <a:srgbClr val="000000">
                    <a:alpha val="100000"/>
                  </a:srgbClr>
                </a:solidFill>
                <a:latin typeface="SimHei"/>
                <a:ea typeface="SimHei"/>
                <a:cs typeface="SimHei"/>
              </a:rPr>
              <a:t>繁杂、内容交叉、核算口径不一，造成不同部门、单位的会计信息</a:t>
            </a:r>
            <a:r>
              <a:rPr sz="1600" kern="0" spc="-1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可比性不高，同样业务行政和事业单位的会计</a:t>
            </a:r>
            <a:r>
              <a:rPr sz="1600" kern="0" spc="-30">
                <a:solidFill>
                  <a:srgbClr val="000000">
                    <a:alpha val="100000"/>
                  </a:srgbClr>
                </a:solidFill>
                <a:latin typeface="SimHei"/>
                <a:ea typeface="SimHei"/>
                <a:cs typeface="SimHei"/>
              </a:rPr>
              <a:t>标准不同，会计政策不同，导致政府财务报告信</a:t>
            </a:r>
            <a:r>
              <a:rPr sz="1600" kern="0" spc="-1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息质量较低。因此，在新的形势下，必须对现行政府会计标准体系进行改革。</a:t>
            </a:r>
            <a:endParaRPr lang="SimHei" altLang="SimHei" sz="1600"/>
          </a:p>
          <a:p>
            <a:pPr marL="438150" algn="l" rtl="0" eaLnBrk="0">
              <a:lnSpc>
                <a:spcPct val="85000"/>
              </a:lnSpc>
              <a:spcBef>
                <a:spcPts val="1646"/>
              </a:spcBef>
            </a:pPr>
            <a:r>
              <a:rPr sz="1600" kern="0" spc="-10">
                <a:solidFill>
                  <a:srgbClr val="000000">
                    <a:alpha val="100000"/>
                  </a:srgbClr>
                </a:solidFill>
                <a:latin typeface="SimHei"/>
                <a:ea typeface="SimHei"/>
                <a:cs typeface="SimHei"/>
              </a:rPr>
              <a:t>2014年新修订的《预算法》对各级政府提出按年度编制以权责发生制为基础的政府综合</a:t>
            </a:r>
            <a:endParaRPr lang="SimHei" altLang="SimHei" sz="1600"/>
          </a:p>
          <a:p>
            <a:pPr marL="12700" algn="l" rtl="0" eaLnBrk="0">
              <a:lnSpc>
                <a:spcPct val="150000"/>
              </a:lnSpc>
              <a:spcBef>
                <a:spcPts val="12"/>
              </a:spcBef>
            </a:pPr>
            <a:r>
              <a:rPr sz="1600" kern="0" spc="-20">
                <a:solidFill>
                  <a:srgbClr val="000000">
                    <a:alpha val="100000"/>
                  </a:srgbClr>
                </a:solidFill>
                <a:latin typeface="SimHei"/>
                <a:ea typeface="SimHei"/>
                <a:cs typeface="SimHei"/>
              </a:rPr>
              <a:t>财务报告的新要求。由于现行政府会</a:t>
            </a:r>
            <a:r>
              <a:rPr sz="1600" kern="0" spc="-30">
                <a:solidFill>
                  <a:srgbClr val="000000">
                    <a:alpha val="100000"/>
                  </a:srgbClr>
                </a:solidFill>
                <a:latin typeface="SimHei"/>
                <a:ea typeface="SimHei"/>
                <a:cs typeface="SimHei"/>
              </a:rPr>
              <a:t>计标准体系一般采用收付实现制，主要以提供反映预算收</a:t>
            </a:r>
            <a:r>
              <a:rPr sz="1600" kern="0" spc="0">
                <a:solidFill>
                  <a:srgbClr val="000000">
                    <a:alpha val="100000"/>
                  </a:srgbClr>
                </a:solidFill>
                <a:latin typeface="SimHei"/>
                <a:ea typeface="SimHei"/>
                <a:cs typeface="SimHei"/>
              </a:rPr>
              <a:t> </a:t>
            </a:r>
            <a:r>
              <a:rPr sz="1600" kern="0" spc="-10">
                <a:solidFill>
                  <a:srgbClr val="000000">
                    <a:alpha val="100000"/>
                  </a:srgbClr>
                </a:solidFill>
                <a:latin typeface="SimHei"/>
                <a:ea typeface="SimHei"/>
                <a:cs typeface="SimHei"/>
              </a:rPr>
              <a:t>支执行情况的决算报告为目的，无法准确、完整反映政府资产负债"家底",以及政府的运</a:t>
            </a:r>
            <a:r>
              <a:rPr sz="1600" kern="0" spc="-20">
                <a:solidFill>
                  <a:srgbClr val="000000">
                    <a:alpha val="100000"/>
                  </a:srgbClr>
                </a:solidFill>
                <a:latin typeface="SimHei"/>
                <a:ea typeface="SimHei"/>
                <a:cs typeface="SimHei"/>
              </a:rPr>
              <a:t>行成</a:t>
            </a:r>
            <a:endParaRPr lang="SimHei" altLang="SimHei" sz="1600"/>
          </a:p>
        </p:txBody>
      </p:sp>
      <p:sp>
        <p:nvSpPr>
          <p:cNvPr id="22" name="textbox 22"/>
          <p:cNvSpPr/>
          <p:nvPr/>
        </p:nvSpPr>
        <p:spPr>
          <a:xfrm>
            <a:off x="3356647" y="952213"/>
            <a:ext cx="3206750"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90">
                <a:solidFill>
                  <a:srgbClr val="9F0E1C">
                    <a:alpha val="100000"/>
                  </a:srgbClr>
                </a:solidFill>
                <a:latin typeface="SimHei"/>
                <a:ea typeface="SimHei"/>
                <a:cs typeface="SimHei"/>
              </a:rPr>
              <a:t>一</a:t>
            </a:r>
            <a:r>
              <a:rPr sz="2100" kern="0" spc="-290">
                <a:solidFill>
                  <a:srgbClr val="9F0E1C">
                    <a:alpha val="100000"/>
                  </a:srgbClr>
                </a:solidFill>
                <a:latin typeface="SimHei"/>
                <a:ea typeface="SimHei"/>
                <a:cs typeface="SimHei"/>
              </a:rPr>
              <a:t> </a:t>
            </a:r>
            <a:r>
              <a:rPr sz="2100" b="1" kern="0" spc="-90">
                <a:solidFill>
                  <a:srgbClr val="9F0E1C">
                    <a:alpha val="100000"/>
                  </a:srgbClr>
                </a:solidFill>
                <a:latin typeface="SimHei"/>
                <a:ea typeface="SimHei"/>
                <a:cs typeface="SimHei"/>
              </a:rPr>
              <a:t>、政府会计准则制度解读</a:t>
            </a:r>
            <a:endParaRPr lang="SimHei" altLang="SimHei" sz="2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 name="textbox 24"/>
          <p:cNvSpPr/>
          <p:nvPr/>
        </p:nvSpPr>
        <p:spPr>
          <a:xfrm>
            <a:off x="1136626" y="1998209"/>
            <a:ext cx="8427084" cy="31883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02"/>
              </a:lnSpc>
            </a:pPr>
            <a:endParaRPr lang="Arial" altLang="Arial" sz="100"/>
          </a:p>
          <a:p>
            <a:pPr marL="12700" algn="l" rtl="0" eaLnBrk="0">
              <a:lnSpc>
                <a:spcPct val="85000"/>
              </a:lnSpc>
            </a:pPr>
            <a:r>
              <a:rPr sz="1600" kern="0" spc="-20">
                <a:solidFill>
                  <a:srgbClr val="000000">
                    <a:alpha val="100000"/>
                  </a:srgbClr>
                </a:solidFill>
                <a:latin typeface="SimHei"/>
                <a:ea typeface="SimHei"/>
                <a:cs typeface="SimHei"/>
              </a:rPr>
              <a:t>本等情况，难以满足编制权责发生制政府综合</a:t>
            </a:r>
            <a:r>
              <a:rPr sz="1600" kern="0" spc="-30">
                <a:solidFill>
                  <a:srgbClr val="000000">
                    <a:alpha val="100000"/>
                  </a:srgbClr>
                </a:solidFill>
                <a:latin typeface="SimHei"/>
                <a:ea typeface="SimHei"/>
                <a:cs typeface="SimHei"/>
              </a:rPr>
              <a:t>财务报告的信息需求。因此，在新的形势下，必</a:t>
            </a:r>
            <a:endParaRPr lang="SimHei" altLang="SimHei" sz="1600"/>
          </a:p>
          <a:p>
            <a:pPr marL="12700" algn="l" rtl="0" eaLnBrk="0">
              <a:lnSpc>
                <a:spcPct val="152000"/>
              </a:lnSpc>
              <a:spcBef>
                <a:spcPts val="6"/>
              </a:spcBef>
            </a:pPr>
            <a:r>
              <a:rPr sz="1600" kern="0" spc="0">
                <a:solidFill>
                  <a:srgbClr val="000000">
                    <a:alpha val="100000"/>
                  </a:srgbClr>
                </a:solidFill>
                <a:latin typeface="SimHei"/>
                <a:ea typeface="SimHei"/>
                <a:cs typeface="SimHei"/>
              </a:rPr>
              <a:t>须对现行政府会计标准体系进行改</a:t>
            </a:r>
            <a:r>
              <a:rPr sz="1600" kern="0" spc="-10">
                <a:solidFill>
                  <a:srgbClr val="000000">
                    <a:alpha val="100000"/>
                  </a:srgbClr>
                </a:solidFill>
                <a:latin typeface="SimHei"/>
                <a:ea typeface="SimHei"/>
                <a:cs typeface="SimHei"/>
              </a:rPr>
              <a:t>革。制定出台《政府会计准则制度》,是财政部全面贯彻落</a:t>
            </a:r>
            <a:r>
              <a:rPr sz="1600" kern="0" spc="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实党的十八届三中全会精神和改革方案的重要</a:t>
            </a:r>
            <a:r>
              <a:rPr sz="1600" kern="0" spc="-30">
                <a:solidFill>
                  <a:srgbClr val="000000">
                    <a:alpha val="100000"/>
                  </a:srgbClr>
                </a:solidFill>
                <a:latin typeface="SimHei"/>
                <a:ea typeface="SimHei"/>
                <a:cs typeface="SimHei"/>
              </a:rPr>
              <a:t>成果，对于提高政府会计信息质量、提升行政事</a:t>
            </a:r>
            <a:r>
              <a:rPr sz="1600" kern="0" spc="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业单位财务和预算管理水平、全面实施绩效管理、建立</a:t>
            </a:r>
            <a:r>
              <a:rPr sz="1600" kern="0" spc="-50">
                <a:solidFill>
                  <a:srgbClr val="000000">
                    <a:alpha val="100000"/>
                  </a:srgbClr>
                </a:solidFill>
                <a:latin typeface="SimHei"/>
                <a:ea typeface="SimHei"/>
                <a:cs typeface="SimHei"/>
              </a:rPr>
              <a:t>现代财政制度具有重要的政策支撑作用，</a:t>
            </a:r>
            <a:r>
              <a:rPr sz="1600" kern="0" spc="-1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在我国政府会计发展进程中具有划时代的重要意义。</a:t>
            </a:r>
            <a:endParaRPr lang="SimHei" altLang="SimHei" sz="1600"/>
          </a:p>
          <a:p>
            <a:pPr marL="443865" algn="l" rtl="0" eaLnBrk="0">
              <a:lnSpc>
                <a:spcPct val="85000"/>
              </a:lnSpc>
              <a:spcBef>
                <a:spcPts val="1290"/>
              </a:spcBef>
            </a:pPr>
            <a:r>
              <a:rPr sz="1600" kern="0" spc="-30">
                <a:solidFill>
                  <a:srgbClr val="000000">
                    <a:alpha val="100000"/>
                  </a:srgbClr>
                </a:solidFill>
                <a:latin typeface="SimHei"/>
                <a:ea typeface="SimHei"/>
                <a:cs typeface="SimHei"/>
              </a:rPr>
              <a:t>贯彻实施</a:t>
            </a:r>
            <a:r>
              <a:rPr sz="1600" b="1" kern="0" spc="-30">
                <a:solidFill>
                  <a:srgbClr val="000000">
                    <a:alpha val="100000"/>
                  </a:srgbClr>
                </a:solidFill>
                <a:latin typeface="SimHei"/>
                <a:ea typeface="SimHei"/>
                <a:cs typeface="SimHei"/>
              </a:rPr>
              <a:t>政府会计准则制度</a:t>
            </a:r>
            <a:r>
              <a:rPr sz="1600" kern="0" spc="-30">
                <a:solidFill>
                  <a:srgbClr val="000000">
                    <a:alpha val="100000"/>
                  </a:srgbClr>
                </a:solidFill>
                <a:latin typeface="SimHei"/>
                <a:ea typeface="SimHei"/>
                <a:cs typeface="SimHei"/>
              </a:rPr>
              <a:t>，是全面落</a:t>
            </a:r>
            <a:r>
              <a:rPr sz="1600" b="1" kern="0" spc="-30">
                <a:solidFill>
                  <a:srgbClr val="000000">
                    <a:alpha val="100000"/>
                  </a:srgbClr>
                </a:solidFill>
                <a:latin typeface="SimHei"/>
                <a:ea typeface="SimHei"/>
                <a:cs typeface="SimHei"/>
              </a:rPr>
              <a:t>实党的十八届三</a:t>
            </a:r>
            <a:r>
              <a:rPr sz="1600" kern="0" spc="-30">
                <a:solidFill>
                  <a:srgbClr val="000000">
                    <a:alpha val="100000"/>
                  </a:srgbClr>
                </a:solidFill>
                <a:latin typeface="SimHei"/>
                <a:ea typeface="SimHei"/>
                <a:cs typeface="SimHei"/>
              </a:rPr>
              <a:t>中全会关于</a:t>
            </a:r>
            <a:r>
              <a:rPr sz="1600" kern="0" spc="-40">
                <a:solidFill>
                  <a:srgbClr val="000000">
                    <a:alpha val="100000"/>
                  </a:srgbClr>
                </a:solidFill>
                <a:latin typeface="SimHei"/>
                <a:ea typeface="SimHei"/>
                <a:cs typeface="SimHei"/>
              </a:rPr>
              <a:t>"建立权责发生制的政</a:t>
            </a:r>
            <a:endParaRPr lang="SimHei" altLang="SimHei" sz="1600"/>
          </a:p>
          <a:p>
            <a:pPr marL="12700" algn="l" rtl="0" eaLnBrk="0">
              <a:lnSpc>
                <a:spcPct val="150000"/>
              </a:lnSpc>
              <a:spcBef>
                <a:spcPts val="39"/>
              </a:spcBef>
            </a:pPr>
            <a:r>
              <a:rPr sz="1600" kern="0" spc="-40">
                <a:solidFill>
                  <a:srgbClr val="000000">
                    <a:alpha val="100000"/>
                  </a:srgbClr>
                </a:solidFill>
                <a:latin typeface="SimHei"/>
                <a:ea typeface="SimHei"/>
                <a:cs typeface="SimHei"/>
              </a:rPr>
              <a:t>府综合财务报告制度"、</a:t>
            </a:r>
            <a:r>
              <a:rPr sz="1600" b="1" kern="0" spc="-40">
                <a:solidFill>
                  <a:srgbClr val="000000">
                    <a:alpha val="100000"/>
                  </a:srgbClr>
                </a:solidFill>
                <a:latin typeface="SimHei"/>
                <a:ea typeface="SimHei"/>
                <a:cs typeface="SimHei"/>
              </a:rPr>
              <a:t>党的十九大</a:t>
            </a:r>
            <a:r>
              <a:rPr sz="1600" kern="0" spc="-40">
                <a:solidFill>
                  <a:srgbClr val="000000">
                    <a:alpha val="100000"/>
                  </a:srgbClr>
                </a:solidFill>
                <a:latin typeface="SimHei"/>
                <a:ea typeface="SimHei"/>
                <a:cs typeface="SimHei"/>
              </a:rPr>
              <a:t>关于"全面实施绩效</a:t>
            </a:r>
            <a:r>
              <a:rPr sz="1600" b="1" kern="0" spc="-40">
                <a:solidFill>
                  <a:srgbClr val="000000">
                    <a:alpha val="100000"/>
                  </a:srgbClr>
                </a:solidFill>
                <a:latin typeface="SimHei"/>
                <a:ea typeface="SimHei"/>
                <a:cs typeface="SimHei"/>
              </a:rPr>
              <a:t>管理"</a:t>
            </a:r>
            <a:r>
              <a:rPr sz="1600" kern="0" spc="-40">
                <a:solidFill>
                  <a:srgbClr val="000000">
                    <a:alpha val="100000"/>
                  </a:srgbClr>
                </a:solidFill>
                <a:latin typeface="SimHei"/>
                <a:ea typeface="SimHei"/>
                <a:cs typeface="SimHei"/>
              </a:rPr>
              <a:t>等决策部署的重要举措，对于科    </a:t>
            </a:r>
            <a:r>
              <a:rPr sz="1600" kern="0" spc="-30">
                <a:solidFill>
                  <a:srgbClr val="000000">
                    <a:alpha val="100000"/>
                  </a:srgbClr>
                </a:solidFill>
                <a:latin typeface="SimHei"/>
                <a:ea typeface="SimHei"/>
                <a:cs typeface="SimHei"/>
              </a:rPr>
              <a:t>学、全面、准确反映政府资产负债和成本费用，加快建立</a:t>
            </a:r>
            <a:r>
              <a:rPr sz="1600" b="1" kern="0" spc="-30">
                <a:solidFill>
                  <a:srgbClr val="000000">
                    <a:alpha val="100000"/>
                  </a:srgbClr>
                </a:solidFill>
                <a:latin typeface="SimHei"/>
                <a:ea typeface="SimHei"/>
                <a:cs typeface="SimHei"/>
              </a:rPr>
              <a:t>现代财政制度</a:t>
            </a:r>
            <a:r>
              <a:rPr sz="1600" kern="0" spc="-30">
                <a:solidFill>
                  <a:srgbClr val="000000">
                    <a:alpha val="100000"/>
                  </a:srgbClr>
                </a:solidFill>
                <a:latin typeface="SimHei"/>
                <a:ea typeface="SimHei"/>
                <a:cs typeface="SimHei"/>
              </a:rPr>
              <a:t>，更好地发挥财政在国</a:t>
            </a:r>
            <a:r>
              <a:rPr sz="1600" kern="0" spc="1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家治理中的基础和重要支柱作用具有重要而深远的意义。</a:t>
            </a:r>
            <a:endParaRPr lang="SimHei" altLang="SimHei" sz="1600"/>
          </a:p>
        </p:txBody>
      </p:sp>
      <p:sp>
        <p:nvSpPr>
          <p:cNvPr id="26" name="textbox 26"/>
          <p:cNvSpPr/>
          <p:nvPr/>
        </p:nvSpPr>
        <p:spPr>
          <a:xfrm>
            <a:off x="3350322" y="946007"/>
            <a:ext cx="3219450" cy="3384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468"/>
              </a:lnSpc>
            </a:pPr>
            <a:endParaRPr lang="Arial" altLang="Arial" sz="100"/>
          </a:p>
          <a:p>
            <a:pPr marL="12700" algn="l" rtl="0" eaLnBrk="0">
              <a:lnSpc>
                <a:spcPct val="98000"/>
              </a:lnSpc>
            </a:pPr>
            <a:r>
              <a:rPr sz="2100" b="1" kern="0" spc="-70">
                <a:solidFill>
                  <a:srgbClr val="A83840">
                    <a:alpha val="100000"/>
                  </a:srgbClr>
                </a:solidFill>
                <a:latin typeface="SimHei"/>
                <a:ea typeface="SimHei"/>
                <a:cs typeface="SimHei"/>
              </a:rPr>
              <a:t>一</a:t>
            </a:r>
            <a:r>
              <a:rPr sz="2100" kern="0" spc="-420">
                <a:solidFill>
                  <a:srgbClr val="A83840">
                    <a:alpha val="100000"/>
                  </a:srgbClr>
                </a:solidFill>
                <a:latin typeface="SimHei"/>
                <a:ea typeface="SimHei"/>
                <a:cs typeface="SimHei"/>
              </a:rPr>
              <a:t> </a:t>
            </a:r>
            <a:r>
              <a:rPr sz="2100" b="1" kern="0" spc="-70">
                <a:solidFill>
                  <a:srgbClr val="A83840">
                    <a:alpha val="100000"/>
                  </a:srgbClr>
                </a:solidFill>
                <a:latin typeface="SimHei"/>
                <a:ea typeface="SimHei"/>
                <a:cs typeface="SimHei"/>
              </a:rPr>
              <a:t>、政府会计准则制度解</a:t>
            </a:r>
            <a:r>
              <a:rPr sz="2100" b="1" kern="0" spc="-80">
                <a:solidFill>
                  <a:srgbClr val="A83840">
                    <a:alpha val="100000"/>
                  </a:srgbClr>
                </a:solidFill>
                <a:latin typeface="SimHei"/>
                <a:ea typeface="SimHei"/>
                <a:cs typeface="SimHei"/>
              </a:rPr>
              <a:t>读</a:t>
            </a:r>
            <a:endParaRPr lang="SimHei" altLang="SimHei" sz="2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textbox 28"/>
          <p:cNvSpPr/>
          <p:nvPr/>
        </p:nvSpPr>
        <p:spPr>
          <a:xfrm>
            <a:off x="1130317" y="2017268"/>
            <a:ext cx="8439150" cy="402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8"/>
              </a:lnSpc>
            </a:pPr>
            <a:endParaRPr lang="Arial" altLang="Arial" sz="100"/>
          </a:p>
          <a:p>
            <a:pPr marL="443865" algn="l" rtl="0" eaLnBrk="0">
              <a:lnSpc>
                <a:spcPct val="92000"/>
              </a:lnSpc>
            </a:pPr>
            <a:r>
              <a:rPr sz="1600" kern="0" spc="-10">
                <a:solidFill>
                  <a:srgbClr val="000000">
                    <a:alpha val="100000"/>
                  </a:srgbClr>
                </a:solidFill>
                <a:latin typeface="SimHei"/>
                <a:ea typeface="SimHei"/>
                <a:cs typeface="SimHei"/>
              </a:rPr>
              <a:t>2017年10月24日，财政部印发了《政府会计制度——行政事业单位会计</a:t>
            </a:r>
            <a:r>
              <a:rPr sz="1600" kern="0" spc="-20">
                <a:solidFill>
                  <a:srgbClr val="000000">
                    <a:alpha val="100000"/>
                  </a:srgbClr>
                </a:solidFill>
                <a:latin typeface="SimHei"/>
                <a:ea typeface="SimHei"/>
                <a:cs typeface="SimHei"/>
              </a:rPr>
              <a:t>科目和报表》</a:t>
            </a:r>
            <a:endParaRPr lang="SimHei" altLang="SimHei" sz="1600"/>
          </a:p>
          <a:p>
            <a:pPr marL="88264" algn="l" rtl="0" eaLnBrk="0">
              <a:lnSpc>
                <a:spcPct val="85000"/>
              </a:lnSpc>
              <a:spcBef>
                <a:spcPts val="728"/>
              </a:spcBef>
            </a:pPr>
            <a:r>
              <a:rPr sz="1600" kern="0" spc="70">
                <a:solidFill>
                  <a:srgbClr val="000000">
                    <a:alpha val="100000"/>
                  </a:srgbClr>
                </a:solidFill>
                <a:latin typeface="SimHei"/>
                <a:ea typeface="SimHei"/>
                <a:cs typeface="SimHei"/>
              </a:rPr>
              <a:t>(财会〔2017〕25号，</a:t>
            </a:r>
            <a:r>
              <a:rPr sz="1600" kern="0" spc="60">
                <a:solidFill>
                  <a:srgbClr val="000000">
                    <a:alpha val="100000"/>
                  </a:srgbClr>
                </a:solidFill>
                <a:latin typeface="SimHei"/>
                <a:ea typeface="SimHei"/>
                <a:cs typeface="SimHei"/>
              </a:rPr>
              <a:t>简称《政府会计制度》),自2019年1月1日起施行。财政部于2017</a:t>
            </a:r>
            <a:endParaRPr lang="SimHei" altLang="SimHei" sz="1600"/>
          </a:p>
          <a:p>
            <a:pPr marL="12700" algn="l" rtl="0" eaLnBrk="0">
              <a:lnSpc>
                <a:spcPts val="2568"/>
              </a:lnSpc>
            </a:pPr>
            <a:r>
              <a:rPr sz="1600" kern="0" spc="-30">
                <a:solidFill>
                  <a:srgbClr val="000000">
                    <a:alpha val="100000"/>
                  </a:srgbClr>
                </a:solidFill>
                <a:latin typeface="SimHei"/>
                <a:ea typeface="SimHei"/>
                <a:cs typeface="SimHei"/>
              </a:rPr>
              <a:t>年11月9日在财政部网站发布了《政府会计制度——行政事</a:t>
            </a:r>
            <a:r>
              <a:rPr sz="1600" kern="0" spc="-40">
                <a:solidFill>
                  <a:srgbClr val="000000">
                    <a:alpha val="100000"/>
                  </a:srgbClr>
                </a:solidFill>
                <a:latin typeface="SimHei"/>
                <a:ea typeface="SimHei"/>
                <a:cs typeface="SimHei"/>
              </a:rPr>
              <a:t>业单位会计科目和报表》。</a:t>
            </a:r>
            <a:endParaRPr lang="SimHei" altLang="SimHei" sz="1600"/>
          </a:p>
          <a:p>
            <a:pPr marL="437515" algn="l" rtl="0" eaLnBrk="0">
              <a:lnSpc>
                <a:spcPct val="85000"/>
              </a:lnSpc>
              <a:spcBef>
                <a:spcPts val="1299"/>
              </a:spcBef>
            </a:pPr>
            <a:r>
              <a:rPr sz="1600" kern="0" spc="-40">
                <a:solidFill>
                  <a:srgbClr val="000000">
                    <a:alpha val="100000"/>
                  </a:srgbClr>
                </a:solidFill>
                <a:latin typeface="SimHei"/>
                <a:ea typeface="SimHei"/>
                <a:cs typeface="SimHei"/>
              </a:rPr>
              <a:t>新《政府会计制度》有以下特点：用一套统一的制度涵盖了几乎所有的</a:t>
            </a:r>
            <a:r>
              <a:rPr sz="1600" kern="0" spc="-50">
                <a:solidFill>
                  <a:srgbClr val="000000">
                    <a:alpha val="100000"/>
                  </a:srgbClr>
                </a:solidFill>
                <a:latin typeface="SimHei"/>
                <a:ea typeface="SimHei"/>
                <a:cs typeface="SimHei"/>
              </a:rPr>
              <a:t>行政、事业单位，</a:t>
            </a:r>
            <a:endParaRPr lang="SimHei" altLang="SimHei" sz="1600"/>
          </a:p>
          <a:p>
            <a:pPr marL="12700" algn="l" rtl="0" eaLnBrk="0">
              <a:lnSpc>
                <a:spcPct val="142000"/>
              </a:lnSpc>
              <a:spcBef>
                <a:spcPts val="36"/>
              </a:spcBef>
            </a:pPr>
            <a:r>
              <a:rPr sz="1600" kern="0" spc="-20">
                <a:solidFill>
                  <a:srgbClr val="000000">
                    <a:alpha val="100000"/>
                  </a:srgbClr>
                </a:solidFill>
                <a:latin typeface="SimHei"/>
                <a:ea typeface="SimHei"/>
                <a:cs typeface="SimHei"/>
              </a:rPr>
              <a:t>有机整合了之前各行政单位、各行业事业单位独立的会计核算</a:t>
            </a:r>
            <a:r>
              <a:rPr sz="1600" kern="0" spc="-30">
                <a:solidFill>
                  <a:srgbClr val="000000">
                    <a:alpha val="100000"/>
                  </a:srgbClr>
                </a:solidFill>
                <a:latin typeface="SimHei"/>
                <a:ea typeface="SimHei"/>
                <a:cs typeface="SimHei"/>
              </a:rPr>
              <a:t>体系，并将</a:t>
            </a:r>
            <a:r>
              <a:rPr sz="1600" b="1" kern="0" spc="-30">
                <a:solidFill>
                  <a:srgbClr val="000000">
                    <a:alpha val="100000"/>
                  </a:srgbClr>
                </a:solidFill>
                <a:latin typeface="SimHei"/>
                <a:ea typeface="SimHei"/>
                <a:cs typeface="SimHei"/>
              </a:rPr>
              <a:t>单位基本建设业务纳</a:t>
            </a:r>
            <a:r>
              <a:rPr sz="1600" kern="0" spc="-10">
                <a:solidFill>
                  <a:srgbClr val="000000">
                    <a:alpha val="100000"/>
                  </a:srgbClr>
                </a:solidFill>
                <a:latin typeface="SimHei"/>
                <a:ea typeface="SimHei"/>
                <a:cs typeface="SimHei"/>
              </a:rPr>
              <a:t>   </a:t>
            </a:r>
            <a:r>
              <a:rPr sz="1600" b="1" kern="0" spc="-50">
                <a:solidFill>
                  <a:srgbClr val="000000">
                    <a:alpha val="100000"/>
                  </a:srgbClr>
                </a:solidFill>
                <a:latin typeface="SimHei"/>
                <a:ea typeface="SimHei"/>
                <a:cs typeface="SimHei"/>
              </a:rPr>
              <a:t>入统一的会计核算，不再单独建账</a:t>
            </a:r>
            <a:r>
              <a:rPr sz="1600" kern="0" spc="-50">
                <a:solidFill>
                  <a:srgbClr val="000000">
                    <a:alpha val="100000"/>
                  </a:srgbClr>
                </a:solidFill>
                <a:latin typeface="SimHei"/>
                <a:ea typeface="SimHei"/>
                <a:cs typeface="SimHei"/>
              </a:rPr>
              <a:t>；要求单位会计核算应当具备</a:t>
            </a:r>
            <a:r>
              <a:rPr sz="1600" b="1" kern="0" spc="-50">
                <a:solidFill>
                  <a:srgbClr val="000000">
                    <a:alpha val="100000"/>
                  </a:srgbClr>
                </a:solidFill>
                <a:latin typeface="SimHei"/>
                <a:ea typeface="SimHei"/>
                <a:cs typeface="SimHei"/>
              </a:rPr>
              <a:t>财务会计与预算会计</a:t>
            </a:r>
            <a:r>
              <a:rPr sz="1600" kern="0" spc="-50">
                <a:solidFill>
                  <a:srgbClr val="000000">
                    <a:alpha val="100000"/>
                  </a:srgbClr>
                </a:solidFill>
                <a:latin typeface="SimHei"/>
                <a:ea typeface="SimHei"/>
                <a:cs typeface="SimHei"/>
              </a:rPr>
              <a:t>双重功能，</a:t>
            </a:r>
            <a:r>
              <a:rPr sz="1600" kern="0" spc="1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实现财务会计与预算会计适度分离并相互衔接；单位会计要素包</a:t>
            </a:r>
            <a:r>
              <a:rPr sz="1600" kern="0" spc="-30">
                <a:solidFill>
                  <a:srgbClr val="000000">
                    <a:alpha val="100000"/>
                  </a:srgbClr>
                </a:solidFill>
                <a:latin typeface="SimHei"/>
                <a:ea typeface="SimHei"/>
                <a:cs typeface="SimHei"/>
              </a:rPr>
              <a:t>括财务会计要素和预算会计要</a:t>
            </a:r>
            <a:r>
              <a:rPr sz="1600" kern="0" spc="-1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素；单位财务会计核算实行权责发生制；单位预算会计核算实行收付实现制。在实施过程</a:t>
            </a:r>
            <a:r>
              <a:rPr sz="1600" kern="0" spc="-30">
                <a:solidFill>
                  <a:srgbClr val="000000">
                    <a:alpha val="100000"/>
                  </a:srgbClr>
                </a:solidFill>
                <a:latin typeface="SimHei"/>
                <a:ea typeface="SimHei"/>
                <a:cs typeface="SimHei"/>
              </a:rPr>
              <a:t>中，</a:t>
            </a:r>
            <a:endParaRPr lang="SimHei" altLang="SimHei" sz="1600"/>
          </a:p>
          <a:p>
            <a:pPr marL="12700" algn="l" rtl="0" eaLnBrk="0">
              <a:lnSpc>
                <a:spcPct val="85000"/>
              </a:lnSpc>
              <a:spcBef>
                <a:spcPts val="928"/>
              </a:spcBef>
            </a:pPr>
            <a:r>
              <a:rPr sz="1600" kern="0" spc="-60">
                <a:solidFill>
                  <a:srgbClr val="000000">
                    <a:alpha val="100000"/>
                  </a:srgbClr>
                </a:solidFill>
                <a:latin typeface="SimHei"/>
                <a:ea typeface="SimHei"/>
                <a:cs typeface="SimHei"/>
              </a:rPr>
              <a:t>存在着一些难点。首先，科目复杂程度增加。  《政府会计制度》按照适度分离并相互衔接的要</a:t>
            </a:r>
            <a:endParaRPr lang="SimHei" altLang="SimHei" sz="1600"/>
          </a:p>
          <a:p>
            <a:pPr marL="12700" algn="l" rtl="0" eaLnBrk="0">
              <a:lnSpc>
                <a:spcPct val="145000"/>
              </a:lnSpc>
              <a:spcBef>
                <a:spcPts val="21"/>
              </a:spcBef>
            </a:pPr>
            <a:r>
              <a:rPr sz="1600" kern="0" spc="-20">
                <a:solidFill>
                  <a:srgbClr val="000000">
                    <a:alpha val="100000"/>
                  </a:srgbClr>
                </a:solidFill>
                <a:latin typeface="SimHei"/>
                <a:ea typeface="SimHei"/>
                <a:cs typeface="SimHei"/>
              </a:rPr>
              <a:t>求，会计科目增加至</a:t>
            </a:r>
            <a:r>
              <a:rPr sz="1600" b="1" kern="0" spc="-20">
                <a:solidFill>
                  <a:srgbClr val="000000">
                    <a:alpha val="100000"/>
                  </a:srgbClr>
                </a:solidFill>
                <a:latin typeface="SimHei"/>
                <a:ea typeface="SimHei"/>
                <a:cs typeface="SimHei"/>
              </a:rPr>
              <a:t>103个</a:t>
            </a:r>
            <a:r>
              <a:rPr sz="1600" kern="0" spc="-20">
                <a:solidFill>
                  <a:srgbClr val="000000">
                    <a:alpha val="100000"/>
                  </a:srgbClr>
                </a:solidFill>
                <a:latin typeface="SimHei"/>
                <a:ea typeface="SimHei"/>
                <a:cs typeface="SimHei"/>
              </a:rPr>
              <a:t>，其中</a:t>
            </a:r>
            <a:r>
              <a:rPr sz="1600" b="1" kern="0" spc="-20">
                <a:solidFill>
                  <a:srgbClr val="000000">
                    <a:alpha val="100000"/>
                  </a:srgbClr>
                </a:solidFill>
                <a:latin typeface="SimHei"/>
                <a:ea typeface="SimHei"/>
                <a:cs typeface="SimHei"/>
              </a:rPr>
              <a:t>财务会计</a:t>
            </a:r>
            <a:r>
              <a:rPr sz="1600" kern="0" spc="-20">
                <a:solidFill>
                  <a:srgbClr val="000000">
                    <a:alpha val="100000"/>
                  </a:srgbClr>
                </a:solidFill>
                <a:latin typeface="SimHei"/>
                <a:ea typeface="SimHei"/>
                <a:cs typeface="SimHei"/>
              </a:rPr>
              <a:t>科目分为资产类、负债类、净资产类、收入类和费   </a:t>
            </a:r>
            <a:r>
              <a:rPr sz="1600" kern="0" spc="-30">
                <a:solidFill>
                  <a:srgbClr val="000000">
                    <a:alpha val="100000"/>
                  </a:srgbClr>
                </a:solidFill>
                <a:latin typeface="SimHei"/>
                <a:ea typeface="SimHei"/>
                <a:cs typeface="SimHei"/>
              </a:rPr>
              <a:t>用类等五个大类</a:t>
            </a:r>
            <a:r>
              <a:rPr sz="1600" b="1" kern="0" spc="-30">
                <a:solidFill>
                  <a:srgbClr val="000000">
                    <a:alpha val="100000"/>
                  </a:srgbClr>
                </a:solidFill>
                <a:latin typeface="SimHei"/>
                <a:ea typeface="SimHei"/>
                <a:cs typeface="SimHei"/>
              </a:rPr>
              <a:t>77个</a:t>
            </a:r>
            <a:r>
              <a:rPr sz="1600" kern="0" spc="-30">
                <a:solidFill>
                  <a:srgbClr val="000000">
                    <a:alpha val="100000"/>
                  </a:srgbClr>
                </a:solidFill>
                <a:latin typeface="SimHei"/>
                <a:ea typeface="SimHei"/>
                <a:cs typeface="SimHei"/>
              </a:rPr>
              <a:t>一级会计科目，</a:t>
            </a:r>
            <a:r>
              <a:rPr sz="1600" kern="0" spc="-230">
                <a:solidFill>
                  <a:srgbClr val="000000">
                    <a:alpha val="100000"/>
                  </a:srgbClr>
                </a:solidFill>
                <a:latin typeface="SimHei"/>
                <a:ea typeface="SimHei"/>
                <a:cs typeface="SimHei"/>
              </a:rPr>
              <a:t> </a:t>
            </a:r>
            <a:r>
              <a:rPr sz="1600" b="1" kern="0" spc="-30">
                <a:solidFill>
                  <a:srgbClr val="000000">
                    <a:alpha val="100000"/>
                  </a:srgbClr>
                </a:solidFill>
                <a:latin typeface="SimHei"/>
                <a:ea typeface="SimHei"/>
                <a:cs typeface="SimHei"/>
              </a:rPr>
              <a:t>预算会计科</a:t>
            </a:r>
            <a:r>
              <a:rPr sz="1600" kern="0" spc="-30">
                <a:solidFill>
                  <a:srgbClr val="000000">
                    <a:alpha val="100000"/>
                  </a:srgbClr>
                </a:solidFill>
                <a:latin typeface="SimHei"/>
                <a:ea typeface="SimHei"/>
                <a:cs typeface="SimHei"/>
              </a:rPr>
              <a:t>目可分为预算收入类、预算支出</a:t>
            </a:r>
            <a:r>
              <a:rPr sz="1600" kern="0" spc="-40">
                <a:solidFill>
                  <a:srgbClr val="000000">
                    <a:alpha val="100000"/>
                  </a:srgbClr>
                </a:solidFill>
                <a:latin typeface="SimHei"/>
                <a:ea typeface="SimHei"/>
                <a:cs typeface="SimHei"/>
              </a:rPr>
              <a:t>类和预算结    </a:t>
            </a:r>
            <a:r>
              <a:rPr sz="1600" kern="0" spc="-30">
                <a:solidFill>
                  <a:srgbClr val="000000">
                    <a:alpha val="100000"/>
                  </a:srgbClr>
                </a:solidFill>
                <a:latin typeface="SimHei"/>
                <a:ea typeface="SimHei"/>
                <a:cs typeface="SimHei"/>
              </a:rPr>
              <a:t>余类等三大类</a:t>
            </a:r>
            <a:r>
              <a:rPr sz="1600" b="1" kern="0" spc="-30">
                <a:solidFill>
                  <a:srgbClr val="000000">
                    <a:alpha val="100000"/>
                  </a:srgbClr>
                </a:solidFill>
                <a:latin typeface="SimHei"/>
                <a:ea typeface="SimHei"/>
                <a:cs typeface="SimHei"/>
              </a:rPr>
              <a:t>26个</a:t>
            </a:r>
            <a:r>
              <a:rPr sz="1600" kern="0" spc="-30">
                <a:solidFill>
                  <a:srgbClr val="000000">
                    <a:alpha val="100000"/>
                  </a:srgbClr>
                </a:solidFill>
                <a:latin typeface="SimHei"/>
                <a:ea typeface="SimHei"/>
                <a:cs typeface="SimHei"/>
              </a:rPr>
              <a:t>一级会计科目。</a:t>
            </a:r>
            <a:endParaRPr lang="SimHei" altLang="SimHei" sz="1600"/>
          </a:p>
        </p:txBody>
      </p:sp>
      <p:sp>
        <p:nvSpPr>
          <p:cNvPr id="30" name="textbox 30"/>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textbox 32"/>
          <p:cNvSpPr/>
          <p:nvPr/>
        </p:nvSpPr>
        <p:spPr>
          <a:xfrm>
            <a:off x="1143042" y="3144381"/>
            <a:ext cx="4652009" cy="25869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4"/>
              </a:lnSpc>
            </a:pPr>
            <a:endParaRPr lang="Arial" altLang="Arial" sz="100"/>
          </a:p>
          <a:p>
            <a:pPr marL="75564" algn="l" rtl="0" eaLnBrk="0">
              <a:lnSpc>
                <a:spcPct val="96000"/>
              </a:lnSpc>
            </a:pPr>
            <a:r>
              <a:rPr sz="1600" kern="0" spc="10">
                <a:solidFill>
                  <a:srgbClr val="C8000D">
                    <a:alpha val="100000"/>
                  </a:srgbClr>
                </a:solidFill>
                <a:latin typeface="SimHei"/>
                <a:ea typeface="SimHei"/>
                <a:cs typeface="SimHei"/>
              </a:rPr>
              <a:t>(一)财政拨款预</a:t>
            </a:r>
            <a:r>
              <a:rPr sz="1600" kern="0" spc="0">
                <a:solidFill>
                  <a:srgbClr val="C8000D">
                    <a:alpha val="100000"/>
                  </a:srgbClr>
                </a:solidFill>
                <a:latin typeface="SimHei"/>
                <a:ea typeface="SimHei"/>
                <a:cs typeface="SimHei"/>
              </a:rPr>
              <a:t>算收入：</a:t>
            </a:r>
            <a:endParaRPr lang="SimHei" altLang="SimHei" sz="1600"/>
          </a:p>
          <a:p>
            <a:pPr marL="15240" algn="l" rtl="0" eaLnBrk="0">
              <a:lnSpc>
                <a:spcPct val="85000"/>
              </a:lnSpc>
              <a:spcBef>
                <a:spcPts val="724"/>
              </a:spcBef>
            </a:pPr>
            <a:r>
              <a:rPr sz="1600" b="1" kern="0" spc="-100">
                <a:solidFill>
                  <a:srgbClr val="000000">
                    <a:alpha val="100000"/>
                  </a:srgbClr>
                </a:solidFill>
                <a:latin typeface="SimHei"/>
                <a:ea typeface="SimHei"/>
                <a:cs typeface="SimHei"/>
              </a:rPr>
              <a:t>1、取得财政拨款收入：</a:t>
            </a:r>
            <a:endParaRPr lang="SimHei" altLang="SimHei" sz="1600"/>
          </a:p>
          <a:p>
            <a:pPr marL="12700" algn="l" rtl="0" eaLnBrk="0">
              <a:lnSpc>
                <a:spcPts val="2654"/>
              </a:lnSpc>
            </a:pPr>
            <a:r>
              <a:rPr sz="1600" kern="0" spc="-40">
                <a:solidFill>
                  <a:srgbClr val="000000">
                    <a:alpha val="100000"/>
                  </a:srgbClr>
                </a:solidFill>
                <a:latin typeface="SimHei"/>
                <a:ea typeface="SimHei"/>
                <a:cs typeface="SimHei"/>
              </a:rPr>
              <a:t>财政</a:t>
            </a:r>
            <a:r>
              <a:rPr sz="1600" b="1" kern="0" spc="-40">
                <a:solidFill>
                  <a:srgbClr val="000000">
                    <a:alpha val="100000"/>
                  </a:srgbClr>
                </a:solidFill>
                <a:latin typeface="SimHei"/>
                <a:ea typeface="SimHei"/>
                <a:cs typeface="SimHei"/>
              </a:rPr>
              <a:t>直接支付</a:t>
            </a:r>
            <a:r>
              <a:rPr sz="1600" kern="0" spc="-40">
                <a:solidFill>
                  <a:srgbClr val="000000">
                    <a:alpha val="100000"/>
                  </a:srgbClr>
                </a:solidFill>
                <a:latin typeface="SimHei"/>
                <a:ea typeface="SimHei"/>
                <a:cs typeface="SimHei"/>
              </a:rPr>
              <a:t>时，</a:t>
            </a:r>
            <a:endParaRPr lang="SimHei" altLang="SimHei" sz="1600"/>
          </a:p>
          <a:p>
            <a:pPr marL="75564" algn="l" rtl="0" eaLnBrk="0">
              <a:lnSpc>
                <a:spcPct val="96000"/>
              </a:lnSpc>
              <a:spcBef>
                <a:spcPts val="997"/>
              </a:spcBef>
            </a:pPr>
            <a:r>
              <a:rPr sz="1600" kern="0" spc="30">
                <a:solidFill>
                  <a:srgbClr val="000000">
                    <a:alpha val="100000"/>
                  </a:srgbClr>
                </a:solidFill>
                <a:latin typeface="SimHei"/>
                <a:ea typeface="SimHei"/>
                <a:cs typeface="SimHei"/>
              </a:rPr>
              <a:t>(预算会计)借：行政支出/事</a:t>
            </a:r>
            <a:r>
              <a:rPr sz="1600" kern="0" spc="20">
                <a:solidFill>
                  <a:srgbClr val="000000">
                    <a:alpha val="100000"/>
                  </a:srgbClr>
                </a:solidFill>
                <a:latin typeface="SimHei"/>
                <a:ea typeface="SimHei"/>
                <a:cs typeface="SimHei"/>
              </a:rPr>
              <a:t>业支出</a:t>
            </a:r>
            <a:endParaRPr lang="SimHei" altLang="SimHei" sz="1600"/>
          </a:p>
          <a:p>
            <a:pPr marL="75564" algn="l" rtl="0" eaLnBrk="0">
              <a:lnSpc>
                <a:spcPct val="85000"/>
              </a:lnSpc>
              <a:spcBef>
                <a:spcPts val="496"/>
              </a:spcBef>
            </a:pPr>
            <a:r>
              <a:rPr sz="1600" kern="0" spc="20">
                <a:solidFill>
                  <a:srgbClr val="000000">
                    <a:alpha val="100000"/>
                  </a:srgbClr>
                </a:solidFill>
                <a:latin typeface="SimHei"/>
                <a:ea typeface="SimHei"/>
                <a:cs typeface="SimHei"/>
              </a:rPr>
              <a:t>(财务会计)借：库存物品/业务活动费用等</a:t>
            </a:r>
            <a:endParaRPr lang="SimHei" altLang="SimHei" sz="1600"/>
          </a:p>
          <a:p>
            <a:pPr marL="12700" algn="l" rtl="0" eaLnBrk="0">
              <a:lnSpc>
                <a:spcPts val="2631"/>
              </a:lnSpc>
            </a:pPr>
            <a:r>
              <a:rPr sz="1600" kern="0" spc="-30">
                <a:solidFill>
                  <a:srgbClr val="000000">
                    <a:alpha val="100000"/>
                  </a:srgbClr>
                </a:solidFill>
                <a:latin typeface="SimHei"/>
                <a:ea typeface="SimHei"/>
                <a:cs typeface="SimHei"/>
              </a:rPr>
              <a:t>财政</a:t>
            </a:r>
            <a:r>
              <a:rPr sz="1600" b="1" kern="0" spc="-30">
                <a:solidFill>
                  <a:srgbClr val="000000">
                    <a:alpha val="100000"/>
                  </a:srgbClr>
                </a:solidFill>
                <a:latin typeface="SimHei"/>
                <a:ea typeface="SimHei"/>
                <a:cs typeface="SimHei"/>
              </a:rPr>
              <a:t>授权支付时</a:t>
            </a:r>
            <a:r>
              <a:rPr sz="1600" kern="0" spc="-30">
                <a:solidFill>
                  <a:srgbClr val="000000">
                    <a:alpha val="100000"/>
                  </a:srgbClr>
                </a:solidFill>
                <a:latin typeface="SimHei"/>
                <a:ea typeface="SimHei"/>
                <a:cs typeface="SimHei"/>
              </a:rPr>
              <a:t>，</a:t>
            </a:r>
            <a:endParaRPr lang="SimHei" altLang="SimHei" sz="1600"/>
          </a:p>
          <a:p>
            <a:pPr marL="75564" algn="l" rtl="0" eaLnBrk="0">
              <a:lnSpc>
                <a:spcPct val="85000"/>
              </a:lnSpc>
              <a:spcBef>
                <a:spcPts val="1387"/>
              </a:spcBef>
            </a:pPr>
            <a:r>
              <a:rPr sz="1600" kern="0" spc="30">
                <a:solidFill>
                  <a:srgbClr val="000000">
                    <a:alpha val="100000"/>
                  </a:srgbClr>
                </a:solidFill>
                <a:latin typeface="SimHei"/>
                <a:ea typeface="SimHei"/>
                <a:cs typeface="SimHei"/>
              </a:rPr>
              <a:t>(预算会计)借：资金结存——零余额账户用款额度</a:t>
            </a:r>
            <a:endParaRPr lang="SimHei" altLang="SimHei" sz="1600"/>
          </a:p>
          <a:p>
            <a:pPr marL="75564" algn="l" rtl="0" eaLnBrk="0">
              <a:lnSpc>
                <a:spcPts val="2699"/>
              </a:lnSpc>
            </a:pPr>
            <a:r>
              <a:rPr sz="1600" kern="0" spc="60">
                <a:solidFill>
                  <a:srgbClr val="000000">
                    <a:alpha val="100000"/>
                  </a:srgbClr>
                </a:solidFill>
                <a:latin typeface="SimHei"/>
                <a:ea typeface="SimHei"/>
                <a:cs typeface="SimHei"/>
              </a:rPr>
              <a:t>(财务会计)借：零余额</a:t>
            </a:r>
            <a:r>
              <a:rPr sz="1600" kern="0" spc="50">
                <a:solidFill>
                  <a:srgbClr val="000000">
                    <a:alpha val="100000"/>
                  </a:srgbClr>
                </a:solidFill>
                <a:latin typeface="SimHei"/>
                <a:ea typeface="SimHei"/>
                <a:cs typeface="SimHei"/>
              </a:rPr>
              <a:t>账户用款额度</a:t>
            </a:r>
            <a:endParaRPr lang="SimHei" altLang="SimHei" sz="1600"/>
          </a:p>
        </p:txBody>
      </p:sp>
      <p:sp>
        <p:nvSpPr>
          <p:cNvPr id="34" name="textbox 34"/>
          <p:cNvSpPr/>
          <p:nvPr/>
        </p:nvSpPr>
        <p:spPr>
          <a:xfrm>
            <a:off x="1143042" y="1902994"/>
            <a:ext cx="8228965" cy="11068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8"/>
              </a:lnSpc>
            </a:pPr>
            <a:endParaRPr lang="Arial" altLang="Arial" sz="100"/>
          </a:p>
          <a:p>
            <a:pPr marL="431165" algn="l" rtl="0" eaLnBrk="0">
              <a:lnSpc>
                <a:spcPct val="92000"/>
              </a:lnSpc>
            </a:pPr>
            <a:r>
              <a:rPr sz="1600" kern="0" spc="-20">
                <a:solidFill>
                  <a:srgbClr val="000000">
                    <a:alpha val="100000"/>
                  </a:srgbClr>
                </a:solidFill>
                <a:latin typeface="SimHei"/>
                <a:ea typeface="SimHei"/>
                <a:cs typeface="SimHei"/>
              </a:rPr>
              <a:t>当发生的经济活动与财务会</a:t>
            </a:r>
            <a:r>
              <a:rPr sz="1600" kern="0" spc="-30">
                <a:solidFill>
                  <a:srgbClr val="000000">
                    <a:alpha val="100000"/>
                  </a:srgbClr>
                </a:solidFill>
                <a:latin typeface="SimHei"/>
                <a:ea typeface="SimHei"/>
                <a:cs typeface="SimHei"/>
              </a:rPr>
              <a:t>计和预算会计都有关系时，要求</a:t>
            </a:r>
            <a:r>
              <a:rPr sz="1600" b="1" kern="0" spc="-30">
                <a:solidFill>
                  <a:srgbClr val="000000">
                    <a:alpha val="100000"/>
                  </a:srgbClr>
                </a:solidFill>
                <a:latin typeface="SimHei"/>
                <a:ea typeface="SimHei"/>
                <a:cs typeface="SimHei"/>
              </a:rPr>
              <a:t>预算会计</a:t>
            </a:r>
            <a:r>
              <a:rPr sz="1600" kern="0" spc="-30">
                <a:solidFill>
                  <a:srgbClr val="000000">
                    <a:alpha val="100000"/>
                  </a:srgbClr>
                </a:solidFill>
                <a:latin typeface="SimHei"/>
                <a:ea typeface="SimHei"/>
                <a:cs typeface="SimHei"/>
              </a:rPr>
              <a:t>业务和</a:t>
            </a:r>
            <a:r>
              <a:rPr sz="1600" b="1" kern="0" spc="-30">
                <a:solidFill>
                  <a:srgbClr val="000000">
                    <a:alpha val="100000"/>
                  </a:srgbClr>
                </a:solidFill>
                <a:latin typeface="SimHei"/>
                <a:ea typeface="SimHei"/>
                <a:cs typeface="SimHei"/>
              </a:rPr>
              <a:t>财务会计</a:t>
            </a:r>
            <a:r>
              <a:rPr sz="1600" kern="0" spc="-30">
                <a:solidFill>
                  <a:srgbClr val="000000">
                    <a:alpha val="100000"/>
                  </a:srgbClr>
                </a:solidFill>
                <a:latin typeface="SimHei"/>
                <a:ea typeface="SimHei"/>
                <a:cs typeface="SimHei"/>
              </a:rPr>
              <a:t>业</a:t>
            </a:r>
            <a:endParaRPr lang="SimHei" altLang="SimHei" sz="1600"/>
          </a:p>
          <a:p>
            <a:pPr marL="12700" algn="l" rtl="0" eaLnBrk="0">
              <a:lnSpc>
                <a:spcPct val="109000"/>
              </a:lnSpc>
              <a:spcBef>
                <a:spcPts val="472"/>
              </a:spcBef>
            </a:pPr>
            <a:r>
              <a:rPr sz="1600" kern="0" spc="-30">
                <a:solidFill>
                  <a:srgbClr val="000000">
                    <a:alpha val="100000"/>
                  </a:srgbClr>
                </a:solidFill>
                <a:latin typeface="SimHei"/>
                <a:ea typeface="SimHei"/>
                <a:cs typeface="SimHei"/>
              </a:rPr>
              <a:t>务进行</a:t>
            </a:r>
            <a:r>
              <a:rPr sz="1600" b="1" kern="0" spc="-30">
                <a:solidFill>
                  <a:srgbClr val="000000">
                    <a:alpha val="100000"/>
                  </a:srgbClr>
                </a:solidFill>
                <a:latin typeface="SimHei"/>
                <a:ea typeface="SimHei"/>
                <a:cs typeface="SimHei"/>
              </a:rPr>
              <a:t>平行分录处</a:t>
            </a:r>
            <a:r>
              <a:rPr sz="1600" kern="0" spc="-30">
                <a:solidFill>
                  <a:srgbClr val="000000">
                    <a:alpha val="100000"/>
                  </a:srgbClr>
                </a:solidFill>
                <a:latin typeface="SimHei"/>
                <a:ea typeface="SimHei"/>
                <a:cs typeface="SimHei"/>
              </a:rPr>
              <a:t>理，进行</a:t>
            </a:r>
            <a:r>
              <a:rPr sz="1600" b="1" kern="0" spc="-30">
                <a:solidFill>
                  <a:srgbClr val="000000">
                    <a:alpha val="100000"/>
                  </a:srgbClr>
                </a:solidFill>
                <a:latin typeface="SimHei"/>
                <a:ea typeface="SimHei"/>
                <a:cs typeface="SimHei"/>
              </a:rPr>
              <a:t>平行记账</a:t>
            </a:r>
            <a:r>
              <a:rPr sz="1600" kern="0" spc="-30">
                <a:solidFill>
                  <a:srgbClr val="000000">
                    <a:alpha val="100000"/>
                  </a:srgbClr>
                </a:solidFill>
                <a:latin typeface="SimHei"/>
                <a:ea typeface="SimHei"/>
                <a:cs typeface="SimHei"/>
              </a:rPr>
              <a:t>。这在实际操作中对财务人员的业务处理能力提出了较高</a:t>
            </a:r>
            <a:r>
              <a:rPr sz="1600" kern="0" spc="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的要求。在经济业务活动发生时，财务人员必须</a:t>
            </a:r>
            <a:r>
              <a:rPr sz="1600" kern="0" spc="-30">
                <a:solidFill>
                  <a:srgbClr val="000000">
                    <a:alpha val="100000"/>
                  </a:srgbClr>
                </a:solidFill>
                <a:latin typeface="SimHei"/>
                <a:ea typeface="SimHei"/>
                <a:cs typeface="SimHei"/>
              </a:rPr>
              <a:t>首先对所发生的业务进行分析，判断其业务性</a:t>
            </a:r>
            <a:r>
              <a:rPr sz="1600" kern="0" spc="-10">
                <a:solidFill>
                  <a:srgbClr val="000000">
                    <a:alpha val="100000"/>
                  </a:srgbClr>
                </a:solidFill>
                <a:latin typeface="SimHei"/>
                <a:ea typeface="SimHei"/>
                <a:cs typeface="SimHei"/>
              </a:rPr>
              <a:t> </a:t>
            </a:r>
            <a:r>
              <a:rPr sz="1600" kern="0" spc="0">
                <a:solidFill>
                  <a:srgbClr val="000000">
                    <a:alpha val="100000"/>
                  </a:srgbClr>
                </a:solidFill>
                <a:latin typeface="SimHei"/>
                <a:ea typeface="SimHei"/>
                <a:cs typeface="SimHei"/>
              </a:rPr>
              <a:t>质，分别进行预算、核算会计分录处理。具</a:t>
            </a:r>
            <a:r>
              <a:rPr sz="1600" kern="0" spc="-10">
                <a:solidFill>
                  <a:srgbClr val="000000">
                    <a:alpha val="100000"/>
                  </a:srgbClr>
                </a:solidFill>
                <a:latin typeface="SimHei"/>
                <a:ea typeface="SimHei"/>
                <a:cs typeface="SimHei"/>
              </a:rPr>
              <a:t>体举例如下：</a:t>
            </a:r>
            <a:endParaRPr lang="SimHei" altLang="SimHei" sz="1600"/>
          </a:p>
        </p:txBody>
      </p:sp>
      <p:sp>
        <p:nvSpPr>
          <p:cNvPr id="36" name="textbox 36"/>
          <p:cNvSpPr/>
          <p:nvPr/>
        </p:nvSpPr>
        <p:spPr>
          <a:xfrm>
            <a:off x="6318220" y="4103275"/>
            <a:ext cx="3035935" cy="16497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4"/>
              </a:lnSpc>
            </a:pPr>
            <a:endParaRPr lang="Arial" altLang="Arial" sz="100"/>
          </a:p>
          <a:p>
            <a:pPr marL="12700" algn="l" rtl="0" eaLnBrk="0">
              <a:lnSpc>
                <a:spcPct val="96000"/>
              </a:lnSpc>
            </a:pPr>
            <a:r>
              <a:rPr sz="1600" kern="0" spc="-30">
                <a:solidFill>
                  <a:srgbClr val="000000">
                    <a:alpha val="100000"/>
                  </a:srgbClr>
                </a:solidFill>
                <a:latin typeface="SimHei"/>
                <a:ea typeface="SimHei"/>
                <a:cs typeface="SimHei"/>
              </a:rPr>
              <a:t>贷：财政拨款预算收</a:t>
            </a:r>
            <a:r>
              <a:rPr sz="1600" kern="0" spc="-40">
                <a:solidFill>
                  <a:srgbClr val="000000">
                    <a:alpha val="100000"/>
                  </a:srgbClr>
                </a:solidFill>
                <a:latin typeface="SimHei"/>
                <a:ea typeface="SimHei"/>
                <a:cs typeface="SimHei"/>
              </a:rPr>
              <a:t>入</a:t>
            </a:r>
            <a:endParaRPr lang="SimHei" altLang="SimHei" sz="1600"/>
          </a:p>
          <a:p>
            <a:pPr marL="12700" algn="l" rtl="0" eaLnBrk="0">
              <a:lnSpc>
                <a:spcPct val="96000"/>
              </a:lnSpc>
              <a:spcBef>
                <a:spcPts val="807"/>
              </a:spcBef>
            </a:pPr>
            <a:r>
              <a:rPr sz="1600" kern="0" spc="-30">
                <a:solidFill>
                  <a:srgbClr val="000000">
                    <a:alpha val="100000"/>
                  </a:srgbClr>
                </a:solidFill>
                <a:latin typeface="SimHei"/>
                <a:ea typeface="SimHei"/>
                <a:cs typeface="SimHei"/>
              </a:rPr>
              <a:t>贷：财政拨款收入</a:t>
            </a:r>
            <a:endParaRPr lang="SimHei" altLang="SimHei" sz="1600"/>
          </a:p>
          <a:p>
            <a:pPr algn="l" rtl="0" eaLnBrk="0">
              <a:lnSpc>
                <a:spcPct val="136000"/>
              </a:lnSpc>
            </a:pPr>
            <a:endParaRPr lang="Arial" altLang="Arial" sz="1000"/>
          </a:p>
          <a:p>
            <a:pPr algn="l" rtl="0" eaLnBrk="0">
              <a:lnSpc>
                <a:spcPct val="137000"/>
              </a:lnSpc>
            </a:pPr>
            <a:endParaRPr lang="Arial" altLang="Arial" sz="1000"/>
          </a:p>
          <a:p>
            <a:pPr marL="12700" algn="l" rtl="0" eaLnBrk="0">
              <a:lnSpc>
                <a:spcPct val="96000"/>
              </a:lnSpc>
              <a:spcBef>
                <a:spcPts val="481"/>
              </a:spcBef>
            </a:pPr>
            <a:r>
              <a:rPr sz="1600" kern="0" spc="-30">
                <a:solidFill>
                  <a:srgbClr val="000000">
                    <a:alpha val="100000"/>
                  </a:srgbClr>
                </a:solidFill>
                <a:latin typeface="SimHei"/>
                <a:ea typeface="SimHei"/>
                <a:cs typeface="SimHei"/>
              </a:rPr>
              <a:t>贷：财政拨款预算收入</a:t>
            </a:r>
            <a:endParaRPr lang="SimHei" altLang="SimHei" sz="1600"/>
          </a:p>
          <a:p>
            <a:pPr algn="l" rtl="0" eaLnBrk="0">
              <a:lnSpc>
                <a:spcPct val="102000"/>
              </a:lnSpc>
            </a:pPr>
            <a:endParaRPr lang="Arial" altLang="Arial" sz="700"/>
          </a:p>
          <a:p>
            <a:pPr marL="12700" algn="l" rtl="0" eaLnBrk="0">
              <a:lnSpc>
                <a:spcPct val="96000"/>
              </a:lnSpc>
            </a:pPr>
            <a:r>
              <a:rPr sz="1600" kern="0" spc="30">
                <a:solidFill>
                  <a:srgbClr val="000000">
                    <a:alpha val="100000"/>
                  </a:srgbClr>
                </a:solidFill>
                <a:latin typeface="SimHei"/>
                <a:ea typeface="SimHei"/>
                <a:cs typeface="SimHei"/>
              </a:rPr>
              <a:t>贷：财(一)财政拨款预算收入：</a:t>
            </a:r>
            <a:endParaRPr lang="SimHei" altLang="SimHei" sz="1600"/>
          </a:p>
        </p:txBody>
      </p:sp>
      <p:sp>
        <p:nvSpPr>
          <p:cNvPr id="38" name="textbox 38"/>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 name="textbox 40"/>
          <p:cNvSpPr/>
          <p:nvPr/>
        </p:nvSpPr>
        <p:spPr>
          <a:xfrm>
            <a:off x="1143042" y="1833112"/>
            <a:ext cx="7082790" cy="28022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8"/>
              </a:lnSpc>
            </a:pPr>
            <a:endParaRPr lang="Arial" altLang="Arial" sz="100"/>
          </a:p>
          <a:p>
            <a:pPr marL="72389" algn="l" rtl="0" eaLnBrk="0">
              <a:lnSpc>
                <a:spcPct val="92000"/>
              </a:lnSpc>
            </a:pPr>
            <a:r>
              <a:rPr sz="1600" b="1" kern="0" spc="-10">
                <a:solidFill>
                  <a:srgbClr val="000000">
                    <a:alpha val="100000"/>
                  </a:srgbClr>
                </a:solidFill>
                <a:latin typeface="SimHei"/>
                <a:ea typeface="SimHei"/>
                <a:cs typeface="SimHei"/>
              </a:rPr>
              <a:t>2、期末确认拨款差额时</a:t>
            </a:r>
            <a:r>
              <a:rPr sz="1600" kern="0" spc="-10">
                <a:solidFill>
                  <a:srgbClr val="000000">
                    <a:alpha val="100000"/>
                  </a:srgbClr>
                </a:solidFill>
                <a:latin typeface="SimHei"/>
                <a:ea typeface="SimHei"/>
                <a:cs typeface="SimHei"/>
              </a:rPr>
              <a:t>，</a:t>
            </a:r>
            <a:endParaRPr lang="SimHei" altLang="SimHei" sz="1600"/>
          </a:p>
          <a:p>
            <a:pPr marL="12700" algn="l" rtl="0" eaLnBrk="0">
              <a:lnSpc>
                <a:spcPct val="96000"/>
              </a:lnSpc>
              <a:spcBef>
                <a:spcPts val="1234"/>
              </a:spcBef>
            </a:pPr>
            <a:r>
              <a:rPr sz="1600" kern="0" spc="10">
                <a:solidFill>
                  <a:srgbClr val="000000">
                    <a:alpha val="100000"/>
                  </a:srgbClr>
                </a:solidFill>
                <a:latin typeface="SimHei"/>
                <a:ea typeface="SimHei"/>
                <a:cs typeface="SimHei"/>
              </a:rPr>
              <a:t>财政</a:t>
            </a:r>
            <a:r>
              <a:rPr sz="1600" b="1" kern="0" spc="10">
                <a:solidFill>
                  <a:srgbClr val="000000">
                    <a:alpha val="100000"/>
                  </a:srgbClr>
                </a:solidFill>
                <a:latin typeface="SimHei"/>
                <a:ea typeface="SimHei"/>
                <a:cs typeface="SimHei"/>
              </a:rPr>
              <a:t>直接支付时</a:t>
            </a:r>
            <a:r>
              <a:rPr sz="1600" kern="0" spc="10">
                <a:solidFill>
                  <a:srgbClr val="000000">
                    <a:alpha val="100000"/>
                  </a:srgbClr>
                </a:solidFill>
                <a:latin typeface="SimHei"/>
                <a:ea typeface="SimHei"/>
                <a:cs typeface="SimHei"/>
              </a:rPr>
              <a:t>(</a:t>
            </a:r>
            <a:r>
              <a:rPr sz="1600" kern="0" spc="-220">
                <a:solidFill>
                  <a:srgbClr val="000000">
                    <a:alpha val="100000"/>
                  </a:srgbClr>
                </a:solidFill>
                <a:latin typeface="SimHei"/>
                <a:ea typeface="SimHei"/>
                <a:cs typeface="SimHei"/>
              </a:rPr>
              <a:t> </a:t>
            </a:r>
            <a:r>
              <a:rPr sz="1600" b="1" kern="0" spc="10">
                <a:solidFill>
                  <a:srgbClr val="000000">
                    <a:alpha val="100000"/>
                  </a:srgbClr>
                </a:solidFill>
                <a:latin typeface="SimHei"/>
                <a:ea typeface="SimHei"/>
                <a:cs typeface="SimHei"/>
              </a:rPr>
              <a:t>预</a:t>
            </a:r>
            <a:r>
              <a:rPr sz="1600" b="1" kern="0" spc="0">
                <a:solidFill>
                  <a:srgbClr val="000000">
                    <a:alpha val="100000"/>
                  </a:srgbClr>
                </a:solidFill>
                <a:latin typeface="SimHei"/>
                <a:ea typeface="SimHei"/>
                <a:cs typeface="SimHei"/>
              </a:rPr>
              <a:t>算指标大于实际支付数)</a:t>
            </a:r>
            <a:r>
              <a:rPr sz="1600" kern="0" spc="-250">
                <a:solidFill>
                  <a:srgbClr val="000000">
                    <a:alpha val="100000"/>
                  </a:srgbClr>
                </a:solidFill>
                <a:latin typeface="SimHei"/>
                <a:ea typeface="SimHei"/>
                <a:cs typeface="SimHei"/>
              </a:rPr>
              <a:t> </a:t>
            </a:r>
            <a:r>
              <a:rPr sz="1600" kern="0" spc="0">
                <a:solidFill>
                  <a:srgbClr val="000000">
                    <a:alpha val="100000"/>
                  </a:srgbClr>
                </a:solidFill>
                <a:latin typeface="SimHei"/>
                <a:ea typeface="SimHei"/>
                <a:cs typeface="SimHei"/>
              </a:rPr>
              <a:t>,</a:t>
            </a:r>
            <a:endParaRPr lang="SimHei" altLang="SimHei" sz="1600"/>
          </a:p>
          <a:p>
            <a:pPr algn="r" rtl="0" eaLnBrk="0">
              <a:lnSpc>
                <a:spcPts val="1974"/>
              </a:lnSpc>
              <a:spcBef>
                <a:spcPts val="734"/>
              </a:spcBef>
            </a:pPr>
            <a:r>
              <a:rPr sz="2400" kern="0" spc="50" baseline="-3100">
                <a:solidFill>
                  <a:srgbClr val="000000">
                    <a:alpha val="100000"/>
                  </a:srgbClr>
                </a:solidFill>
                <a:latin typeface="SimHei"/>
                <a:ea typeface="SimHei"/>
                <a:cs typeface="SimHei"/>
              </a:rPr>
              <a:t>(预算会计)借：资金结存——财政应返还额度</a:t>
            </a:r>
            <a:r>
              <a:rPr sz="1500" kern="0" spc="10">
                <a:solidFill>
                  <a:srgbClr val="000000">
                    <a:alpha val="100000"/>
                  </a:srgbClr>
                </a:solidFill>
                <a:latin typeface="SimHei"/>
                <a:ea typeface="SimHei"/>
                <a:cs typeface="SimHei"/>
              </a:rPr>
              <a:t>        </a:t>
            </a:r>
            <a:r>
              <a:rPr sz="2400" kern="0" spc="50" baseline="9921">
                <a:solidFill>
                  <a:srgbClr val="000000">
                    <a:alpha val="100000"/>
                  </a:srgbClr>
                </a:solidFill>
                <a:latin typeface="SimHei"/>
                <a:ea typeface="SimHei"/>
                <a:cs typeface="SimHei"/>
              </a:rPr>
              <a:t>贷：财政拨款预算收入</a:t>
            </a:r>
            <a:endParaRPr lang="SimHei" altLang="SimHei" sz="2400" baseline="9921"/>
          </a:p>
          <a:p>
            <a:pPr marL="69214" algn="l" rtl="0" eaLnBrk="0">
              <a:lnSpc>
                <a:spcPct val="156000"/>
              </a:lnSpc>
              <a:spcBef>
                <a:spcPts val="11"/>
              </a:spcBef>
            </a:pPr>
            <a:r>
              <a:rPr sz="1600" kern="0" spc="20">
                <a:solidFill>
                  <a:srgbClr val="000000">
                    <a:alpha val="100000"/>
                  </a:srgbClr>
                </a:solidFill>
                <a:latin typeface="SimHei"/>
                <a:ea typeface="SimHei"/>
                <a:cs typeface="SimHei"/>
              </a:rPr>
              <a:t>(财务会计)借：财政应返还额度</a:t>
            </a:r>
            <a:r>
              <a:rPr sz="1600" kern="0" spc="-700">
                <a:solidFill>
                  <a:srgbClr val="000000">
                    <a:alpha val="100000"/>
                  </a:srgbClr>
                </a:solidFill>
                <a:latin typeface="SimHei"/>
                <a:ea typeface="SimHei"/>
                <a:cs typeface="SimHei"/>
              </a:rPr>
              <a:t> </a:t>
            </a:r>
            <a:r>
              <a:rPr sz="1600" u="sng" kern="0" spc="60">
                <a:solidFill>
                  <a:srgbClr val="000000">
                    <a:alpha val="100000"/>
                  </a:srgbClr>
                </a:solidFill>
                <a:latin typeface="SimHei"/>
                <a:ea typeface="SimHei"/>
                <a:cs typeface="SimHei"/>
              </a:rPr>
              <a:t>    </a:t>
            </a:r>
            <a:r>
              <a:rPr sz="1600" kern="0" spc="-790">
                <a:solidFill>
                  <a:srgbClr val="000000">
                    <a:alpha val="100000"/>
                  </a:srgbClr>
                </a:solidFill>
                <a:latin typeface="SimHei"/>
                <a:ea typeface="SimHei"/>
                <a:cs typeface="SimHei"/>
              </a:rPr>
              <a:t> </a:t>
            </a:r>
            <a:r>
              <a:rPr sz="2200" kern="0" spc="20" baseline="-4735">
                <a:solidFill>
                  <a:srgbClr val="000000">
                    <a:alpha val="100000"/>
                  </a:srgbClr>
                </a:solidFill>
                <a:latin typeface="SimHei"/>
                <a:ea typeface="SimHei"/>
                <a:cs typeface="SimHei"/>
              </a:rPr>
              <a:t>-财政直接支付</a:t>
            </a:r>
            <a:r>
              <a:rPr sz="1400" kern="0" spc="20">
                <a:solidFill>
                  <a:srgbClr val="000000">
                    <a:alpha val="100000"/>
                  </a:srgbClr>
                </a:solidFill>
                <a:latin typeface="SimHei"/>
                <a:ea typeface="SimHei"/>
                <a:cs typeface="SimHei"/>
              </a:rPr>
              <a:t>     </a:t>
            </a:r>
            <a:r>
              <a:rPr sz="2400" kern="0" spc="20" baseline="8681">
                <a:solidFill>
                  <a:srgbClr val="000000">
                    <a:alpha val="100000"/>
                  </a:srgbClr>
                </a:solidFill>
                <a:latin typeface="SimHei"/>
                <a:ea typeface="SimHei"/>
                <a:cs typeface="SimHei"/>
              </a:rPr>
              <a:t>贷：财政拨款收入</a:t>
            </a:r>
            <a:endParaRPr lang="SimHei" altLang="SimHei" sz="2400" baseline="8681"/>
          </a:p>
          <a:p>
            <a:pPr marL="12700" algn="l" rtl="0" eaLnBrk="0">
              <a:lnSpc>
                <a:spcPct val="95000"/>
              </a:lnSpc>
              <a:spcBef>
                <a:spcPts val="1050"/>
              </a:spcBef>
            </a:pPr>
            <a:r>
              <a:rPr sz="1600" kern="0" spc="20">
                <a:solidFill>
                  <a:srgbClr val="000000">
                    <a:alpha val="100000"/>
                  </a:srgbClr>
                </a:solidFill>
                <a:latin typeface="SimHei"/>
                <a:ea typeface="SimHei"/>
                <a:cs typeface="SimHei"/>
              </a:rPr>
              <a:t>财</a:t>
            </a:r>
            <a:r>
              <a:rPr sz="1600" b="1" kern="0" spc="20">
                <a:solidFill>
                  <a:srgbClr val="000000">
                    <a:alpha val="100000"/>
                  </a:srgbClr>
                </a:solidFill>
                <a:latin typeface="SimHei"/>
                <a:ea typeface="SimHei"/>
                <a:cs typeface="SimHei"/>
              </a:rPr>
              <a:t>政授权支付时(财政授权支付额度</a:t>
            </a:r>
            <a:r>
              <a:rPr sz="1600" b="1" kern="0" spc="10">
                <a:solidFill>
                  <a:srgbClr val="000000">
                    <a:alpha val="100000"/>
                  </a:srgbClr>
                </a:solidFill>
                <a:latin typeface="SimHei"/>
                <a:ea typeface="SimHei"/>
                <a:cs typeface="SimHei"/>
              </a:rPr>
              <a:t>大于零余额账户额度)</a:t>
            </a:r>
            <a:r>
              <a:rPr sz="1600" kern="0" spc="-210">
                <a:solidFill>
                  <a:srgbClr val="000000">
                    <a:alpha val="100000"/>
                  </a:srgbClr>
                </a:solidFill>
                <a:latin typeface="SimHei"/>
                <a:ea typeface="SimHei"/>
                <a:cs typeface="SimHei"/>
              </a:rPr>
              <a:t> </a:t>
            </a:r>
            <a:r>
              <a:rPr sz="1600" kern="0" spc="10">
                <a:solidFill>
                  <a:srgbClr val="000000">
                    <a:alpha val="100000"/>
                  </a:srgbClr>
                </a:solidFill>
                <a:latin typeface="SimHei"/>
                <a:ea typeface="SimHei"/>
                <a:cs typeface="SimHei"/>
              </a:rPr>
              <a:t>,</a:t>
            </a:r>
            <a:endParaRPr lang="SimHei" altLang="SimHei" sz="1600"/>
          </a:p>
          <a:p>
            <a:pPr marL="69214" algn="l" rtl="0" eaLnBrk="0">
              <a:lnSpc>
                <a:spcPct val="114000"/>
              </a:lnSpc>
              <a:spcBef>
                <a:spcPts val="691"/>
              </a:spcBef>
            </a:pPr>
            <a:r>
              <a:rPr sz="2600" kern="0" spc="10" baseline="-6010">
                <a:solidFill>
                  <a:srgbClr val="000000">
                    <a:alpha val="100000"/>
                  </a:srgbClr>
                </a:solidFill>
                <a:latin typeface="SimHei"/>
                <a:ea typeface="SimHei"/>
                <a:cs typeface="SimHei"/>
              </a:rPr>
              <a:t>(预算会计)借：资金结存</a:t>
            </a:r>
            <a:r>
              <a:rPr sz="1600" u="sng" kern="0" spc="10">
                <a:solidFill>
                  <a:srgbClr val="000000">
                    <a:alpha val="100000"/>
                  </a:srgbClr>
                </a:solidFill>
                <a:latin typeface="SimHei"/>
                <a:ea typeface="SimHei"/>
                <a:cs typeface="SimHei"/>
              </a:rPr>
              <a:t>    </a:t>
            </a:r>
            <a:r>
              <a:rPr sz="1600" kern="0" spc="-700">
                <a:solidFill>
                  <a:srgbClr val="000000">
                    <a:alpha val="100000"/>
                  </a:srgbClr>
                </a:solidFill>
                <a:latin typeface="SimHei"/>
                <a:ea typeface="SimHei"/>
                <a:cs typeface="SimHei"/>
              </a:rPr>
              <a:t> </a:t>
            </a:r>
            <a:r>
              <a:rPr sz="1400" kern="0" spc="10">
                <a:solidFill>
                  <a:srgbClr val="000000">
                    <a:alpha val="100000"/>
                  </a:srgbClr>
                </a:solidFill>
                <a:latin typeface="SimHei"/>
                <a:ea typeface="SimHei"/>
                <a:cs typeface="SimHei"/>
              </a:rPr>
              <a:t>-财政应返还额度</a:t>
            </a:r>
            <a:r>
              <a:rPr sz="1400" kern="0" spc="50">
                <a:solidFill>
                  <a:srgbClr val="000000">
                    <a:alpha val="100000"/>
                  </a:srgbClr>
                </a:solidFill>
                <a:latin typeface="SimHei"/>
                <a:ea typeface="SimHei"/>
                <a:cs typeface="SimHei"/>
              </a:rPr>
              <a:t>         </a:t>
            </a:r>
            <a:r>
              <a:rPr sz="2400" kern="0" spc="10" baseline="10851">
                <a:solidFill>
                  <a:srgbClr val="000000">
                    <a:alpha val="100000"/>
                  </a:srgbClr>
                </a:solidFill>
                <a:latin typeface="SimHei"/>
                <a:ea typeface="SimHei"/>
                <a:cs typeface="SimHei"/>
              </a:rPr>
              <a:t>贷：财</a:t>
            </a:r>
            <a:r>
              <a:rPr sz="2400" kern="0" spc="0" baseline="10851">
                <a:solidFill>
                  <a:srgbClr val="000000">
                    <a:alpha val="100000"/>
                  </a:srgbClr>
                </a:solidFill>
                <a:latin typeface="SimHei"/>
                <a:ea typeface="SimHei"/>
                <a:cs typeface="SimHei"/>
              </a:rPr>
              <a:t>政拨款预算收入</a:t>
            </a:r>
            <a:endParaRPr lang="SimHei" altLang="SimHei" sz="2400" baseline="10851"/>
          </a:p>
          <a:p>
            <a:pPr marL="139064" algn="l" rtl="0" eaLnBrk="0">
              <a:lnSpc>
                <a:spcPts val="2017"/>
              </a:lnSpc>
              <a:spcBef>
                <a:spcPts val="544"/>
              </a:spcBef>
            </a:pPr>
            <a:r>
              <a:rPr sz="2400" kern="0" spc="60" baseline="-2275">
                <a:solidFill>
                  <a:srgbClr val="000000">
                    <a:alpha val="100000"/>
                  </a:srgbClr>
                </a:solidFill>
                <a:latin typeface="SimHei"/>
                <a:ea typeface="SimHei"/>
                <a:cs typeface="SimHei"/>
              </a:rPr>
              <a:t>(财务会计)借：财政应返还额度——财政授权支付</a:t>
            </a:r>
            <a:r>
              <a:rPr sz="1500" kern="0" spc="60">
                <a:solidFill>
                  <a:srgbClr val="000000">
                    <a:alpha val="100000"/>
                  </a:srgbClr>
                </a:solidFill>
                <a:latin typeface="SimHei"/>
                <a:ea typeface="SimHei"/>
                <a:cs typeface="SimHei"/>
              </a:rPr>
              <a:t>    </a:t>
            </a:r>
            <a:r>
              <a:rPr sz="2400" kern="0" spc="60" baseline="12916">
                <a:solidFill>
                  <a:srgbClr val="000000">
                    <a:alpha val="100000"/>
                  </a:srgbClr>
                </a:solidFill>
                <a:latin typeface="SimHei"/>
                <a:ea typeface="SimHei"/>
                <a:cs typeface="SimHei"/>
              </a:rPr>
              <a:t>贷：财政拨款收入</a:t>
            </a:r>
            <a:endParaRPr lang="SimHei" altLang="SimHei" sz="2400" baseline="12916"/>
          </a:p>
          <a:p>
            <a:pPr algn="l" rtl="0" eaLnBrk="0">
              <a:lnSpc>
                <a:spcPct val="102000"/>
              </a:lnSpc>
            </a:pPr>
            <a:endParaRPr lang="Arial" altLang="Arial" sz="900"/>
          </a:p>
          <a:p>
            <a:pPr marL="15240" algn="l" rtl="0" eaLnBrk="0">
              <a:lnSpc>
                <a:spcPct val="92000"/>
              </a:lnSpc>
              <a:spcBef>
                <a:spcPts val="4"/>
              </a:spcBef>
            </a:pPr>
            <a:r>
              <a:rPr sz="1600" b="1" kern="0" spc="-20">
                <a:solidFill>
                  <a:srgbClr val="000000">
                    <a:alpha val="100000"/>
                  </a:srgbClr>
                </a:solidFill>
                <a:latin typeface="SimHei"/>
                <a:ea typeface="SimHei"/>
                <a:cs typeface="SimHei"/>
              </a:rPr>
              <a:t>3、期末结转时</a:t>
            </a:r>
            <a:r>
              <a:rPr sz="1600" kern="0" spc="-34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a:t>
            </a:r>
            <a:endParaRPr lang="SimHei" altLang="SimHei" sz="1600"/>
          </a:p>
        </p:txBody>
      </p:sp>
      <p:sp>
        <p:nvSpPr>
          <p:cNvPr id="42" name="textbox 42"/>
          <p:cNvSpPr/>
          <p:nvPr/>
        </p:nvSpPr>
        <p:spPr>
          <a:xfrm>
            <a:off x="5480071" y="4719193"/>
            <a:ext cx="3250564" cy="6229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5"/>
              </a:lnSpc>
            </a:pPr>
            <a:endParaRPr lang="Arial" altLang="Arial" sz="100"/>
          </a:p>
          <a:p>
            <a:pPr marL="12700" algn="l" rtl="0" eaLnBrk="0">
              <a:lnSpc>
                <a:spcPct val="96000"/>
              </a:lnSpc>
            </a:pPr>
            <a:r>
              <a:rPr sz="1600" kern="0" spc="-10">
                <a:solidFill>
                  <a:srgbClr val="000000">
                    <a:alpha val="100000"/>
                  </a:srgbClr>
                </a:solidFill>
                <a:latin typeface="SimHei"/>
                <a:ea typeface="SimHei"/>
                <a:cs typeface="SimHei"/>
              </a:rPr>
              <a:t>贷：财政拨款结转——本</a:t>
            </a:r>
            <a:r>
              <a:rPr sz="1600" kern="0" spc="-20">
                <a:solidFill>
                  <a:srgbClr val="000000">
                    <a:alpha val="100000"/>
                  </a:srgbClr>
                </a:solidFill>
                <a:latin typeface="SimHei"/>
                <a:ea typeface="SimHei"/>
                <a:cs typeface="SimHei"/>
              </a:rPr>
              <a:t>年收支结转</a:t>
            </a:r>
            <a:endParaRPr lang="SimHei" altLang="SimHei" sz="1600"/>
          </a:p>
          <a:p>
            <a:pPr algn="l" rtl="0" eaLnBrk="0">
              <a:lnSpc>
                <a:spcPct val="106000"/>
              </a:lnSpc>
            </a:pPr>
            <a:endParaRPr lang="Arial" altLang="Arial" sz="800"/>
          </a:p>
          <a:p>
            <a:pPr marL="31115" algn="l" rtl="0" eaLnBrk="0">
              <a:lnSpc>
                <a:spcPct val="96000"/>
              </a:lnSpc>
              <a:spcBef>
                <a:spcPts val="1"/>
              </a:spcBef>
            </a:pPr>
            <a:r>
              <a:rPr sz="1600" kern="0" spc="-30">
                <a:solidFill>
                  <a:srgbClr val="000000">
                    <a:alpha val="100000"/>
                  </a:srgbClr>
                </a:solidFill>
                <a:latin typeface="SimHei"/>
                <a:ea typeface="SimHei"/>
                <a:cs typeface="SimHei"/>
              </a:rPr>
              <a:t>贷：本期盈余</a:t>
            </a:r>
            <a:endParaRPr lang="SimHei" altLang="SimHei" sz="1600"/>
          </a:p>
        </p:txBody>
      </p:sp>
      <p:sp>
        <p:nvSpPr>
          <p:cNvPr id="44" name="textbox 44"/>
          <p:cNvSpPr/>
          <p:nvPr/>
        </p:nvSpPr>
        <p:spPr>
          <a:xfrm>
            <a:off x="1200145" y="4770015"/>
            <a:ext cx="3145789" cy="6134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5"/>
              </a:lnSpc>
            </a:pPr>
            <a:endParaRPr lang="Arial" altLang="Arial" sz="100"/>
          </a:p>
          <a:p>
            <a:pPr marL="12700" algn="l" rtl="0" eaLnBrk="0">
              <a:lnSpc>
                <a:spcPct val="96000"/>
              </a:lnSpc>
            </a:pPr>
            <a:r>
              <a:rPr sz="1600" kern="0" spc="30">
                <a:solidFill>
                  <a:srgbClr val="000000">
                    <a:alpha val="100000"/>
                  </a:srgbClr>
                </a:solidFill>
                <a:latin typeface="SimHei"/>
                <a:ea typeface="SimHei"/>
                <a:cs typeface="SimHei"/>
              </a:rPr>
              <a:t>(预算会计)借：财政拨款预算收入</a:t>
            </a:r>
            <a:endParaRPr lang="SimHei" altLang="SimHei" sz="1600"/>
          </a:p>
          <a:p>
            <a:pPr algn="l" rtl="0" eaLnBrk="0">
              <a:lnSpc>
                <a:spcPct val="100000"/>
              </a:lnSpc>
            </a:pPr>
            <a:endParaRPr lang="Arial" altLang="Arial" sz="800"/>
          </a:p>
          <a:p>
            <a:pPr marL="12700" algn="l" rtl="0" eaLnBrk="0">
              <a:lnSpc>
                <a:spcPct val="95000"/>
              </a:lnSpc>
              <a:spcBef>
                <a:spcPts val="4"/>
              </a:spcBef>
            </a:pPr>
            <a:r>
              <a:rPr sz="1600" kern="0" spc="50">
                <a:solidFill>
                  <a:srgbClr val="000000">
                    <a:alpha val="100000"/>
                  </a:srgbClr>
                </a:solidFill>
                <a:latin typeface="SimHei"/>
                <a:ea typeface="SimHei"/>
                <a:cs typeface="SimHei"/>
              </a:rPr>
              <a:t>(财务会计)借：财</a:t>
            </a:r>
            <a:r>
              <a:rPr sz="1600" kern="0" spc="40">
                <a:solidFill>
                  <a:srgbClr val="000000">
                    <a:alpha val="100000"/>
                  </a:srgbClr>
                </a:solidFill>
                <a:latin typeface="SimHei"/>
                <a:ea typeface="SimHei"/>
                <a:cs typeface="SimHei"/>
              </a:rPr>
              <a:t>政拨款收入</a:t>
            </a:r>
            <a:endParaRPr lang="SimHei" altLang="SimHei" sz="1600"/>
          </a:p>
        </p:txBody>
      </p:sp>
      <p:sp>
        <p:nvSpPr>
          <p:cNvPr id="46" name="textbox 46"/>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 name="textbox 48"/>
          <p:cNvSpPr/>
          <p:nvPr/>
        </p:nvSpPr>
        <p:spPr>
          <a:xfrm>
            <a:off x="1136626" y="1833112"/>
            <a:ext cx="8197850" cy="42881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02"/>
              </a:lnSpc>
            </a:pPr>
            <a:endParaRPr lang="Arial" altLang="Arial" sz="100"/>
          </a:p>
          <a:p>
            <a:pPr marL="78739" algn="l" rtl="0" eaLnBrk="0">
              <a:lnSpc>
                <a:spcPct val="85000"/>
              </a:lnSpc>
            </a:pPr>
            <a:r>
              <a:rPr sz="1600" b="1" kern="0" spc="10">
                <a:solidFill>
                  <a:srgbClr val="000000">
                    <a:alpha val="100000"/>
                  </a:srgbClr>
                </a:solidFill>
                <a:latin typeface="SimHei"/>
                <a:ea typeface="SimHei"/>
                <a:cs typeface="SimHei"/>
              </a:rPr>
              <a:t>例一</a:t>
            </a:r>
            <a:r>
              <a:rPr sz="1600" kern="0" spc="-330">
                <a:solidFill>
                  <a:srgbClr val="000000">
                    <a:alpha val="100000"/>
                  </a:srgbClr>
                </a:solidFill>
                <a:latin typeface="SimHei"/>
                <a:ea typeface="SimHei"/>
                <a:cs typeface="SimHei"/>
              </a:rPr>
              <a:t> </a:t>
            </a:r>
            <a:r>
              <a:rPr sz="1600" kern="0" spc="10">
                <a:solidFill>
                  <a:srgbClr val="000000">
                    <a:alpha val="100000"/>
                  </a:srgbClr>
                </a:solidFill>
                <a:latin typeface="SimHei"/>
                <a:ea typeface="SimHei"/>
                <a:cs typeface="SimHei"/>
              </a:rPr>
              <a:t>：某行政单位2019年</a:t>
            </a:r>
            <a:r>
              <a:rPr sz="1600" b="1" kern="0" spc="10">
                <a:solidFill>
                  <a:srgbClr val="000000">
                    <a:alpha val="100000"/>
                  </a:srgbClr>
                </a:solidFill>
                <a:latin typeface="SimHei"/>
                <a:ea typeface="SimHei"/>
                <a:cs typeface="SimHei"/>
              </a:rPr>
              <a:t>4月1</a:t>
            </a:r>
            <a:r>
              <a:rPr sz="1600" b="1" kern="0" spc="0">
                <a:solidFill>
                  <a:srgbClr val="000000">
                    <a:alpha val="100000"/>
                  </a:srgbClr>
                </a:solidFill>
                <a:latin typeface="SimHei"/>
                <a:ea typeface="SimHei"/>
                <a:cs typeface="SimHei"/>
              </a:rPr>
              <a:t>日</a:t>
            </a:r>
            <a:r>
              <a:rPr sz="1600" kern="0" spc="0">
                <a:solidFill>
                  <a:srgbClr val="000000">
                    <a:alpha val="100000"/>
                  </a:srgbClr>
                </a:solidFill>
                <a:latin typeface="SimHei"/>
                <a:ea typeface="SimHei"/>
                <a:cs typeface="SimHei"/>
              </a:rPr>
              <a:t>收到财政</a:t>
            </a:r>
            <a:r>
              <a:rPr sz="1600" b="1" kern="0" spc="0">
                <a:solidFill>
                  <a:srgbClr val="000000">
                    <a:alpha val="100000"/>
                  </a:srgbClr>
                </a:solidFill>
                <a:latin typeface="SimHei"/>
                <a:ea typeface="SimHei"/>
                <a:cs typeface="SimHei"/>
              </a:rPr>
              <a:t>授权支付额度</a:t>
            </a:r>
            <a:r>
              <a:rPr sz="1600" kern="0" spc="0">
                <a:solidFill>
                  <a:srgbClr val="000000">
                    <a:alpha val="100000"/>
                  </a:srgbClr>
                </a:solidFill>
                <a:latin typeface="SimHei"/>
                <a:ea typeface="SimHei"/>
                <a:cs typeface="SimHei"/>
              </a:rPr>
              <a:t>到账通知书，收到财政拨款200000</a:t>
            </a:r>
            <a:endParaRPr lang="SimHei" altLang="SimHei" sz="1600"/>
          </a:p>
          <a:p>
            <a:pPr marL="12700" algn="l" rtl="0" eaLnBrk="0">
              <a:lnSpc>
                <a:spcPts val="2499"/>
              </a:lnSpc>
            </a:pPr>
            <a:r>
              <a:rPr sz="1600" kern="0" spc="-110">
                <a:solidFill>
                  <a:srgbClr val="000000">
                    <a:alpha val="100000"/>
                  </a:srgbClr>
                </a:solidFill>
                <a:latin typeface="SimHei"/>
                <a:ea typeface="SimHei"/>
                <a:cs typeface="SimHei"/>
              </a:rPr>
              <a:t>元，账务处理为：</a:t>
            </a:r>
            <a:endParaRPr lang="SimHei" altLang="SimHei" sz="1600"/>
          </a:p>
          <a:p>
            <a:pPr algn="l" rtl="0" eaLnBrk="0">
              <a:lnSpc>
                <a:spcPct val="177000"/>
              </a:lnSpc>
            </a:pPr>
            <a:endParaRPr lang="Arial" altLang="Arial" sz="1000"/>
          </a:p>
          <a:p>
            <a:pPr marL="76200" algn="l" rtl="0" eaLnBrk="0">
              <a:lnSpc>
                <a:spcPct val="95000"/>
              </a:lnSpc>
              <a:spcBef>
                <a:spcPts val="480"/>
              </a:spcBef>
            </a:pPr>
            <a:r>
              <a:rPr sz="1600" kern="0" spc="80">
                <a:solidFill>
                  <a:srgbClr val="000000">
                    <a:alpha val="100000"/>
                  </a:srgbClr>
                </a:solidFill>
                <a:latin typeface="SimHei"/>
                <a:ea typeface="SimHei"/>
                <a:cs typeface="SimHei"/>
              </a:rPr>
              <a:t>(预算会计)借：资金结存——零余额账户用款额度200000</a:t>
            </a:r>
            <a:endParaRPr lang="SimHei" altLang="SimHei" sz="1600"/>
          </a:p>
          <a:p>
            <a:pPr marL="1206500" algn="l" rtl="0" eaLnBrk="0">
              <a:lnSpc>
                <a:spcPct val="96000"/>
              </a:lnSpc>
              <a:spcBef>
                <a:spcPts val="720"/>
              </a:spcBef>
            </a:pPr>
            <a:r>
              <a:rPr sz="1600" kern="0" spc="80">
                <a:solidFill>
                  <a:srgbClr val="000000">
                    <a:alpha val="100000"/>
                  </a:srgbClr>
                </a:solidFill>
                <a:latin typeface="SimHei"/>
                <a:ea typeface="SimHei"/>
                <a:cs typeface="SimHei"/>
              </a:rPr>
              <a:t>贷：财政拨款预算收入200000</a:t>
            </a:r>
            <a:endParaRPr lang="SimHei" altLang="SimHei" sz="1600"/>
          </a:p>
          <a:p>
            <a:pPr marL="76200" algn="l" rtl="0" eaLnBrk="0">
              <a:lnSpc>
                <a:spcPct val="95000"/>
              </a:lnSpc>
              <a:spcBef>
                <a:spcPts val="713"/>
              </a:spcBef>
            </a:pPr>
            <a:r>
              <a:rPr sz="1600" kern="0" spc="100">
                <a:solidFill>
                  <a:srgbClr val="000000">
                    <a:alpha val="100000"/>
                  </a:srgbClr>
                </a:solidFill>
                <a:latin typeface="SimHei"/>
                <a:ea typeface="SimHei"/>
                <a:cs typeface="SimHei"/>
              </a:rPr>
              <a:t>(财务会计)借：零余额账户用款额度20</a:t>
            </a:r>
            <a:r>
              <a:rPr sz="1600" kern="0" spc="90">
                <a:solidFill>
                  <a:srgbClr val="000000">
                    <a:alpha val="100000"/>
                  </a:srgbClr>
                </a:solidFill>
                <a:latin typeface="SimHei"/>
                <a:ea typeface="SimHei"/>
                <a:cs typeface="SimHei"/>
              </a:rPr>
              <a:t>0000</a:t>
            </a:r>
            <a:endParaRPr lang="SimHei" altLang="SimHei" sz="1600"/>
          </a:p>
          <a:p>
            <a:pPr marL="1206500" algn="l" rtl="0" eaLnBrk="0">
              <a:lnSpc>
                <a:spcPct val="96000"/>
              </a:lnSpc>
              <a:spcBef>
                <a:spcPts val="620"/>
              </a:spcBef>
            </a:pPr>
            <a:r>
              <a:rPr sz="1600" kern="0" spc="100">
                <a:solidFill>
                  <a:srgbClr val="000000">
                    <a:alpha val="100000"/>
                  </a:srgbClr>
                </a:solidFill>
                <a:latin typeface="SimHei"/>
                <a:ea typeface="SimHei"/>
                <a:cs typeface="SimHei"/>
              </a:rPr>
              <a:t>贷：财政拨款收入200000</a:t>
            </a:r>
            <a:endParaRPr lang="SimHei" altLang="SimHei" sz="1600"/>
          </a:p>
          <a:p>
            <a:pPr marL="15240" algn="l" rtl="0" eaLnBrk="0">
              <a:lnSpc>
                <a:spcPct val="85000"/>
              </a:lnSpc>
              <a:spcBef>
                <a:spcPts val="328"/>
              </a:spcBef>
            </a:pPr>
            <a:r>
              <a:rPr sz="1600" b="1" kern="0" spc="-10">
                <a:solidFill>
                  <a:srgbClr val="000000">
                    <a:alpha val="100000"/>
                  </a:srgbClr>
                </a:solidFill>
                <a:latin typeface="SimHei"/>
                <a:ea typeface="SimHei"/>
                <a:cs typeface="SimHei"/>
              </a:rPr>
              <a:t>4月12日</a:t>
            </a:r>
            <a:r>
              <a:rPr sz="1600" kern="0" spc="-10">
                <a:solidFill>
                  <a:srgbClr val="000000">
                    <a:alpha val="100000"/>
                  </a:srgbClr>
                </a:solidFill>
                <a:latin typeface="SimHei"/>
                <a:ea typeface="SimHei"/>
                <a:cs typeface="SimHei"/>
              </a:rPr>
              <a:t>，收到财政部门委托某代理银行转来的</a:t>
            </a:r>
            <a:r>
              <a:rPr sz="1600" b="1" kern="0" spc="-10">
                <a:solidFill>
                  <a:srgbClr val="000000">
                    <a:alpha val="100000"/>
                  </a:srgbClr>
                </a:solidFill>
                <a:latin typeface="SimHei"/>
                <a:ea typeface="SimHei"/>
                <a:cs typeface="SimHei"/>
              </a:rPr>
              <a:t>财政直接</a:t>
            </a:r>
            <a:r>
              <a:rPr sz="1600" b="1" kern="0" spc="-20">
                <a:solidFill>
                  <a:srgbClr val="000000">
                    <a:alpha val="100000"/>
                  </a:srgbClr>
                </a:solidFill>
                <a:latin typeface="SimHei"/>
                <a:ea typeface="SimHei"/>
                <a:cs typeface="SimHei"/>
              </a:rPr>
              <a:t>支</a:t>
            </a:r>
            <a:r>
              <a:rPr sz="1600" kern="0" spc="-20">
                <a:solidFill>
                  <a:srgbClr val="000000">
                    <a:alpha val="100000"/>
                  </a:srgbClr>
                </a:solidFill>
                <a:latin typeface="SimHei"/>
                <a:ea typeface="SimHei"/>
                <a:cs typeface="SimHei"/>
              </a:rPr>
              <a:t>付入账通知书，其中包括财政部门</a:t>
            </a:r>
            <a:endParaRPr lang="SimHei" altLang="SimHei" sz="1600"/>
          </a:p>
          <a:p>
            <a:pPr marL="12700" algn="l" rtl="0" eaLnBrk="0">
              <a:lnSpc>
                <a:spcPct val="134000"/>
              </a:lnSpc>
              <a:spcBef>
                <a:spcPts val="32"/>
              </a:spcBef>
            </a:pPr>
            <a:r>
              <a:rPr sz="1600" kern="0" spc="10">
                <a:solidFill>
                  <a:srgbClr val="000000">
                    <a:alpha val="100000"/>
                  </a:srgbClr>
                </a:solidFill>
                <a:latin typeface="SimHei"/>
                <a:ea typeface="SimHei"/>
                <a:cs typeface="SimHei"/>
              </a:rPr>
              <a:t>为行政部门支付150000元日常行政活动费，700</a:t>
            </a:r>
            <a:r>
              <a:rPr sz="1600" kern="0" spc="0">
                <a:solidFill>
                  <a:srgbClr val="000000">
                    <a:alpha val="100000"/>
                  </a:srgbClr>
                </a:solidFill>
                <a:latin typeface="SimHei"/>
                <a:ea typeface="SimHei"/>
                <a:cs typeface="SimHei"/>
              </a:rPr>
              <a:t>0元为开展某专业业务活动所发生的费用。账 </a:t>
            </a:r>
            <a:r>
              <a:rPr sz="1600" kern="0" spc="-10">
                <a:solidFill>
                  <a:srgbClr val="000000">
                    <a:alpha val="100000"/>
                  </a:srgbClr>
                </a:solidFill>
                <a:latin typeface="SimHei"/>
                <a:ea typeface="SimHei"/>
                <a:cs typeface="SimHei"/>
              </a:rPr>
              <a:t>务处理为：</a:t>
            </a:r>
            <a:endParaRPr lang="SimHei" altLang="SimHei" sz="1600"/>
          </a:p>
          <a:p>
            <a:pPr marL="76200" algn="l" rtl="0" eaLnBrk="0">
              <a:lnSpc>
                <a:spcPct val="96000"/>
              </a:lnSpc>
              <a:spcBef>
                <a:spcPts val="970"/>
              </a:spcBef>
            </a:pPr>
            <a:r>
              <a:rPr sz="1600" kern="0" spc="110">
                <a:solidFill>
                  <a:srgbClr val="000000">
                    <a:alpha val="100000"/>
                  </a:srgbClr>
                </a:solidFill>
                <a:latin typeface="SimHei"/>
                <a:ea typeface="SimHei"/>
                <a:cs typeface="SimHei"/>
              </a:rPr>
              <a:t>(预算会计)借：行政支出1570</a:t>
            </a:r>
            <a:r>
              <a:rPr sz="1600" kern="0" spc="100">
                <a:solidFill>
                  <a:srgbClr val="000000">
                    <a:alpha val="100000"/>
                  </a:srgbClr>
                </a:solidFill>
                <a:latin typeface="SimHei"/>
                <a:ea typeface="SimHei"/>
                <a:cs typeface="SimHei"/>
              </a:rPr>
              <a:t>00</a:t>
            </a:r>
            <a:endParaRPr lang="SimHei" altLang="SimHei" sz="1600"/>
          </a:p>
          <a:p>
            <a:pPr marL="1206500" algn="l" rtl="0" eaLnBrk="0">
              <a:lnSpc>
                <a:spcPct val="85000"/>
              </a:lnSpc>
              <a:spcBef>
                <a:spcPts val="603"/>
              </a:spcBef>
            </a:pPr>
            <a:r>
              <a:rPr sz="1600" kern="0" spc="50">
                <a:solidFill>
                  <a:srgbClr val="000000">
                    <a:alpha val="100000"/>
                  </a:srgbClr>
                </a:solidFill>
                <a:latin typeface="SimHei"/>
                <a:ea typeface="SimHei"/>
                <a:cs typeface="SimHei"/>
              </a:rPr>
              <a:t>贷：财政拨款预算收入157000</a:t>
            </a:r>
            <a:endParaRPr lang="SimHei" altLang="SimHei" sz="1600"/>
          </a:p>
          <a:p>
            <a:pPr marL="76200" algn="l" rtl="0" eaLnBrk="0">
              <a:lnSpc>
                <a:spcPts val="2593"/>
              </a:lnSpc>
            </a:pPr>
            <a:r>
              <a:rPr sz="1600" kern="0" spc="90">
                <a:solidFill>
                  <a:srgbClr val="000000">
                    <a:alpha val="100000"/>
                  </a:srgbClr>
                </a:solidFill>
                <a:latin typeface="SimHei"/>
                <a:ea typeface="SimHei"/>
                <a:cs typeface="SimHei"/>
              </a:rPr>
              <a:t>(财务会计)借：业务活</a:t>
            </a:r>
            <a:r>
              <a:rPr sz="1600" kern="0" spc="80">
                <a:solidFill>
                  <a:srgbClr val="000000">
                    <a:alpha val="100000"/>
                  </a:srgbClr>
                </a:solidFill>
                <a:latin typeface="SimHei"/>
                <a:ea typeface="SimHei"/>
                <a:cs typeface="SimHei"/>
              </a:rPr>
              <a:t>动费用157000</a:t>
            </a:r>
            <a:endParaRPr lang="SimHei" altLang="SimHei" sz="1600"/>
          </a:p>
          <a:p>
            <a:pPr algn="l" rtl="0" eaLnBrk="0">
              <a:lnSpc>
                <a:spcPct val="115000"/>
              </a:lnSpc>
            </a:pPr>
            <a:endParaRPr lang="Arial" altLang="Arial" sz="600"/>
          </a:p>
          <a:p>
            <a:pPr marL="1206500" algn="l" rtl="0" eaLnBrk="0">
              <a:lnSpc>
                <a:spcPct val="96000"/>
              </a:lnSpc>
              <a:spcBef>
                <a:spcPts val="1"/>
              </a:spcBef>
            </a:pPr>
            <a:r>
              <a:rPr sz="1600" kern="0" spc="100">
                <a:solidFill>
                  <a:srgbClr val="000000">
                    <a:alpha val="100000"/>
                  </a:srgbClr>
                </a:solidFill>
                <a:latin typeface="SimHei"/>
                <a:ea typeface="SimHei"/>
                <a:cs typeface="SimHei"/>
              </a:rPr>
              <a:t>贷：财政拨款收入157000</a:t>
            </a:r>
            <a:endParaRPr lang="SimHei" altLang="SimHei" sz="1600"/>
          </a:p>
        </p:txBody>
      </p:sp>
      <p:sp>
        <p:nvSpPr>
          <p:cNvPr id="50" name="textbox 50"/>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textbox 52"/>
          <p:cNvSpPr/>
          <p:nvPr/>
        </p:nvSpPr>
        <p:spPr>
          <a:xfrm>
            <a:off x="1143042" y="2020703"/>
            <a:ext cx="7756525" cy="3806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460"/>
              </a:lnSpc>
            </a:pPr>
            <a:endParaRPr lang="Arial" altLang="Arial" sz="100"/>
          </a:p>
          <a:p>
            <a:pPr marL="323215" algn="l" rtl="0" eaLnBrk="0">
              <a:lnSpc>
                <a:spcPct val="98000"/>
              </a:lnSpc>
            </a:pPr>
            <a:r>
              <a:rPr sz="1600" kern="0" spc="0">
                <a:solidFill>
                  <a:srgbClr val="D6000F">
                    <a:alpha val="100000"/>
                  </a:srgbClr>
                </a:solidFill>
                <a:latin typeface="SimHei"/>
                <a:ea typeface="SimHei"/>
                <a:cs typeface="SimHei"/>
              </a:rPr>
              <a:t>(二)行政支出：</a:t>
            </a:r>
            <a:endParaRPr lang="SimHei" altLang="SimHei" sz="1600"/>
          </a:p>
          <a:p>
            <a:pPr marL="18415" algn="l" rtl="0" eaLnBrk="0">
              <a:lnSpc>
                <a:spcPct val="87000"/>
              </a:lnSpc>
              <a:spcBef>
                <a:spcPts val="787"/>
              </a:spcBef>
            </a:pPr>
            <a:r>
              <a:rPr sz="1600" kern="0" spc="-40">
                <a:solidFill>
                  <a:srgbClr val="000000">
                    <a:alpha val="100000"/>
                  </a:srgbClr>
                </a:solidFill>
                <a:latin typeface="SimHei"/>
                <a:ea typeface="SimHei"/>
                <a:cs typeface="SimHei"/>
              </a:rPr>
              <a:t>1、实际向单位职工个人、外部人员支付薪</a:t>
            </a:r>
            <a:r>
              <a:rPr sz="1600" kern="0" spc="-50">
                <a:solidFill>
                  <a:srgbClr val="000000">
                    <a:alpha val="100000"/>
                  </a:srgbClr>
                </a:solidFill>
                <a:latin typeface="SimHei"/>
                <a:ea typeface="SimHei"/>
                <a:cs typeface="SimHei"/>
              </a:rPr>
              <a:t>酬和劳务费时，账务处理为：</a:t>
            </a:r>
            <a:endParaRPr lang="SimHei" altLang="SimHei" sz="1600"/>
          </a:p>
          <a:p>
            <a:pPr marL="75564" algn="l" rtl="0" eaLnBrk="0">
              <a:lnSpc>
                <a:spcPts val="2577"/>
              </a:lnSpc>
            </a:pPr>
            <a:r>
              <a:rPr sz="1600" kern="0" spc="80">
                <a:solidFill>
                  <a:srgbClr val="000000">
                    <a:alpha val="100000"/>
                  </a:srgbClr>
                </a:solidFill>
                <a:latin typeface="SimHei"/>
                <a:ea typeface="SimHei"/>
                <a:cs typeface="SimHei"/>
              </a:rPr>
              <a:t>(预算会计)借：行政支出</a:t>
            </a:r>
            <a:r>
              <a:rPr sz="1600" kern="0" spc="70">
                <a:solidFill>
                  <a:srgbClr val="000000">
                    <a:alpha val="100000"/>
                  </a:srgbClr>
                </a:solidFill>
                <a:latin typeface="SimHei"/>
                <a:ea typeface="SimHei"/>
                <a:cs typeface="SimHei"/>
              </a:rPr>
              <a:t>(实际支付给个人部份)</a:t>
            </a:r>
            <a:endParaRPr lang="SimHei" altLang="SimHei" sz="1600"/>
          </a:p>
          <a:p>
            <a:pPr marL="1148714" algn="l" rtl="0" eaLnBrk="0">
              <a:lnSpc>
                <a:spcPct val="87000"/>
              </a:lnSpc>
              <a:spcBef>
                <a:spcPts val="1130"/>
              </a:spcBef>
            </a:pPr>
            <a:r>
              <a:rPr sz="1600" kern="0" spc="-40">
                <a:solidFill>
                  <a:srgbClr val="000000">
                    <a:alpha val="100000"/>
                  </a:srgbClr>
                </a:solidFill>
                <a:latin typeface="SimHei"/>
                <a:ea typeface="SimHei"/>
                <a:cs typeface="SimHei"/>
              </a:rPr>
              <a:t>贷：资金结存/财政拨款预算收入等</a:t>
            </a:r>
            <a:endParaRPr lang="SimHei" altLang="SimHei" sz="1600"/>
          </a:p>
          <a:p>
            <a:pPr marL="75564" algn="l" rtl="0" eaLnBrk="0">
              <a:lnSpc>
                <a:spcPts val="3243"/>
              </a:lnSpc>
            </a:pPr>
            <a:r>
              <a:rPr sz="1600" kern="0" spc="40">
                <a:solidFill>
                  <a:srgbClr val="000000">
                    <a:alpha val="100000"/>
                  </a:srgbClr>
                </a:solidFill>
                <a:latin typeface="SimHei"/>
                <a:ea typeface="SimHei"/>
                <a:cs typeface="SimHei"/>
              </a:rPr>
              <a:t>(财务会计)借：应付职工薪酬/其他应付款</a:t>
            </a:r>
            <a:endParaRPr lang="SimHei" altLang="SimHei" sz="1600"/>
          </a:p>
          <a:p>
            <a:pPr marL="843914" algn="l" rtl="0" eaLnBrk="0">
              <a:lnSpc>
                <a:spcPct val="98000"/>
              </a:lnSpc>
              <a:spcBef>
                <a:spcPts val="1128"/>
              </a:spcBef>
            </a:pPr>
            <a:r>
              <a:rPr sz="1600" kern="0" spc="-30">
                <a:solidFill>
                  <a:srgbClr val="000000">
                    <a:alpha val="100000"/>
                  </a:srgbClr>
                </a:solidFill>
                <a:latin typeface="SimHei"/>
                <a:ea typeface="SimHei"/>
                <a:cs typeface="SimHei"/>
              </a:rPr>
              <a:t>贷：银行存款/零余额账户用款额度/财政拨款收入等</a:t>
            </a:r>
            <a:endParaRPr lang="SimHei" altLang="SimHei" sz="1600"/>
          </a:p>
          <a:p>
            <a:pPr marL="12700" algn="l" rtl="0" eaLnBrk="0">
              <a:lnSpc>
                <a:spcPct val="87000"/>
              </a:lnSpc>
              <a:spcBef>
                <a:spcPts val="949"/>
              </a:spcBef>
            </a:pPr>
            <a:r>
              <a:rPr sz="1600" kern="0" spc="-40">
                <a:solidFill>
                  <a:srgbClr val="000000">
                    <a:alpha val="100000"/>
                  </a:srgbClr>
                </a:solidFill>
                <a:latin typeface="SimHei"/>
                <a:ea typeface="SimHei"/>
                <a:cs typeface="SimHei"/>
              </a:rPr>
              <a:t>2、实际缴纳代扣缴的个人所得税及代扣代缴职工社保费、住房公积金时，账务处理为：</a:t>
            </a:r>
            <a:endParaRPr lang="SimHei" altLang="SimHei" sz="1600"/>
          </a:p>
          <a:p>
            <a:pPr marL="75564" algn="l" rtl="0" eaLnBrk="0">
              <a:lnSpc>
                <a:spcPts val="2628"/>
              </a:lnSpc>
            </a:pPr>
            <a:r>
              <a:rPr sz="1600" kern="0" spc="80">
                <a:solidFill>
                  <a:srgbClr val="000000">
                    <a:alpha val="100000"/>
                  </a:srgbClr>
                </a:solidFill>
                <a:latin typeface="SimHei"/>
                <a:ea typeface="SimHei"/>
                <a:cs typeface="SimHei"/>
              </a:rPr>
              <a:t>(预算会计)借：行政支出</a:t>
            </a:r>
            <a:r>
              <a:rPr sz="1600" kern="0" spc="70">
                <a:solidFill>
                  <a:srgbClr val="000000">
                    <a:alpha val="100000"/>
                  </a:srgbClr>
                </a:solidFill>
                <a:latin typeface="SimHei"/>
                <a:ea typeface="SimHei"/>
                <a:cs typeface="SimHei"/>
              </a:rPr>
              <a:t>(实际支付给个人部份)</a:t>
            </a:r>
            <a:endParaRPr lang="SimHei" altLang="SimHei" sz="1600"/>
          </a:p>
          <a:p>
            <a:pPr marL="1205864" algn="l" rtl="0" eaLnBrk="0">
              <a:lnSpc>
                <a:spcPct val="98000"/>
              </a:lnSpc>
              <a:spcBef>
                <a:spcPts val="1133"/>
              </a:spcBef>
            </a:pPr>
            <a:r>
              <a:rPr sz="1600" kern="0" spc="-40">
                <a:solidFill>
                  <a:srgbClr val="000000">
                    <a:alpha val="100000"/>
                  </a:srgbClr>
                </a:solidFill>
                <a:latin typeface="SimHei"/>
                <a:ea typeface="SimHei"/>
                <a:cs typeface="SimHei"/>
              </a:rPr>
              <a:t>贷：资金结存/财政拨款预算收入等</a:t>
            </a:r>
            <a:endParaRPr lang="SimHei" altLang="SimHei" sz="1600"/>
          </a:p>
          <a:p>
            <a:pPr marL="75564" algn="l" rtl="0" eaLnBrk="0">
              <a:lnSpc>
                <a:spcPct val="87000"/>
              </a:lnSpc>
              <a:spcBef>
                <a:spcPts val="1008"/>
              </a:spcBef>
            </a:pPr>
            <a:r>
              <a:rPr sz="1600" kern="0" spc="50">
                <a:solidFill>
                  <a:srgbClr val="000000">
                    <a:alpha val="100000"/>
                  </a:srgbClr>
                </a:solidFill>
                <a:latin typeface="SimHei"/>
                <a:ea typeface="SimHei"/>
                <a:cs typeface="SimHei"/>
              </a:rPr>
              <a:t>(财务会计)借：其他应交税费——应交个人所得税(代扣代缴个人所得税金额)</a:t>
            </a:r>
            <a:endParaRPr lang="SimHei" altLang="SimHei" sz="1600"/>
          </a:p>
          <a:p>
            <a:pPr marL="1142364" algn="l" rtl="0" eaLnBrk="0">
              <a:lnSpc>
                <a:spcPts val="2856"/>
              </a:lnSpc>
            </a:pPr>
            <a:r>
              <a:rPr sz="1600" kern="0" spc="-30">
                <a:solidFill>
                  <a:srgbClr val="000000">
                    <a:alpha val="100000"/>
                  </a:srgbClr>
                </a:solidFill>
                <a:latin typeface="SimHei"/>
                <a:ea typeface="SimHei"/>
                <a:cs typeface="SimHei"/>
              </a:rPr>
              <a:t>贷：银行存款/财政拨</a:t>
            </a:r>
            <a:r>
              <a:rPr sz="1600" kern="0" spc="-40">
                <a:solidFill>
                  <a:srgbClr val="000000">
                    <a:alpha val="100000"/>
                  </a:srgbClr>
                </a:solidFill>
                <a:latin typeface="SimHei"/>
                <a:ea typeface="SimHei"/>
                <a:cs typeface="SimHei"/>
              </a:rPr>
              <a:t>款收入等</a:t>
            </a:r>
            <a:endParaRPr lang="SimHei" altLang="SimHei" sz="1600"/>
          </a:p>
        </p:txBody>
      </p:sp>
      <p:sp>
        <p:nvSpPr>
          <p:cNvPr id="54" name="textbox 54"/>
          <p:cNvSpPr/>
          <p:nvPr/>
        </p:nvSpPr>
        <p:spPr>
          <a:xfrm>
            <a:off x="3350231"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 name="textbox 56"/>
          <p:cNvSpPr/>
          <p:nvPr/>
        </p:nvSpPr>
        <p:spPr>
          <a:xfrm>
            <a:off x="1143042" y="1871229"/>
            <a:ext cx="8154034" cy="16351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02"/>
              </a:lnSpc>
            </a:pPr>
            <a:endParaRPr lang="Arial" altLang="Arial" sz="100"/>
          </a:p>
          <a:p>
            <a:pPr marL="12700" algn="l" rtl="0" eaLnBrk="0">
              <a:lnSpc>
                <a:spcPct val="85000"/>
              </a:lnSpc>
            </a:pPr>
            <a:r>
              <a:rPr sz="1600" kern="0" spc="0">
                <a:solidFill>
                  <a:srgbClr val="000000">
                    <a:alpha val="100000"/>
                  </a:srgbClr>
                </a:solidFill>
                <a:latin typeface="SimHei"/>
                <a:ea typeface="SimHei"/>
                <a:cs typeface="SimHei"/>
              </a:rPr>
              <a:t>3、实际支付购买存货、固定资产、无形资产等相关款项(不包括暂付项)时，账务处理为</a:t>
            </a:r>
            <a:r>
              <a:rPr sz="1600" kern="0" spc="-10">
                <a:solidFill>
                  <a:srgbClr val="000000">
                    <a:alpha val="100000"/>
                  </a:srgbClr>
                </a:solidFill>
                <a:latin typeface="SimHei"/>
                <a:ea typeface="SimHei"/>
                <a:cs typeface="SimHei"/>
              </a:rPr>
              <a:t>：</a:t>
            </a:r>
            <a:endParaRPr lang="SimHei" altLang="SimHei" sz="1600"/>
          </a:p>
          <a:p>
            <a:pPr marL="81914" algn="l" rtl="0" eaLnBrk="0">
              <a:lnSpc>
                <a:spcPts val="2925"/>
              </a:lnSpc>
            </a:pPr>
            <a:r>
              <a:rPr sz="1600" kern="0" spc="10">
                <a:solidFill>
                  <a:srgbClr val="000000">
                    <a:alpha val="100000"/>
                  </a:srgbClr>
                </a:solidFill>
                <a:latin typeface="SimHei"/>
                <a:ea typeface="SimHei"/>
                <a:cs typeface="SimHei"/>
              </a:rPr>
              <a:t>(预算会计)借：行政支出       贷：资金结存/财政拨</a:t>
            </a:r>
            <a:r>
              <a:rPr sz="1600" kern="0" spc="0">
                <a:solidFill>
                  <a:srgbClr val="000000">
                    <a:alpha val="100000"/>
                  </a:srgbClr>
                </a:solidFill>
                <a:latin typeface="SimHei"/>
                <a:ea typeface="SimHei"/>
                <a:cs typeface="SimHei"/>
              </a:rPr>
              <a:t>款预算收入等</a:t>
            </a:r>
            <a:endParaRPr lang="SimHei" altLang="SimHei" sz="1600"/>
          </a:p>
          <a:p>
            <a:pPr marL="81914" algn="l" rtl="0" eaLnBrk="0">
              <a:lnSpc>
                <a:spcPct val="95000"/>
              </a:lnSpc>
              <a:spcBef>
                <a:spcPts val="1229"/>
              </a:spcBef>
            </a:pPr>
            <a:r>
              <a:rPr sz="1600" kern="0" spc="10">
                <a:solidFill>
                  <a:srgbClr val="000000">
                    <a:alpha val="100000"/>
                  </a:srgbClr>
                </a:solidFill>
                <a:latin typeface="SimHei"/>
                <a:ea typeface="SimHei"/>
                <a:cs typeface="SimHei"/>
              </a:rPr>
              <a:t>(财务会计)借：库存物品/固定资产/预付</a:t>
            </a:r>
            <a:r>
              <a:rPr sz="1600" kern="0" spc="0">
                <a:solidFill>
                  <a:srgbClr val="000000">
                    <a:alpha val="100000"/>
                  </a:srgbClr>
                </a:solidFill>
                <a:latin typeface="SimHei"/>
                <a:ea typeface="SimHei"/>
                <a:cs typeface="SimHei"/>
              </a:rPr>
              <a:t>账款等</a:t>
            </a:r>
            <a:endParaRPr lang="SimHei" altLang="SimHei" sz="1600"/>
          </a:p>
          <a:p>
            <a:pPr marL="843914" algn="l" rtl="0" eaLnBrk="0">
              <a:lnSpc>
                <a:spcPct val="85000"/>
              </a:lnSpc>
              <a:spcBef>
                <a:spcPts val="709"/>
              </a:spcBef>
            </a:pPr>
            <a:r>
              <a:rPr sz="1600" kern="0" spc="-30">
                <a:solidFill>
                  <a:srgbClr val="000000">
                    <a:alpha val="100000"/>
                  </a:srgbClr>
                </a:solidFill>
                <a:latin typeface="SimHei"/>
                <a:ea typeface="SimHei"/>
                <a:cs typeface="SimHei"/>
              </a:rPr>
              <a:t>贷：零余额账户用款额度/银行存</a:t>
            </a:r>
            <a:r>
              <a:rPr sz="1600" kern="0" spc="-40">
                <a:solidFill>
                  <a:srgbClr val="000000">
                    <a:alpha val="100000"/>
                  </a:srgbClr>
                </a:solidFill>
                <a:latin typeface="SimHei"/>
                <a:ea typeface="SimHei"/>
                <a:cs typeface="SimHei"/>
              </a:rPr>
              <a:t>款/财政拨款收入等</a:t>
            </a:r>
            <a:endParaRPr lang="SimHei" altLang="SimHei" sz="1600"/>
          </a:p>
          <a:p>
            <a:pPr marL="12700" algn="l" rtl="0" eaLnBrk="0">
              <a:lnSpc>
                <a:spcPts val="2731"/>
              </a:lnSpc>
            </a:pPr>
            <a:r>
              <a:rPr sz="1600" kern="0" spc="-60">
                <a:solidFill>
                  <a:srgbClr val="000000">
                    <a:alpha val="100000"/>
                  </a:srgbClr>
                </a:solidFill>
                <a:latin typeface="SimHei"/>
                <a:ea typeface="SimHei"/>
                <a:cs typeface="SimHei"/>
              </a:rPr>
              <a:t>4、发生其他各项支出时，账务处理为：</a:t>
            </a:r>
            <a:endParaRPr lang="SimHei" altLang="SimHei" sz="1600"/>
          </a:p>
        </p:txBody>
      </p:sp>
      <p:sp>
        <p:nvSpPr>
          <p:cNvPr id="58" name="textbox 58"/>
          <p:cNvSpPr/>
          <p:nvPr/>
        </p:nvSpPr>
        <p:spPr>
          <a:xfrm>
            <a:off x="1143042" y="4398507"/>
            <a:ext cx="7025640" cy="13531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9"/>
              </a:lnSpc>
            </a:pPr>
            <a:endParaRPr lang="Arial" altLang="Arial" sz="100"/>
          </a:p>
          <a:p>
            <a:pPr marL="12700" algn="l" rtl="0" eaLnBrk="0">
              <a:lnSpc>
                <a:spcPct val="92000"/>
              </a:lnSpc>
            </a:pPr>
            <a:r>
              <a:rPr sz="1600" kern="0" spc="-50">
                <a:solidFill>
                  <a:srgbClr val="000000">
                    <a:alpha val="100000"/>
                  </a:srgbClr>
                </a:solidFill>
                <a:latin typeface="SimHei"/>
                <a:ea typeface="SimHei"/>
                <a:cs typeface="SimHei"/>
              </a:rPr>
              <a:t>5、期末，将本科期发生额转入本期盈余时，账</a:t>
            </a:r>
            <a:r>
              <a:rPr sz="1600" kern="0" spc="-60">
                <a:solidFill>
                  <a:srgbClr val="000000">
                    <a:alpha val="100000"/>
                  </a:srgbClr>
                </a:solidFill>
                <a:latin typeface="SimHei"/>
                <a:ea typeface="SimHei"/>
                <a:cs typeface="SimHei"/>
              </a:rPr>
              <a:t>务处理为：</a:t>
            </a:r>
            <a:endParaRPr lang="SimHei" altLang="SimHei" sz="1600"/>
          </a:p>
          <a:p>
            <a:pPr algn="r" rtl="0" eaLnBrk="0">
              <a:lnSpc>
                <a:spcPct val="85000"/>
              </a:lnSpc>
              <a:spcBef>
                <a:spcPts val="853"/>
              </a:spcBef>
            </a:pPr>
            <a:r>
              <a:rPr sz="1600" kern="0" spc="10">
                <a:solidFill>
                  <a:srgbClr val="000000">
                    <a:alpha val="100000"/>
                  </a:srgbClr>
                </a:solidFill>
                <a:latin typeface="SimHei"/>
                <a:ea typeface="SimHei"/>
                <a:cs typeface="SimHei"/>
              </a:rPr>
              <a:t>(预算会计)借：财政拨款结转/</a:t>
            </a:r>
            <a:r>
              <a:rPr sz="1600" kern="0" spc="0">
                <a:solidFill>
                  <a:srgbClr val="000000">
                    <a:alpha val="100000"/>
                  </a:srgbClr>
                </a:solidFill>
                <a:latin typeface="SimHei"/>
                <a:ea typeface="SimHei"/>
                <a:cs typeface="SimHei"/>
              </a:rPr>
              <a:t>非财政拨款结转——本年收支结转/其他结余等</a:t>
            </a:r>
            <a:endParaRPr lang="SimHei" altLang="SimHei" sz="1600"/>
          </a:p>
          <a:p>
            <a:pPr marL="908050" algn="l" rtl="0" eaLnBrk="0">
              <a:lnSpc>
                <a:spcPts val="2800"/>
              </a:lnSpc>
            </a:pPr>
            <a:r>
              <a:rPr sz="1600" kern="0" spc="-30">
                <a:solidFill>
                  <a:srgbClr val="000000">
                    <a:alpha val="100000"/>
                  </a:srgbClr>
                </a:solidFill>
                <a:latin typeface="SimHei"/>
                <a:ea typeface="SimHei"/>
                <a:cs typeface="SimHei"/>
              </a:rPr>
              <a:t>贷：行政支出</a:t>
            </a:r>
            <a:endParaRPr lang="SimHei" altLang="SimHei" sz="1600"/>
          </a:p>
          <a:p>
            <a:pPr algn="l" rtl="0" eaLnBrk="0">
              <a:lnSpc>
                <a:spcPct val="105000"/>
              </a:lnSpc>
            </a:pPr>
            <a:endParaRPr lang="Arial" altLang="Arial" sz="1200"/>
          </a:p>
          <a:p>
            <a:pPr algn="l" rtl="0" eaLnBrk="0">
              <a:lnSpc>
                <a:spcPct val="7921"/>
              </a:lnSpc>
            </a:pPr>
            <a:endParaRPr lang="Arial" altLang="Arial" sz="100"/>
          </a:p>
          <a:p>
            <a:pPr marL="81914" algn="l" rtl="0" eaLnBrk="0">
              <a:lnSpc>
                <a:spcPct val="98000"/>
              </a:lnSpc>
            </a:pPr>
            <a:r>
              <a:rPr sz="1600" kern="0" spc="40">
                <a:solidFill>
                  <a:srgbClr val="000000">
                    <a:alpha val="100000"/>
                  </a:srgbClr>
                </a:solidFill>
                <a:latin typeface="SimHei"/>
                <a:ea typeface="SimHei"/>
                <a:cs typeface="SimHei"/>
              </a:rPr>
              <a:t>(财务会计)借：本期盈余     贷：业务活动费</a:t>
            </a:r>
            <a:r>
              <a:rPr sz="1600" kern="0" spc="30">
                <a:solidFill>
                  <a:srgbClr val="000000">
                    <a:alpha val="100000"/>
                  </a:srgbClr>
                </a:solidFill>
                <a:latin typeface="SimHei"/>
                <a:ea typeface="SimHei"/>
                <a:cs typeface="SimHei"/>
              </a:rPr>
              <a:t>用</a:t>
            </a:r>
            <a:endParaRPr lang="SimHei" altLang="SimHei" sz="1600"/>
          </a:p>
        </p:txBody>
      </p:sp>
      <p:graphicFrame>
        <p:nvGraphicFramePr>
          <p:cNvPr id="60" name="table 60"/>
          <p:cNvGraphicFramePr>
            <a:graphicFrameLocks noGrp="1"/>
          </p:cNvGraphicFramePr>
          <p:nvPr/>
        </p:nvGraphicFramePr>
        <p:xfrm>
          <a:off x="1225570" y="3696841"/>
          <a:ext cx="8079104" cy="573404"/>
        </p:xfrm>
        <a:graphic>
          <a:graphicData uri="http://schemas.openxmlformats.org/drawingml/2006/table">
            <a:tbl>
              <a:tblPr/>
              <a:tblGrid>
                <a:gridCol w="3122295"/>
                <a:gridCol w="4956809"/>
              </a:tblGrid>
              <a:tr h="280034">
                <a:tc>
                  <a:txBody>
                    <a:bodyPr vert="horz" wrap="square"/>
                    <a:lstStyle/>
                    <a:p>
                      <a:pPr algn="l" rtl="0" eaLnBrk="0">
                        <a:lnSpc>
                          <a:spcPct val="12823"/>
                        </a:lnSpc>
                      </a:pPr>
                      <a:endParaRPr lang="Arial" altLang="Arial" sz="100"/>
                    </a:p>
                    <a:p>
                      <a:pPr algn="l" rtl="0" eaLnBrk="0">
                        <a:lnSpc>
                          <a:spcPct val="95000"/>
                        </a:lnSpc>
                      </a:pPr>
                      <a:r>
                        <a:rPr sz="1600" kern="0" spc="50">
                          <a:solidFill>
                            <a:srgbClr val="000000">
                              <a:alpha val="100000"/>
                            </a:srgbClr>
                          </a:solidFill>
                          <a:latin typeface="SimHei"/>
                          <a:ea typeface="SimHei"/>
                          <a:cs typeface="SimHei"/>
                        </a:rPr>
                        <a:t>(预算会计)借：行政支出</a:t>
                      </a:r>
                      <a:endParaRPr lang="SimHei" altLang="SimHei" sz="1600"/>
                    </a:p>
                  </a:txBody>
                  <a:tcPr marL="0" marR="0" marT="0" marB="0">
                    <a:lnL>
                      <a:noFill/>
                    </a:lnL>
                    <a:lnR>
                      <a:noFill/>
                    </a:lnR>
                    <a:lnT>
                      <a:noFill/>
                    </a:lnT>
                    <a:lnB>
                      <a:noFill/>
                    </a:lnB>
                  </a:tcPr>
                </a:tc>
                <a:tc>
                  <a:txBody>
                    <a:bodyPr vert="horz" wrap="square"/>
                    <a:lstStyle/>
                    <a:p>
                      <a:pPr algn="l" rtl="0" eaLnBrk="0">
                        <a:lnSpc>
                          <a:spcPct val="12823"/>
                        </a:lnSpc>
                      </a:pPr>
                      <a:endParaRPr lang="Arial" altLang="Arial" sz="100"/>
                    </a:p>
                    <a:p>
                      <a:pPr marL="407669" algn="l" rtl="0" eaLnBrk="0">
                        <a:lnSpc>
                          <a:spcPct val="95000"/>
                        </a:lnSpc>
                      </a:pPr>
                      <a:r>
                        <a:rPr sz="1600" kern="0" spc="-40">
                          <a:solidFill>
                            <a:srgbClr val="000000">
                              <a:alpha val="100000"/>
                            </a:srgbClr>
                          </a:solidFill>
                          <a:latin typeface="SimHei"/>
                          <a:ea typeface="SimHei"/>
                          <a:cs typeface="SimHei"/>
                        </a:rPr>
                        <a:t>贷：资金结存/财政拨款预算收入等</a:t>
                      </a:r>
                      <a:endParaRPr lang="SimHei" altLang="SimHei" sz="1600"/>
                    </a:p>
                  </a:txBody>
                  <a:tcPr marL="0" marR="0" marT="0" marB="0">
                    <a:lnL>
                      <a:noFill/>
                    </a:lnL>
                    <a:lnR>
                      <a:noFill/>
                    </a:lnR>
                    <a:lnT>
                      <a:noFill/>
                    </a:lnT>
                    <a:lnB>
                      <a:noFill/>
                    </a:lnB>
                  </a:tcPr>
                </a:tc>
              </a:tr>
              <a:tr h="293369">
                <a:tc>
                  <a:txBody>
                    <a:bodyPr vert="horz" wrap="square"/>
                    <a:lstStyle/>
                    <a:p>
                      <a:pPr algn="l" rtl="0" eaLnBrk="0">
                        <a:lnSpc>
                          <a:spcPct val="114000"/>
                        </a:lnSpc>
                      </a:pPr>
                      <a:endParaRPr lang="Arial" altLang="Arial" sz="500"/>
                    </a:p>
                    <a:p>
                      <a:pPr algn="l" rtl="0" eaLnBrk="0">
                        <a:lnSpc>
                          <a:spcPct val="82000"/>
                        </a:lnSpc>
                        <a:spcBef>
                          <a:spcPts val="2"/>
                        </a:spcBef>
                      </a:pPr>
                      <a:r>
                        <a:rPr sz="1600" kern="0" spc="50">
                          <a:solidFill>
                            <a:srgbClr val="000000">
                              <a:alpha val="100000"/>
                            </a:srgbClr>
                          </a:solidFill>
                          <a:latin typeface="SimHei"/>
                          <a:ea typeface="SimHei"/>
                          <a:cs typeface="SimHei"/>
                        </a:rPr>
                        <a:t>(财务会计)借：业务</a:t>
                      </a:r>
                      <a:r>
                        <a:rPr sz="1600" kern="0" spc="40">
                          <a:solidFill>
                            <a:srgbClr val="000000">
                              <a:alpha val="100000"/>
                            </a:srgbClr>
                          </a:solidFill>
                          <a:latin typeface="SimHei"/>
                          <a:ea typeface="SimHei"/>
                          <a:cs typeface="SimHei"/>
                        </a:rPr>
                        <a:t>活动费用</a:t>
                      </a:r>
                      <a:endParaRPr lang="SimHei" altLang="SimHei" sz="1600"/>
                    </a:p>
                  </a:txBody>
                  <a:tcPr marL="0" marR="0" marT="0" marB="0">
                    <a:lnL>
                      <a:noFill/>
                    </a:lnL>
                    <a:lnR>
                      <a:noFill/>
                    </a:lnR>
                    <a:lnT>
                      <a:noFill/>
                    </a:lnT>
                    <a:lnB>
                      <a:noFill/>
                    </a:lnB>
                  </a:tcPr>
                </a:tc>
                <a:tc>
                  <a:txBody>
                    <a:bodyPr vert="horz" wrap="square"/>
                    <a:lstStyle/>
                    <a:p>
                      <a:pPr algn="l" rtl="0" eaLnBrk="0">
                        <a:lnSpc>
                          <a:spcPct val="122000"/>
                        </a:lnSpc>
                      </a:pPr>
                      <a:endParaRPr lang="Arial" altLang="Arial" sz="400"/>
                    </a:p>
                    <a:p>
                      <a:pPr algn="r" rtl="0" eaLnBrk="0">
                        <a:lnSpc>
                          <a:spcPct val="87000"/>
                        </a:lnSpc>
                        <a:spcBef>
                          <a:spcPts val="4"/>
                        </a:spcBef>
                      </a:pPr>
                      <a:r>
                        <a:rPr sz="1600" kern="0" spc="-40">
                          <a:solidFill>
                            <a:srgbClr val="000000">
                              <a:alpha val="100000"/>
                            </a:srgbClr>
                          </a:solidFill>
                          <a:latin typeface="SimHei"/>
                          <a:ea typeface="SimHei"/>
                          <a:cs typeface="SimHei"/>
                        </a:rPr>
                        <a:t>贷：零余额账户用款额度/银行存款/财政拨款收入等</a:t>
                      </a:r>
                      <a:endParaRPr lang="SimHei" altLang="SimHei" sz="1600"/>
                    </a:p>
                  </a:txBody>
                  <a:tcPr marL="0" marR="0" marT="0" marB="0">
                    <a:lnL>
                      <a:noFill/>
                    </a:lnL>
                    <a:lnR>
                      <a:noFill/>
                    </a:lnR>
                    <a:lnT>
                      <a:noFill/>
                    </a:lnT>
                    <a:lnB>
                      <a:noFill/>
                    </a:lnB>
                  </a:tcPr>
                </a:tc>
              </a:tr>
            </a:tbl>
          </a:graphicData>
        </a:graphic>
      </p:graphicFrame>
      <p:sp>
        <p:nvSpPr>
          <p:cNvPr id="62" name="textbox 62"/>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 name="textbox 64"/>
          <p:cNvSpPr/>
          <p:nvPr/>
        </p:nvSpPr>
        <p:spPr>
          <a:xfrm>
            <a:off x="1143042" y="3272303"/>
            <a:ext cx="6178550" cy="23533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669"/>
              </a:lnSpc>
            </a:pPr>
            <a:endParaRPr lang="Arial" altLang="Arial" sz="100"/>
          </a:p>
          <a:p>
            <a:pPr marL="75564" algn="l" rtl="0" eaLnBrk="0">
              <a:lnSpc>
                <a:spcPct val="99000"/>
              </a:lnSpc>
            </a:pPr>
            <a:r>
              <a:rPr sz="1600" kern="0" spc="110">
                <a:solidFill>
                  <a:srgbClr val="9D060B">
                    <a:alpha val="100000"/>
                  </a:srgbClr>
                </a:solidFill>
                <a:latin typeface="SimHei"/>
                <a:ea typeface="SimHei"/>
                <a:cs typeface="SimHei"/>
              </a:rPr>
              <a:t>(四)其他支出</a:t>
            </a:r>
            <a:endParaRPr lang="SimHei" altLang="SimHei" sz="1600"/>
          </a:p>
          <a:p>
            <a:pPr marL="24765" algn="l" rtl="0" eaLnBrk="0">
              <a:lnSpc>
                <a:spcPct val="95000"/>
              </a:lnSpc>
              <a:spcBef>
                <a:spcPts val="662"/>
              </a:spcBef>
            </a:pPr>
            <a:r>
              <a:rPr sz="1600" kern="0" spc="-70">
                <a:solidFill>
                  <a:srgbClr val="000000">
                    <a:alpha val="100000"/>
                  </a:srgbClr>
                </a:solidFill>
                <a:latin typeface="SimHei"/>
                <a:ea typeface="SimHei"/>
                <a:cs typeface="SimHei"/>
              </a:rPr>
              <a:t>1、发生利息支出时，账务处理为：</a:t>
            </a:r>
            <a:endParaRPr lang="SimHei" altLang="SimHei" sz="1600"/>
          </a:p>
          <a:p>
            <a:pPr marL="75564" algn="l" rtl="0" eaLnBrk="0">
              <a:lnSpc>
                <a:spcPts val="2143"/>
              </a:lnSpc>
              <a:spcBef>
                <a:spcPts val="612"/>
              </a:spcBef>
            </a:pPr>
            <a:r>
              <a:rPr sz="2500" kern="0" spc="0" baseline="-1838">
                <a:solidFill>
                  <a:srgbClr val="000000">
                    <a:alpha val="100000"/>
                  </a:srgbClr>
                </a:solidFill>
                <a:latin typeface="SimHei"/>
                <a:ea typeface="SimHei"/>
                <a:cs typeface="SimHei"/>
              </a:rPr>
              <a:t>(预算会计)借：其他支出</a:t>
            </a:r>
            <a:r>
              <a:rPr sz="1600" kern="0" spc="-10">
                <a:solidFill>
                  <a:srgbClr val="000000">
                    <a:alpha val="100000"/>
                  </a:srgbClr>
                </a:solidFill>
                <a:latin typeface="SimHei"/>
                <a:ea typeface="SimHei"/>
                <a:cs typeface="SimHei"/>
              </a:rPr>
              <a:t>      </a:t>
            </a:r>
            <a:r>
              <a:rPr sz="2500" kern="0" spc="0" baseline="6495">
                <a:solidFill>
                  <a:srgbClr val="000000">
                    <a:alpha val="100000"/>
                  </a:srgbClr>
                </a:solidFill>
                <a:latin typeface="SimHei"/>
                <a:ea typeface="SimHei"/>
                <a:cs typeface="SimHei"/>
              </a:rPr>
              <a:t>贷：资金结存——货币资金</a:t>
            </a:r>
            <a:endParaRPr lang="SimHei" altLang="SimHei" sz="2500" baseline="6495"/>
          </a:p>
          <a:p>
            <a:pPr marL="75564" algn="l" rtl="0" eaLnBrk="0">
              <a:lnSpc>
                <a:spcPts val="1968"/>
              </a:lnSpc>
              <a:spcBef>
                <a:spcPts val="507"/>
              </a:spcBef>
            </a:pPr>
            <a:r>
              <a:rPr sz="2500" kern="0" spc="10" baseline="-3896">
                <a:solidFill>
                  <a:srgbClr val="000000">
                    <a:alpha val="100000"/>
                  </a:srgbClr>
                </a:solidFill>
                <a:latin typeface="SimHei"/>
                <a:ea typeface="SimHei"/>
                <a:cs typeface="SimHei"/>
              </a:rPr>
              <a:t>(财务会计)借：应付</a:t>
            </a:r>
            <a:r>
              <a:rPr sz="2500" kern="0" spc="0" baseline="-3896">
                <a:solidFill>
                  <a:srgbClr val="000000">
                    <a:alpha val="100000"/>
                  </a:srgbClr>
                </a:solidFill>
                <a:latin typeface="SimHei"/>
                <a:ea typeface="SimHei"/>
                <a:cs typeface="SimHei"/>
              </a:rPr>
              <a:t>利息</a:t>
            </a:r>
            <a:r>
              <a:rPr sz="1600" kern="0" spc="0">
                <a:solidFill>
                  <a:srgbClr val="000000">
                    <a:alpha val="100000"/>
                  </a:srgbClr>
                </a:solidFill>
                <a:latin typeface="SimHei"/>
                <a:ea typeface="SimHei"/>
                <a:cs typeface="SimHei"/>
              </a:rPr>
              <a:t>      </a:t>
            </a:r>
            <a:r>
              <a:rPr sz="2500" kern="0" spc="0" baseline="6521">
                <a:solidFill>
                  <a:srgbClr val="000000">
                    <a:alpha val="100000"/>
                  </a:srgbClr>
                </a:solidFill>
                <a:latin typeface="SimHei"/>
                <a:ea typeface="SimHei"/>
                <a:cs typeface="SimHei"/>
              </a:rPr>
              <a:t>贷：银行存款等</a:t>
            </a:r>
            <a:endParaRPr lang="SimHei" altLang="SimHei" sz="2500" baseline="6521"/>
          </a:p>
          <a:p>
            <a:pPr marL="12700" algn="l" rtl="0" eaLnBrk="0">
              <a:lnSpc>
                <a:spcPts val="2679"/>
              </a:lnSpc>
            </a:pPr>
            <a:r>
              <a:rPr sz="1600" kern="0" spc="-60">
                <a:solidFill>
                  <a:srgbClr val="000000">
                    <a:alpha val="100000"/>
                  </a:srgbClr>
                </a:solidFill>
                <a:latin typeface="SimHei"/>
                <a:ea typeface="SimHei"/>
                <a:cs typeface="SimHei"/>
              </a:rPr>
              <a:t>2、现金资产捐赠时，账</a:t>
            </a:r>
            <a:r>
              <a:rPr sz="1600" kern="0" spc="-70">
                <a:solidFill>
                  <a:srgbClr val="000000">
                    <a:alpha val="100000"/>
                  </a:srgbClr>
                </a:solidFill>
                <a:latin typeface="SimHei"/>
                <a:ea typeface="SimHei"/>
                <a:cs typeface="SimHei"/>
              </a:rPr>
              <a:t>务处理为：</a:t>
            </a:r>
            <a:endParaRPr lang="SimHei" altLang="SimHei" sz="1600"/>
          </a:p>
          <a:p>
            <a:pPr marL="75564" algn="l" rtl="0" eaLnBrk="0">
              <a:lnSpc>
                <a:spcPts val="1939"/>
              </a:lnSpc>
              <a:spcBef>
                <a:spcPts val="1253"/>
              </a:spcBef>
            </a:pPr>
            <a:r>
              <a:rPr sz="1600" kern="0" spc="20">
                <a:solidFill>
                  <a:srgbClr val="000000">
                    <a:alpha val="100000"/>
                  </a:srgbClr>
                </a:solidFill>
                <a:latin typeface="SimHei"/>
                <a:ea typeface="SimHei"/>
                <a:cs typeface="SimHei"/>
              </a:rPr>
              <a:t>(预算会计)借：其他支出</a:t>
            </a:r>
            <a:r>
              <a:rPr sz="1600" kern="0" spc="1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贷：资金结存——货币资金</a:t>
            </a:r>
            <a:endParaRPr lang="SimHei" altLang="SimHei" sz="1600"/>
          </a:p>
          <a:p>
            <a:pPr algn="l" rtl="0" eaLnBrk="0">
              <a:lnSpc>
                <a:spcPct val="100000"/>
              </a:lnSpc>
            </a:pPr>
            <a:endParaRPr lang="Arial" altLang="Arial" sz="800"/>
          </a:p>
          <a:p>
            <a:pPr algn="r" rtl="0" eaLnBrk="0">
              <a:lnSpc>
                <a:spcPct val="98000"/>
              </a:lnSpc>
              <a:spcBef>
                <a:spcPts val="2"/>
              </a:spcBef>
            </a:pPr>
            <a:r>
              <a:rPr sz="1600" kern="0" spc="0">
                <a:solidFill>
                  <a:srgbClr val="000000">
                    <a:alpha val="100000"/>
                  </a:srgbClr>
                </a:solidFill>
                <a:latin typeface="SimHei"/>
                <a:ea typeface="SimHei"/>
                <a:cs typeface="SimHei"/>
              </a:rPr>
              <a:t>(财务会计)借：其他费用</a:t>
            </a:r>
            <a:r>
              <a:rPr sz="1600" kern="0" spc="150">
                <a:solidFill>
                  <a:srgbClr val="000000">
                    <a:alpha val="100000"/>
                  </a:srgbClr>
                </a:solidFill>
                <a:latin typeface="SimHei"/>
                <a:ea typeface="SimHei"/>
                <a:cs typeface="SimHei"/>
              </a:rPr>
              <a:t>     </a:t>
            </a:r>
            <a:r>
              <a:rPr sz="1600" kern="0" spc="0">
                <a:solidFill>
                  <a:srgbClr val="000000">
                    <a:alpha val="100000"/>
                  </a:srgbClr>
                </a:solidFill>
                <a:latin typeface="SimHei"/>
                <a:ea typeface="SimHei"/>
                <a:cs typeface="SimHei"/>
              </a:rPr>
              <a:t>贷：银行存款/库存现金/其他应付款</a:t>
            </a:r>
            <a:endParaRPr lang="SimHei" altLang="SimHei" sz="1600"/>
          </a:p>
        </p:txBody>
      </p:sp>
      <p:sp>
        <p:nvSpPr>
          <p:cNvPr id="66" name="textbox 66"/>
          <p:cNvSpPr/>
          <p:nvPr/>
        </p:nvSpPr>
        <p:spPr>
          <a:xfrm>
            <a:off x="1206454" y="1918296"/>
            <a:ext cx="3985259" cy="9505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251"/>
              </a:lnSpc>
            </a:pPr>
            <a:endParaRPr lang="Arial" altLang="Arial" sz="100"/>
          </a:p>
          <a:p>
            <a:pPr marL="12700" algn="l" rtl="0" eaLnBrk="0">
              <a:lnSpc>
                <a:spcPct val="98000"/>
              </a:lnSpc>
            </a:pPr>
            <a:r>
              <a:rPr sz="1600" kern="0" spc="-50">
                <a:solidFill>
                  <a:srgbClr val="DB0007">
                    <a:alpha val="100000"/>
                  </a:srgbClr>
                </a:solidFill>
                <a:latin typeface="SimHei"/>
                <a:ea typeface="SimHei"/>
                <a:cs typeface="SimHei"/>
              </a:rPr>
              <a:t>(三)上缴上级支出时：</a:t>
            </a:r>
            <a:endParaRPr lang="SimHei" altLang="SimHei" sz="1600"/>
          </a:p>
          <a:p>
            <a:pPr marL="12700" algn="l" rtl="0" eaLnBrk="0">
              <a:lnSpc>
                <a:spcPct val="98000"/>
              </a:lnSpc>
              <a:spcBef>
                <a:spcPts val="869"/>
              </a:spcBef>
            </a:pPr>
            <a:r>
              <a:rPr sz="1600" kern="0" spc="40">
                <a:solidFill>
                  <a:srgbClr val="000000">
                    <a:alpha val="100000"/>
                  </a:srgbClr>
                </a:solidFill>
                <a:latin typeface="SimHei"/>
                <a:ea typeface="SimHei"/>
                <a:cs typeface="SimHei"/>
              </a:rPr>
              <a:t>(预算会计)借：上缴上级支出——</a:t>
            </a:r>
            <a:r>
              <a:rPr sz="1600" u="sng" kern="0" spc="30">
                <a:solidFill>
                  <a:srgbClr val="000000">
                    <a:alpha val="100000"/>
                  </a:srgbClr>
                </a:solidFill>
                <a:latin typeface="SimHei"/>
                <a:ea typeface="SimHei"/>
                <a:cs typeface="SimHei"/>
              </a:rPr>
              <a:t>上</a:t>
            </a:r>
            <a:r>
              <a:rPr sz="1600" kern="0" spc="30">
                <a:solidFill>
                  <a:srgbClr val="000000">
                    <a:alpha val="100000"/>
                  </a:srgbClr>
                </a:solidFill>
                <a:latin typeface="SimHei"/>
                <a:ea typeface="SimHei"/>
                <a:cs typeface="SimHei"/>
              </a:rPr>
              <a:t>缴单位</a:t>
            </a:r>
            <a:endParaRPr lang="SimHei" altLang="SimHei" sz="1600"/>
          </a:p>
          <a:p>
            <a:pPr algn="l" rtl="0" eaLnBrk="0">
              <a:lnSpc>
                <a:spcPct val="106000"/>
              </a:lnSpc>
            </a:pPr>
            <a:endParaRPr lang="Arial" altLang="Arial" sz="600"/>
          </a:p>
          <a:p>
            <a:pPr marL="12700" algn="l" rtl="0" eaLnBrk="0">
              <a:lnSpc>
                <a:spcPct val="98000"/>
              </a:lnSpc>
              <a:spcBef>
                <a:spcPts val="5"/>
              </a:spcBef>
            </a:pPr>
            <a:r>
              <a:rPr sz="1600" kern="0" spc="40">
                <a:solidFill>
                  <a:srgbClr val="000000">
                    <a:alpha val="100000"/>
                  </a:srgbClr>
                </a:solidFill>
                <a:latin typeface="SimHei"/>
                <a:ea typeface="SimHei"/>
                <a:cs typeface="SimHei"/>
              </a:rPr>
              <a:t>(财务会计)借：上缴上级费用——</a:t>
            </a:r>
            <a:r>
              <a:rPr sz="1600" kern="0" spc="30">
                <a:solidFill>
                  <a:srgbClr val="000000">
                    <a:alpha val="100000"/>
                  </a:srgbClr>
                </a:solidFill>
                <a:latin typeface="SimHei"/>
                <a:ea typeface="SimHei"/>
                <a:cs typeface="SimHei"/>
              </a:rPr>
              <a:t>上缴单位</a:t>
            </a:r>
            <a:endParaRPr lang="SimHei" altLang="SimHei" sz="1600"/>
          </a:p>
        </p:txBody>
      </p:sp>
      <p:sp>
        <p:nvSpPr>
          <p:cNvPr id="68" name="textbox 68"/>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
        <p:nvSpPr>
          <p:cNvPr id="70" name="textbox 70"/>
          <p:cNvSpPr/>
          <p:nvPr/>
        </p:nvSpPr>
        <p:spPr>
          <a:xfrm>
            <a:off x="5410243" y="2217564"/>
            <a:ext cx="2459354" cy="6083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460"/>
              </a:lnSpc>
            </a:pPr>
            <a:endParaRPr lang="Arial" altLang="Arial" sz="100"/>
          </a:p>
          <a:p>
            <a:pPr marL="18415" algn="l" rtl="0" eaLnBrk="0">
              <a:lnSpc>
                <a:spcPct val="98000"/>
              </a:lnSpc>
            </a:pPr>
            <a:r>
              <a:rPr sz="1600" kern="0" spc="-10">
                <a:solidFill>
                  <a:srgbClr val="000000">
                    <a:alpha val="100000"/>
                  </a:srgbClr>
                </a:solidFill>
                <a:latin typeface="SimHei"/>
                <a:ea typeface="SimHei"/>
                <a:cs typeface="SimHei"/>
              </a:rPr>
              <a:t>贷：资金结存——货币资金</a:t>
            </a:r>
            <a:endParaRPr lang="SimHei" altLang="SimHei" sz="1600"/>
          </a:p>
          <a:p>
            <a:pPr algn="l" rtl="0" eaLnBrk="0">
              <a:lnSpc>
                <a:spcPct val="113000"/>
              </a:lnSpc>
            </a:pPr>
            <a:endParaRPr lang="Arial" altLang="Arial" sz="600"/>
          </a:p>
          <a:p>
            <a:pPr marL="12700" algn="l" rtl="0" eaLnBrk="0">
              <a:lnSpc>
                <a:spcPct val="98000"/>
              </a:lnSpc>
              <a:spcBef>
                <a:spcPts val="5"/>
              </a:spcBef>
            </a:pPr>
            <a:r>
              <a:rPr sz="1600" kern="0" spc="-30">
                <a:solidFill>
                  <a:srgbClr val="000000">
                    <a:alpha val="100000"/>
                  </a:srgbClr>
                </a:solidFill>
                <a:latin typeface="SimHei"/>
                <a:ea typeface="SimHei"/>
                <a:cs typeface="SimHei"/>
              </a:rPr>
              <a:t>贷：银行存款</a:t>
            </a:r>
            <a:endParaRPr lang="SimHei" altLang="SimHei" sz="16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textbox 72"/>
          <p:cNvSpPr/>
          <p:nvPr/>
        </p:nvSpPr>
        <p:spPr>
          <a:xfrm>
            <a:off x="1136626" y="1944232"/>
            <a:ext cx="8236584" cy="33693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4"/>
              </a:lnSpc>
            </a:pPr>
            <a:endParaRPr lang="Arial" altLang="Arial" sz="100"/>
          </a:p>
          <a:p>
            <a:pPr marL="12700" algn="l" rtl="0" eaLnBrk="0">
              <a:lnSpc>
                <a:spcPct val="96000"/>
              </a:lnSpc>
            </a:pPr>
            <a:r>
              <a:rPr sz="1600" kern="0" spc="-20">
                <a:solidFill>
                  <a:srgbClr val="000000">
                    <a:alpha val="100000"/>
                  </a:srgbClr>
                </a:solidFill>
                <a:latin typeface="SimHei"/>
                <a:ea typeface="SimHei"/>
                <a:cs typeface="SimHei"/>
              </a:rPr>
              <a:t>3、现金盘亏损失</a:t>
            </a:r>
            <a:endParaRPr lang="SimHei" altLang="SimHei" sz="1600"/>
          </a:p>
          <a:p>
            <a:pPr marL="12700" algn="l" rtl="0" eaLnBrk="0">
              <a:lnSpc>
                <a:spcPct val="92000"/>
              </a:lnSpc>
              <a:spcBef>
                <a:spcPts val="1034"/>
              </a:spcBef>
            </a:pPr>
            <a:r>
              <a:rPr sz="1600" kern="0" spc="-70">
                <a:solidFill>
                  <a:srgbClr val="F94F5A">
                    <a:alpha val="100000"/>
                  </a:srgbClr>
                </a:solidFill>
                <a:latin typeface="SimHei"/>
                <a:ea typeface="SimHei"/>
                <a:cs typeface="SimHei"/>
              </a:rPr>
              <a:t>发现现金短缺</a:t>
            </a:r>
            <a:r>
              <a:rPr sz="1600" kern="0" spc="-70">
                <a:solidFill>
                  <a:srgbClr val="000000">
                    <a:alpha val="100000"/>
                  </a:srgbClr>
                </a:solidFill>
                <a:latin typeface="SimHei"/>
                <a:ea typeface="SimHei"/>
                <a:cs typeface="SimHei"/>
              </a:rPr>
              <a:t>时，账务处理为：</a:t>
            </a:r>
            <a:endParaRPr lang="SimHei" altLang="SimHei" sz="1600"/>
          </a:p>
          <a:p>
            <a:pPr marL="81914" algn="l" rtl="0" eaLnBrk="0">
              <a:lnSpc>
                <a:spcPts val="2023"/>
              </a:lnSpc>
              <a:spcBef>
                <a:spcPts val="711"/>
              </a:spcBef>
            </a:pPr>
            <a:r>
              <a:rPr sz="2400" kern="0" spc="60" baseline="-4627">
                <a:solidFill>
                  <a:srgbClr val="000000">
                    <a:alpha val="100000"/>
                  </a:srgbClr>
                </a:solidFill>
                <a:latin typeface="SimHei"/>
                <a:ea typeface="SimHei"/>
                <a:cs typeface="SimHei"/>
              </a:rPr>
              <a:t>(预算会计)借：其他支出</a:t>
            </a:r>
            <a:r>
              <a:rPr sz="1500" kern="0" spc="20">
                <a:solidFill>
                  <a:srgbClr val="000000">
                    <a:alpha val="100000"/>
                  </a:srgbClr>
                </a:solidFill>
                <a:latin typeface="SimHei"/>
                <a:ea typeface="SimHei"/>
                <a:cs typeface="SimHei"/>
              </a:rPr>
              <a:t>             </a:t>
            </a:r>
            <a:r>
              <a:rPr sz="2400" kern="0" spc="60" baseline="10565">
                <a:solidFill>
                  <a:srgbClr val="000000">
                    <a:alpha val="100000"/>
                  </a:srgbClr>
                </a:solidFill>
                <a:latin typeface="SimHei"/>
                <a:ea typeface="SimHei"/>
                <a:cs typeface="SimHei"/>
              </a:rPr>
              <a:t>贷：资金</a:t>
            </a:r>
            <a:r>
              <a:rPr sz="2400" kern="0" spc="50" baseline="10565">
                <a:solidFill>
                  <a:srgbClr val="000000">
                    <a:alpha val="100000"/>
                  </a:srgbClr>
                </a:solidFill>
                <a:latin typeface="SimHei"/>
                <a:ea typeface="SimHei"/>
                <a:cs typeface="SimHei"/>
              </a:rPr>
              <a:t>结存——货币资金</a:t>
            </a:r>
            <a:endParaRPr lang="SimHei" altLang="SimHei" sz="2400" baseline="10565"/>
          </a:p>
          <a:p>
            <a:pPr marL="81914" algn="l" rtl="0" eaLnBrk="0">
              <a:lnSpc>
                <a:spcPct val="96000"/>
              </a:lnSpc>
              <a:spcBef>
                <a:spcPts val="816"/>
              </a:spcBef>
            </a:pPr>
            <a:r>
              <a:rPr sz="1600" kern="0" spc="20">
                <a:solidFill>
                  <a:srgbClr val="000000">
                    <a:alpha val="100000"/>
                  </a:srgbClr>
                </a:solidFill>
                <a:latin typeface="SimHei"/>
                <a:ea typeface="SimHei"/>
                <a:cs typeface="SimHei"/>
              </a:rPr>
              <a:t>(财务会计)借：待处理财产损溢</a:t>
            </a:r>
            <a:r>
              <a:rPr sz="1600" kern="0" spc="7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贷：库存现</a:t>
            </a:r>
            <a:r>
              <a:rPr sz="1600" kern="0" spc="10">
                <a:solidFill>
                  <a:srgbClr val="000000">
                    <a:alpha val="100000"/>
                  </a:srgbClr>
                </a:solidFill>
                <a:latin typeface="SimHei"/>
                <a:ea typeface="SimHei"/>
                <a:cs typeface="SimHei"/>
              </a:rPr>
              <a:t>金</a:t>
            </a:r>
            <a:endParaRPr lang="SimHei" altLang="SimHei" sz="1600"/>
          </a:p>
          <a:p>
            <a:pPr marL="12700" algn="l" rtl="0" eaLnBrk="0">
              <a:lnSpc>
                <a:spcPct val="92000"/>
              </a:lnSpc>
              <a:spcBef>
                <a:spcPts val="990"/>
              </a:spcBef>
            </a:pPr>
            <a:r>
              <a:rPr sz="1600" kern="0" spc="-80">
                <a:solidFill>
                  <a:srgbClr val="FE545F">
                    <a:alpha val="100000"/>
                  </a:srgbClr>
                </a:solidFill>
                <a:latin typeface="SimHei"/>
                <a:ea typeface="SimHei"/>
                <a:cs typeface="SimHei"/>
              </a:rPr>
              <a:t>责任人陪偿</a:t>
            </a:r>
            <a:r>
              <a:rPr sz="1600" kern="0" spc="-80">
                <a:solidFill>
                  <a:srgbClr val="000000">
                    <a:alpha val="100000"/>
                  </a:srgbClr>
                </a:solidFill>
                <a:latin typeface="SimHei"/>
                <a:ea typeface="SimHei"/>
                <a:cs typeface="SimHei"/>
              </a:rPr>
              <a:t>时，账务处理为：</a:t>
            </a:r>
            <a:endParaRPr lang="SimHei" altLang="SimHei" sz="1600"/>
          </a:p>
          <a:p>
            <a:pPr marL="81914" algn="l" rtl="0" eaLnBrk="0">
              <a:lnSpc>
                <a:spcPts val="2069"/>
              </a:lnSpc>
              <a:spcBef>
                <a:spcPts val="1116"/>
              </a:spcBef>
            </a:pPr>
            <a:r>
              <a:rPr sz="2400" kern="0" spc="70" baseline="-1860">
                <a:solidFill>
                  <a:srgbClr val="000000">
                    <a:alpha val="100000"/>
                  </a:srgbClr>
                </a:solidFill>
                <a:latin typeface="SimHei"/>
                <a:ea typeface="SimHei"/>
                <a:cs typeface="SimHei"/>
              </a:rPr>
              <a:t>(预算会计)借：资金结存——货币资金</a:t>
            </a:r>
            <a:r>
              <a:rPr sz="1500" kern="0" spc="70">
                <a:solidFill>
                  <a:srgbClr val="000000">
                    <a:alpha val="100000"/>
                  </a:srgbClr>
                </a:solidFill>
                <a:latin typeface="SimHei"/>
                <a:ea typeface="SimHei"/>
                <a:cs typeface="SimHei"/>
              </a:rPr>
              <a:t>    </a:t>
            </a:r>
            <a:r>
              <a:rPr sz="2400" kern="0" spc="70" baseline="15502">
                <a:solidFill>
                  <a:srgbClr val="000000">
                    <a:alpha val="100000"/>
                  </a:srgbClr>
                </a:solidFill>
                <a:latin typeface="SimHei"/>
                <a:ea typeface="SimHei"/>
                <a:cs typeface="SimHei"/>
              </a:rPr>
              <a:t>贷：其他</a:t>
            </a:r>
            <a:r>
              <a:rPr sz="2400" kern="0" spc="60" baseline="15502">
                <a:solidFill>
                  <a:srgbClr val="000000">
                    <a:alpha val="100000"/>
                  </a:srgbClr>
                </a:solidFill>
                <a:latin typeface="SimHei"/>
                <a:ea typeface="SimHei"/>
                <a:cs typeface="SimHei"/>
              </a:rPr>
              <a:t>支出</a:t>
            </a:r>
            <a:endParaRPr lang="SimHei" altLang="SimHei" sz="2400" baseline="15502"/>
          </a:p>
          <a:p>
            <a:pPr marL="81914" algn="l" rtl="0" eaLnBrk="0">
              <a:lnSpc>
                <a:spcPts val="2163"/>
              </a:lnSpc>
              <a:spcBef>
                <a:spcPts val="731"/>
              </a:spcBef>
            </a:pPr>
            <a:r>
              <a:rPr sz="2400" kern="0" spc="50" baseline="-2546">
                <a:solidFill>
                  <a:srgbClr val="000000">
                    <a:alpha val="100000"/>
                  </a:srgbClr>
                </a:solidFill>
                <a:latin typeface="SimHei"/>
                <a:ea typeface="SimHei"/>
                <a:cs typeface="SimHei"/>
              </a:rPr>
              <a:t>(财务会计)借：库存现金</a:t>
            </a:r>
            <a:r>
              <a:rPr sz="1500" kern="0" spc="50">
                <a:solidFill>
                  <a:srgbClr val="000000">
                    <a:alpha val="100000"/>
                  </a:srgbClr>
                </a:solidFill>
                <a:latin typeface="SimHei"/>
                <a:ea typeface="SimHei"/>
                <a:cs typeface="SimHei"/>
              </a:rPr>
              <a:t>     </a:t>
            </a:r>
            <a:r>
              <a:rPr sz="1500" kern="0" spc="40">
                <a:solidFill>
                  <a:srgbClr val="000000">
                    <a:alpha val="100000"/>
                  </a:srgbClr>
                </a:solidFill>
                <a:latin typeface="SimHei"/>
                <a:ea typeface="SimHei"/>
                <a:cs typeface="SimHei"/>
              </a:rPr>
              <a:t>            </a:t>
            </a:r>
            <a:r>
              <a:rPr sz="2400" kern="0" spc="40" baseline="16986">
                <a:solidFill>
                  <a:srgbClr val="000000">
                    <a:alpha val="100000"/>
                  </a:srgbClr>
                </a:solidFill>
                <a:latin typeface="SimHei"/>
                <a:ea typeface="SimHei"/>
                <a:cs typeface="SimHei"/>
              </a:rPr>
              <a:t>贷：其他应收款</a:t>
            </a:r>
            <a:endParaRPr lang="SimHei" altLang="SimHei" sz="2400" baseline="16986"/>
          </a:p>
          <a:p>
            <a:pPr marL="12700" algn="l" rtl="0" eaLnBrk="0">
              <a:lnSpc>
                <a:spcPct val="85000"/>
              </a:lnSpc>
              <a:spcBef>
                <a:spcPts val="649"/>
              </a:spcBef>
            </a:pPr>
            <a:r>
              <a:rPr sz="1600" kern="0" spc="20">
                <a:solidFill>
                  <a:srgbClr val="000000">
                    <a:alpha val="100000"/>
                  </a:srgbClr>
                </a:solidFill>
                <a:latin typeface="SimHei"/>
                <a:ea typeface="SimHei"/>
                <a:cs typeface="SimHei"/>
              </a:rPr>
              <a:t>4、接授捐赠(或</a:t>
            </a:r>
            <a:r>
              <a:rPr sz="1600" kern="0" spc="20">
                <a:solidFill>
                  <a:srgbClr val="FF0011">
                    <a:alpha val="100000"/>
                  </a:srgbClr>
                </a:solidFill>
                <a:latin typeface="SimHei"/>
                <a:ea typeface="SimHei"/>
                <a:cs typeface="SimHei"/>
              </a:rPr>
              <a:t>无偿调入</a:t>
            </a:r>
            <a:r>
              <a:rPr sz="1600" kern="0" spc="20">
                <a:solidFill>
                  <a:srgbClr val="000000">
                    <a:alpha val="100000"/>
                  </a:srgbClr>
                </a:solidFill>
                <a:latin typeface="SimHei"/>
                <a:ea typeface="SimHei"/>
                <a:cs typeface="SimHei"/>
              </a:rPr>
              <a:t>)以名义金额计量的存货、固定资产、无形资</a:t>
            </a:r>
            <a:r>
              <a:rPr sz="1600" kern="0" spc="10">
                <a:solidFill>
                  <a:srgbClr val="000000">
                    <a:alpha val="100000"/>
                  </a:srgbClr>
                </a:solidFill>
                <a:latin typeface="SimHei"/>
                <a:ea typeface="SimHei"/>
                <a:cs typeface="SimHei"/>
              </a:rPr>
              <a:t>产，以及成本无法可</a:t>
            </a:r>
            <a:endParaRPr lang="SimHei" altLang="SimHei" sz="1600"/>
          </a:p>
          <a:p>
            <a:pPr marL="12700" algn="l" rtl="0" eaLnBrk="0">
              <a:lnSpc>
                <a:spcPct val="134000"/>
              </a:lnSpc>
              <a:spcBef>
                <a:spcPts val="32"/>
              </a:spcBef>
            </a:pPr>
            <a:r>
              <a:rPr sz="1600" kern="0" spc="-30">
                <a:solidFill>
                  <a:srgbClr val="000000">
                    <a:alpha val="100000"/>
                  </a:srgbClr>
                </a:solidFill>
                <a:latin typeface="SimHei"/>
                <a:ea typeface="SimHei"/>
                <a:cs typeface="SimHei"/>
              </a:rPr>
              <a:t>靠及取得的公共基础设施、</a:t>
            </a:r>
            <a:r>
              <a:rPr sz="1600" kern="0" spc="-40">
                <a:solidFill>
                  <a:srgbClr val="000000">
                    <a:alpha val="100000"/>
                  </a:srgbClr>
                </a:solidFill>
                <a:latin typeface="SimHei"/>
                <a:ea typeface="SimHei"/>
                <a:cs typeface="SimHei"/>
              </a:rPr>
              <a:t>文物文化资产等和资产置换过程中发生的</a:t>
            </a:r>
            <a:r>
              <a:rPr sz="1600" kern="0" spc="-40">
                <a:solidFill>
                  <a:srgbClr val="FF0011">
                    <a:alpha val="100000"/>
                  </a:srgbClr>
                </a:solidFill>
                <a:latin typeface="SimHei"/>
                <a:ea typeface="SimHei"/>
                <a:cs typeface="SimHei"/>
              </a:rPr>
              <a:t>相关税费、运输费</a:t>
            </a:r>
            <a:r>
              <a:rPr sz="1600" kern="0" spc="-40">
                <a:solidFill>
                  <a:srgbClr val="000000">
                    <a:alpha val="100000"/>
                  </a:srgbClr>
                </a:solidFill>
                <a:latin typeface="SimHei"/>
                <a:ea typeface="SimHei"/>
                <a:cs typeface="SimHei"/>
              </a:rPr>
              <a:t>等时， </a:t>
            </a:r>
            <a:r>
              <a:rPr sz="1600" kern="0" spc="-10">
                <a:solidFill>
                  <a:srgbClr val="000000">
                    <a:alpha val="100000"/>
                  </a:srgbClr>
                </a:solidFill>
                <a:latin typeface="SimHei"/>
                <a:ea typeface="SimHei"/>
                <a:cs typeface="SimHei"/>
              </a:rPr>
              <a:t>账务处理为：</a:t>
            </a:r>
            <a:endParaRPr lang="SimHei" altLang="SimHei" sz="1600"/>
          </a:p>
        </p:txBody>
      </p:sp>
      <p:sp>
        <p:nvSpPr>
          <p:cNvPr id="74" name="textbox 74"/>
          <p:cNvSpPr/>
          <p:nvPr/>
        </p:nvSpPr>
        <p:spPr>
          <a:xfrm>
            <a:off x="4267225" y="5455815"/>
            <a:ext cx="5070475" cy="6261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5"/>
              </a:lnSpc>
            </a:pPr>
            <a:endParaRPr lang="Arial" altLang="Arial" sz="100"/>
          </a:p>
          <a:p>
            <a:pPr marL="12700" algn="l" rtl="0" eaLnBrk="0">
              <a:lnSpc>
                <a:spcPct val="96000"/>
              </a:lnSpc>
            </a:pPr>
            <a:r>
              <a:rPr sz="1600" kern="0" spc="-10">
                <a:solidFill>
                  <a:srgbClr val="000000">
                    <a:alpha val="100000"/>
                  </a:srgbClr>
                </a:solidFill>
                <a:latin typeface="SimHei"/>
                <a:ea typeface="SimHei"/>
                <a:cs typeface="SimHei"/>
              </a:rPr>
              <a:t>贷：资金结存——货币资金</a:t>
            </a:r>
            <a:endParaRPr lang="SimHei" altLang="SimHei" sz="1600"/>
          </a:p>
          <a:p>
            <a:pPr algn="l" rtl="0" eaLnBrk="0">
              <a:lnSpc>
                <a:spcPct val="110000"/>
              </a:lnSpc>
            </a:pPr>
            <a:endParaRPr lang="Arial" altLang="Arial" sz="800"/>
          </a:p>
          <a:p>
            <a:pPr algn="l" rtl="0" eaLnBrk="0">
              <a:lnSpc>
                <a:spcPct val="6425"/>
              </a:lnSpc>
            </a:pPr>
            <a:endParaRPr lang="Arial" altLang="Arial" sz="100"/>
          </a:p>
          <a:p>
            <a:pPr marL="12700" algn="l" rtl="0" eaLnBrk="0">
              <a:lnSpc>
                <a:spcPct val="95000"/>
              </a:lnSpc>
            </a:pPr>
            <a:r>
              <a:rPr sz="1600" kern="0" spc="-40">
                <a:solidFill>
                  <a:srgbClr val="000000">
                    <a:alpha val="100000"/>
                  </a:srgbClr>
                </a:solidFill>
                <a:latin typeface="SimHei"/>
                <a:ea typeface="SimHei"/>
                <a:cs typeface="SimHei"/>
              </a:rPr>
              <a:t>贷：银行存款/库存现金/其他应付款/零余额账户用款额度</a:t>
            </a:r>
            <a:endParaRPr lang="SimHei" altLang="SimHei" sz="1600"/>
          </a:p>
        </p:txBody>
      </p:sp>
      <p:sp>
        <p:nvSpPr>
          <p:cNvPr id="76" name="textbox 76"/>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
        <p:nvSpPr>
          <p:cNvPr id="78" name="textbox 78"/>
          <p:cNvSpPr/>
          <p:nvPr/>
        </p:nvSpPr>
        <p:spPr>
          <a:xfrm>
            <a:off x="1206454" y="5462167"/>
            <a:ext cx="2353310" cy="6197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5"/>
              </a:lnSpc>
            </a:pPr>
            <a:endParaRPr lang="Arial" altLang="Arial" sz="100"/>
          </a:p>
          <a:p>
            <a:pPr marL="12700" algn="l" rtl="0" eaLnBrk="0">
              <a:lnSpc>
                <a:spcPct val="96000"/>
              </a:lnSpc>
            </a:pPr>
            <a:r>
              <a:rPr sz="1600" kern="0" spc="50">
                <a:solidFill>
                  <a:srgbClr val="000000">
                    <a:alpha val="100000"/>
                  </a:srgbClr>
                </a:solidFill>
                <a:latin typeface="SimHei"/>
                <a:ea typeface="SimHei"/>
                <a:cs typeface="SimHei"/>
              </a:rPr>
              <a:t>(预算会计)借：其他支出</a:t>
            </a:r>
            <a:endParaRPr lang="SimHei" altLang="SimHei" sz="1600"/>
          </a:p>
          <a:p>
            <a:pPr algn="l" rtl="0" eaLnBrk="0">
              <a:lnSpc>
                <a:spcPct val="105000"/>
              </a:lnSpc>
            </a:pPr>
            <a:endParaRPr lang="Arial" altLang="Arial" sz="800"/>
          </a:p>
          <a:p>
            <a:pPr marL="12700" algn="l" rtl="0" eaLnBrk="0">
              <a:lnSpc>
                <a:spcPct val="95000"/>
              </a:lnSpc>
              <a:spcBef>
                <a:spcPts val="6"/>
              </a:spcBef>
            </a:pPr>
            <a:r>
              <a:rPr sz="1600" kern="0" spc="60">
                <a:solidFill>
                  <a:srgbClr val="000000">
                    <a:alpha val="100000"/>
                  </a:srgbClr>
                </a:solidFill>
                <a:latin typeface="SimHei"/>
                <a:ea typeface="SimHei"/>
                <a:cs typeface="SimHei"/>
              </a:rPr>
              <a:t>(财务会计)借：其他费</a:t>
            </a:r>
            <a:r>
              <a:rPr sz="1600" kern="0" spc="50">
                <a:solidFill>
                  <a:srgbClr val="000000">
                    <a:alpha val="100000"/>
                  </a:srgbClr>
                </a:solidFill>
                <a:latin typeface="SimHei"/>
                <a:ea typeface="SimHei"/>
                <a:cs typeface="SimHei"/>
              </a:rPr>
              <a:t>用</a:t>
            </a:r>
            <a:endParaRPr lang="SimHei" altLang="SimHei" sz="16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 name="textbox 80"/>
          <p:cNvSpPr/>
          <p:nvPr/>
        </p:nvSpPr>
        <p:spPr>
          <a:xfrm>
            <a:off x="1143042" y="3179300"/>
            <a:ext cx="7080250" cy="25793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8"/>
              </a:lnSpc>
            </a:pPr>
            <a:endParaRPr lang="Arial" altLang="Arial" sz="100"/>
          </a:p>
          <a:p>
            <a:pPr marL="12700" algn="l" rtl="0" eaLnBrk="0">
              <a:lnSpc>
                <a:spcPct val="92000"/>
              </a:lnSpc>
            </a:pPr>
            <a:r>
              <a:rPr sz="1600" kern="0" spc="-60">
                <a:solidFill>
                  <a:srgbClr val="000000">
                    <a:alpha val="100000"/>
                  </a:srgbClr>
                </a:solidFill>
                <a:latin typeface="SimHei"/>
                <a:ea typeface="SimHei"/>
                <a:cs typeface="SimHei"/>
              </a:rPr>
              <a:t>6、</a:t>
            </a:r>
            <a:r>
              <a:rPr sz="1600" kern="0" spc="-60">
                <a:solidFill>
                  <a:srgbClr val="FF848D">
                    <a:alpha val="100000"/>
                  </a:srgbClr>
                </a:solidFill>
                <a:latin typeface="SimHei"/>
                <a:ea typeface="SimHei"/>
                <a:cs typeface="SimHei"/>
              </a:rPr>
              <a:t>期末结转时</a:t>
            </a:r>
            <a:r>
              <a:rPr sz="1600" kern="0" spc="-60">
                <a:solidFill>
                  <a:srgbClr val="000000">
                    <a:alpha val="100000"/>
                  </a:srgbClr>
                </a:solidFill>
                <a:latin typeface="SimHei"/>
                <a:ea typeface="SimHei"/>
                <a:cs typeface="SimHei"/>
              </a:rPr>
              <a:t>，账务</a:t>
            </a:r>
            <a:r>
              <a:rPr sz="1600" kern="0" spc="-70">
                <a:solidFill>
                  <a:srgbClr val="000000">
                    <a:alpha val="100000"/>
                  </a:srgbClr>
                </a:solidFill>
                <a:latin typeface="SimHei"/>
                <a:ea typeface="SimHei"/>
                <a:cs typeface="SimHei"/>
              </a:rPr>
              <a:t>处理为：</a:t>
            </a:r>
            <a:endParaRPr lang="SimHei" altLang="SimHei" sz="1600"/>
          </a:p>
          <a:p>
            <a:pPr marL="81914" algn="l" rtl="0" eaLnBrk="0">
              <a:lnSpc>
                <a:spcPct val="85000"/>
              </a:lnSpc>
              <a:spcBef>
                <a:spcPts val="1303"/>
              </a:spcBef>
            </a:pPr>
            <a:r>
              <a:rPr sz="1600" kern="0" spc="20">
                <a:solidFill>
                  <a:srgbClr val="000000">
                    <a:alpha val="100000"/>
                  </a:srgbClr>
                </a:solidFill>
                <a:latin typeface="SimHei"/>
                <a:ea typeface="SimHei"/>
                <a:cs typeface="SimHei"/>
              </a:rPr>
              <a:t>(预算会计)借：</a:t>
            </a:r>
            <a:r>
              <a:rPr sz="1600" kern="0" spc="20">
                <a:solidFill>
                  <a:srgbClr val="CB0006">
                    <a:alpha val="100000"/>
                  </a:srgbClr>
                </a:solidFill>
                <a:latin typeface="SimHei"/>
                <a:ea typeface="SimHei"/>
                <a:cs typeface="SimHei"/>
              </a:rPr>
              <a:t>其</a:t>
            </a:r>
            <a:r>
              <a:rPr sz="1600" kern="0" spc="10">
                <a:solidFill>
                  <a:srgbClr val="CB0006">
                    <a:alpha val="100000"/>
                  </a:srgbClr>
                </a:solidFill>
                <a:latin typeface="SimHei"/>
                <a:ea typeface="SimHei"/>
                <a:cs typeface="SimHei"/>
              </a:rPr>
              <a:t>他结余</a:t>
            </a:r>
            <a:r>
              <a:rPr sz="1600" kern="0" spc="10">
                <a:solidFill>
                  <a:srgbClr val="000000">
                    <a:alpha val="100000"/>
                  </a:srgbClr>
                </a:solidFill>
                <a:latin typeface="SimHei"/>
                <a:ea typeface="SimHei"/>
                <a:cs typeface="SimHei"/>
              </a:rPr>
              <a:t>——非财政资金结转/财政资金结转—本年收支结转</a:t>
            </a:r>
            <a:endParaRPr lang="SimHei" altLang="SimHei" sz="1600"/>
          </a:p>
          <a:p>
            <a:pPr marL="850264" algn="l" rtl="0" eaLnBrk="0">
              <a:lnSpc>
                <a:spcPts val="3054"/>
              </a:lnSpc>
            </a:pPr>
            <a:r>
              <a:rPr sz="1600" kern="0" spc="-100">
                <a:solidFill>
                  <a:srgbClr val="000000">
                    <a:alpha val="100000"/>
                  </a:srgbClr>
                </a:solidFill>
                <a:latin typeface="SimHei"/>
                <a:ea typeface="SimHei"/>
                <a:cs typeface="SimHei"/>
              </a:rPr>
              <a:t>贷</a:t>
            </a:r>
            <a:r>
              <a:rPr sz="1600" kern="0" spc="-380">
                <a:solidFill>
                  <a:srgbClr val="000000">
                    <a:alpha val="100000"/>
                  </a:srgbClr>
                </a:solidFill>
                <a:latin typeface="SimHei"/>
                <a:ea typeface="SimHei"/>
                <a:cs typeface="SimHei"/>
              </a:rPr>
              <a:t> </a:t>
            </a:r>
            <a:r>
              <a:rPr sz="1600" kern="0" spc="-100">
                <a:solidFill>
                  <a:srgbClr val="000000">
                    <a:alpha val="100000"/>
                  </a:srgbClr>
                </a:solidFill>
                <a:latin typeface="SimHei"/>
                <a:ea typeface="SimHei"/>
                <a:cs typeface="SimHei"/>
              </a:rPr>
              <a:t>：</a:t>
            </a:r>
            <a:r>
              <a:rPr sz="1600" kern="0" spc="-100">
                <a:solidFill>
                  <a:srgbClr val="CB0006">
                    <a:alpha val="100000"/>
                  </a:srgbClr>
                </a:solidFill>
                <a:latin typeface="SimHei"/>
                <a:ea typeface="SimHei"/>
                <a:cs typeface="SimHei"/>
              </a:rPr>
              <a:t>其他支出</a:t>
            </a:r>
            <a:endParaRPr lang="SimHei" altLang="SimHei" sz="1600"/>
          </a:p>
          <a:p>
            <a:pPr marL="81914" algn="l" rtl="0" eaLnBrk="0">
              <a:lnSpc>
                <a:spcPct val="96000"/>
              </a:lnSpc>
              <a:spcBef>
                <a:spcPts val="1416"/>
              </a:spcBef>
            </a:pPr>
            <a:r>
              <a:rPr sz="1600" kern="0" spc="30">
                <a:solidFill>
                  <a:srgbClr val="000000">
                    <a:alpha val="100000"/>
                  </a:srgbClr>
                </a:solidFill>
                <a:latin typeface="SimHei"/>
                <a:ea typeface="SimHei"/>
                <a:cs typeface="SimHei"/>
              </a:rPr>
              <a:t>(财务会计)借：本期盈余</a:t>
            </a:r>
            <a:r>
              <a:rPr sz="1600" kern="0" spc="90">
                <a:solidFill>
                  <a:srgbClr val="000000">
                    <a:alpha val="100000"/>
                  </a:srgbClr>
                </a:solidFill>
                <a:latin typeface="SimHei"/>
                <a:ea typeface="SimHei"/>
                <a:cs typeface="SimHei"/>
              </a:rPr>
              <a:t>       </a:t>
            </a:r>
            <a:r>
              <a:rPr sz="1600" kern="0" spc="30">
                <a:solidFill>
                  <a:srgbClr val="000000">
                    <a:alpha val="100000"/>
                  </a:srgbClr>
                </a:solidFill>
                <a:latin typeface="SimHei"/>
                <a:ea typeface="SimHei"/>
                <a:cs typeface="SimHei"/>
              </a:rPr>
              <a:t>贷：其他费用</a:t>
            </a:r>
            <a:endParaRPr lang="SimHei" altLang="SimHei" sz="1600"/>
          </a:p>
          <a:p>
            <a:pPr marL="15240" algn="l" rtl="0" eaLnBrk="0">
              <a:lnSpc>
                <a:spcPct val="85000"/>
              </a:lnSpc>
              <a:spcBef>
                <a:spcPts val="1129"/>
              </a:spcBef>
            </a:pPr>
            <a:r>
              <a:rPr sz="1600" b="1" kern="0" spc="-30">
                <a:solidFill>
                  <a:srgbClr val="000000">
                    <a:alpha val="100000"/>
                  </a:srgbClr>
                </a:solidFill>
                <a:latin typeface="SimHei"/>
                <a:ea typeface="SimHei"/>
                <a:cs typeface="SimHei"/>
              </a:rPr>
              <a:t>例二</a:t>
            </a:r>
            <a:r>
              <a:rPr sz="1600" kern="0" spc="-30">
                <a:solidFill>
                  <a:srgbClr val="000000">
                    <a:alpha val="100000"/>
                  </a:srgbClr>
                </a:solidFill>
                <a:latin typeface="SimHei"/>
                <a:ea typeface="SimHei"/>
                <a:cs typeface="SimHei"/>
              </a:rPr>
              <a:t>：某事业单位主支出社会公益事业发展，向某慈善</a:t>
            </a:r>
            <a:r>
              <a:rPr sz="1600" kern="0" spc="-40">
                <a:solidFill>
                  <a:srgbClr val="000000">
                    <a:alpha val="100000"/>
                  </a:srgbClr>
                </a:solidFill>
                <a:latin typeface="SimHei"/>
                <a:ea typeface="SimHei"/>
                <a:cs typeface="SimHei"/>
              </a:rPr>
              <a:t>机构捐赠现款100000元。</a:t>
            </a:r>
            <a:endParaRPr lang="SimHei" altLang="SimHei" sz="1600"/>
          </a:p>
          <a:p>
            <a:pPr marL="139064" algn="l" rtl="0" eaLnBrk="0">
              <a:lnSpc>
                <a:spcPts val="3075"/>
              </a:lnSpc>
            </a:pPr>
            <a:r>
              <a:rPr sz="1600" kern="0" spc="30">
                <a:solidFill>
                  <a:srgbClr val="000000">
                    <a:alpha val="100000"/>
                  </a:srgbClr>
                </a:solidFill>
                <a:latin typeface="SimHei"/>
                <a:ea typeface="SimHei"/>
                <a:cs typeface="SimHei"/>
              </a:rPr>
              <a:t>(预算会计)借：其他支出——捐赠支出     贷：资金结存——货币资金</a:t>
            </a:r>
            <a:endParaRPr lang="SimHei" altLang="SimHei" sz="1600"/>
          </a:p>
          <a:p>
            <a:pPr algn="l" rtl="0" eaLnBrk="0">
              <a:lnSpc>
                <a:spcPct val="107000"/>
              </a:lnSpc>
            </a:pPr>
            <a:endParaRPr lang="Arial" altLang="Arial" sz="1100"/>
          </a:p>
          <a:p>
            <a:pPr marL="81914" algn="l" rtl="0" eaLnBrk="0">
              <a:lnSpc>
                <a:spcPct val="96000"/>
              </a:lnSpc>
              <a:spcBef>
                <a:spcPts val="4"/>
              </a:spcBef>
            </a:pPr>
            <a:r>
              <a:rPr sz="1600" kern="0" spc="30">
                <a:solidFill>
                  <a:srgbClr val="000000">
                    <a:alpha val="100000"/>
                  </a:srgbClr>
                </a:solidFill>
                <a:latin typeface="SimHei"/>
                <a:ea typeface="SimHei"/>
                <a:cs typeface="SimHei"/>
              </a:rPr>
              <a:t>(财务会计)借：其他费用——捐赠费用</a:t>
            </a:r>
            <a:r>
              <a:rPr sz="1600" kern="0" spc="140">
                <a:solidFill>
                  <a:srgbClr val="000000">
                    <a:alpha val="100000"/>
                  </a:srgbClr>
                </a:solidFill>
                <a:latin typeface="SimHei"/>
                <a:ea typeface="SimHei"/>
                <a:cs typeface="SimHei"/>
              </a:rPr>
              <a:t>     </a:t>
            </a:r>
            <a:r>
              <a:rPr sz="1600" kern="0" spc="30">
                <a:solidFill>
                  <a:srgbClr val="000000">
                    <a:alpha val="100000"/>
                  </a:srgbClr>
                </a:solidFill>
                <a:latin typeface="SimHei"/>
                <a:ea typeface="SimHei"/>
                <a:cs typeface="SimHei"/>
              </a:rPr>
              <a:t>贷：银行存款</a:t>
            </a:r>
            <a:endParaRPr lang="SimHei" altLang="SimHei" sz="1600"/>
          </a:p>
        </p:txBody>
      </p:sp>
      <p:graphicFrame>
        <p:nvGraphicFramePr>
          <p:cNvPr id="82" name="table 82"/>
          <p:cNvGraphicFramePr>
            <a:graphicFrameLocks noGrp="1"/>
          </p:cNvGraphicFramePr>
          <p:nvPr/>
        </p:nvGraphicFramePr>
        <p:xfrm>
          <a:off x="1225570" y="2426887"/>
          <a:ext cx="6266815" cy="605154"/>
        </p:xfrm>
        <a:graphic>
          <a:graphicData uri="http://schemas.openxmlformats.org/drawingml/2006/table">
            <a:tbl>
              <a:tblPr/>
              <a:tblGrid>
                <a:gridCol w="2748914"/>
                <a:gridCol w="3517900"/>
              </a:tblGrid>
              <a:tr h="302895">
                <a:tc>
                  <a:txBody>
                    <a:bodyPr vert="horz" wrap="square"/>
                    <a:lstStyle/>
                    <a:p>
                      <a:pPr algn="l" rtl="0" eaLnBrk="0">
                        <a:lnSpc>
                          <a:spcPct val="80202"/>
                        </a:lnSpc>
                      </a:pPr>
                      <a:endParaRPr lang="Arial" altLang="Arial" sz="100"/>
                    </a:p>
                    <a:p>
                      <a:pPr marL="63500" algn="l" rtl="0" eaLnBrk="0">
                        <a:lnSpc>
                          <a:spcPct val="96000"/>
                        </a:lnSpc>
                      </a:pPr>
                      <a:r>
                        <a:rPr sz="1600" kern="0" spc="60">
                          <a:solidFill>
                            <a:srgbClr val="000000">
                              <a:alpha val="100000"/>
                            </a:srgbClr>
                          </a:solidFill>
                          <a:latin typeface="SimHei"/>
                          <a:ea typeface="SimHei"/>
                          <a:cs typeface="SimHei"/>
                        </a:rPr>
                        <a:t>(预算会计)借：</a:t>
                      </a:r>
                      <a:r>
                        <a:rPr sz="1600" kern="0" spc="60">
                          <a:solidFill>
                            <a:srgbClr val="CF0006">
                              <a:alpha val="100000"/>
                            </a:srgbClr>
                          </a:solidFill>
                          <a:latin typeface="SimHei"/>
                          <a:ea typeface="SimHei"/>
                          <a:cs typeface="SimHei"/>
                        </a:rPr>
                        <a:t>其他支出</a:t>
                      </a:r>
                      <a:endParaRPr lang="SimHei" altLang="SimHei" sz="1600"/>
                    </a:p>
                  </a:txBody>
                  <a:tcPr marL="0" marR="0" marT="0" marB="0">
                    <a:lnL>
                      <a:noFill/>
                    </a:lnL>
                    <a:lnR>
                      <a:noFill/>
                    </a:lnR>
                    <a:lnT>
                      <a:noFill/>
                    </a:lnT>
                    <a:lnB>
                      <a:noFill/>
                    </a:lnB>
                  </a:tcPr>
                </a:tc>
                <a:tc>
                  <a:txBody>
                    <a:bodyPr vert="horz" wrap="square"/>
                    <a:lstStyle/>
                    <a:p>
                      <a:pPr algn="l" rtl="0" eaLnBrk="0">
                        <a:lnSpc>
                          <a:spcPct val="12823"/>
                        </a:lnSpc>
                      </a:pPr>
                      <a:endParaRPr lang="Arial" altLang="Arial" sz="100"/>
                    </a:p>
                    <a:p>
                      <a:pPr marL="355600" algn="l" rtl="0" eaLnBrk="0">
                        <a:lnSpc>
                          <a:spcPct val="95000"/>
                        </a:lnSpc>
                      </a:pPr>
                      <a:r>
                        <a:rPr sz="1600" kern="0" spc="-10">
                          <a:solidFill>
                            <a:srgbClr val="000000">
                              <a:alpha val="100000"/>
                            </a:srgbClr>
                          </a:solidFill>
                          <a:latin typeface="SimHei"/>
                          <a:ea typeface="SimHei"/>
                          <a:cs typeface="SimHei"/>
                        </a:rPr>
                        <a:t>贷：资金结存——货币资金</a:t>
                      </a:r>
                      <a:endParaRPr lang="SimHei" altLang="SimHei" sz="1600"/>
                    </a:p>
                  </a:txBody>
                  <a:tcPr marL="0" marR="0" marT="0" marB="0">
                    <a:lnL>
                      <a:noFill/>
                    </a:lnL>
                    <a:lnR>
                      <a:noFill/>
                    </a:lnR>
                    <a:lnT>
                      <a:noFill/>
                    </a:lnT>
                    <a:lnB>
                      <a:noFill/>
                    </a:lnB>
                  </a:tcPr>
                </a:tc>
              </a:tr>
              <a:tr h="302259">
                <a:tc>
                  <a:txBody>
                    <a:bodyPr vert="horz" wrap="square"/>
                    <a:lstStyle/>
                    <a:p>
                      <a:pPr algn="l" rtl="0" eaLnBrk="0">
                        <a:lnSpc>
                          <a:spcPct val="104000"/>
                        </a:lnSpc>
                      </a:pPr>
                      <a:endParaRPr lang="Arial" altLang="Arial" sz="600"/>
                    </a:p>
                    <a:p>
                      <a:pPr algn="l" rtl="0" eaLnBrk="0">
                        <a:lnSpc>
                          <a:spcPct val="82000"/>
                        </a:lnSpc>
                        <a:spcBef>
                          <a:spcPts val="7"/>
                        </a:spcBef>
                      </a:pPr>
                      <a:r>
                        <a:rPr sz="1600" kern="0" spc="60">
                          <a:solidFill>
                            <a:srgbClr val="000000">
                              <a:alpha val="100000"/>
                            </a:srgbClr>
                          </a:solidFill>
                          <a:latin typeface="SimHei"/>
                          <a:ea typeface="SimHei"/>
                          <a:cs typeface="SimHei"/>
                        </a:rPr>
                        <a:t>(财务会计)借：其他费用</a:t>
                      </a:r>
                      <a:endParaRPr lang="SimHei" altLang="SimHei" sz="1600"/>
                    </a:p>
                  </a:txBody>
                  <a:tcPr marL="0" marR="0" marT="0" marB="0">
                    <a:lnL>
                      <a:noFill/>
                    </a:lnL>
                    <a:lnR>
                      <a:noFill/>
                    </a:lnR>
                    <a:lnT>
                      <a:noFill/>
                    </a:lnT>
                    <a:lnB>
                      <a:noFill/>
                    </a:lnB>
                  </a:tcPr>
                </a:tc>
                <a:tc>
                  <a:txBody>
                    <a:bodyPr vert="horz" wrap="square"/>
                    <a:lstStyle/>
                    <a:p>
                      <a:pPr algn="l" rtl="0" eaLnBrk="0">
                        <a:lnSpc>
                          <a:spcPct val="109000"/>
                        </a:lnSpc>
                      </a:pPr>
                      <a:endParaRPr lang="Arial" altLang="Arial" sz="500"/>
                    </a:p>
                    <a:p>
                      <a:pPr algn="r" rtl="0" eaLnBrk="0">
                        <a:lnSpc>
                          <a:spcPct val="87000"/>
                        </a:lnSpc>
                        <a:spcBef>
                          <a:spcPts val="6"/>
                        </a:spcBef>
                      </a:pPr>
                      <a:r>
                        <a:rPr sz="1600" kern="0" spc="-40">
                          <a:solidFill>
                            <a:srgbClr val="000000">
                              <a:alpha val="100000"/>
                            </a:srgbClr>
                          </a:solidFill>
                          <a:latin typeface="SimHei"/>
                          <a:ea typeface="SimHei"/>
                          <a:cs typeface="SimHei"/>
                        </a:rPr>
                        <a:t>贷：银行存款/库存现金/其</a:t>
                      </a:r>
                      <a:r>
                        <a:rPr sz="1600" kern="0" spc="-50">
                          <a:solidFill>
                            <a:srgbClr val="000000">
                              <a:alpha val="100000"/>
                            </a:srgbClr>
                          </a:solidFill>
                          <a:latin typeface="SimHei"/>
                          <a:ea typeface="SimHei"/>
                          <a:cs typeface="SimHei"/>
                        </a:rPr>
                        <a:t>他应付款</a:t>
                      </a:r>
                      <a:endParaRPr lang="SimHei" altLang="SimHei" sz="1600"/>
                    </a:p>
                  </a:txBody>
                  <a:tcPr marL="0" marR="0" marT="0" marB="0">
                    <a:lnL>
                      <a:noFill/>
                    </a:lnL>
                    <a:lnR>
                      <a:noFill/>
                    </a:lnR>
                    <a:lnT>
                      <a:noFill/>
                    </a:lnT>
                    <a:lnB>
                      <a:noFill/>
                    </a:lnB>
                  </a:tcPr>
                </a:tc>
              </a:tr>
            </a:tbl>
          </a:graphicData>
        </a:graphic>
      </p:graphicFrame>
      <p:sp>
        <p:nvSpPr>
          <p:cNvPr id="84" name="textbox 84"/>
          <p:cNvSpPr/>
          <p:nvPr/>
        </p:nvSpPr>
        <p:spPr>
          <a:xfrm>
            <a:off x="3350231"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
        <p:nvSpPr>
          <p:cNvPr id="86" name="textbox 86"/>
          <p:cNvSpPr/>
          <p:nvPr/>
        </p:nvSpPr>
        <p:spPr>
          <a:xfrm>
            <a:off x="1143042" y="2023621"/>
            <a:ext cx="2534285" cy="2495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8"/>
              </a:lnSpc>
            </a:pPr>
            <a:endParaRPr lang="Arial" altLang="Arial" sz="100"/>
          </a:p>
          <a:p>
            <a:pPr marL="12700" algn="l" rtl="0" eaLnBrk="0">
              <a:lnSpc>
                <a:spcPct val="92000"/>
              </a:lnSpc>
            </a:pPr>
            <a:r>
              <a:rPr sz="1600" kern="0" spc="-80">
                <a:solidFill>
                  <a:srgbClr val="000000">
                    <a:alpha val="100000"/>
                  </a:srgbClr>
                </a:solidFill>
                <a:latin typeface="SimHei"/>
                <a:ea typeface="SimHei"/>
                <a:cs typeface="SimHei"/>
              </a:rPr>
              <a:t>5、其他支出，账务处理</a:t>
            </a:r>
            <a:r>
              <a:rPr sz="1600" kern="0" spc="-90">
                <a:solidFill>
                  <a:srgbClr val="000000">
                    <a:alpha val="100000"/>
                  </a:srgbClr>
                </a:solidFill>
                <a:latin typeface="SimHei"/>
                <a:ea typeface="SimHei"/>
                <a:cs typeface="SimHei"/>
              </a:rPr>
              <a:t>为：</a:t>
            </a:r>
            <a:endParaRPr lang="SimHei" altLang="SimHei" sz="16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8" name="textbox 88"/>
          <p:cNvSpPr/>
          <p:nvPr/>
        </p:nvSpPr>
        <p:spPr>
          <a:xfrm>
            <a:off x="1098558" y="1849016"/>
            <a:ext cx="8280400" cy="41656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4"/>
              </a:lnSpc>
            </a:pPr>
            <a:endParaRPr lang="Arial" altLang="Arial" sz="100"/>
          </a:p>
          <a:p>
            <a:pPr marL="139700" algn="l" rtl="0" eaLnBrk="0">
              <a:lnSpc>
                <a:spcPct val="96000"/>
              </a:lnSpc>
            </a:pPr>
            <a:r>
              <a:rPr sz="1600" kern="0" spc="60">
                <a:solidFill>
                  <a:srgbClr val="E60007">
                    <a:alpha val="100000"/>
                  </a:srgbClr>
                </a:solidFill>
                <a:latin typeface="SimHei"/>
                <a:ea typeface="SimHei"/>
                <a:cs typeface="SimHei"/>
              </a:rPr>
              <a:t>(五)预算结余的会计</a:t>
            </a:r>
            <a:r>
              <a:rPr sz="1600" kern="0" spc="50">
                <a:solidFill>
                  <a:srgbClr val="E60007">
                    <a:alpha val="100000"/>
                  </a:srgbClr>
                </a:solidFill>
                <a:latin typeface="SimHei"/>
                <a:ea typeface="SimHei"/>
                <a:cs typeface="SimHei"/>
              </a:rPr>
              <a:t>核算</a:t>
            </a:r>
            <a:endParaRPr lang="SimHei" altLang="SimHei" sz="1600"/>
          </a:p>
          <a:p>
            <a:pPr marL="370840" algn="l" rtl="0" eaLnBrk="0">
              <a:lnSpc>
                <a:spcPct val="85000"/>
              </a:lnSpc>
              <a:spcBef>
                <a:spcPts val="628"/>
              </a:spcBef>
            </a:pPr>
            <a:r>
              <a:rPr sz="1600" b="1" kern="0" spc="-20">
                <a:solidFill>
                  <a:srgbClr val="000000">
                    <a:alpha val="100000"/>
                  </a:srgbClr>
                </a:solidFill>
                <a:latin typeface="SimHei"/>
                <a:ea typeface="SimHei"/>
                <a:cs typeface="SimHei"/>
              </a:rPr>
              <a:t>预算结余是</a:t>
            </a:r>
            <a:r>
              <a:rPr sz="1600" kern="0" spc="-20">
                <a:solidFill>
                  <a:srgbClr val="000000">
                    <a:alpha val="100000"/>
                  </a:srgbClr>
                </a:solidFill>
                <a:latin typeface="SimHei"/>
                <a:ea typeface="SimHei"/>
                <a:cs typeface="SimHei"/>
              </a:rPr>
              <a:t>指政府会计主体预算</a:t>
            </a:r>
            <a:r>
              <a:rPr sz="1600" kern="0" spc="-30">
                <a:solidFill>
                  <a:srgbClr val="000000">
                    <a:alpha val="100000"/>
                  </a:srgbClr>
                </a:solidFill>
                <a:latin typeface="SimHei"/>
                <a:ea typeface="SimHei"/>
                <a:cs typeface="SimHei"/>
              </a:rPr>
              <a:t>年度内预算收入扣除预算支出后的资金余额，以及历年滚</a:t>
            </a:r>
            <a:endParaRPr lang="SimHei" altLang="SimHei" sz="1600"/>
          </a:p>
          <a:p>
            <a:pPr marL="12700" algn="l" rtl="0" eaLnBrk="0">
              <a:lnSpc>
                <a:spcPct val="150000"/>
              </a:lnSpc>
              <a:spcBef>
                <a:spcPts val="51"/>
              </a:spcBef>
            </a:pPr>
            <a:r>
              <a:rPr sz="1600" kern="0" spc="-30">
                <a:solidFill>
                  <a:srgbClr val="000000">
                    <a:alpha val="100000"/>
                  </a:srgbClr>
                </a:solidFill>
                <a:latin typeface="SimHei"/>
                <a:ea typeface="SimHei"/>
                <a:cs typeface="SimHei"/>
              </a:rPr>
              <a:t>存的资金余额。预算结余包括</a:t>
            </a:r>
            <a:r>
              <a:rPr sz="1600" b="1" kern="0" spc="-30">
                <a:solidFill>
                  <a:srgbClr val="000000">
                    <a:alpha val="100000"/>
                  </a:srgbClr>
                </a:solidFill>
                <a:latin typeface="SimHei"/>
                <a:ea typeface="SimHei"/>
                <a:cs typeface="SimHei"/>
              </a:rPr>
              <a:t>结余资金和结转资金。结余资金</a:t>
            </a:r>
            <a:r>
              <a:rPr sz="1600" kern="0" spc="-30">
                <a:solidFill>
                  <a:srgbClr val="000000">
                    <a:alpha val="100000"/>
                  </a:srgbClr>
                </a:solidFill>
                <a:latin typeface="SimHei"/>
                <a:ea typeface="SimHei"/>
                <a:cs typeface="SimHei"/>
              </a:rPr>
              <a:t>是指年度预算执行终</a:t>
            </a:r>
            <a:r>
              <a:rPr sz="1600" kern="0" spc="-40">
                <a:solidFill>
                  <a:srgbClr val="000000">
                    <a:alpha val="100000"/>
                  </a:srgbClr>
                </a:solidFill>
                <a:latin typeface="SimHei"/>
                <a:ea typeface="SimHei"/>
                <a:cs typeface="SimHei"/>
              </a:rPr>
              <a:t>了，预算收 </a:t>
            </a:r>
            <a:r>
              <a:rPr sz="1600" kern="0" spc="-20">
                <a:solidFill>
                  <a:srgbClr val="000000">
                    <a:alpha val="100000"/>
                  </a:srgbClr>
                </a:solidFill>
                <a:latin typeface="SimHei"/>
                <a:ea typeface="SimHei"/>
                <a:cs typeface="SimHei"/>
              </a:rPr>
              <a:t>入实际完成数扣除预算支出和结转</a:t>
            </a:r>
            <a:r>
              <a:rPr sz="1600" kern="0" spc="-30">
                <a:solidFill>
                  <a:srgbClr val="000000">
                    <a:alpha val="100000"/>
                  </a:srgbClr>
                </a:solidFill>
                <a:latin typeface="SimHei"/>
                <a:ea typeface="SimHei"/>
                <a:cs typeface="SimHei"/>
              </a:rPr>
              <a:t>资金后剩余的资金。</a:t>
            </a:r>
            <a:r>
              <a:rPr sz="1600" b="1" kern="0" spc="-30">
                <a:solidFill>
                  <a:srgbClr val="000000">
                    <a:alpha val="100000"/>
                  </a:srgbClr>
                </a:solidFill>
                <a:latin typeface="SimHei"/>
                <a:ea typeface="SimHei"/>
                <a:cs typeface="SimHei"/>
              </a:rPr>
              <a:t>结转资金</a:t>
            </a:r>
            <a:r>
              <a:rPr sz="1600" kern="0" spc="-30">
                <a:solidFill>
                  <a:srgbClr val="000000">
                    <a:alpha val="100000"/>
                  </a:srgbClr>
                </a:solidFill>
                <a:latin typeface="SimHei"/>
                <a:ea typeface="SimHei"/>
                <a:cs typeface="SimHei"/>
              </a:rPr>
              <a:t>是指预算安排项目的支出年终</a:t>
            </a:r>
            <a:r>
              <a:rPr sz="1600" kern="0" spc="-10">
                <a:solidFill>
                  <a:srgbClr val="000000">
                    <a:alpha val="100000"/>
                  </a:srgbClr>
                </a:solidFill>
                <a:latin typeface="SimHei"/>
                <a:ea typeface="SimHei"/>
                <a:cs typeface="SimHei"/>
              </a:rPr>
              <a:t> </a:t>
            </a:r>
            <a:r>
              <a:rPr sz="1600" kern="0" spc="-30">
                <a:solidFill>
                  <a:srgbClr val="000000">
                    <a:alpha val="100000"/>
                  </a:srgbClr>
                </a:solidFill>
                <a:latin typeface="SimHei"/>
                <a:ea typeface="SimHei"/>
                <a:cs typeface="SimHei"/>
              </a:rPr>
              <a:t>尚未执行完毕或者因故未</a:t>
            </a:r>
            <a:r>
              <a:rPr sz="1600" kern="0" spc="-40">
                <a:solidFill>
                  <a:srgbClr val="000000">
                    <a:alpha val="100000"/>
                  </a:srgbClr>
                </a:solidFill>
                <a:latin typeface="SimHei"/>
                <a:ea typeface="SimHei"/>
                <a:cs typeface="SimHei"/>
              </a:rPr>
              <a:t>执行，且下年需要按原用途继续使用的资金。</a:t>
            </a:r>
            <a:endParaRPr lang="SimHei" altLang="SimHei" sz="1600"/>
          </a:p>
          <a:p>
            <a:pPr marL="15240" algn="l" rtl="0" eaLnBrk="0">
              <a:lnSpc>
                <a:spcPct val="96000"/>
              </a:lnSpc>
              <a:spcBef>
                <a:spcPts val="1434"/>
              </a:spcBef>
            </a:pPr>
            <a:r>
              <a:rPr sz="1600" b="1" kern="0" spc="-40">
                <a:solidFill>
                  <a:srgbClr val="000000">
                    <a:alpha val="100000"/>
                  </a:srgbClr>
                </a:solidFill>
                <a:latin typeface="SimHei"/>
                <a:ea typeface="SimHei"/>
                <a:cs typeface="SimHei"/>
              </a:rPr>
              <a:t>1.</a:t>
            </a:r>
            <a:r>
              <a:rPr sz="1600" kern="0" spc="-40">
                <a:solidFill>
                  <a:srgbClr val="000000">
                    <a:alpha val="100000"/>
                  </a:srgbClr>
                </a:solidFill>
                <a:latin typeface="SimHei"/>
                <a:ea typeface="SimHei"/>
                <a:cs typeface="SimHei"/>
              </a:rPr>
              <a:t> </a:t>
            </a:r>
            <a:r>
              <a:rPr sz="1600" b="1" kern="0" spc="-40">
                <a:solidFill>
                  <a:srgbClr val="000000">
                    <a:alpha val="100000"/>
                  </a:srgbClr>
                </a:solidFill>
                <a:latin typeface="SimHei"/>
                <a:ea typeface="SimHei"/>
                <a:cs typeface="SimHei"/>
              </a:rPr>
              <a:t>资金结存的会</a:t>
            </a:r>
            <a:r>
              <a:rPr sz="1600" b="1" kern="0" spc="-50">
                <a:solidFill>
                  <a:srgbClr val="000000">
                    <a:alpha val="100000"/>
                  </a:srgbClr>
                </a:solidFill>
                <a:latin typeface="SimHei"/>
                <a:ea typeface="SimHei"/>
                <a:cs typeface="SimHei"/>
              </a:rPr>
              <a:t>计核算</a:t>
            </a:r>
            <a:endParaRPr lang="SimHei" altLang="SimHei" sz="1600"/>
          </a:p>
          <a:p>
            <a:pPr marL="15240" algn="l" rtl="0" eaLnBrk="0">
              <a:lnSpc>
                <a:spcPct val="95000"/>
              </a:lnSpc>
              <a:spcBef>
                <a:spcPts val="1063"/>
              </a:spcBef>
            </a:pPr>
            <a:r>
              <a:rPr sz="1600" b="1" kern="0" spc="-30">
                <a:solidFill>
                  <a:srgbClr val="000000">
                    <a:alpha val="100000"/>
                  </a:srgbClr>
                </a:solidFill>
                <a:latin typeface="SimHei"/>
                <a:ea typeface="SimHei"/>
                <a:cs typeface="SimHei"/>
              </a:rPr>
              <a:t>1.</a:t>
            </a:r>
            <a:r>
              <a:rPr sz="1600" kern="0" spc="240">
                <a:solidFill>
                  <a:srgbClr val="000000">
                    <a:alpha val="100000"/>
                  </a:srgbClr>
                </a:solidFill>
                <a:latin typeface="SimHei"/>
                <a:ea typeface="SimHei"/>
                <a:cs typeface="SimHei"/>
              </a:rPr>
              <a:t>  </a:t>
            </a:r>
            <a:r>
              <a:rPr sz="1600" b="1" kern="0" spc="-30">
                <a:solidFill>
                  <a:srgbClr val="000000">
                    <a:alpha val="100000"/>
                  </a:srgbClr>
                </a:solidFill>
                <a:latin typeface="SimHei"/>
                <a:ea typeface="SimHei"/>
                <a:cs typeface="SimHei"/>
              </a:rPr>
              <a:t>资金结存的明细</a:t>
            </a:r>
            <a:r>
              <a:rPr sz="1600" b="1" kern="0" spc="-40">
                <a:solidFill>
                  <a:srgbClr val="000000">
                    <a:alpha val="100000"/>
                  </a:srgbClr>
                </a:solidFill>
                <a:latin typeface="SimHei"/>
                <a:ea typeface="SimHei"/>
                <a:cs typeface="SimHei"/>
              </a:rPr>
              <a:t>科目设置</a:t>
            </a:r>
            <a:endParaRPr lang="SimHei" altLang="SimHei" sz="1600"/>
          </a:p>
          <a:p>
            <a:pPr marL="374650" algn="l" rtl="0" eaLnBrk="0">
              <a:lnSpc>
                <a:spcPct val="95000"/>
              </a:lnSpc>
              <a:spcBef>
                <a:spcPts val="1049"/>
              </a:spcBef>
            </a:pPr>
            <a:r>
              <a:rPr sz="1600" kern="0" spc="-50">
                <a:solidFill>
                  <a:srgbClr val="000000">
                    <a:alpha val="100000"/>
                  </a:srgbClr>
                </a:solidFill>
                <a:latin typeface="SimHei"/>
                <a:ea typeface="SimHei"/>
                <a:cs typeface="SimHei"/>
              </a:rPr>
              <a:t>资金结存是反映单位纳入部门预算管理的资金</a:t>
            </a:r>
            <a:r>
              <a:rPr sz="1600" kern="0" spc="-60">
                <a:solidFill>
                  <a:srgbClr val="000000">
                    <a:alpha val="100000"/>
                  </a:srgbClr>
                </a:solidFill>
                <a:latin typeface="SimHei"/>
                <a:ea typeface="SimHei"/>
                <a:cs typeface="SimHei"/>
              </a:rPr>
              <a:t>的流入、流出、调整和滚存等情况。</a:t>
            </a:r>
            <a:endParaRPr lang="SimHei" altLang="SimHei" sz="1600"/>
          </a:p>
          <a:p>
            <a:pPr marL="12700" algn="l" rtl="0" eaLnBrk="0">
              <a:lnSpc>
                <a:spcPct val="85000"/>
              </a:lnSpc>
              <a:spcBef>
                <a:spcPts val="609"/>
              </a:spcBef>
            </a:pPr>
            <a:r>
              <a:rPr sz="1600" kern="0" spc="-40">
                <a:solidFill>
                  <a:srgbClr val="000000">
                    <a:alpha val="100000"/>
                  </a:srgbClr>
                </a:solidFill>
                <a:latin typeface="SimHei"/>
                <a:ea typeface="SimHei"/>
                <a:cs typeface="SimHei"/>
              </a:rPr>
              <a:t>(1)“零余额账户用款额度”:本明细科目核算实行国库集中支付的单位根据</a:t>
            </a:r>
            <a:r>
              <a:rPr sz="1600" kern="0" spc="-50">
                <a:solidFill>
                  <a:srgbClr val="000000">
                    <a:alpha val="100000"/>
                  </a:srgbClr>
                </a:solidFill>
                <a:latin typeface="SimHei"/>
                <a:ea typeface="SimHei"/>
                <a:cs typeface="SimHei"/>
              </a:rPr>
              <a:t>财政部门批复的用</a:t>
            </a:r>
            <a:endParaRPr lang="SimHei" altLang="SimHei" sz="1600"/>
          </a:p>
          <a:p>
            <a:pPr marL="12700" algn="l" rtl="0" eaLnBrk="0">
              <a:lnSpc>
                <a:spcPts val="2831"/>
              </a:lnSpc>
            </a:pPr>
            <a:r>
              <a:rPr sz="1600" kern="0" spc="-50">
                <a:solidFill>
                  <a:srgbClr val="000000">
                    <a:alpha val="100000"/>
                  </a:srgbClr>
                </a:solidFill>
                <a:latin typeface="SimHei"/>
                <a:ea typeface="SimHei"/>
                <a:cs typeface="SimHei"/>
              </a:rPr>
              <a:t>款计划收到和支用的零余额账户用款额度。年末结账后</a:t>
            </a:r>
            <a:r>
              <a:rPr sz="1600" kern="0" spc="-60">
                <a:solidFill>
                  <a:srgbClr val="000000">
                    <a:alpha val="100000"/>
                  </a:srgbClr>
                </a:solidFill>
                <a:latin typeface="SimHei"/>
                <a:ea typeface="SimHei"/>
                <a:cs typeface="SimHei"/>
              </a:rPr>
              <a:t>，本明细科目应无余额。</a:t>
            </a:r>
            <a:endParaRPr lang="SimHei" altLang="SimHei" sz="1600"/>
          </a:p>
          <a:p>
            <a:pPr marL="12700" algn="l" rtl="0" eaLnBrk="0">
              <a:lnSpc>
                <a:spcPct val="85000"/>
              </a:lnSpc>
              <a:spcBef>
                <a:spcPts val="1187"/>
              </a:spcBef>
            </a:pPr>
            <a:r>
              <a:rPr sz="1600" kern="0" spc="-60">
                <a:solidFill>
                  <a:srgbClr val="000000">
                    <a:alpha val="100000"/>
                  </a:srgbClr>
                </a:solidFill>
                <a:latin typeface="SimHei"/>
                <a:ea typeface="SimHei"/>
                <a:cs typeface="SimHei"/>
              </a:rPr>
              <a:t>(2)“货币资金”:本明细科</a:t>
            </a:r>
            <a:r>
              <a:rPr sz="1600" kern="0" spc="-70">
                <a:solidFill>
                  <a:srgbClr val="000000">
                    <a:alpha val="100000"/>
                  </a:srgbClr>
                </a:solidFill>
                <a:latin typeface="SimHei"/>
                <a:ea typeface="SimHei"/>
                <a:cs typeface="SimHei"/>
              </a:rPr>
              <a:t>目核算单位以库存现金、银行存款、其他货币资金形态存在的资金。</a:t>
            </a:r>
            <a:endParaRPr lang="SimHei" altLang="SimHei" sz="1600"/>
          </a:p>
          <a:p>
            <a:pPr marL="12700" algn="l" rtl="0" eaLnBrk="0">
              <a:lnSpc>
                <a:spcPts val="2881"/>
              </a:lnSpc>
            </a:pPr>
            <a:r>
              <a:rPr sz="1600" kern="0" spc="-70">
                <a:solidFill>
                  <a:srgbClr val="000000">
                    <a:alpha val="100000"/>
                  </a:srgbClr>
                </a:solidFill>
                <a:latin typeface="SimHei"/>
                <a:ea typeface="SimHei"/>
                <a:cs typeface="SimHei"/>
              </a:rPr>
              <a:t>本明细科目年末借方余额，反映单位尚未使用的货币资金。</a:t>
            </a:r>
            <a:endParaRPr lang="SimHei" altLang="SimHei" sz="1600"/>
          </a:p>
        </p:txBody>
      </p:sp>
      <p:sp>
        <p:nvSpPr>
          <p:cNvPr id="90" name="textbox 90"/>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textbox 92"/>
          <p:cNvSpPr/>
          <p:nvPr/>
        </p:nvSpPr>
        <p:spPr>
          <a:xfrm>
            <a:off x="1123901" y="952213"/>
            <a:ext cx="8272144" cy="47313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224536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a:p>
            <a:pPr algn="l" rtl="0" eaLnBrk="0">
              <a:lnSpc>
                <a:spcPct val="106000"/>
              </a:lnSpc>
            </a:pPr>
            <a:endParaRPr lang="Arial" altLang="Arial" sz="1000"/>
          </a:p>
          <a:p>
            <a:pPr algn="l" rtl="0" eaLnBrk="0">
              <a:lnSpc>
                <a:spcPct val="106000"/>
              </a:lnSpc>
            </a:pPr>
            <a:endParaRPr lang="Arial" altLang="Arial" sz="1000"/>
          </a:p>
          <a:p>
            <a:pPr algn="l" rtl="0" eaLnBrk="0">
              <a:lnSpc>
                <a:spcPct val="107000"/>
              </a:lnSpc>
            </a:pPr>
            <a:endParaRPr lang="Arial" altLang="Arial" sz="1000"/>
          </a:p>
          <a:p>
            <a:pPr marL="139700" algn="l" rtl="0" eaLnBrk="0">
              <a:lnSpc>
                <a:spcPct val="85000"/>
              </a:lnSpc>
              <a:spcBef>
                <a:spcPts val="483"/>
              </a:spcBef>
            </a:pPr>
            <a:r>
              <a:rPr sz="1600" kern="0" spc="-50">
                <a:solidFill>
                  <a:srgbClr val="000000">
                    <a:alpha val="100000"/>
                  </a:srgbClr>
                </a:solidFill>
                <a:latin typeface="SimHei"/>
                <a:ea typeface="SimHei"/>
                <a:cs typeface="SimHei"/>
              </a:rPr>
              <a:t>“财政应返还额度”:本明细</a:t>
            </a:r>
            <a:r>
              <a:rPr sz="1600" kern="0" spc="-60">
                <a:solidFill>
                  <a:srgbClr val="000000">
                    <a:alpha val="100000"/>
                  </a:srgbClr>
                </a:solidFill>
                <a:latin typeface="SimHei"/>
                <a:ea typeface="SimHei"/>
                <a:cs typeface="SimHei"/>
              </a:rPr>
              <a:t>科目核算实行国库集中支付的单位可以使用的</a:t>
            </a:r>
            <a:r>
              <a:rPr sz="1600" b="1" kern="0" spc="-60">
                <a:solidFill>
                  <a:srgbClr val="000000">
                    <a:alpha val="100000"/>
                  </a:srgbClr>
                </a:solidFill>
                <a:latin typeface="SimHei"/>
                <a:ea typeface="SimHei"/>
                <a:cs typeface="SimHei"/>
              </a:rPr>
              <a:t>以前年度财政直接</a:t>
            </a:r>
            <a:endParaRPr lang="SimHei" altLang="SimHei" sz="1600"/>
          </a:p>
          <a:p>
            <a:pPr marL="15240" algn="l" rtl="0" eaLnBrk="0">
              <a:lnSpc>
                <a:spcPts val="2806"/>
              </a:lnSpc>
            </a:pPr>
            <a:r>
              <a:rPr sz="1600" b="1" kern="0" spc="-30">
                <a:solidFill>
                  <a:srgbClr val="000000">
                    <a:alpha val="100000"/>
                  </a:srgbClr>
                </a:solidFill>
                <a:latin typeface="SimHei"/>
                <a:ea typeface="SimHei"/>
                <a:cs typeface="SimHei"/>
              </a:rPr>
              <a:t>支付资金额度和财政应返还的财政授权支付资金额度。</a:t>
            </a:r>
            <a:r>
              <a:rPr sz="1600" kern="0" spc="-30">
                <a:solidFill>
                  <a:srgbClr val="000000">
                    <a:alpha val="100000"/>
                  </a:srgbClr>
                </a:solidFill>
                <a:latin typeface="SimHei"/>
                <a:ea typeface="SimHei"/>
                <a:cs typeface="SimHei"/>
              </a:rPr>
              <a:t>本明细</a:t>
            </a:r>
            <a:r>
              <a:rPr sz="1600" kern="0" spc="-40">
                <a:solidFill>
                  <a:srgbClr val="000000">
                    <a:alpha val="100000"/>
                  </a:srgbClr>
                </a:solidFill>
                <a:latin typeface="SimHei"/>
                <a:ea typeface="SimHei"/>
                <a:cs typeface="SimHei"/>
              </a:rPr>
              <a:t>科目下可设置“财政直接支</a:t>
            </a:r>
            <a:endParaRPr lang="SimHei" altLang="SimHei" sz="1600"/>
          </a:p>
          <a:p>
            <a:pPr marL="12700" algn="l" rtl="0" eaLnBrk="0">
              <a:lnSpc>
                <a:spcPct val="85000"/>
              </a:lnSpc>
              <a:spcBef>
                <a:spcPts val="1116"/>
              </a:spcBef>
            </a:pPr>
            <a:r>
              <a:rPr sz="1600" kern="0" spc="-40">
                <a:solidFill>
                  <a:srgbClr val="000000">
                    <a:alpha val="100000"/>
                  </a:srgbClr>
                </a:solidFill>
                <a:latin typeface="SimHei"/>
                <a:ea typeface="SimHei"/>
                <a:cs typeface="SimHei"/>
              </a:rPr>
              <a:t>付” “财政授权支付”两个明细科目进行明细核算。本明细科目年末借方余额，反映</a:t>
            </a:r>
            <a:r>
              <a:rPr sz="1600" kern="0" spc="-50">
                <a:solidFill>
                  <a:srgbClr val="000000">
                    <a:alpha val="100000"/>
                  </a:srgbClr>
                </a:solidFill>
                <a:latin typeface="SimHei"/>
                <a:ea typeface="SimHei"/>
                <a:cs typeface="SimHei"/>
              </a:rPr>
              <a:t>单位应收</a:t>
            </a:r>
            <a:endParaRPr lang="SimHei" altLang="SimHei" sz="1600"/>
          </a:p>
          <a:p>
            <a:pPr marL="12700" algn="l" rtl="0" eaLnBrk="0">
              <a:lnSpc>
                <a:spcPts val="2875"/>
              </a:lnSpc>
            </a:pPr>
            <a:r>
              <a:rPr sz="1600" kern="0" spc="-130">
                <a:solidFill>
                  <a:srgbClr val="000000">
                    <a:alpha val="100000"/>
                  </a:srgbClr>
                </a:solidFill>
                <a:latin typeface="SimHei"/>
                <a:ea typeface="SimHei"/>
                <a:cs typeface="SimHei"/>
              </a:rPr>
              <a:t>财政返还的资金额度。</a:t>
            </a:r>
            <a:endParaRPr lang="SimHei" altLang="SimHei" sz="1600"/>
          </a:p>
          <a:p>
            <a:pPr marL="15240" algn="l" rtl="0" eaLnBrk="0">
              <a:lnSpc>
                <a:spcPct val="95000"/>
              </a:lnSpc>
              <a:spcBef>
                <a:spcPts val="1606"/>
              </a:spcBef>
            </a:pPr>
            <a:r>
              <a:rPr sz="1600" b="1" kern="0" spc="-60">
                <a:solidFill>
                  <a:srgbClr val="000000">
                    <a:alpha val="100000"/>
                  </a:srgbClr>
                </a:solidFill>
                <a:latin typeface="SimHei"/>
                <a:ea typeface="SimHei"/>
                <a:cs typeface="SimHei"/>
              </a:rPr>
              <a:t>5.1.2资金结存的账务处理</a:t>
            </a:r>
            <a:endParaRPr lang="SimHei" altLang="SimHei" sz="1600"/>
          </a:p>
          <a:p>
            <a:pPr marL="320040" algn="l" rtl="0" eaLnBrk="0">
              <a:lnSpc>
                <a:spcPct val="85000"/>
              </a:lnSpc>
              <a:spcBef>
                <a:spcPts val="716"/>
              </a:spcBef>
            </a:pPr>
            <a:r>
              <a:rPr sz="1600" b="1" kern="0" spc="-50">
                <a:solidFill>
                  <a:srgbClr val="000000">
                    <a:alpha val="100000"/>
                  </a:srgbClr>
                </a:solidFill>
                <a:latin typeface="SimHei"/>
                <a:ea typeface="SimHei"/>
                <a:cs typeface="SimHei"/>
              </a:rPr>
              <a:t>“资金结存”</a:t>
            </a:r>
            <a:r>
              <a:rPr sz="1600" kern="0" spc="-50">
                <a:solidFill>
                  <a:srgbClr val="000000">
                    <a:alpha val="100000"/>
                  </a:srgbClr>
                </a:solidFill>
                <a:latin typeface="SimHei"/>
                <a:ea typeface="SimHei"/>
                <a:cs typeface="SimHei"/>
              </a:rPr>
              <a:t>核算的流入、</a:t>
            </a:r>
            <a:r>
              <a:rPr sz="1600" kern="0" spc="-60">
                <a:solidFill>
                  <a:srgbClr val="000000">
                    <a:alpha val="100000"/>
                  </a:srgbClr>
                </a:solidFill>
                <a:latin typeface="SimHei"/>
                <a:ea typeface="SimHei"/>
                <a:cs typeface="SimHei"/>
              </a:rPr>
              <a:t>流出、调整、滚存的“资金”,仅限于货币资金(包括库存现金、</a:t>
            </a:r>
            <a:endParaRPr lang="SimHei" altLang="SimHei" sz="1600"/>
          </a:p>
          <a:p>
            <a:pPr marL="12700" algn="l" rtl="0" eaLnBrk="0">
              <a:lnSpc>
                <a:spcPct val="150000"/>
              </a:lnSpc>
              <a:spcBef>
                <a:spcPts val="89"/>
              </a:spcBef>
            </a:pPr>
            <a:r>
              <a:rPr sz="1600" kern="0" spc="-30">
                <a:solidFill>
                  <a:srgbClr val="000000">
                    <a:alpha val="100000"/>
                  </a:srgbClr>
                </a:solidFill>
                <a:latin typeface="SimHei"/>
                <a:ea typeface="SimHei"/>
                <a:cs typeface="SimHei"/>
              </a:rPr>
              <a:t>银行存款、其他货币资金以及零余额账户用款额度)和财政应返还额度。因此资金结存的</a:t>
            </a:r>
            <a:r>
              <a:rPr sz="1600" kern="0" spc="-40">
                <a:solidFill>
                  <a:srgbClr val="000000">
                    <a:alpha val="100000"/>
                  </a:srgbClr>
                </a:solidFill>
                <a:latin typeface="SimHei"/>
                <a:ea typeface="SimHei"/>
                <a:cs typeface="SimHei"/>
              </a:rPr>
              <a:t>明细</a:t>
            </a:r>
            <a:r>
              <a:rPr sz="1600" kern="0" spc="-1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科目反映的是资金的形式。与“资金结存”相关的业务活动包括</a:t>
            </a:r>
            <a:r>
              <a:rPr sz="1600" kern="0" spc="-30">
                <a:solidFill>
                  <a:srgbClr val="000000">
                    <a:alpha val="100000"/>
                  </a:srgbClr>
                </a:solidFill>
                <a:latin typeface="SimHei"/>
                <a:ea typeface="SimHei"/>
                <a:cs typeface="SimHei"/>
              </a:rPr>
              <a:t>资金流入行政事业单位和资金</a:t>
            </a:r>
            <a:r>
              <a:rPr sz="1600" kern="0" spc="-10">
                <a:solidFill>
                  <a:srgbClr val="000000">
                    <a:alpha val="100000"/>
                  </a:srgbClr>
                </a:solidFill>
                <a:latin typeface="SimHei"/>
                <a:ea typeface="SimHei"/>
                <a:cs typeface="SimHei"/>
              </a:rPr>
              <a:t> </a:t>
            </a:r>
            <a:r>
              <a:rPr sz="1600" kern="0" spc="-30">
                <a:solidFill>
                  <a:srgbClr val="000000">
                    <a:alpha val="100000"/>
                  </a:srgbClr>
                </a:solidFill>
                <a:latin typeface="SimHei"/>
                <a:ea typeface="SimHei"/>
                <a:cs typeface="SimHei"/>
              </a:rPr>
              <a:t>流出行政事业单位，以及不同形式的资金之间的转换。</a:t>
            </a:r>
            <a:r>
              <a:rPr sz="1600" kern="0" spc="-30">
                <a:solidFill>
                  <a:srgbClr val="D5202C">
                    <a:alpha val="100000"/>
                  </a:srgbClr>
                </a:solidFill>
                <a:latin typeface="SimHei"/>
                <a:ea typeface="SimHei"/>
                <a:cs typeface="SimHei"/>
              </a:rPr>
              <a:t>凡涉及财务会计科目“库存</a:t>
            </a:r>
            <a:r>
              <a:rPr sz="1600" kern="0" spc="-40">
                <a:solidFill>
                  <a:srgbClr val="D5202C">
                    <a:alpha val="100000"/>
                  </a:srgbClr>
                </a:solidFill>
                <a:latin typeface="SimHei"/>
                <a:ea typeface="SimHei"/>
                <a:cs typeface="SimHei"/>
              </a:rPr>
              <a:t>现金”</a:t>
            </a:r>
            <a:r>
              <a:rPr sz="1600" kern="0" spc="-590">
                <a:solidFill>
                  <a:srgbClr val="D5202C">
                    <a:alpha val="100000"/>
                  </a:srgbClr>
                </a:solidFill>
                <a:latin typeface="SimHei"/>
                <a:ea typeface="SimHei"/>
                <a:cs typeface="SimHei"/>
              </a:rPr>
              <a:t> </a:t>
            </a:r>
            <a:r>
              <a:rPr sz="1600" kern="0" spc="-40">
                <a:solidFill>
                  <a:srgbClr val="D5202C">
                    <a:alpha val="100000"/>
                  </a:srgbClr>
                </a:solidFill>
                <a:latin typeface="SimHei"/>
                <a:ea typeface="SimHei"/>
                <a:cs typeface="SimHei"/>
              </a:rPr>
              <a:t>“银</a:t>
            </a:r>
            <a:r>
              <a:rPr sz="1600" kern="0" spc="0">
                <a:solidFill>
                  <a:srgbClr val="D5202C">
                    <a:alpha val="100000"/>
                  </a:srgbClr>
                </a:solidFill>
                <a:latin typeface="SimHei"/>
                <a:ea typeface="SimHei"/>
                <a:cs typeface="SimHei"/>
              </a:rPr>
              <a:t> </a:t>
            </a:r>
            <a:r>
              <a:rPr sz="1600" kern="0" spc="-60">
                <a:solidFill>
                  <a:srgbClr val="D5202C">
                    <a:alpha val="100000"/>
                  </a:srgbClr>
                </a:solidFill>
                <a:latin typeface="SimHei"/>
                <a:ea typeface="SimHei"/>
                <a:cs typeface="SimHei"/>
              </a:rPr>
              <a:t>行存款” “其他货币资金” “零余额账户用款额度”以及“财政应返还额度”的经济业务及事</a:t>
            </a:r>
            <a:r>
              <a:rPr sz="1600" kern="0" spc="50">
                <a:solidFill>
                  <a:srgbClr val="D5202C">
                    <a:alpha val="100000"/>
                  </a:srgbClr>
                </a:solidFill>
                <a:latin typeface="SimHei"/>
                <a:ea typeface="SimHei"/>
                <a:cs typeface="SimHei"/>
              </a:rPr>
              <a:t> </a:t>
            </a:r>
            <a:r>
              <a:rPr sz="1600" kern="0" spc="-50">
                <a:solidFill>
                  <a:srgbClr val="D5202C">
                    <a:alpha val="100000"/>
                  </a:srgbClr>
                </a:solidFill>
                <a:latin typeface="SimHei"/>
                <a:ea typeface="SimHei"/>
                <a:cs typeface="SimHei"/>
              </a:rPr>
              <a:t>项都属于资金结存的核算范围</a:t>
            </a:r>
            <a:r>
              <a:rPr sz="1600" kern="0" spc="-60">
                <a:solidFill>
                  <a:srgbClr val="D5202C">
                    <a:alpha val="100000"/>
                  </a:srgbClr>
                </a:solidFill>
                <a:latin typeface="SimHei"/>
                <a:ea typeface="SimHei"/>
                <a:cs typeface="SimHei"/>
              </a:rPr>
              <a:t>。</a:t>
            </a:r>
            <a:endParaRPr lang="SimHei" altLang="SimHei" sz="1600"/>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4" name="textbox 94"/>
          <p:cNvSpPr/>
          <p:nvPr/>
        </p:nvSpPr>
        <p:spPr>
          <a:xfrm>
            <a:off x="1136626" y="1908826"/>
            <a:ext cx="8455659" cy="34836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955"/>
              </a:lnSpc>
            </a:pPr>
            <a:endParaRPr lang="Arial" altLang="Arial" sz="100"/>
          </a:p>
          <a:p>
            <a:pPr marL="85089" algn="l" rtl="0" eaLnBrk="0">
              <a:lnSpc>
                <a:spcPct val="95000"/>
              </a:lnSpc>
            </a:pPr>
            <a:r>
              <a:rPr sz="1600" b="1" kern="0" spc="60">
                <a:solidFill>
                  <a:srgbClr val="000000">
                    <a:alpha val="100000"/>
                  </a:srgbClr>
                </a:solidFill>
                <a:latin typeface="SimHei"/>
                <a:ea typeface="SimHei"/>
                <a:cs typeface="SimHei"/>
              </a:rPr>
              <a:t>(1)资金流入的会计核算</a:t>
            </a:r>
            <a:endParaRPr lang="SimHei" altLang="SimHei" sz="1600"/>
          </a:p>
          <a:p>
            <a:pPr marL="12700" algn="l" rtl="0" eaLnBrk="0">
              <a:lnSpc>
                <a:spcPct val="85000"/>
              </a:lnSpc>
              <a:spcBef>
                <a:spcPts val="663"/>
              </a:spcBef>
            </a:pPr>
            <a:r>
              <a:rPr sz="1600" kern="0" spc="-80">
                <a:solidFill>
                  <a:srgbClr val="000000">
                    <a:alpha val="100000"/>
                  </a:srgbClr>
                </a:solidFill>
                <a:latin typeface="SimHei"/>
                <a:ea typeface="SimHei"/>
                <a:cs typeface="SimHei"/>
              </a:rPr>
              <a:t>资金流入的经济业务及事项，</a:t>
            </a:r>
            <a:r>
              <a:rPr sz="1600" kern="0" spc="370">
                <a:solidFill>
                  <a:srgbClr val="000000">
                    <a:alpha val="100000"/>
                  </a:srgbClr>
                </a:solidFill>
                <a:latin typeface="SimHei"/>
                <a:ea typeface="SimHei"/>
                <a:cs typeface="SimHei"/>
              </a:rPr>
              <a:t> </a:t>
            </a:r>
            <a:r>
              <a:rPr sz="1600" kern="0" spc="-80">
                <a:solidFill>
                  <a:srgbClr val="000000">
                    <a:alpha val="100000"/>
                  </a:srgbClr>
                </a:solidFill>
                <a:latin typeface="SimHei"/>
                <a:ea typeface="SimHei"/>
                <a:cs typeface="SimHei"/>
              </a:rPr>
              <a:t>一般借记“</a:t>
            </a:r>
            <a:r>
              <a:rPr sz="1600" b="1" kern="0" spc="-80">
                <a:solidFill>
                  <a:srgbClr val="000000">
                    <a:alpha val="100000"/>
                  </a:srgbClr>
                </a:solidFill>
                <a:latin typeface="SimHei"/>
                <a:ea typeface="SimHei"/>
                <a:cs typeface="SimHei"/>
              </a:rPr>
              <a:t>资金结存”</a:t>
            </a:r>
            <a:r>
              <a:rPr sz="1600" kern="0" spc="-80">
                <a:solidFill>
                  <a:srgbClr val="000000">
                    <a:alpha val="100000"/>
                  </a:srgbClr>
                </a:solidFill>
                <a:latin typeface="SimHei"/>
                <a:ea typeface="SimHei"/>
                <a:cs typeface="SimHei"/>
              </a:rPr>
              <a:t>科</a:t>
            </a:r>
            <a:r>
              <a:rPr sz="1600" kern="0" spc="-90">
                <a:solidFill>
                  <a:srgbClr val="000000">
                    <a:alpha val="100000"/>
                  </a:srgbClr>
                </a:solidFill>
                <a:latin typeface="SimHei"/>
                <a:ea typeface="SimHei"/>
                <a:cs typeface="SimHei"/>
              </a:rPr>
              <a:t>目，贷记相关的预算会计科目。同时按</a:t>
            </a:r>
            <a:endParaRPr lang="SimHei" altLang="SimHei" sz="1600"/>
          </a:p>
          <a:p>
            <a:pPr marL="12700" indent="2540" algn="l" rtl="0" eaLnBrk="0">
              <a:lnSpc>
                <a:spcPct val="152000"/>
              </a:lnSpc>
              <a:spcBef>
                <a:spcPts val="4"/>
              </a:spcBef>
            </a:pPr>
            <a:r>
              <a:rPr sz="1600" b="1" kern="0" spc="-80">
                <a:solidFill>
                  <a:srgbClr val="000000">
                    <a:alpha val="100000"/>
                  </a:srgbClr>
                </a:solidFill>
                <a:latin typeface="SimHei"/>
                <a:ea typeface="SimHei"/>
                <a:cs typeface="SimHei"/>
              </a:rPr>
              <a:t>财务会计</a:t>
            </a:r>
            <a:r>
              <a:rPr sz="1600" kern="0" spc="-80">
                <a:solidFill>
                  <a:srgbClr val="000000">
                    <a:alpha val="100000"/>
                  </a:srgbClr>
                </a:solidFill>
                <a:latin typeface="SimHei"/>
                <a:ea typeface="SimHei"/>
                <a:cs typeface="SimHei"/>
              </a:rPr>
              <a:t>分录，借记“库存现金” “银行存款” “其他货币资金” </a:t>
            </a:r>
            <a:r>
              <a:rPr sz="1600" kern="0" spc="-90">
                <a:solidFill>
                  <a:srgbClr val="000000">
                    <a:alpha val="100000"/>
                  </a:srgbClr>
                </a:solidFill>
                <a:latin typeface="SimHei"/>
                <a:ea typeface="SimHei"/>
                <a:cs typeface="SimHei"/>
              </a:rPr>
              <a:t>“零余额账户用款额度”以   </a:t>
            </a:r>
            <a:r>
              <a:rPr sz="1600" kern="0" spc="-40">
                <a:solidFill>
                  <a:srgbClr val="000000">
                    <a:alpha val="100000"/>
                  </a:srgbClr>
                </a:solidFill>
                <a:latin typeface="SimHei"/>
                <a:ea typeface="SimHei"/>
                <a:cs typeface="SimHei"/>
              </a:rPr>
              <a:t>及“财政应返还额度”等科目</a:t>
            </a:r>
            <a:r>
              <a:rPr sz="1600" kern="0" spc="-50">
                <a:solidFill>
                  <a:srgbClr val="000000">
                    <a:alpha val="100000"/>
                  </a:srgbClr>
                </a:solidFill>
                <a:latin typeface="SimHei"/>
                <a:ea typeface="SimHei"/>
                <a:cs typeface="SimHei"/>
              </a:rPr>
              <a:t>，贷记相关科目。</a:t>
            </a:r>
            <a:endParaRPr lang="SimHei" altLang="SimHei" sz="1600"/>
          </a:p>
          <a:p>
            <a:pPr marL="15240" algn="l" rtl="0" eaLnBrk="0">
              <a:lnSpc>
                <a:spcPct val="95000"/>
              </a:lnSpc>
              <a:spcBef>
                <a:spcPts val="1478"/>
              </a:spcBef>
            </a:pPr>
            <a:r>
              <a:rPr sz="1600" b="1" kern="0" spc="-60">
                <a:solidFill>
                  <a:srgbClr val="000000">
                    <a:alpha val="100000"/>
                  </a:srgbClr>
                </a:solidFill>
                <a:latin typeface="SimHei"/>
                <a:ea typeface="SimHei"/>
                <a:cs typeface="SimHei"/>
              </a:rPr>
              <a:t>①取得预算收入</a:t>
            </a:r>
            <a:endParaRPr lang="SimHei" altLang="SimHei" sz="1600"/>
          </a:p>
          <a:p>
            <a:pPr marL="12700" algn="l" rtl="0" eaLnBrk="0">
              <a:lnSpc>
                <a:spcPct val="85000"/>
              </a:lnSpc>
              <a:spcBef>
                <a:spcPts val="626"/>
              </a:spcBef>
            </a:pPr>
            <a:r>
              <a:rPr sz="1600" kern="0" spc="-20">
                <a:solidFill>
                  <a:srgbClr val="000000">
                    <a:alpha val="100000"/>
                  </a:srgbClr>
                </a:solidFill>
                <a:latin typeface="SimHei"/>
                <a:ea typeface="SimHei"/>
                <a:cs typeface="SimHei"/>
              </a:rPr>
              <a:t>财政授权支付方式下，单位根据代理银行转来的“财政授权支付额度到账通知书”</a:t>
            </a:r>
            <a:r>
              <a:rPr sz="1600" kern="0" spc="-18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,按照通知</a:t>
            </a:r>
            <a:endParaRPr lang="SimHei" altLang="SimHei" sz="1600"/>
          </a:p>
          <a:p>
            <a:pPr marL="12700" algn="l" rtl="0" eaLnBrk="0">
              <a:lnSpc>
                <a:spcPts val="2850"/>
              </a:lnSpc>
            </a:pPr>
            <a:r>
              <a:rPr sz="1600" kern="0" spc="-20">
                <a:solidFill>
                  <a:srgbClr val="000000">
                    <a:alpha val="100000"/>
                  </a:srgbClr>
                </a:solidFill>
                <a:latin typeface="SimHei"/>
                <a:ea typeface="SimHei"/>
                <a:cs typeface="SimHei"/>
              </a:rPr>
              <a:t>书中的授权支付额度，借记“</a:t>
            </a:r>
            <a:r>
              <a:rPr sz="1600" b="1" kern="0" spc="-20">
                <a:solidFill>
                  <a:srgbClr val="000000">
                    <a:alpha val="100000"/>
                  </a:srgbClr>
                </a:solidFill>
                <a:latin typeface="SimHei"/>
                <a:ea typeface="SimHei"/>
                <a:cs typeface="SimHei"/>
              </a:rPr>
              <a:t>资金结存”</a:t>
            </a:r>
            <a:r>
              <a:rPr sz="1600" kern="0" spc="-20">
                <a:solidFill>
                  <a:srgbClr val="000000">
                    <a:alpha val="100000"/>
                  </a:srgbClr>
                </a:solidFill>
                <a:latin typeface="SimHei"/>
                <a:ea typeface="SimHei"/>
                <a:cs typeface="SimHei"/>
              </a:rPr>
              <a:t>科目(零余额账户用款额度),贷记“财政拨款预算收</a:t>
            </a:r>
            <a:endParaRPr lang="SimHei" altLang="SimHei" sz="1600"/>
          </a:p>
          <a:p>
            <a:pPr marL="12700" algn="l" rtl="0" eaLnBrk="0">
              <a:lnSpc>
                <a:spcPct val="85000"/>
              </a:lnSpc>
              <a:spcBef>
                <a:spcPts val="1218"/>
              </a:spcBef>
            </a:pPr>
            <a:r>
              <a:rPr sz="1600" kern="0" spc="-20">
                <a:solidFill>
                  <a:srgbClr val="000000">
                    <a:alpha val="100000"/>
                  </a:srgbClr>
                </a:solidFill>
                <a:latin typeface="SimHei"/>
                <a:ea typeface="SimHei"/>
                <a:cs typeface="SimHei"/>
              </a:rPr>
              <a:t>入”科目。以国库集中支付以外的其他支付方</a:t>
            </a:r>
            <a:r>
              <a:rPr sz="1600" kern="0" spc="-30">
                <a:solidFill>
                  <a:srgbClr val="000000">
                    <a:alpha val="100000"/>
                  </a:srgbClr>
                </a:solidFill>
                <a:latin typeface="SimHei"/>
                <a:ea typeface="SimHei"/>
                <a:cs typeface="SimHei"/>
              </a:rPr>
              <a:t>式取得预算收入时，按照实际收到的金额，借记</a:t>
            </a:r>
            <a:endParaRPr lang="SimHei" altLang="SimHei" sz="1600"/>
          </a:p>
          <a:p>
            <a:pPr marL="12700" indent="135889" algn="l" rtl="0" eaLnBrk="0">
              <a:lnSpc>
                <a:spcPct val="156000"/>
              </a:lnSpc>
              <a:spcBef>
                <a:spcPts val="12"/>
              </a:spcBef>
            </a:pPr>
            <a:r>
              <a:rPr sz="1600" b="1" kern="0" spc="-80">
                <a:solidFill>
                  <a:srgbClr val="000000">
                    <a:alpha val="100000"/>
                  </a:srgbClr>
                </a:solidFill>
                <a:latin typeface="SimHei"/>
                <a:ea typeface="SimHei"/>
                <a:cs typeface="SimHei"/>
              </a:rPr>
              <a:t>“资金结存”</a:t>
            </a:r>
            <a:r>
              <a:rPr sz="1600" kern="0" spc="-80">
                <a:solidFill>
                  <a:srgbClr val="000000">
                    <a:alpha val="100000"/>
                  </a:srgbClr>
                </a:solidFill>
                <a:latin typeface="SimHei"/>
                <a:ea typeface="SimHei"/>
                <a:cs typeface="SimHei"/>
              </a:rPr>
              <a:t>科目(货币资金),贷记“财政拨款预算收入” “事业预算收入” “经营预算收入”</a:t>
            </a:r>
            <a:r>
              <a:rPr sz="1600" kern="0" spc="0">
                <a:solidFill>
                  <a:srgbClr val="000000">
                    <a:alpha val="100000"/>
                  </a:srgbClr>
                </a:solidFill>
                <a:latin typeface="SimHei"/>
                <a:ea typeface="SimHei"/>
                <a:cs typeface="SimHei"/>
              </a:rPr>
              <a:t>  </a:t>
            </a:r>
            <a:r>
              <a:rPr sz="1600" kern="0" spc="-60">
                <a:solidFill>
                  <a:srgbClr val="000000">
                    <a:alpha val="100000"/>
                  </a:srgbClr>
                </a:solidFill>
                <a:latin typeface="SimHei"/>
                <a:ea typeface="SimHei"/>
                <a:cs typeface="SimHei"/>
              </a:rPr>
              <a:t>等科目。</a:t>
            </a:r>
            <a:endParaRPr lang="SimHei" altLang="SimHei" sz="1600"/>
          </a:p>
        </p:txBody>
      </p:sp>
      <p:sp>
        <p:nvSpPr>
          <p:cNvPr id="96" name="textbox 96"/>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8" name="textbox 98"/>
          <p:cNvSpPr/>
          <p:nvPr/>
        </p:nvSpPr>
        <p:spPr>
          <a:xfrm>
            <a:off x="1123901" y="1991857"/>
            <a:ext cx="8401050" cy="36995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8"/>
              </a:lnSpc>
            </a:pPr>
            <a:endParaRPr lang="Arial" altLang="Arial" sz="100"/>
          </a:p>
          <a:p>
            <a:pPr marL="139700" algn="l" rtl="0" eaLnBrk="0">
              <a:lnSpc>
                <a:spcPct val="92000"/>
              </a:lnSpc>
            </a:pPr>
            <a:r>
              <a:rPr sz="1600" kern="0" spc="-30">
                <a:solidFill>
                  <a:srgbClr val="000000">
                    <a:alpha val="100000"/>
                  </a:srgbClr>
                </a:solidFill>
                <a:latin typeface="SimHei"/>
                <a:ea typeface="SimHei"/>
                <a:cs typeface="SimHei"/>
              </a:rPr>
              <a:t>【例1】某行政单位本年度取得财政授权支付方式下的预算收入为1000000元</a:t>
            </a:r>
            <a:r>
              <a:rPr sz="1600" kern="0" spc="-40">
                <a:solidFill>
                  <a:srgbClr val="000000">
                    <a:alpha val="100000"/>
                  </a:srgbClr>
                </a:solidFill>
                <a:latin typeface="SimHei"/>
                <a:ea typeface="SimHei"/>
                <a:cs typeface="SimHei"/>
              </a:rPr>
              <a:t>，相应的分录为：</a:t>
            </a:r>
            <a:endParaRPr lang="SimHei" altLang="SimHei" sz="1600"/>
          </a:p>
          <a:p>
            <a:pPr marL="12700" algn="l" rtl="0" eaLnBrk="0">
              <a:lnSpc>
                <a:spcPct val="95000"/>
              </a:lnSpc>
              <a:spcBef>
                <a:spcPts val="1314"/>
              </a:spcBef>
            </a:pPr>
            <a:r>
              <a:rPr sz="1600" kern="0" spc="-70">
                <a:solidFill>
                  <a:srgbClr val="000000">
                    <a:alpha val="100000"/>
                  </a:srgbClr>
                </a:solidFill>
                <a:latin typeface="SimHei"/>
                <a:ea typeface="SimHei"/>
                <a:cs typeface="SimHei"/>
              </a:rPr>
              <a:t>借：资金结存--零余</a:t>
            </a:r>
            <a:r>
              <a:rPr sz="1600" kern="0" spc="-80">
                <a:solidFill>
                  <a:srgbClr val="000000">
                    <a:alpha val="100000"/>
                  </a:srgbClr>
                </a:solidFill>
                <a:latin typeface="SimHei"/>
                <a:ea typeface="SimHei"/>
                <a:cs typeface="SimHei"/>
              </a:rPr>
              <a:t>额账户用款额度</a:t>
            </a:r>
            <a:r>
              <a:rPr sz="1600" kern="0" spc="580">
                <a:solidFill>
                  <a:srgbClr val="000000">
                    <a:alpha val="100000"/>
                  </a:srgbClr>
                </a:solidFill>
                <a:latin typeface="SimHei"/>
                <a:ea typeface="SimHei"/>
                <a:cs typeface="SimHei"/>
              </a:rPr>
              <a:t> </a:t>
            </a:r>
            <a:r>
              <a:rPr sz="1600" kern="0" spc="-80">
                <a:solidFill>
                  <a:srgbClr val="000000">
                    <a:alpha val="100000"/>
                  </a:srgbClr>
                </a:solidFill>
                <a:latin typeface="SimHei"/>
                <a:ea typeface="SimHei"/>
                <a:cs typeface="SimHei"/>
              </a:rPr>
              <a:t>1000000</a:t>
            </a:r>
            <a:endParaRPr lang="SimHei" altLang="SimHei" sz="1600"/>
          </a:p>
          <a:p>
            <a:pPr marL="12700" algn="l" rtl="0" eaLnBrk="0">
              <a:lnSpc>
                <a:spcPct val="85000"/>
              </a:lnSpc>
              <a:spcBef>
                <a:spcPts val="866"/>
              </a:spcBef>
            </a:pPr>
            <a:r>
              <a:rPr sz="1600" kern="0" spc="-70">
                <a:solidFill>
                  <a:srgbClr val="000000">
                    <a:alpha val="100000"/>
                  </a:srgbClr>
                </a:solidFill>
                <a:latin typeface="SimHei"/>
                <a:ea typeface="SimHei"/>
                <a:cs typeface="SimHei"/>
              </a:rPr>
              <a:t>贷：财政拨款预算收入</a:t>
            </a:r>
            <a:r>
              <a:rPr sz="1600" kern="0" spc="-80">
                <a:solidFill>
                  <a:srgbClr val="000000">
                    <a:alpha val="100000"/>
                  </a:srgbClr>
                </a:solidFill>
                <a:latin typeface="SimHei"/>
                <a:ea typeface="SimHei"/>
                <a:cs typeface="SimHei"/>
              </a:rPr>
              <a:t>      </a:t>
            </a:r>
            <a:r>
              <a:rPr sz="1300" kern="0" spc="-80">
                <a:solidFill>
                  <a:srgbClr val="000000">
                    <a:alpha val="100000"/>
                  </a:srgbClr>
                </a:solidFill>
                <a:latin typeface="SimSun"/>
                <a:ea typeface="SimSun"/>
                <a:cs typeface="SimSun"/>
              </a:rPr>
              <a:t>1000000</a:t>
            </a:r>
            <a:endParaRPr lang="SimSun" altLang="SimSun" sz="1300"/>
          </a:p>
          <a:p>
            <a:pPr marL="12700" algn="l" rtl="0" eaLnBrk="0">
              <a:lnSpc>
                <a:spcPts val="3070"/>
              </a:lnSpc>
            </a:pPr>
            <a:r>
              <a:rPr sz="1600" kern="0" spc="-90">
                <a:solidFill>
                  <a:srgbClr val="000000">
                    <a:alpha val="100000"/>
                  </a:srgbClr>
                </a:solidFill>
                <a:latin typeface="SimHei"/>
                <a:ea typeface="SimHei"/>
                <a:cs typeface="SimHei"/>
              </a:rPr>
              <a:t>同时</a:t>
            </a:r>
            <a:r>
              <a:rPr sz="1600" b="1" kern="0" spc="-90">
                <a:solidFill>
                  <a:srgbClr val="000000">
                    <a:alpha val="100000"/>
                  </a:srgbClr>
                </a:solidFill>
                <a:latin typeface="SimHei"/>
                <a:ea typeface="SimHei"/>
                <a:cs typeface="SimHei"/>
              </a:rPr>
              <a:t>财务会计</a:t>
            </a:r>
            <a:r>
              <a:rPr sz="1600" kern="0" spc="-90">
                <a:solidFill>
                  <a:srgbClr val="000000">
                    <a:alpha val="100000"/>
                  </a:srgbClr>
                </a:solidFill>
                <a:latin typeface="SimHei"/>
                <a:ea typeface="SimHei"/>
                <a:cs typeface="SimHei"/>
              </a:rPr>
              <a:t>涉及的分录为：</a:t>
            </a:r>
            <a:endParaRPr lang="SimHei" altLang="SimHei" sz="1600"/>
          </a:p>
          <a:p>
            <a:pPr marL="12700" algn="l" rtl="0" eaLnBrk="0">
              <a:lnSpc>
                <a:spcPct val="85000"/>
              </a:lnSpc>
              <a:spcBef>
                <a:spcPts val="1391"/>
              </a:spcBef>
            </a:pPr>
            <a:r>
              <a:rPr sz="1600" kern="0" spc="-70">
                <a:solidFill>
                  <a:srgbClr val="000000">
                    <a:alpha val="100000"/>
                  </a:srgbClr>
                </a:solidFill>
                <a:latin typeface="SimHei"/>
                <a:ea typeface="SimHei"/>
                <a:cs typeface="SimHei"/>
              </a:rPr>
              <a:t>借：零余额账户用款额度</a:t>
            </a:r>
            <a:r>
              <a:rPr sz="1600" kern="0" spc="120">
                <a:solidFill>
                  <a:srgbClr val="000000">
                    <a:alpha val="100000"/>
                  </a:srgbClr>
                </a:solidFill>
                <a:latin typeface="SimHei"/>
                <a:ea typeface="SimHei"/>
                <a:cs typeface="SimHei"/>
              </a:rPr>
              <a:t>   </a:t>
            </a:r>
            <a:r>
              <a:rPr sz="1300" kern="0" spc="-70">
                <a:solidFill>
                  <a:srgbClr val="000000">
                    <a:alpha val="100000"/>
                  </a:srgbClr>
                </a:solidFill>
                <a:latin typeface="SimSun"/>
                <a:ea typeface="SimSun"/>
                <a:cs typeface="SimSun"/>
              </a:rPr>
              <a:t>1</a:t>
            </a:r>
            <a:r>
              <a:rPr sz="1300" kern="0" spc="-80">
                <a:solidFill>
                  <a:srgbClr val="000000">
                    <a:alpha val="100000"/>
                  </a:srgbClr>
                </a:solidFill>
                <a:latin typeface="SimSun"/>
                <a:ea typeface="SimSun"/>
                <a:cs typeface="SimSun"/>
              </a:rPr>
              <a:t>000000</a:t>
            </a:r>
            <a:endParaRPr lang="SimSun" altLang="SimSun" sz="1300"/>
          </a:p>
          <a:p>
            <a:pPr marL="12700" algn="l" rtl="0" eaLnBrk="0">
              <a:lnSpc>
                <a:spcPts val="3106"/>
              </a:lnSpc>
            </a:pPr>
            <a:r>
              <a:rPr sz="1600" kern="0" spc="-50">
                <a:solidFill>
                  <a:srgbClr val="000000">
                    <a:alpha val="100000"/>
                  </a:srgbClr>
                </a:solidFill>
                <a:latin typeface="SimHei"/>
                <a:ea typeface="SimHei"/>
                <a:cs typeface="SimHei"/>
              </a:rPr>
              <a:t>贷：财政拨款收入1000000</a:t>
            </a:r>
            <a:endParaRPr lang="SimHei" altLang="SimHei" sz="1600"/>
          </a:p>
          <a:p>
            <a:pPr algn="l" rtl="0" eaLnBrk="0">
              <a:lnSpc>
                <a:spcPct val="113000"/>
              </a:lnSpc>
            </a:pPr>
            <a:endParaRPr lang="Arial" altLang="Arial" sz="1000"/>
          </a:p>
          <a:p>
            <a:pPr marL="15240" algn="l" rtl="0" eaLnBrk="0">
              <a:lnSpc>
                <a:spcPct val="95000"/>
              </a:lnSpc>
              <a:spcBef>
                <a:spcPts val="488"/>
              </a:spcBef>
            </a:pPr>
            <a:r>
              <a:rPr sz="1600" b="1" kern="0" spc="-60">
                <a:solidFill>
                  <a:srgbClr val="000000">
                    <a:alpha val="100000"/>
                  </a:srgbClr>
                </a:solidFill>
                <a:latin typeface="SimHei"/>
                <a:ea typeface="SimHei"/>
                <a:cs typeface="SimHei"/>
              </a:rPr>
              <a:t>②</a:t>
            </a:r>
            <a:r>
              <a:rPr sz="1600" kern="0" spc="-500">
                <a:solidFill>
                  <a:srgbClr val="000000">
                    <a:alpha val="100000"/>
                  </a:srgbClr>
                </a:solidFill>
                <a:latin typeface="SimHei"/>
                <a:ea typeface="SimHei"/>
                <a:cs typeface="SimHei"/>
              </a:rPr>
              <a:t> </a:t>
            </a:r>
            <a:r>
              <a:rPr sz="1600" b="1" kern="0" spc="-60">
                <a:solidFill>
                  <a:srgbClr val="000000">
                    <a:alpha val="100000"/>
                  </a:srgbClr>
                </a:solidFill>
                <a:latin typeface="SimHei"/>
                <a:ea typeface="SimHei"/>
                <a:cs typeface="SimHei"/>
              </a:rPr>
              <a:t>收到调入的财政拨款</a:t>
            </a:r>
            <a:r>
              <a:rPr sz="1600" b="1" kern="0" spc="-70">
                <a:solidFill>
                  <a:srgbClr val="000000">
                    <a:alpha val="100000"/>
                  </a:srgbClr>
                </a:solidFill>
                <a:latin typeface="SimHei"/>
                <a:ea typeface="SimHei"/>
                <a:cs typeface="SimHei"/>
              </a:rPr>
              <a:t>结转资金</a:t>
            </a:r>
            <a:endParaRPr lang="SimHei" altLang="SimHei" sz="1600"/>
          </a:p>
          <a:p>
            <a:pPr marL="387350" algn="l" rtl="0" eaLnBrk="0">
              <a:lnSpc>
                <a:spcPct val="85000"/>
              </a:lnSpc>
              <a:spcBef>
                <a:spcPts val="726"/>
              </a:spcBef>
            </a:pPr>
            <a:r>
              <a:rPr sz="1600" kern="0" spc="-40">
                <a:solidFill>
                  <a:srgbClr val="000000">
                    <a:alpha val="100000"/>
                  </a:srgbClr>
                </a:solidFill>
                <a:latin typeface="SimHei"/>
                <a:ea typeface="SimHei"/>
                <a:cs typeface="SimHei"/>
              </a:rPr>
              <a:t>收到从其他单位</a:t>
            </a:r>
            <a:r>
              <a:rPr sz="1600" b="1" kern="0" spc="-40">
                <a:solidFill>
                  <a:srgbClr val="000000">
                    <a:alpha val="100000"/>
                  </a:srgbClr>
                </a:solidFill>
                <a:latin typeface="SimHei"/>
                <a:ea typeface="SimHei"/>
                <a:cs typeface="SimHei"/>
              </a:rPr>
              <a:t>调入</a:t>
            </a:r>
            <a:r>
              <a:rPr sz="1600" kern="0" spc="-40">
                <a:solidFill>
                  <a:srgbClr val="000000">
                    <a:alpha val="100000"/>
                  </a:srgbClr>
                </a:solidFill>
                <a:latin typeface="SimHei"/>
                <a:ea typeface="SimHei"/>
                <a:cs typeface="SimHei"/>
              </a:rPr>
              <a:t>的财政拨</a:t>
            </a:r>
            <a:r>
              <a:rPr sz="1600" kern="0" spc="-50">
                <a:solidFill>
                  <a:srgbClr val="000000">
                    <a:alpha val="100000"/>
                  </a:srgbClr>
                </a:solidFill>
                <a:latin typeface="SimHei"/>
                <a:ea typeface="SimHei"/>
                <a:cs typeface="SimHei"/>
              </a:rPr>
              <a:t>款结转资金的，按照实际调入资金数额，借记 </a:t>
            </a:r>
            <a:r>
              <a:rPr sz="1600" b="1" kern="0" spc="-50">
                <a:solidFill>
                  <a:srgbClr val="000000">
                    <a:alpha val="100000"/>
                  </a:srgbClr>
                </a:solidFill>
                <a:latin typeface="SimHei"/>
                <a:ea typeface="SimHei"/>
                <a:cs typeface="SimHei"/>
              </a:rPr>
              <a:t>“资金结存”</a:t>
            </a:r>
            <a:endParaRPr lang="SimHei" altLang="SimHei" sz="1600"/>
          </a:p>
          <a:p>
            <a:pPr marL="12700" algn="l" rtl="0" eaLnBrk="0">
              <a:lnSpc>
                <a:spcPct val="164000"/>
              </a:lnSpc>
              <a:spcBef>
                <a:spcPts val="4"/>
              </a:spcBef>
            </a:pPr>
            <a:r>
              <a:rPr sz="1600" kern="0" spc="-20">
                <a:solidFill>
                  <a:srgbClr val="000000">
                    <a:alpha val="100000"/>
                  </a:srgbClr>
                </a:solidFill>
                <a:latin typeface="SimHei"/>
                <a:ea typeface="SimHei"/>
                <a:cs typeface="SimHei"/>
              </a:rPr>
              <a:t>科目(财政应返还额度、零余额账户</a:t>
            </a:r>
            <a:r>
              <a:rPr sz="1600" kern="0" spc="-30">
                <a:solidFill>
                  <a:srgbClr val="000000">
                    <a:alpha val="100000"/>
                  </a:srgbClr>
                </a:solidFill>
                <a:latin typeface="SimHei"/>
                <a:ea typeface="SimHei"/>
                <a:cs typeface="SimHei"/>
              </a:rPr>
              <a:t>用款额度、货币资金),贷记“财政拨款结转--归集调入”</a:t>
            </a:r>
            <a:r>
              <a:rPr sz="1600" kern="0" spc="0">
                <a:solidFill>
                  <a:srgbClr val="000000">
                    <a:alpha val="100000"/>
                  </a:srgbClr>
                </a:solidFill>
                <a:latin typeface="SimHei"/>
                <a:ea typeface="SimHei"/>
                <a:cs typeface="SimHei"/>
              </a:rPr>
              <a:t>    </a:t>
            </a:r>
            <a:r>
              <a:rPr sz="1600" kern="0" spc="-70">
                <a:solidFill>
                  <a:srgbClr val="000000">
                    <a:alpha val="100000"/>
                  </a:srgbClr>
                </a:solidFill>
                <a:latin typeface="SimHei"/>
                <a:ea typeface="SimHei"/>
                <a:cs typeface="SimHei"/>
              </a:rPr>
              <a:t>科目。</a:t>
            </a:r>
            <a:endParaRPr lang="SimHei" altLang="SimHei" sz="1600"/>
          </a:p>
        </p:txBody>
      </p:sp>
      <p:sp>
        <p:nvSpPr>
          <p:cNvPr id="100" name="textbox 100"/>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 name="textbox 102"/>
          <p:cNvSpPr/>
          <p:nvPr/>
        </p:nvSpPr>
        <p:spPr>
          <a:xfrm>
            <a:off x="1136626" y="952213"/>
            <a:ext cx="8236584" cy="4646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223266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a:p>
            <a:pPr algn="l" rtl="0" eaLnBrk="0">
              <a:lnSpc>
                <a:spcPct val="103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marL="15240" algn="l" rtl="0" eaLnBrk="0">
              <a:lnSpc>
                <a:spcPct val="95000"/>
              </a:lnSpc>
              <a:spcBef>
                <a:spcPts val="483"/>
              </a:spcBef>
            </a:pPr>
            <a:r>
              <a:rPr sz="1600" b="1" kern="0" spc="-40">
                <a:solidFill>
                  <a:srgbClr val="000000">
                    <a:alpha val="100000"/>
                  </a:srgbClr>
                </a:solidFill>
                <a:latin typeface="SimHei"/>
                <a:ea typeface="SimHei"/>
                <a:cs typeface="SimHei"/>
              </a:rPr>
              <a:t>③购货退回、差错更</a:t>
            </a:r>
            <a:r>
              <a:rPr sz="1600" b="1" kern="0" spc="-50">
                <a:solidFill>
                  <a:srgbClr val="000000">
                    <a:alpha val="100000"/>
                  </a:srgbClr>
                </a:solidFill>
                <a:latin typeface="SimHei"/>
                <a:ea typeface="SimHei"/>
                <a:cs typeface="SimHei"/>
              </a:rPr>
              <a:t>正退回</a:t>
            </a:r>
            <a:endParaRPr lang="SimHei" altLang="SimHei" sz="1600"/>
          </a:p>
          <a:p>
            <a:pPr marL="323850" algn="l" rtl="0" eaLnBrk="0">
              <a:lnSpc>
                <a:spcPct val="85000"/>
              </a:lnSpc>
              <a:spcBef>
                <a:spcPts val="526"/>
              </a:spcBef>
            </a:pPr>
            <a:r>
              <a:rPr sz="1600" kern="0" spc="-50">
                <a:solidFill>
                  <a:srgbClr val="000000">
                    <a:alpha val="100000"/>
                  </a:srgbClr>
                </a:solidFill>
                <a:latin typeface="SimHei"/>
                <a:ea typeface="SimHei"/>
                <a:cs typeface="SimHei"/>
              </a:rPr>
              <a:t>因购货退回、发生差错更正等退回国库直接支付、授权支付款项，或者收</a:t>
            </a:r>
            <a:r>
              <a:rPr sz="1600" kern="0" spc="-60">
                <a:solidFill>
                  <a:srgbClr val="000000">
                    <a:alpha val="100000"/>
                  </a:srgbClr>
                </a:solidFill>
                <a:latin typeface="SimHei"/>
                <a:ea typeface="SimHei"/>
                <a:cs typeface="SimHei"/>
              </a:rPr>
              <a:t>回货币资金的，属</a:t>
            </a:r>
            <a:endParaRPr lang="SimHei" altLang="SimHei" sz="1600"/>
          </a:p>
          <a:p>
            <a:pPr marL="12700" algn="l" rtl="0" eaLnBrk="0">
              <a:lnSpc>
                <a:spcPct val="155000"/>
              </a:lnSpc>
              <a:spcBef>
                <a:spcPts val="50"/>
              </a:spcBef>
            </a:pPr>
            <a:r>
              <a:rPr sz="1600" kern="0" spc="-20">
                <a:solidFill>
                  <a:srgbClr val="000000">
                    <a:alpha val="100000"/>
                  </a:srgbClr>
                </a:solidFill>
                <a:latin typeface="SimHei"/>
                <a:ea typeface="SimHei"/>
                <a:cs typeface="SimHei"/>
              </a:rPr>
              <a:t>于本年度支付的借记“财政拨款预算</a:t>
            </a:r>
            <a:r>
              <a:rPr sz="1600" kern="0" spc="-30">
                <a:solidFill>
                  <a:srgbClr val="000000">
                    <a:alpha val="100000"/>
                  </a:srgbClr>
                </a:solidFill>
                <a:latin typeface="SimHei"/>
                <a:ea typeface="SimHei"/>
                <a:cs typeface="SimHei"/>
              </a:rPr>
              <a:t>收入”科目或“</a:t>
            </a:r>
            <a:r>
              <a:rPr sz="1600" b="1" kern="0" spc="-30">
                <a:solidFill>
                  <a:srgbClr val="000000">
                    <a:alpha val="100000"/>
                  </a:srgbClr>
                </a:solidFill>
                <a:latin typeface="SimHei"/>
                <a:ea typeface="SimHei"/>
                <a:cs typeface="SimHei"/>
              </a:rPr>
              <a:t>资金结存”</a:t>
            </a:r>
            <a:r>
              <a:rPr sz="1600" kern="0" spc="-30">
                <a:solidFill>
                  <a:srgbClr val="000000">
                    <a:alpha val="100000"/>
                  </a:srgbClr>
                </a:solidFill>
                <a:latin typeface="SimHei"/>
                <a:ea typeface="SimHei"/>
                <a:cs typeface="SimHei"/>
              </a:rPr>
              <a:t>科目余额账户用款额度、货币</a:t>
            </a:r>
            <a:r>
              <a:rPr sz="1600" kern="0" spc="-1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资金),贷记相关支出</a:t>
            </a:r>
            <a:r>
              <a:rPr sz="1600" kern="0" spc="-50">
                <a:solidFill>
                  <a:srgbClr val="000000">
                    <a:alpha val="100000"/>
                  </a:srgbClr>
                </a:solidFill>
                <a:latin typeface="SimHei"/>
                <a:ea typeface="SimHei"/>
                <a:cs typeface="SimHei"/>
              </a:rPr>
              <a:t>科目；属于以前年度支付的，借记“</a:t>
            </a:r>
            <a:r>
              <a:rPr sz="1600" b="1" kern="0" spc="-50">
                <a:solidFill>
                  <a:srgbClr val="000000">
                    <a:alpha val="100000"/>
                  </a:srgbClr>
                </a:solidFill>
                <a:latin typeface="SimHei"/>
                <a:ea typeface="SimHei"/>
                <a:cs typeface="SimHei"/>
              </a:rPr>
              <a:t>资金结存”</a:t>
            </a:r>
            <a:r>
              <a:rPr sz="1600" kern="0" spc="-50">
                <a:solidFill>
                  <a:srgbClr val="000000">
                    <a:alpha val="100000"/>
                  </a:srgbClr>
                </a:solidFill>
                <a:latin typeface="SimHei"/>
                <a:ea typeface="SimHei"/>
                <a:cs typeface="SimHei"/>
              </a:rPr>
              <a:t>科目(财政应返还额度、零</a:t>
            </a:r>
            <a:r>
              <a:rPr sz="1600" kern="0" spc="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余额账户用款额度、货币资金),贷记“财政拨</a:t>
            </a:r>
            <a:r>
              <a:rPr sz="1600" kern="0" spc="-50">
                <a:solidFill>
                  <a:srgbClr val="000000">
                    <a:alpha val="100000"/>
                  </a:srgbClr>
                </a:solidFill>
                <a:latin typeface="SimHei"/>
                <a:ea typeface="SimHei"/>
                <a:cs typeface="SimHei"/>
              </a:rPr>
              <a:t>款结转” “财政拨款结余” “非财政拨款结</a:t>
            </a:r>
            <a:endParaRPr lang="SimHei" altLang="SimHei" sz="1600"/>
          </a:p>
          <a:p>
            <a:pPr marL="12700" algn="l" rtl="0" eaLnBrk="0">
              <a:lnSpc>
                <a:spcPts val="1825"/>
              </a:lnSpc>
              <a:spcBef>
                <a:spcPts val="1074"/>
              </a:spcBef>
            </a:pPr>
            <a:r>
              <a:rPr sz="1500" kern="0" spc="-50">
                <a:solidFill>
                  <a:srgbClr val="000000">
                    <a:alpha val="100000"/>
                  </a:srgbClr>
                </a:solidFill>
                <a:latin typeface="SimHei"/>
                <a:ea typeface="SimHei"/>
                <a:cs typeface="SimHei"/>
              </a:rPr>
              <a:t>转” “非财政拨款结余”科目。</a:t>
            </a:r>
            <a:endParaRPr lang="SimHei" altLang="SimHei" sz="1500"/>
          </a:p>
          <a:p>
            <a:pPr marL="15240" algn="l" rtl="0" eaLnBrk="0">
              <a:lnSpc>
                <a:spcPct val="92000"/>
              </a:lnSpc>
              <a:spcBef>
                <a:spcPts val="1174"/>
              </a:spcBef>
            </a:pPr>
            <a:r>
              <a:rPr sz="1600" b="1" kern="0" spc="-40">
                <a:solidFill>
                  <a:srgbClr val="000000">
                    <a:alpha val="100000"/>
                  </a:srgbClr>
                </a:solidFill>
                <a:latin typeface="SimHei"/>
                <a:ea typeface="SimHei"/>
                <a:cs typeface="SimHei"/>
              </a:rPr>
              <a:t>④年末，确认未下达</a:t>
            </a:r>
            <a:r>
              <a:rPr sz="1600" b="1" kern="0" spc="-50">
                <a:solidFill>
                  <a:srgbClr val="000000">
                    <a:alpha val="100000"/>
                  </a:srgbClr>
                </a:solidFill>
                <a:latin typeface="SimHei"/>
                <a:ea typeface="SimHei"/>
                <a:cs typeface="SimHei"/>
              </a:rPr>
              <a:t>的财政用款额度</a:t>
            </a:r>
            <a:endParaRPr lang="SimHei" altLang="SimHei" sz="1600"/>
          </a:p>
          <a:p>
            <a:pPr marL="311150" algn="l" rtl="0" eaLnBrk="0">
              <a:lnSpc>
                <a:spcPct val="85000"/>
              </a:lnSpc>
              <a:spcBef>
                <a:spcPts val="701"/>
              </a:spcBef>
            </a:pPr>
            <a:r>
              <a:rPr sz="1600" kern="0" spc="-30">
                <a:solidFill>
                  <a:srgbClr val="000000">
                    <a:alpha val="100000"/>
                  </a:srgbClr>
                </a:solidFill>
                <a:latin typeface="SimHei"/>
                <a:ea typeface="SimHei"/>
                <a:cs typeface="SimHei"/>
              </a:rPr>
              <a:t>年末，根据本年度财政直接支付预算指标数与当年财政</a:t>
            </a:r>
            <a:r>
              <a:rPr sz="1600" kern="0" spc="-40">
                <a:solidFill>
                  <a:srgbClr val="000000">
                    <a:alpha val="100000"/>
                  </a:srgbClr>
                </a:solidFill>
                <a:latin typeface="SimHei"/>
                <a:ea typeface="SimHei"/>
                <a:cs typeface="SimHei"/>
              </a:rPr>
              <a:t>直接支付实际支出数的</a:t>
            </a:r>
            <a:r>
              <a:rPr sz="1600" b="1" kern="0" spc="-40">
                <a:solidFill>
                  <a:srgbClr val="000000">
                    <a:alpha val="100000"/>
                  </a:srgbClr>
                </a:solidFill>
                <a:latin typeface="SimHei"/>
                <a:ea typeface="SimHei"/>
                <a:cs typeface="SimHei"/>
              </a:rPr>
              <a:t>差额</a:t>
            </a:r>
            <a:r>
              <a:rPr sz="1600" kern="0" spc="-32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，借记</a:t>
            </a:r>
            <a:endParaRPr lang="SimHei" altLang="SimHei" sz="1600"/>
          </a:p>
          <a:p>
            <a:pPr marL="142239" algn="l" rtl="0" eaLnBrk="0">
              <a:lnSpc>
                <a:spcPts val="2852"/>
              </a:lnSpc>
            </a:pPr>
            <a:r>
              <a:rPr sz="1600" b="1" kern="0" spc="-80">
                <a:solidFill>
                  <a:srgbClr val="000000">
                    <a:alpha val="100000"/>
                  </a:srgbClr>
                </a:solidFill>
                <a:latin typeface="SimHei"/>
                <a:ea typeface="SimHei"/>
                <a:cs typeface="SimHei"/>
              </a:rPr>
              <a:t>“资金结存”</a:t>
            </a:r>
            <a:r>
              <a:rPr sz="1600" kern="0" spc="-80">
                <a:solidFill>
                  <a:srgbClr val="000000">
                    <a:alpha val="100000"/>
                  </a:srgbClr>
                </a:solidFill>
                <a:latin typeface="SimHei"/>
                <a:ea typeface="SimHei"/>
                <a:cs typeface="SimHei"/>
              </a:rPr>
              <a:t>科目(财政应返还额度),贷记“财政拨款预算收入”科</a:t>
            </a:r>
            <a:r>
              <a:rPr sz="1600" kern="0" spc="-90">
                <a:solidFill>
                  <a:srgbClr val="000000">
                    <a:alpha val="100000"/>
                  </a:srgbClr>
                </a:solidFill>
                <a:latin typeface="SimHei"/>
                <a:ea typeface="SimHei"/>
                <a:cs typeface="SimHei"/>
              </a:rPr>
              <a:t>目。</a:t>
            </a:r>
            <a:endParaRPr lang="SimHei" altLang="SimHei" sz="1600"/>
          </a:p>
          <a:p>
            <a:pPr marL="12700" algn="l" rtl="0" eaLnBrk="0">
              <a:lnSpc>
                <a:spcPct val="85000"/>
              </a:lnSpc>
              <a:spcBef>
                <a:spcPts val="1216"/>
              </a:spcBef>
            </a:pPr>
            <a:r>
              <a:rPr sz="1600" kern="0" spc="-40">
                <a:solidFill>
                  <a:srgbClr val="000000">
                    <a:alpha val="100000"/>
                  </a:srgbClr>
                </a:solidFill>
                <a:latin typeface="SimHei"/>
                <a:ea typeface="SimHei"/>
                <a:cs typeface="SimHei"/>
              </a:rPr>
              <a:t>本年度财政授权支付预算指标数大于零余额账户用款额度下达数的，根据未</a:t>
            </a:r>
            <a:r>
              <a:rPr sz="1600" kern="0" spc="-50">
                <a:solidFill>
                  <a:srgbClr val="000000">
                    <a:alpha val="100000"/>
                  </a:srgbClr>
                </a:solidFill>
                <a:latin typeface="SimHei"/>
                <a:ea typeface="SimHei"/>
                <a:cs typeface="SimHei"/>
              </a:rPr>
              <a:t>下达的用款额度，</a:t>
            </a:r>
            <a:endParaRPr lang="SimHei" altLang="SimHei" sz="1600"/>
          </a:p>
          <a:p>
            <a:pPr marL="12700" algn="l" rtl="0" eaLnBrk="0">
              <a:lnSpc>
                <a:spcPts val="2925"/>
              </a:lnSpc>
            </a:pPr>
            <a:r>
              <a:rPr sz="1600" kern="0" spc="-40">
                <a:solidFill>
                  <a:srgbClr val="000000">
                    <a:alpha val="100000"/>
                  </a:srgbClr>
                </a:solidFill>
                <a:latin typeface="SimHei"/>
                <a:ea typeface="SimHei"/>
                <a:cs typeface="SimHei"/>
              </a:rPr>
              <a:t>借记“资金结存”科</a:t>
            </a:r>
            <a:r>
              <a:rPr sz="1600" kern="0" spc="-50">
                <a:solidFill>
                  <a:srgbClr val="000000">
                    <a:alpha val="100000"/>
                  </a:srgbClr>
                </a:solidFill>
                <a:latin typeface="SimHei"/>
                <a:ea typeface="SimHei"/>
                <a:cs typeface="SimHei"/>
              </a:rPr>
              <a:t>目(财政应返还额度),贷记“财政拨款预算收入”科目。</a:t>
            </a:r>
            <a:endParaRPr lang="SimHei" altLang="SimHei" sz="1600"/>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 name="textbox 104"/>
          <p:cNvSpPr/>
          <p:nvPr/>
        </p:nvSpPr>
        <p:spPr>
          <a:xfrm>
            <a:off x="1143042" y="952213"/>
            <a:ext cx="8519794" cy="50088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2225675"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marL="78739" algn="l" rtl="0" eaLnBrk="0">
              <a:lnSpc>
                <a:spcPct val="95000"/>
              </a:lnSpc>
              <a:spcBef>
                <a:spcPts val="491"/>
              </a:spcBef>
            </a:pPr>
            <a:r>
              <a:rPr sz="1600" b="1" kern="0" spc="60">
                <a:solidFill>
                  <a:srgbClr val="000000">
                    <a:alpha val="100000"/>
                  </a:srgbClr>
                </a:solidFill>
                <a:latin typeface="SimHei"/>
                <a:ea typeface="SimHei"/>
                <a:cs typeface="SimHei"/>
              </a:rPr>
              <a:t>(2)资金流出的会计核算</a:t>
            </a:r>
            <a:endParaRPr lang="SimHei" altLang="SimHei" sz="1600"/>
          </a:p>
          <a:p>
            <a:pPr marL="15240" algn="l" rtl="0" eaLnBrk="0">
              <a:lnSpc>
                <a:spcPct val="95000"/>
              </a:lnSpc>
              <a:spcBef>
                <a:spcPts val="1114"/>
              </a:spcBef>
            </a:pPr>
            <a:r>
              <a:rPr sz="1600" b="1" kern="0" spc="-60">
                <a:solidFill>
                  <a:srgbClr val="000000">
                    <a:alpha val="100000"/>
                  </a:srgbClr>
                </a:solidFill>
                <a:latin typeface="SimHei"/>
                <a:ea typeface="SimHei"/>
                <a:cs typeface="SimHei"/>
              </a:rPr>
              <a:t>①发生预算支出</a:t>
            </a:r>
            <a:endParaRPr lang="SimHei" altLang="SimHei" sz="1600"/>
          </a:p>
          <a:p>
            <a:pPr marL="12700" algn="l" rtl="0" eaLnBrk="0">
              <a:lnSpc>
                <a:spcPct val="85000"/>
              </a:lnSpc>
              <a:spcBef>
                <a:spcPts val="526"/>
              </a:spcBef>
            </a:pPr>
            <a:r>
              <a:rPr sz="1600" kern="0" spc="-40">
                <a:solidFill>
                  <a:srgbClr val="000000">
                    <a:alpha val="100000"/>
                  </a:srgbClr>
                </a:solidFill>
                <a:latin typeface="SimHei"/>
                <a:ea typeface="SimHei"/>
                <a:cs typeface="SimHei"/>
              </a:rPr>
              <a:t>财政授权支付方式下，发生相关支出时，按照实际支付的金额，借记“行政支出” “事</a:t>
            </a:r>
            <a:r>
              <a:rPr sz="1600" kern="0" spc="-50">
                <a:solidFill>
                  <a:srgbClr val="000000">
                    <a:alpha val="100000"/>
                  </a:srgbClr>
                </a:solidFill>
                <a:latin typeface="SimHei"/>
                <a:ea typeface="SimHei"/>
                <a:cs typeface="SimHei"/>
              </a:rPr>
              <a:t>业支出”</a:t>
            </a:r>
            <a:endParaRPr lang="SimHei" altLang="SimHei" sz="1600"/>
          </a:p>
          <a:p>
            <a:pPr marL="12700" algn="l" rtl="0" eaLnBrk="0">
              <a:lnSpc>
                <a:spcPts val="2850"/>
              </a:lnSpc>
            </a:pPr>
            <a:r>
              <a:rPr sz="1600" kern="0" spc="-30">
                <a:solidFill>
                  <a:srgbClr val="000000">
                    <a:alpha val="100000"/>
                  </a:srgbClr>
                </a:solidFill>
                <a:latin typeface="SimHei"/>
                <a:ea typeface="SimHei"/>
                <a:cs typeface="SimHei"/>
              </a:rPr>
              <a:t>等科目，贷记“资金结存”科目(零余额账户用款额度)。从零余</a:t>
            </a:r>
            <a:r>
              <a:rPr sz="1600" kern="0" spc="-40">
                <a:solidFill>
                  <a:srgbClr val="000000">
                    <a:alpha val="100000"/>
                  </a:srgbClr>
                </a:solidFill>
                <a:latin typeface="SimHei"/>
                <a:ea typeface="SimHei"/>
                <a:cs typeface="SimHei"/>
              </a:rPr>
              <a:t>额账户提取现金时，借记“</a:t>
            </a:r>
            <a:r>
              <a:rPr sz="1600" b="1" kern="0" spc="-40">
                <a:solidFill>
                  <a:srgbClr val="000000">
                    <a:alpha val="100000"/>
                  </a:srgbClr>
                </a:solidFill>
                <a:latin typeface="SimHei"/>
                <a:ea typeface="SimHei"/>
                <a:cs typeface="SimHei"/>
              </a:rPr>
              <a:t>资</a:t>
            </a:r>
            <a:endParaRPr lang="SimHei" altLang="SimHei" sz="1600"/>
          </a:p>
          <a:p>
            <a:pPr marL="15240" algn="l" rtl="0" eaLnBrk="0">
              <a:lnSpc>
                <a:spcPct val="85000"/>
              </a:lnSpc>
              <a:spcBef>
                <a:spcPts val="1218"/>
              </a:spcBef>
            </a:pPr>
            <a:r>
              <a:rPr sz="1600" b="1" kern="0" spc="-30">
                <a:solidFill>
                  <a:srgbClr val="000000">
                    <a:alpha val="100000"/>
                  </a:srgbClr>
                </a:solidFill>
                <a:latin typeface="SimHei"/>
                <a:ea typeface="SimHei"/>
                <a:cs typeface="SimHei"/>
              </a:rPr>
              <a:t>金结存”</a:t>
            </a:r>
            <a:r>
              <a:rPr sz="1600" kern="0" spc="-30">
                <a:solidFill>
                  <a:srgbClr val="000000">
                    <a:alpha val="100000"/>
                  </a:srgbClr>
                </a:solidFill>
                <a:latin typeface="SimHei"/>
                <a:ea typeface="SimHei"/>
                <a:cs typeface="SimHei"/>
              </a:rPr>
              <a:t>科目(货币资金),贷记</a:t>
            </a:r>
            <a:r>
              <a:rPr sz="1600" b="1" kern="0" spc="-30">
                <a:solidFill>
                  <a:srgbClr val="000000">
                    <a:alpha val="100000"/>
                  </a:srgbClr>
                </a:solidFill>
                <a:latin typeface="SimHei"/>
                <a:ea typeface="SimHei"/>
                <a:cs typeface="SimHei"/>
              </a:rPr>
              <a:t>“资金结存”</a:t>
            </a:r>
            <a:r>
              <a:rPr sz="1600" kern="0" spc="-30">
                <a:solidFill>
                  <a:srgbClr val="000000">
                    <a:alpha val="100000"/>
                  </a:srgbClr>
                </a:solidFill>
                <a:latin typeface="SimHei"/>
                <a:ea typeface="SimHei"/>
                <a:cs typeface="SimHei"/>
              </a:rPr>
              <a:t>科目(零余额账户用款额度)。退回现</a:t>
            </a:r>
            <a:r>
              <a:rPr sz="1600" kern="0" spc="-40">
                <a:solidFill>
                  <a:srgbClr val="000000">
                    <a:alpha val="100000"/>
                  </a:srgbClr>
                </a:solidFill>
                <a:latin typeface="SimHei"/>
                <a:ea typeface="SimHei"/>
                <a:cs typeface="SimHei"/>
              </a:rPr>
              <a:t>金时，做相</a:t>
            </a:r>
            <a:endParaRPr lang="SimHei" altLang="SimHei" sz="1600"/>
          </a:p>
          <a:p>
            <a:pPr marL="12700" algn="l" rtl="0" eaLnBrk="0">
              <a:lnSpc>
                <a:spcPct val="150000"/>
              </a:lnSpc>
              <a:spcBef>
                <a:spcPts val="22"/>
              </a:spcBef>
            </a:pPr>
            <a:r>
              <a:rPr sz="1600" kern="0" spc="-30">
                <a:solidFill>
                  <a:srgbClr val="000000">
                    <a:alpha val="100000"/>
                  </a:srgbClr>
                </a:solidFill>
                <a:latin typeface="SimHei"/>
                <a:ea typeface="SimHei"/>
                <a:cs typeface="SimHei"/>
              </a:rPr>
              <a:t>反会计分录。</a:t>
            </a:r>
            <a:r>
              <a:rPr sz="1600" b="1" kern="0" spc="-30">
                <a:solidFill>
                  <a:srgbClr val="000000">
                    <a:alpha val="100000"/>
                  </a:srgbClr>
                </a:solidFill>
                <a:latin typeface="SimHei"/>
                <a:ea typeface="SimHei"/>
                <a:cs typeface="SimHei"/>
              </a:rPr>
              <a:t>使用以前年度财政直接支付额度发</a:t>
            </a:r>
            <a:r>
              <a:rPr sz="1600" kern="0" spc="-30">
                <a:solidFill>
                  <a:srgbClr val="000000">
                    <a:alpha val="100000"/>
                  </a:srgbClr>
                </a:solidFill>
                <a:latin typeface="SimHei"/>
                <a:ea typeface="SimHei"/>
                <a:cs typeface="SimHei"/>
              </a:rPr>
              <a:t>生支出时，按照实际支付金额，借记“行政支</a:t>
            </a:r>
            <a:r>
              <a:rPr sz="1600" kern="0" spc="10">
                <a:solidFill>
                  <a:srgbClr val="000000">
                    <a:alpha val="100000"/>
                  </a:srgbClr>
                </a:solidFill>
                <a:latin typeface="SimHei"/>
                <a:ea typeface="SimHei"/>
                <a:cs typeface="SimHei"/>
              </a:rPr>
              <a:t>    </a:t>
            </a:r>
            <a:r>
              <a:rPr sz="1600" kern="0" spc="-50">
                <a:solidFill>
                  <a:srgbClr val="000000">
                    <a:alpha val="100000"/>
                  </a:srgbClr>
                </a:solidFill>
                <a:latin typeface="SimHei"/>
                <a:ea typeface="SimHei"/>
                <a:cs typeface="SimHei"/>
              </a:rPr>
              <a:t>出” “事业支出”等科目，贷记“</a:t>
            </a:r>
            <a:r>
              <a:rPr sz="1600" b="1" kern="0" spc="-50">
                <a:solidFill>
                  <a:srgbClr val="000000">
                    <a:alpha val="100000"/>
                  </a:srgbClr>
                </a:solidFill>
                <a:latin typeface="SimHei"/>
                <a:ea typeface="SimHei"/>
                <a:cs typeface="SimHei"/>
              </a:rPr>
              <a:t>资金结存”</a:t>
            </a:r>
            <a:r>
              <a:rPr sz="1600" kern="0" spc="-50">
                <a:solidFill>
                  <a:srgbClr val="000000">
                    <a:alpha val="100000"/>
                  </a:srgbClr>
                </a:solidFill>
                <a:latin typeface="SimHei"/>
                <a:ea typeface="SimHei"/>
                <a:cs typeface="SimHei"/>
              </a:rPr>
              <a:t>科</a:t>
            </a:r>
            <a:r>
              <a:rPr sz="1600" kern="0" spc="-60">
                <a:solidFill>
                  <a:srgbClr val="000000">
                    <a:alpha val="100000"/>
                  </a:srgbClr>
                </a:solidFill>
                <a:latin typeface="SimHei"/>
                <a:ea typeface="SimHei"/>
                <a:cs typeface="SimHei"/>
              </a:rPr>
              <a:t>目(财政应返还额度)。国库集中支付以外的其    </a:t>
            </a:r>
            <a:r>
              <a:rPr sz="1600" kern="0" spc="-40">
                <a:solidFill>
                  <a:srgbClr val="000000">
                    <a:alpha val="100000"/>
                  </a:srgbClr>
                </a:solidFill>
                <a:latin typeface="SimHei"/>
                <a:ea typeface="SimHei"/>
                <a:cs typeface="SimHei"/>
              </a:rPr>
              <a:t>他支付方式下，发生相关支出时，按照实际支付的金额，借记“事业</a:t>
            </a:r>
            <a:r>
              <a:rPr sz="1600" kern="0" spc="-50">
                <a:solidFill>
                  <a:srgbClr val="000000">
                    <a:alpha val="100000"/>
                  </a:srgbClr>
                </a:solidFill>
                <a:latin typeface="SimHei"/>
                <a:ea typeface="SimHei"/>
                <a:cs typeface="SimHei"/>
              </a:rPr>
              <a:t>支出” “经营支出”等科</a:t>
            </a:r>
            <a:r>
              <a:rPr sz="1600" kern="0" spc="-10">
                <a:solidFill>
                  <a:srgbClr val="000000">
                    <a:alpha val="100000"/>
                  </a:srgbClr>
                </a:solidFill>
                <a:latin typeface="SimHei"/>
                <a:ea typeface="SimHei"/>
                <a:cs typeface="SimHei"/>
              </a:rPr>
              <a:t>    </a:t>
            </a:r>
            <a:r>
              <a:rPr sz="1600" kern="0" spc="-80">
                <a:solidFill>
                  <a:srgbClr val="000000">
                    <a:alpha val="100000"/>
                  </a:srgbClr>
                </a:solidFill>
                <a:latin typeface="SimHei"/>
                <a:ea typeface="SimHei"/>
                <a:cs typeface="SimHei"/>
              </a:rPr>
              <a:t>目，贷记“</a:t>
            </a:r>
            <a:r>
              <a:rPr sz="1600" b="1" kern="0" spc="-80">
                <a:solidFill>
                  <a:srgbClr val="000000">
                    <a:alpha val="100000"/>
                  </a:srgbClr>
                </a:solidFill>
                <a:latin typeface="SimHei"/>
                <a:ea typeface="SimHei"/>
                <a:cs typeface="SimHei"/>
              </a:rPr>
              <a:t>资金结存”</a:t>
            </a:r>
            <a:r>
              <a:rPr sz="1600" kern="0" spc="-80">
                <a:solidFill>
                  <a:srgbClr val="000000">
                    <a:alpha val="100000"/>
                  </a:srgbClr>
                </a:solidFill>
                <a:latin typeface="SimHei"/>
                <a:ea typeface="SimHei"/>
                <a:cs typeface="SimHei"/>
              </a:rPr>
              <a:t>科目(货币资金</a:t>
            </a:r>
            <a:r>
              <a:rPr sz="1600" kern="0" spc="-90">
                <a:solidFill>
                  <a:srgbClr val="000000">
                    <a:alpha val="100000"/>
                  </a:srgbClr>
                </a:solidFill>
                <a:latin typeface="SimHei"/>
                <a:ea typeface="SimHei"/>
                <a:cs typeface="SimHei"/>
              </a:rPr>
              <a:t>)。</a:t>
            </a:r>
            <a:endParaRPr lang="SimHei" altLang="SimHei" sz="1600"/>
          </a:p>
          <a:p>
            <a:pPr marL="418465" algn="l" rtl="0" eaLnBrk="0">
              <a:lnSpc>
                <a:spcPct val="92000"/>
              </a:lnSpc>
              <a:spcBef>
                <a:spcPts val="1134"/>
              </a:spcBef>
            </a:pPr>
            <a:r>
              <a:rPr sz="1600" kern="0" spc="-20">
                <a:solidFill>
                  <a:srgbClr val="000000">
                    <a:alpha val="100000"/>
                  </a:srgbClr>
                </a:solidFill>
                <a:latin typeface="SimHei"/>
                <a:ea typeface="SimHei"/>
                <a:cs typeface="SimHei"/>
              </a:rPr>
              <a:t>按照规定使用提取的专用基金支付相关项目</a:t>
            </a:r>
            <a:r>
              <a:rPr sz="1600" kern="0" spc="-30">
                <a:solidFill>
                  <a:srgbClr val="000000">
                    <a:alpha val="100000"/>
                  </a:srgbClr>
                </a:solidFill>
                <a:latin typeface="SimHei"/>
                <a:ea typeface="SimHei"/>
                <a:cs typeface="SimHei"/>
              </a:rPr>
              <a:t>时，按照实际支付金额，借记“专用结余”</a:t>
            </a:r>
            <a:endParaRPr lang="SimHei" altLang="SimHei" sz="1600"/>
          </a:p>
          <a:p>
            <a:pPr marL="12700" algn="l" rtl="0" eaLnBrk="0">
              <a:lnSpc>
                <a:spcPct val="85000"/>
              </a:lnSpc>
              <a:spcBef>
                <a:spcPts val="1147"/>
              </a:spcBef>
            </a:pPr>
            <a:r>
              <a:rPr sz="1600" kern="0" spc="-40">
                <a:solidFill>
                  <a:srgbClr val="000000">
                    <a:alpha val="100000"/>
                  </a:srgbClr>
                </a:solidFill>
                <a:latin typeface="SimHei"/>
                <a:ea typeface="SimHei"/>
                <a:cs typeface="SimHei"/>
              </a:rPr>
              <a:t>科目(从非财政拨款结余中提取的专用基金)或“事业支出”等科目[从预算收入中计提</a:t>
            </a:r>
            <a:r>
              <a:rPr sz="1600" kern="0" spc="-50">
                <a:solidFill>
                  <a:srgbClr val="000000">
                    <a:alpha val="100000"/>
                  </a:srgbClr>
                </a:solidFill>
                <a:latin typeface="SimHei"/>
                <a:ea typeface="SimHei"/>
                <a:cs typeface="SimHei"/>
              </a:rPr>
              <a:t>的专用基</a:t>
            </a:r>
            <a:endParaRPr lang="SimHei" altLang="SimHei" sz="1600"/>
          </a:p>
          <a:p>
            <a:pPr marL="12700" algn="l" rtl="0" eaLnBrk="0">
              <a:lnSpc>
                <a:spcPts val="2855"/>
              </a:lnSpc>
            </a:pPr>
            <a:r>
              <a:rPr sz="1600" kern="0" spc="-80">
                <a:solidFill>
                  <a:srgbClr val="000000">
                    <a:alpha val="100000"/>
                  </a:srgbClr>
                </a:solidFill>
                <a:latin typeface="SimHei"/>
                <a:ea typeface="SimHei"/>
                <a:cs typeface="SimHei"/>
              </a:rPr>
              <a:t>金],贷记“资金结存”科目(货币资金)。</a:t>
            </a:r>
            <a:endParaRPr lang="SimHei" altLang="SimHei" sz="1600"/>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 name="textbox 106"/>
          <p:cNvSpPr/>
          <p:nvPr/>
        </p:nvSpPr>
        <p:spPr>
          <a:xfrm>
            <a:off x="1130317" y="952213"/>
            <a:ext cx="8199755" cy="49987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223901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a:p>
            <a:pPr algn="l" rtl="0" eaLnBrk="0">
              <a:lnSpc>
                <a:spcPct val="134000"/>
              </a:lnSpc>
            </a:pPr>
            <a:endParaRPr lang="Arial" altLang="Arial" sz="1000"/>
          </a:p>
          <a:p>
            <a:pPr algn="l" rtl="0" eaLnBrk="0">
              <a:lnSpc>
                <a:spcPct val="135000"/>
              </a:lnSpc>
            </a:pPr>
            <a:endParaRPr lang="Arial" altLang="Arial" sz="1000"/>
          </a:p>
          <a:p>
            <a:pPr marL="127000" algn="l" rtl="0" eaLnBrk="0">
              <a:lnSpc>
                <a:spcPct val="85000"/>
              </a:lnSpc>
              <a:spcBef>
                <a:spcPts val="487"/>
              </a:spcBef>
            </a:pPr>
            <a:r>
              <a:rPr sz="1600" kern="0" spc="-20">
                <a:solidFill>
                  <a:srgbClr val="000000">
                    <a:alpha val="100000"/>
                  </a:srgbClr>
                </a:solidFill>
                <a:latin typeface="SimHei"/>
                <a:ea typeface="SimHei"/>
                <a:cs typeface="SimHei"/>
              </a:rPr>
              <a:t>【例2】某事业单位本年度使用本年度财政支付额度购买固定资产支出300000元，以前年度</a:t>
            </a:r>
            <a:endParaRPr lang="SimHei" altLang="SimHei" sz="1600"/>
          </a:p>
          <a:p>
            <a:pPr marL="12700" algn="l" rtl="0" eaLnBrk="0">
              <a:lnSpc>
                <a:spcPts val="2850"/>
              </a:lnSpc>
            </a:pPr>
            <a:r>
              <a:rPr sz="1600" kern="0" spc="-10">
                <a:solidFill>
                  <a:srgbClr val="000000">
                    <a:alpha val="100000"/>
                  </a:srgbClr>
                </a:solidFill>
                <a:latin typeface="SimHei"/>
                <a:ea typeface="SimHei"/>
                <a:cs typeface="SimHei"/>
              </a:rPr>
              <a:t>的财政支付额度发生的管理支出为500000元，相应的分录为：</a:t>
            </a:r>
            <a:endParaRPr lang="SimHei" altLang="SimHei" sz="1600"/>
          </a:p>
          <a:p>
            <a:pPr marL="12700" algn="l" rtl="0" eaLnBrk="0">
              <a:lnSpc>
                <a:spcPts val="2012"/>
              </a:lnSpc>
              <a:spcBef>
                <a:spcPts val="1305"/>
              </a:spcBef>
            </a:pPr>
            <a:r>
              <a:rPr sz="2400" kern="0" spc="-50" baseline="12862">
                <a:solidFill>
                  <a:srgbClr val="000000">
                    <a:alpha val="100000"/>
                  </a:srgbClr>
                </a:solidFill>
                <a:latin typeface="SimHei"/>
                <a:ea typeface="SimHei"/>
                <a:cs typeface="SimHei"/>
              </a:rPr>
              <a:t>借：事业支出</a:t>
            </a:r>
            <a:r>
              <a:rPr sz="1500" kern="0" spc="-50">
                <a:solidFill>
                  <a:srgbClr val="000000">
                    <a:alpha val="100000"/>
                  </a:srgbClr>
                </a:solidFill>
                <a:latin typeface="SimHei"/>
                <a:ea typeface="SimHei"/>
                <a:cs typeface="SimHei"/>
              </a:rPr>
              <a:t>      </a:t>
            </a:r>
            <a:r>
              <a:rPr sz="1300" kern="0" spc="-50">
                <a:solidFill>
                  <a:srgbClr val="000000">
                    <a:alpha val="100000"/>
                  </a:srgbClr>
                </a:solidFill>
                <a:latin typeface="SimSun"/>
                <a:ea typeface="SimSun"/>
                <a:cs typeface="SimSun"/>
              </a:rPr>
              <a:t>300000    </a:t>
            </a:r>
            <a:r>
              <a:rPr sz="1300" kern="0" spc="-60">
                <a:solidFill>
                  <a:srgbClr val="000000">
                    <a:alpha val="100000"/>
                  </a:srgbClr>
                </a:solidFill>
                <a:latin typeface="SimSun"/>
                <a:ea typeface="SimSun"/>
                <a:cs typeface="SimSun"/>
              </a:rPr>
              <a:t>      </a:t>
            </a:r>
            <a:r>
              <a:rPr sz="2400" kern="0" spc="-60" baseline="-1000">
                <a:solidFill>
                  <a:srgbClr val="000000">
                    <a:alpha val="100000"/>
                  </a:srgbClr>
                </a:solidFill>
                <a:latin typeface="SimHei"/>
                <a:ea typeface="SimHei"/>
                <a:cs typeface="SimHei"/>
              </a:rPr>
              <a:t>贷：资金结存--零余额账户用款额度</a:t>
            </a:r>
            <a:r>
              <a:rPr sz="1500" kern="0" spc="-60">
                <a:solidFill>
                  <a:srgbClr val="000000">
                    <a:alpha val="100000"/>
                  </a:srgbClr>
                </a:solidFill>
                <a:latin typeface="SimHei"/>
                <a:ea typeface="SimHei"/>
                <a:cs typeface="SimHei"/>
              </a:rPr>
              <a:t>      </a:t>
            </a:r>
            <a:r>
              <a:rPr sz="1300" kern="0" spc="-60">
                <a:solidFill>
                  <a:srgbClr val="000000">
                    <a:alpha val="100000"/>
                  </a:srgbClr>
                </a:solidFill>
                <a:latin typeface="SimSun"/>
                <a:ea typeface="SimSun"/>
                <a:cs typeface="SimSun"/>
              </a:rPr>
              <a:t>300000</a:t>
            </a:r>
            <a:endParaRPr lang="SimSun" altLang="SimSun" sz="1300"/>
          </a:p>
          <a:p>
            <a:pPr marL="12700" algn="l" rtl="0" eaLnBrk="0">
              <a:lnSpc>
                <a:spcPts val="2017"/>
              </a:lnSpc>
              <a:spcBef>
                <a:spcPts val="832"/>
              </a:spcBef>
            </a:pPr>
            <a:r>
              <a:rPr sz="2400" kern="0" spc="-50" baseline="12792">
                <a:solidFill>
                  <a:srgbClr val="000000">
                    <a:alpha val="100000"/>
                  </a:srgbClr>
                </a:solidFill>
                <a:latin typeface="SimHei"/>
                <a:ea typeface="SimHei"/>
                <a:cs typeface="SimHei"/>
              </a:rPr>
              <a:t>借：固定资产</a:t>
            </a:r>
            <a:r>
              <a:rPr sz="1500" kern="0" spc="540">
                <a:solidFill>
                  <a:srgbClr val="000000">
                    <a:alpha val="100000"/>
                  </a:srgbClr>
                </a:solidFill>
                <a:latin typeface="SimHei"/>
                <a:ea typeface="SimHei"/>
                <a:cs typeface="SimHei"/>
              </a:rPr>
              <a:t> </a:t>
            </a:r>
            <a:r>
              <a:rPr sz="2000" kern="0" spc="-50" baseline="-1000">
                <a:solidFill>
                  <a:srgbClr val="000000">
                    <a:alpha val="100000"/>
                  </a:srgbClr>
                </a:solidFill>
                <a:latin typeface="SimSun"/>
                <a:ea typeface="SimSun"/>
                <a:cs typeface="SimSun"/>
              </a:rPr>
              <a:t>300</a:t>
            </a:r>
            <a:r>
              <a:rPr sz="2000" kern="0" spc="-60" baseline="-1000">
                <a:solidFill>
                  <a:srgbClr val="000000">
                    <a:alpha val="100000"/>
                  </a:srgbClr>
                </a:solidFill>
                <a:latin typeface="SimSun"/>
                <a:ea typeface="SimSun"/>
                <a:cs typeface="SimSun"/>
              </a:rPr>
              <a:t>000</a:t>
            </a:r>
            <a:r>
              <a:rPr sz="1300" kern="0" spc="-60">
                <a:solidFill>
                  <a:srgbClr val="000000">
                    <a:alpha val="100000"/>
                  </a:srgbClr>
                </a:solidFill>
                <a:latin typeface="SimSun"/>
                <a:ea typeface="SimSun"/>
                <a:cs typeface="SimSun"/>
              </a:rPr>
              <a:t>               </a:t>
            </a:r>
            <a:r>
              <a:rPr sz="2400" kern="0" spc="-60" baseline="-2400">
                <a:solidFill>
                  <a:srgbClr val="000000">
                    <a:alpha val="100000"/>
                  </a:srgbClr>
                </a:solidFill>
                <a:latin typeface="SimHei"/>
                <a:ea typeface="SimHei"/>
                <a:cs typeface="SimHei"/>
              </a:rPr>
              <a:t>贷：零余额账户用款额度</a:t>
            </a:r>
            <a:r>
              <a:rPr sz="1500" kern="0" spc="-60">
                <a:solidFill>
                  <a:srgbClr val="000000">
                    <a:alpha val="100000"/>
                  </a:srgbClr>
                </a:solidFill>
                <a:latin typeface="SimHei"/>
                <a:ea typeface="SimHei"/>
                <a:cs typeface="SimHei"/>
              </a:rPr>
              <a:t>  </a:t>
            </a:r>
            <a:r>
              <a:rPr sz="2400" kern="0" spc="-60" baseline="-2400">
                <a:solidFill>
                  <a:srgbClr val="000000">
                    <a:alpha val="100000"/>
                  </a:srgbClr>
                </a:solidFill>
                <a:latin typeface="SimHei"/>
                <a:ea typeface="SimHei"/>
                <a:cs typeface="SimHei"/>
              </a:rPr>
              <a:t>300000</a:t>
            </a:r>
            <a:endParaRPr lang="SimHei" altLang="SimHei" sz="2400" baseline="-2400"/>
          </a:p>
          <a:p>
            <a:pPr marL="12700" algn="l" rtl="0" eaLnBrk="0">
              <a:lnSpc>
                <a:spcPts val="1969"/>
              </a:lnSpc>
              <a:spcBef>
                <a:spcPts val="887"/>
              </a:spcBef>
            </a:pPr>
            <a:r>
              <a:rPr sz="2400" kern="0" spc="-70" baseline="11537">
                <a:solidFill>
                  <a:srgbClr val="000000">
                    <a:alpha val="100000"/>
                  </a:srgbClr>
                </a:solidFill>
                <a:latin typeface="SimHei"/>
                <a:ea typeface="SimHei"/>
                <a:cs typeface="SimHei"/>
              </a:rPr>
              <a:t>借：事业支出</a:t>
            </a:r>
            <a:r>
              <a:rPr sz="1500" kern="0" spc="-70">
                <a:solidFill>
                  <a:srgbClr val="000000">
                    <a:alpha val="100000"/>
                  </a:srgbClr>
                </a:solidFill>
                <a:latin typeface="SimHei"/>
                <a:ea typeface="SimHei"/>
                <a:cs typeface="SimHei"/>
              </a:rPr>
              <a:t>      </a:t>
            </a:r>
            <a:r>
              <a:rPr sz="1300" kern="0" spc="-70">
                <a:solidFill>
                  <a:srgbClr val="000000">
                    <a:alpha val="100000"/>
                  </a:srgbClr>
                </a:solidFill>
                <a:latin typeface="SimSun"/>
                <a:ea typeface="SimSun"/>
                <a:cs typeface="SimSun"/>
              </a:rPr>
              <a:t>500000          </a:t>
            </a:r>
            <a:r>
              <a:rPr sz="1600" kern="0" spc="-70">
                <a:solidFill>
                  <a:srgbClr val="000000">
                    <a:alpha val="100000"/>
                  </a:srgbClr>
                </a:solidFill>
                <a:latin typeface="SimHei"/>
                <a:ea typeface="SimHei"/>
                <a:cs typeface="SimHei"/>
              </a:rPr>
              <a:t>贷：资金结存--财政应返还额度  500000</a:t>
            </a:r>
            <a:endParaRPr lang="SimHei" altLang="SimHei" sz="1600"/>
          </a:p>
          <a:p>
            <a:pPr marL="12700" algn="l" rtl="0" eaLnBrk="0">
              <a:lnSpc>
                <a:spcPct val="96000"/>
              </a:lnSpc>
              <a:spcBef>
                <a:spcPts val="1222"/>
              </a:spcBef>
            </a:pPr>
            <a:r>
              <a:rPr sz="1600" kern="0" spc="-30">
                <a:solidFill>
                  <a:srgbClr val="000000">
                    <a:alpha val="100000"/>
                  </a:srgbClr>
                </a:solidFill>
                <a:latin typeface="SimHei"/>
                <a:ea typeface="SimHei"/>
                <a:cs typeface="SimHei"/>
              </a:rPr>
              <a:t>借：单位管理费用500000</a:t>
            </a:r>
            <a:r>
              <a:rPr sz="1600" kern="0" spc="130">
                <a:solidFill>
                  <a:srgbClr val="000000">
                    <a:alpha val="100000"/>
                  </a:srgbClr>
                </a:solidFill>
                <a:latin typeface="SimHei"/>
                <a:ea typeface="SimHei"/>
                <a:cs typeface="SimHei"/>
              </a:rPr>
              <a:t>     </a:t>
            </a:r>
            <a:r>
              <a:rPr sz="1600" kern="0" spc="-30">
                <a:solidFill>
                  <a:srgbClr val="000000">
                    <a:alpha val="100000"/>
                  </a:srgbClr>
                </a:solidFill>
                <a:latin typeface="SimHei"/>
                <a:ea typeface="SimHei"/>
                <a:cs typeface="SimHei"/>
              </a:rPr>
              <a:t>贷：财政应返还额度</a:t>
            </a:r>
            <a:r>
              <a:rPr sz="1600" kern="0" spc="220">
                <a:solidFill>
                  <a:srgbClr val="000000">
                    <a:alpha val="100000"/>
                  </a:srgbClr>
                </a:solidFill>
                <a:latin typeface="SimHei"/>
                <a:ea typeface="SimHei"/>
                <a:cs typeface="SimHei"/>
              </a:rPr>
              <a:t>  </a:t>
            </a:r>
            <a:r>
              <a:rPr sz="1600" kern="0" spc="-30">
                <a:solidFill>
                  <a:srgbClr val="000000">
                    <a:alpha val="100000"/>
                  </a:srgbClr>
                </a:solidFill>
                <a:latin typeface="SimHei"/>
                <a:ea typeface="SimHei"/>
                <a:cs typeface="SimHei"/>
              </a:rPr>
              <a:t>5000</a:t>
            </a:r>
            <a:r>
              <a:rPr sz="1600" kern="0" spc="-40">
                <a:solidFill>
                  <a:srgbClr val="000000">
                    <a:alpha val="100000"/>
                  </a:srgbClr>
                </a:solidFill>
                <a:latin typeface="SimHei"/>
                <a:ea typeface="SimHei"/>
                <a:cs typeface="SimHei"/>
              </a:rPr>
              <a:t>00</a:t>
            </a:r>
            <a:endParaRPr lang="SimHei" altLang="SimHei" sz="1600"/>
          </a:p>
          <a:p>
            <a:pPr marL="15240" algn="l" rtl="0" eaLnBrk="0">
              <a:lnSpc>
                <a:spcPct val="95000"/>
              </a:lnSpc>
              <a:spcBef>
                <a:spcPts val="1128"/>
              </a:spcBef>
            </a:pPr>
            <a:r>
              <a:rPr sz="1600" b="1" kern="0" spc="-60">
                <a:solidFill>
                  <a:srgbClr val="000000">
                    <a:alpha val="100000"/>
                  </a:srgbClr>
                </a:solidFill>
                <a:latin typeface="SimHei"/>
                <a:ea typeface="SimHei"/>
                <a:cs typeface="SimHei"/>
              </a:rPr>
              <a:t>②上缴或缴回财政资金</a:t>
            </a:r>
            <a:endParaRPr lang="SimHei" altLang="SimHei" sz="1600"/>
          </a:p>
          <a:p>
            <a:pPr marL="437515" algn="l" rtl="0" eaLnBrk="0">
              <a:lnSpc>
                <a:spcPct val="85000"/>
              </a:lnSpc>
              <a:spcBef>
                <a:spcPts val="476"/>
              </a:spcBef>
            </a:pPr>
            <a:r>
              <a:rPr sz="1600" kern="0" spc="-20">
                <a:solidFill>
                  <a:srgbClr val="000000">
                    <a:alpha val="100000"/>
                  </a:srgbClr>
                </a:solidFill>
                <a:latin typeface="SimHei"/>
                <a:ea typeface="SimHei"/>
                <a:cs typeface="SimHei"/>
              </a:rPr>
              <a:t>按照规定上缴财政拨款结转结余资金或注销财政拨款结转结余资</a:t>
            </a:r>
            <a:r>
              <a:rPr sz="1600" kern="0" spc="-30">
                <a:solidFill>
                  <a:srgbClr val="000000">
                    <a:alpha val="100000"/>
                  </a:srgbClr>
                </a:solidFill>
                <a:latin typeface="SimHei"/>
                <a:ea typeface="SimHei"/>
                <a:cs typeface="SimHei"/>
              </a:rPr>
              <a:t>金额度的，按照实际上</a:t>
            </a:r>
            <a:endParaRPr lang="SimHei" altLang="SimHei" sz="1600"/>
          </a:p>
          <a:p>
            <a:pPr marL="12700" indent="2540" algn="l" rtl="0" eaLnBrk="0">
              <a:lnSpc>
                <a:spcPct val="152000"/>
              </a:lnSpc>
              <a:spcBef>
                <a:spcPts val="4"/>
              </a:spcBef>
            </a:pPr>
            <a:r>
              <a:rPr sz="1600" b="1" kern="0" spc="-30">
                <a:solidFill>
                  <a:srgbClr val="000000">
                    <a:alpha val="100000"/>
                  </a:srgbClr>
                </a:solidFill>
                <a:latin typeface="SimHei"/>
                <a:ea typeface="SimHei"/>
                <a:cs typeface="SimHei"/>
              </a:rPr>
              <a:t>缴资金数额或注销的资金额度数</a:t>
            </a:r>
            <a:r>
              <a:rPr sz="1600" kern="0" spc="-40">
                <a:solidFill>
                  <a:srgbClr val="000000">
                    <a:alpha val="100000"/>
                  </a:srgbClr>
                </a:solidFill>
                <a:latin typeface="SimHei"/>
                <a:ea typeface="SimHei"/>
                <a:cs typeface="SimHei"/>
              </a:rPr>
              <a:t>额，借记“财政拨款结转--归集上缴”或“财政拨款结余--归</a:t>
            </a:r>
            <a:r>
              <a:rPr sz="1600" kern="0" spc="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集上缴”科目，贷记“资金结存”科目(财政应返还</a:t>
            </a:r>
            <a:r>
              <a:rPr sz="1600" kern="0" spc="-50">
                <a:solidFill>
                  <a:srgbClr val="000000">
                    <a:alpha val="100000"/>
                  </a:srgbClr>
                </a:solidFill>
                <a:latin typeface="SimHei"/>
                <a:ea typeface="SimHei"/>
                <a:cs typeface="SimHei"/>
              </a:rPr>
              <a:t>额度、零余额账户用款额度、货币资金)。</a:t>
            </a:r>
            <a:endParaRPr lang="SimHei" altLang="SimHei" sz="1600"/>
          </a:p>
          <a:p>
            <a:pPr algn="r" rtl="0" eaLnBrk="0">
              <a:lnSpc>
                <a:spcPct val="85000"/>
              </a:lnSpc>
              <a:spcBef>
                <a:spcPts val="1078"/>
              </a:spcBef>
            </a:pPr>
            <a:r>
              <a:rPr sz="1600" kern="0" spc="-20">
                <a:solidFill>
                  <a:srgbClr val="000000">
                    <a:alpha val="100000"/>
                  </a:srgbClr>
                </a:solidFill>
                <a:latin typeface="SimHei"/>
                <a:ea typeface="SimHei"/>
                <a:cs typeface="SimHei"/>
              </a:rPr>
              <a:t>按规定向原资金拨入单位缴回非财政拨款结转资金的，按照实际缴</a:t>
            </a:r>
            <a:r>
              <a:rPr sz="1600" kern="0" spc="-30">
                <a:solidFill>
                  <a:srgbClr val="000000">
                    <a:alpha val="100000"/>
                  </a:srgbClr>
                </a:solidFill>
                <a:latin typeface="SimHei"/>
                <a:ea typeface="SimHei"/>
                <a:cs typeface="SimHei"/>
              </a:rPr>
              <a:t>回资金数额，借记“非</a:t>
            </a:r>
            <a:endParaRPr lang="SimHei" altLang="SimHei" sz="1600"/>
          </a:p>
          <a:p>
            <a:pPr marL="12700" algn="l" rtl="0" eaLnBrk="0">
              <a:lnSpc>
                <a:spcPts val="2849"/>
              </a:lnSpc>
            </a:pPr>
            <a:r>
              <a:rPr sz="1600" kern="0" spc="-70">
                <a:solidFill>
                  <a:srgbClr val="000000">
                    <a:alpha val="100000"/>
                  </a:srgbClr>
                </a:solidFill>
                <a:latin typeface="SimHei"/>
                <a:ea typeface="SimHei"/>
                <a:cs typeface="SimHei"/>
              </a:rPr>
              <a:t>财政拨款结转--缴回资金”科</a:t>
            </a:r>
            <a:r>
              <a:rPr sz="1600" kern="0" spc="-80">
                <a:solidFill>
                  <a:srgbClr val="000000">
                    <a:alpha val="100000"/>
                  </a:srgbClr>
                </a:solidFill>
                <a:latin typeface="SimHei"/>
                <a:ea typeface="SimHei"/>
                <a:cs typeface="SimHei"/>
              </a:rPr>
              <a:t>目，贷记“</a:t>
            </a:r>
            <a:r>
              <a:rPr sz="1600" b="1" kern="0" spc="-80">
                <a:solidFill>
                  <a:srgbClr val="000000">
                    <a:alpha val="100000"/>
                  </a:srgbClr>
                </a:solidFill>
                <a:latin typeface="SimHei"/>
                <a:ea typeface="SimHei"/>
                <a:cs typeface="SimHei"/>
              </a:rPr>
              <a:t>资金结存”</a:t>
            </a:r>
            <a:r>
              <a:rPr sz="1600" kern="0" spc="-80">
                <a:solidFill>
                  <a:srgbClr val="000000">
                    <a:alpha val="100000"/>
                  </a:srgbClr>
                </a:solidFill>
                <a:latin typeface="SimHei"/>
                <a:ea typeface="SimHei"/>
                <a:cs typeface="SimHei"/>
              </a:rPr>
              <a:t>科目(货币资金)。</a:t>
            </a:r>
            <a:endParaRPr lang="SimHei" altLang="SimHei" sz="1600"/>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8" name="textbox 108"/>
          <p:cNvSpPr/>
          <p:nvPr/>
        </p:nvSpPr>
        <p:spPr>
          <a:xfrm>
            <a:off x="1143029" y="952213"/>
            <a:ext cx="8147684" cy="10166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2219325"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a:p>
            <a:pPr algn="l" rtl="0" eaLnBrk="0">
              <a:lnSpc>
                <a:spcPct val="130000"/>
              </a:lnSpc>
            </a:pPr>
            <a:endParaRPr lang="Arial" altLang="Arial" sz="1000"/>
          </a:p>
          <a:p>
            <a:pPr algn="l" rtl="0" eaLnBrk="0">
              <a:lnSpc>
                <a:spcPct val="131000"/>
              </a:lnSpc>
            </a:pPr>
            <a:endParaRPr lang="Arial" altLang="Arial" sz="1000"/>
          </a:p>
          <a:p>
            <a:pPr algn="l" rtl="0" eaLnBrk="0">
              <a:lnSpc>
                <a:spcPct val="101000"/>
              </a:lnSpc>
            </a:pPr>
            <a:endParaRPr lang="Arial" altLang="Arial" sz="400"/>
          </a:p>
          <a:p>
            <a:pPr algn="r" rtl="0" eaLnBrk="0">
              <a:lnSpc>
                <a:spcPct val="92000"/>
              </a:lnSpc>
              <a:spcBef>
                <a:spcPts val="4"/>
              </a:spcBef>
            </a:pPr>
            <a:r>
              <a:rPr sz="1600" kern="0" spc="-20">
                <a:solidFill>
                  <a:srgbClr val="000000">
                    <a:alpha val="100000"/>
                  </a:srgbClr>
                </a:solidFill>
                <a:latin typeface="SimHei"/>
                <a:ea typeface="SimHei"/>
                <a:cs typeface="SimHei"/>
              </a:rPr>
              <a:t>【例3】某事业单位按照规定上缴财政拨款结转资金3100000元，并按规定缴回非财政拨款结</a:t>
            </a:r>
            <a:endParaRPr lang="SimHei" altLang="SimHei" sz="1600"/>
          </a:p>
        </p:txBody>
      </p:sp>
      <p:sp>
        <p:nvSpPr>
          <p:cNvPr id="110" name="textbox 110"/>
          <p:cNvSpPr/>
          <p:nvPr/>
        </p:nvSpPr>
        <p:spPr>
          <a:xfrm>
            <a:off x="1136626" y="5502105"/>
            <a:ext cx="8045450" cy="8553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747"/>
              </a:lnSpc>
            </a:pPr>
            <a:endParaRPr lang="Arial" altLang="Arial" sz="100"/>
          </a:p>
          <a:p>
            <a:pPr marL="15240" algn="l" rtl="0" eaLnBrk="0">
              <a:lnSpc>
                <a:spcPct val="95000"/>
              </a:lnSpc>
            </a:pPr>
            <a:r>
              <a:rPr sz="1600" b="1" kern="0" spc="-40">
                <a:solidFill>
                  <a:srgbClr val="000000">
                    <a:alpha val="100000"/>
                  </a:srgbClr>
                </a:solidFill>
                <a:latin typeface="SimHei"/>
                <a:ea typeface="SimHei"/>
                <a:cs typeface="SimHei"/>
              </a:rPr>
              <a:t>③缴纳所得税</a:t>
            </a:r>
            <a:endParaRPr lang="SimHei" altLang="SimHei" sz="1600"/>
          </a:p>
          <a:p>
            <a:pPr algn="r" rtl="0" eaLnBrk="0">
              <a:lnSpc>
                <a:spcPct val="85000"/>
              </a:lnSpc>
              <a:spcBef>
                <a:spcPts val="376"/>
              </a:spcBef>
            </a:pPr>
            <a:r>
              <a:rPr sz="1600" kern="0" spc="-20">
                <a:solidFill>
                  <a:srgbClr val="000000">
                    <a:alpha val="100000"/>
                  </a:srgbClr>
                </a:solidFill>
                <a:latin typeface="SimHei"/>
                <a:ea typeface="SimHei"/>
                <a:cs typeface="SimHei"/>
              </a:rPr>
              <a:t>有企业所得税缴纳义务的事业单位缴纳所得税</a:t>
            </a:r>
            <a:r>
              <a:rPr sz="1600" kern="0" spc="-30">
                <a:solidFill>
                  <a:srgbClr val="000000">
                    <a:alpha val="100000"/>
                  </a:srgbClr>
                </a:solidFill>
                <a:latin typeface="SimHei"/>
                <a:ea typeface="SimHei"/>
                <a:cs typeface="SimHei"/>
              </a:rPr>
              <a:t>时，按照实际缴纳金额，借记“非财政拨</a:t>
            </a:r>
            <a:endParaRPr lang="SimHei" altLang="SimHei" sz="1600"/>
          </a:p>
          <a:p>
            <a:pPr marL="12700" algn="l" rtl="0" eaLnBrk="0">
              <a:lnSpc>
                <a:spcPts val="2699"/>
              </a:lnSpc>
            </a:pPr>
            <a:r>
              <a:rPr sz="1600" kern="0" spc="-80">
                <a:solidFill>
                  <a:srgbClr val="000000">
                    <a:alpha val="100000"/>
                  </a:srgbClr>
                </a:solidFill>
                <a:latin typeface="SimHei"/>
                <a:ea typeface="SimHei"/>
                <a:cs typeface="SimHei"/>
              </a:rPr>
              <a:t>款结余--累计结余”科目，贷记“</a:t>
            </a:r>
            <a:r>
              <a:rPr sz="1600" b="1" kern="0" spc="-80">
                <a:solidFill>
                  <a:srgbClr val="000000">
                    <a:alpha val="100000"/>
                  </a:srgbClr>
                </a:solidFill>
                <a:latin typeface="SimHei"/>
                <a:ea typeface="SimHei"/>
                <a:cs typeface="SimHei"/>
              </a:rPr>
              <a:t>资金结存”</a:t>
            </a:r>
            <a:r>
              <a:rPr sz="1600" kern="0" spc="-90">
                <a:solidFill>
                  <a:srgbClr val="000000">
                    <a:alpha val="100000"/>
                  </a:srgbClr>
                </a:solidFill>
                <a:latin typeface="SimHei"/>
                <a:ea typeface="SimHei"/>
                <a:cs typeface="SimHei"/>
              </a:rPr>
              <a:t>科目(货币资金)。</a:t>
            </a:r>
            <a:endParaRPr lang="SimHei" altLang="SimHei" sz="1600"/>
          </a:p>
        </p:txBody>
      </p:sp>
      <p:sp>
        <p:nvSpPr>
          <p:cNvPr id="112" name="textbox 112"/>
          <p:cNvSpPr/>
          <p:nvPr/>
        </p:nvSpPr>
        <p:spPr>
          <a:xfrm>
            <a:off x="4318019" y="2445139"/>
            <a:ext cx="4537075" cy="12490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4"/>
              </a:lnSpc>
            </a:pPr>
            <a:endParaRPr lang="Arial" altLang="Arial" sz="100"/>
          </a:p>
          <a:p>
            <a:pPr marL="37465" algn="l" rtl="0" eaLnBrk="0">
              <a:lnSpc>
                <a:spcPct val="96000"/>
              </a:lnSpc>
            </a:pPr>
            <a:r>
              <a:rPr sz="1300" kern="0" spc="-50">
                <a:solidFill>
                  <a:srgbClr val="000000">
                    <a:alpha val="100000"/>
                  </a:srgbClr>
                </a:solidFill>
                <a:latin typeface="SimSun"/>
                <a:ea typeface="SimSun"/>
                <a:cs typeface="SimSun"/>
              </a:rPr>
              <a:t>3100000       </a:t>
            </a:r>
            <a:r>
              <a:rPr sz="1300" kern="0" spc="-60">
                <a:solidFill>
                  <a:srgbClr val="000000">
                    <a:alpha val="100000"/>
                  </a:srgbClr>
                </a:solidFill>
                <a:latin typeface="SimSun"/>
                <a:ea typeface="SimSun"/>
                <a:cs typeface="SimSun"/>
              </a:rPr>
              <a:t>      </a:t>
            </a:r>
            <a:r>
              <a:rPr sz="1600" kern="0" spc="-60">
                <a:solidFill>
                  <a:srgbClr val="000000">
                    <a:alpha val="100000"/>
                  </a:srgbClr>
                </a:solidFill>
                <a:latin typeface="SimHei"/>
                <a:ea typeface="SimHei"/>
                <a:cs typeface="SimHei"/>
              </a:rPr>
              <a:t>贷：资金结存--货币资金    </a:t>
            </a:r>
            <a:r>
              <a:rPr sz="1300" kern="0" spc="-60">
                <a:solidFill>
                  <a:srgbClr val="000000">
                    <a:alpha val="100000"/>
                  </a:srgbClr>
                </a:solidFill>
                <a:latin typeface="SimSun"/>
                <a:ea typeface="SimSun"/>
                <a:cs typeface="SimSun"/>
              </a:rPr>
              <a:t>310000</a:t>
            </a:r>
            <a:endParaRPr lang="SimSun" altLang="SimSun" sz="1300"/>
          </a:p>
          <a:p>
            <a:pPr marL="164464" algn="l" rtl="0" eaLnBrk="0">
              <a:lnSpc>
                <a:spcPct val="95000"/>
              </a:lnSpc>
              <a:spcBef>
                <a:spcPts val="770"/>
              </a:spcBef>
            </a:pPr>
            <a:r>
              <a:rPr sz="1600" kern="0" spc="-80">
                <a:solidFill>
                  <a:srgbClr val="000000">
                    <a:alpha val="100000"/>
                  </a:srgbClr>
                </a:solidFill>
                <a:latin typeface="SimHei"/>
                <a:ea typeface="SimHei"/>
                <a:cs typeface="SimHei"/>
              </a:rPr>
              <a:t>贷：零余额账户用款额度</a:t>
            </a:r>
            <a:r>
              <a:rPr sz="1600" kern="0" spc="60">
                <a:solidFill>
                  <a:srgbClr val="000000">
                    <a:alpha val="100000"/>
                  </a:srgbClr>
                </a:solidFill>
                <a:latin typeface="SimHei"/>
                <a:ea typeface="SimHei"/>
                <a:cs typeface="SimHei"/>
              </a:rPr>
              <a:t>   </a:t>
            </a:r>
            <a:r>
              <a:rPr sz="1600" kern="0" spc="-80">
                <a:solidFill>
                  <a:srgbClr val="000000">
                    <a:alpha val="100000"/>
                  </a:srgbClr>
                </a:solidFill>
                <a:latin typeface="SimHei"/>
                <a:ea typeface="SimHei"/>
                <a:cs typeface="SimHei"/>
              </a:rPr>
              <a:t>310000</a:t>
            </a:r>
            <a:r>
              <a:rPr sz="1600" kern="0" spc="-90">
                <a:solidFill>
                  <a:srgbClr val="000000">
                    <a:alpha val="100000"/>
                  </a:srgbClr>
                </a:solidFill>
                <a:latin typeface="SimHei"/>
                <a:ea typeface="SimHei"/>
                <a:cs typeface="SimHei"/>
              </a:rPr>
              <a:t>0</a:t>
            </a:r>
            <a:endParaRPr lang="SimHei" altLang="SimHei" sz="1600"/>
          </a:p>
          <a:p>
            <a:pPr marL="44450" algn="l" rtl="0" eaLnBrk="0">
              <a:lnSpc>
                <a:spcPct val="85000"/>
              </a:lnSpc>
              <a:spcBef>
                <a:spcPts val="659"/>
              </a:spcBef>
            </a:pPr>
            <a:r>
              <a:rPr sz="1300" kern="0" spc="-90">
                <a:solidFill>
                  <a:srgbClr val="000000">
                    <a:alpha val="100000"/>
                  </a:srgbClr>
                </a:solidFill>
                <a:latin typeface="SimSun"/>
                <a:ea typeface="SimSun"/>
                <a:cs typeface="SimSun"/>
              </a:rPr>
              <a:t>1500000</a:t>
            </a:r>
            <a:r>
              <a:rPr sz="1300" kern="0" spc="20">
                <a:solidFill>
                  <a:srgbClr val="000000">
                    <a:alpha val="100000"/>
                  </a:srgbClr>
                </a:solidFill>
                <a:latin typeface="SimSun"/>
                <a:ea typeface="SimSun"/>
                <a:cs typeface="SimSun"/>
              </a:rPr>
              <a:t>           </a:t>
            </a:r>
            <a:r>
              <a:rPr sz="1300" kern="0" spc="10">
                <a:solidFill>
                  <a:srgbClr val="000000">
                    <a:alpha val="100000"/>
                  </a:srgbClr>
                </a:solidFill>
                <a:latin typeface="SimSun"/>
                <a:ea typeface="SimSun"/>
                <a:cs typeface="SimSun"/>
              </a:rPr>
              <a:t>  </a:t>
            </a:r>
            <a:r>
              <a:rPr sz="1600" kern="0" spc="-90">
                <a:solidFill>
                  <a:srgbClr val="000000">
                    <a:alpha val="100000"/>
                  </a:srgbClr>
                </a:solidFill>
                <a:latin typeface="SimHei"/>
                <a:ea typeface="SimHei"/>
                <a:cs typeface="SimHei"/>
              </a:rPr>
              <a:t>贷：资金结存--</a:t>
            </a:r>
            <a:r>
              <a:rPr sz="1600" kern="0" spc="-100">
                <a:solidFill>
                  <a:srgbClr val="000000">
                    <a:alpha val="100000"/>
                  </a:srgbClr>
                </a:solidFill>
                <a:latin typeface="SimHei"/>
                <a:ea typeface="SimHei"/>
                <a:cs typeface="SimHei"/>
              </a:rPr>
              <a:t>-货币资金</a:t>
            </a:r>
            <a:endParaRPr lang="SimHei" altLang="SimHei" sz="1600"/>
          </a:p>
          <a:p>
            <a:pPr marL="12700" algn="l" rtl="0" eaLnBrk="0">
              <a:lnSpc>
                <a:spcPts val="2906"/>
              </a:lnSpc>
            </a:pPr>
            <a:r>
              <a:rPr sz="1500" kern="0" spc="-50">
                <a:solidFill>
                  <a:srgbClr val="000000">
                    <a:alpha val="100000"/>
                  </a:srgbClr>
                </a:solidFill>
                <a:latin typeface="SimHei"/>
                <a:ea typeface="SimHei"/>
                <a:cs typeface="SimHei"/>
              </a:rPr>
              <a:t>贷：银行存款</a:t>
            </a:r>
            <a:r>
              <a:rPr sz="1500" kern="0" spc="660">
                <a:solidFill>
                  <a:srgbClr val="000000">
                    <a:alpha val="100000"/>
                  </a:srgbClr>
                </a:solidFill>
                <a:latin typeface="SimHei"/>
                <a:ea typeface="SimHei"/>
                <a:cs typeface="SimHei"/>
              </a:rPr>
              <a:t> </a:t>
            </a:r>
            <a:r>
              <a:rPr sz="1500" kern="0" spc="-50">
                <a:solidFill>
                  <a:srgbClr val="000000">
                    <a:alpha val="100000"/>
                  </a:srgbClr>
                </a:solidFill>
                <a:latin typeface="SimHei"/>
                <a:ea typeface="SimHei"/>
                <a:cs typeface="SimHei"/>
              </a:rPr>
              <a:t>1500000</a:t>
            </a:r>
            <a:endParaRPr lang="SimHei" altLang="SimHei" sz="1500"/>
          </a:p>
        </p:txBody>
      </p:sp>
      <p:sp>
        <p:nvSpPr>
          <p:cNvPr id="114" name="textbox 114"/>
          <p:cNvSpPr/>
          <p:nvPr/>
        </p:nvSpPr>
        <p:spPr>
          <a:xfrm>
            <a:off x="1136626" y="2055385"/>
            <a:ext cx="3175000" cy="16008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8"/>
              </a:lnSpc>
            </a:pPr>
            <a:endParaRPr lang="Arial" altLang="Arial" sz="100"/>
          </a:p>
          <a:p>
            <a:pPr marL="12700" algn="l" rtl="0" eaLnBrk="0">
              <a:lnSpc>
                <a:spcPct val="92000"/>
              </a:lnSpc>
            </a:pPr>
            <a:r>
              <a:rPr sz="1600" kern="0" spc="-40">
                <a:solidFill>
                  <a:srgbClr val="000000">
                    <a:alpha val="100000"/>
                  </a:srgbClr>
                </a:solidFill>
                <a:latin typeface="SimHei"/>
                <a:ea typeface="SimHei"/>
                <a:cs typeface="SimHei"/>
              </a:rPr>
              <a:t>转资金1500000元，相应的分录为：</a:t>
            </a:r>
            <a:endParaRPr lang="SimHei" altLang="SimHei" sz="1600"/>
          </a:p>
          <a:p>
            <a:pPr marL="12700" algn="l" rtl="0" eaLnBrk="0">
              <a:lnSpc>
                <a:spcPct val="85000"/>
              </a:lnSpc>
              <a:spcBef>
                <a:spcPts val="1297"/>
              </a:spcBef>
            </a:pPr>
            <a:r>
              <a:rPr sz="1600" kern="0" spc="-120">
                <a:solidFill>
                  <a:srgbClr val="000000">
                    <a:alpha val="100000"/>
                  </a:srgbClr>
                </a:solidFill>
                <a:latin typeface="SimHei"/>
                <a:ea typeface="SimHei"/>
                <a:cs typeface="SimHei"/>
              </a:rPr>
              <a:t>借：财政拨款结转--归集上缴</a:t>
            </a:r>
            <a:endParaRPr lang="SimHei" altLang="SimHei" sz="1600"/>
          </a:p>
          <a:p>
            <a:pPr marL="12700" algn="l" rtl="0" eaLnBrk="0">
              <a:lnSpc>
                <a:spcPts val="2311"/>
              </a:lnSpc>
            </a:pPr>
            <a:r>
              <a:rPr sz="1500" kern="0" spc="-30">
                <a:solidFill>
                  <a:srgbClr val="000000">
                    <a:alpha val="100000"/>
                  </a:srgbClr>
                </a:solidFill>
                <a:latin typeface="SimHei"/>
                <a:ea typeface="SimHei"/>
                <a:cs typeface="SimHei"/>
              </a:rPr>
              <a:t>借：累计盈余      </a:t>
            </a:r>
            <a:r>
              <a:rPr sz="1200" kern="0" spc="-30">
                <a:solidFill>
                  <a:srgbClr val="000000">
                    <a:alpha val="100000"/>
                  </a:srgbClr>
                </a:solidFill>
                <a:latin typeface="SimSun"/>
                <a:ea typeface="SimSun"/>
                <a:cs typeface="SimSun"/>
              </a:rPr>
              <a:t>310000</a:t>
            </a:r>
            <a:r>
              <a:rPr sz="1200" kern="0" spc="-40">
                <a:solidFill>
                  <a:srgbClr val="000000">
                    <a:alpha val="100000"/>
                  </a:srgbClr>
                </a:solidFill>
                <a:latin typeface="SimSun"/>
                <a:ea typeface="SimSun"/>
                <a:cs typeface="SimSun"/>
              </a:rPr>
              <a:t>0</a:t>
            </a:r>
            <a:endParaRPr lang="SimSun" altLang="SimSun" sz="1200"/>
          </a:p>
          <a:p>
            <a:pPr marL="12700" algn="l" rtl="0" eaLnBrk="0">
              <a:lnSpc>
                <a:spcPct val="85000"/>
              </a:lnSpc>
              <a:spcBef>
                <a:spcPts val="1157"/>
              </a:spcBef>
            </a:pPr>
            <a:r>
              <a:rPr sz="1600" kern="0" spc="-110">
                <a:solidFill>
                  <a:srgbClr val="000000">
                    <a:alpha val="100000"/>
                  </a:srgbClr>
                </a:solidFill>
                <a:latin typeface="SimHei"/>
                <a:ea typeface="SimHei"/>
                <a:cs typeface="SimHei"/>
              </a:rPr>
              <a:t>借：非财政拨款结转--缴</a:t>
            </a:r>
            <a:r>
              <a:rPr sz="1600" kern="0" spc="-120">
                <a:solidFill>
                  <a:srgbClr val="000000">
                    <a:alpha val="100000"/>
                  </a:srgbClr>
                </a:solidFill>
                <a:latin typeface="SimHei"/>
                <a:ea typeface="SimHei"/>
                <a:cs typeface="SimHei"/>
              </a:rPr>
              <a:t>回资金</a:t>
            </a:r>
            <a:endParaRPr lang="SimHei" altLang="SimHei" sz="1600"/>
          </a:p>
          <a:p>
            <a:pPr marL="12700" algn="l" rtl="0" eaLnBrk="0">
              <a:lnSpc>
                <a:spcPts val="2611"/>
              </a:lnSpc>
            </a:pPr>
            <a:r>
              <a:rPr sz="1600" kern="0" spc="30">
                <a:solidFill>
                  <a:srgbClr val="000000">
                    <a:alpha val="100000"/>
                  </a:srgbClr>
                </a:solidFill>
                <a:latin typeface="SimHei"/>
                <a:ea typeface="SimHei"/>
                <a:cs typeface="SimHei"/>
              </a:rPr>
              <a:t>借：累计盈余1500000</a:t>
            </a:r>
            <a:endParaRPr lang="SimHei" altLang="SimHei" sz="1600"/>
          </a:p>
        </p:txBody>
      </p:sp>
      <p:sp>
        <p:nvSpPr>
          <p:cNvPr id="116" name="textbox 116"/>
          <p:cNvSpPr/>
          <p:nvPr/>
        </p:nvSpPr>
        <p:spPr>
          <a:xfrm>
            <a:off x="3670321" y="4471585"/>
            <a:ext cx="2863214" cy="9404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5"/>
              </a:lnSpc>
            </a:pPr>
            <a:endParaRPr lang="Arial" altLang="Arial" sz="100"/>
          </a:p>
          <a:p>
            <a:pPr marL="12700" algn="l" rtl="0" eaLnBrk="0">
              <a:lnSpc>
                <a:spcPct val="96000"/>
              </a:lnSpc>
            </a:pPr>
            <a:r>
              <a:rPr sz="1600" kern="0" spc="0">
                <a:solidFill>
                  <a:srgbClr val="000000">
                    <a:alpha val="100000"/>
                  </a:srgbClr>
                </a:solidFill>
                <a:latin typeface="SimHei"/>
                <a:ea typeface="SimHei"/>
                <a:cs typeface="SimHei"/>
              </a:rPr>
              <a:t>贷：资金结存--货币资</a:t>
            </a:r>
            <a:r>
              <a:rPr sz="1600" kern="0" spc="-10">
                <a:solidFill>
                  <a:srgbClr val="000000">
                    <a:alpha val="100000"/>
                  </a:srgbClr>
                </a:solidFill>
                <a:latin typeface="SimHei"/>
                <a:ea typeface="SimHei"/>
                <a:cs typeface="SimHei"/>
              </a:rPr>
              <a:t>金300000</a:t>
            </a:r>
            <a:endParaRPr lang="SimHei" altLang="SimHei" sz="1600"/>
          </a:p>
          <a:p>
            <a:pPr marL="12700" algn="l" rtl="0" eaLnBrk="0">
              <a:lnSpc>
                <a:spcPct val="96000"/>
              </a:lnSpc>
              <a:spcBef>
                <a:spcPts val="857"/>
              </a:spcBef>
            </a:pPr>
            <a:r>
              <a:rPr sz="1600" kern="0" spc="20">
                <a:solidFill>
                  <a:srgbClr val="000000">
                    <a:alpha val="100000"/>
                  </a:srgbClr>
                </a:solidFill>
                <a:latin typeface="SimHei"/>
                <a:ea typeface="SimHei"/>
                <a:cs typeface="SimHei"/>
              </a:rPr>
              <a:t>贷：银行存款300000</a:t>
            </a:r>
            <a:endParaRPr lang="SimHei" altLang="SimHei" sz="1600"/>
          </a:p>
          <a:p>
            <a:pPr algn="l" rtl="0" eaLnBrk="0">
              <a:lnSpc>
                <a:spcPct val="113000"/>
              </a:lnSpc>
            </a:pPr>
            <a:endParaRPr lang="Arial" altLang="Arial" sz="600"/>
          </a:p>
          <a:p>
            <a:pPr marL="12700" algn="l" rtl="0" eaLnBrk="0">
              <a:lnSpc>
                <a:spcPct val="96000"/>
              </a:lnSpc>
              <a:spcBef>
                <a:spcPts val="4"/>
              </a:spcBef>
            </a:pPr>
            <a:r>
              <a:rPr sz="1600" kern="0" spc="20">
                <a:solidFill>
                  <a:srgbClr val="000000">
                    <a:alpha val="100000"/>
                  </a:srgbClr>
                </a:solidFill>
                <a:latin typeface="SimHei"/>
                <a:ea typeface="SimHei"/>
                <a:cs typeface="SimHei"/>
              </a:rPr>
              <a:t>贷：累计盈余300000</a:t>
            </a:r>
            <a:endParaRPr lang="SimHei" altLang="SimHei" sz="1600"/>
          </a:p>
        </p:txBody>
      </p:sp>
      <p:sp>
        <p:nvSpPr>
          <p:cNvPr id="118" name="textbox 118"/>
          <p:cNvSpPr/>
          <p:nvPr/>
        </p:nvSpPr>
        <p:spPr>
          <a:xfrm>
            <a:off x="1136626" y="4103275"/>
            <a:ext cx="1896110" cy="13100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825"/>
              </a:lnSpc>
            </a:pPr>
            <a:r>
              <a:rPr sz="1500" kern="0" spc="-80">
                <a:solidFill>
                  <a:srgbClr val="000000">
                    <a:alpha val="100000"/>
                  </a:srgbClr>
                </a:solidFill>
                <a:latin typeface="SimHei"/>
                <a:ea typeface="SimHei"/>
                <a:cs typeface="SimHei"/>
              </a:rPr>
              <a:t>相应的分录为：</a:t>
            </a:r>
            <a:endParaRPr lang="SimHei" altLang="SimHei" sz="1500"/>
          </a:p>
          <a:p>
            <a:pPr marL="12700" algn="l" rtl="0" eaLnBrk="0">
              <a:lnSpc>
                <a:spcPct val="85000"/>
              </a:lnSpc>
              <a:spcBef>
                <a:spcPts val="1071"/>
              </a:spcBef>
            </a:pPr>
            <a:r>
              <a:rPr sz="1600" kern="0" spc="20">
                <a:solidFill>
                  <a:srgbClr val="000000">
                    <a:alpha val="100000"/>
                  </a:srgbClr>
                </a:solidFill>
                <a:latin typeface="SimHei"/>
                <a:ea typeface="SimHei"/>
                <a:cs typeface="SimHei"/>
              </a:rPr>
              <a:t>借：专用结余300000</a:t>
            </a:r>
            <a:endParaRPr lang="SimHei" altLang="SimHei" sz="1600"/>
          </a:p>
          <a:p>
            <a:pPr marL="12700" algn="l" rtl="0" eaLnBrk="0">
              <a:lnSpc>
                <a:spcPct val="150000"/>
              </a:lnSpc>
              <a:spcBef>
                <a:spcPts val="5"/>
              </a:spcBef>
            </a:pPr>
            <a:r>
              <a:rPr sz="1500" kern="0" spc="-50">
                <a:solidFill>
                  <a:srgbClr val="000000">
                    <a:alpha val="100000"/>
                  </a:srgbClr>
                </a:solidFill>
                <a:latin typeface="SimHei"/>
                <a:ea typeface="SimHei"/>
                <a:cs typeface="SimHei"/>
              </a:rPr>
              <a:t>借：固定资产</a:t>
            </a:r>
            <a:r>
              <a:rPr sz="1500" kern="0" spc="670">
                <a:solidFill>
                  <a:srgbClr val="000000">
                    <a:alpha val="100000"/>
                  </a:srgbClr>
                </a:solidFill>
                <a:latin typeface="SimHei"/>
                <a:ea typeface="SimHei"/>
                <a:cs typeface="SimHei"/>
              </a:rPr>
              <a:t> </a:t>
            </a:r>
            <a:r>
              <a:rPr sz="1500" kern="0" spc="-50">
                <a:solidFill>
                  <a:srgbClr val="000000">
                    <a:alpha val="100000"/>
                  </a:srgbClr>
                </a:solidFill>
                <a:latin typeface="SimHei"/>
                <a:ea typeface="SimHei"/>
                <a:cs typeface="SimHei"/>
              </a:rPr>
              <a:t>300000</a:t>
            </a:r>
            <a:r>
              <a:rPr sz="1500" kern="0" spc="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借：专用基金300000</a:t>
            </a:r>
            <a:endParaRPr lang="SimHei" altLang="SimHei" sz="1600"/>
          </a:p>
        </p:txBody>
      </p:sp>
      <p:sp>
        <p:nvSpPr>
          <p:cNvPr id="120" name="textbox 120"/>
          <p:cNvSpPr/>
          <p:nvPr/>
        </p:nvSpPr>
        <p:spPr>
          <a:xfrm>
            <a:off x="1143029" y="3750825"/>
            <a:ext cx="8255000" cy="2495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8"/>
              </a:lnSpc>
            </a:pPr>
            <a:endParaRPr lang="Arial" altLang="Arial" sz="100"/>
          </a:p>
          <a:p>
            <a:pPr marL="114300" algn="l" rtl="0" eaLnBrk="0">
              <a:lnSpc>
                <a:spcPct val="92000"/>
              </a:lnSpc>
            </a:pPr>
            <a:r>
              <a:rPr sz="1600" kern="0" spc="-30">
                <a:solidFill>
                  <a:srgbClr val="000000">
                    <a:alpha val="100000"/>
                  </a:srgbClr>
                </a:solidFill>
                <a:latin typeface="SimHei"/>
                <a:ea typeface="SimHei"/>
                <a:cs typeface="SimHei"/>
              </a:rPr>
              <a:t>【例4】某单位使用从非财政拨款结余中</a:t>
            </a:r>
            <a:r>
              <a:rPr sz="1600" kern="0" spc="-40">
                <a:solidFill>
                  <a:srgbClr val="000000">
                    <a:alpha val="100000"/>
                  </a:srgbClr>
                </a:solidFill>
                <a:latin typeface="SimHei"/>
                <a:ea typeface="SimHei"/>
                <a:cs typeface="SimHei"/>
              </a:rPr>
              <a:t>提取的专用基金购置了价值为300000元的固定资产，</a:t>
            </a:r>
            <a:endParaRPr lang="SimHei" altLang="SimHei" sz="1600"/>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 name="textbox 122"/>
          <p:cNvSpPr/>
          <p:nvPr/>
        </p:nvSpPr>
        <p:spPr>
          <a:xfrm>
            <a:off x="1136626" y="1864876"/>
            <a:ext cx="8040369" cy="39465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02"/>
              </a:lnSpc>
            </a:pPr>
            <a:endParaRPr lang="Arial" altLang="Arial" sz="100"/>
          </a:p>
          <a:p>
            <a:pPr marL="127000" algn="l" rtl="0" eaLnBrk="0">
              <a:lnSpc>
                <a:spcPct val="85000"/>
              </a:lnSpc>
            </a:pPr>
            <a:r>
              <a:rPr sz="1600" kern="0" spc="-50">
                <a:solidFill>
                  <a:srgbClr val="000000">
                    <a:alpha val="100000"/>
                  </a:srgbClr>
                </a:solidFill>
                <a:latin typeface="SimHei"/>
                <a:ea typeface="SimHei"/>
                <a:cs typeface="SimHei"/>
              </a:rPr>
              <a:t>【例5】某单位本年应缴纳的所得</a:t>
            </a:r>
            <a:r>
              <a:rPr sz="1600" kern="0" spc="-60">
                <a:solidFill>
                  <a:srgbClr val="000000">
                    <a:alpha val="100000"/>
                  </a:srgbClr>
                </a:solidFill>
                <a:latin typeface="SimHei"/>
                <a:ea typeface="SimHei"/>
                <a:cs typeface="SimHei"/>
              </a:rPr>
              <a:t>税为1100000元，相应的分录为：</a:t>
            </a:r>
            <a:endParaRPr lang="SimHei" altLang="SimHei" sz="1600"/>
          </a:p>
          <a:p>
            <a:pPr marL="12700" algn="l" rtl="0" eaLnBrk="0">
              <a:lnSpc>
                <a:spcPts val="2875"/>
              </a:lnSpc>
            </a:pPr>
            <a:r>
              <a:rPr sz="1600" kern="0" spc="-90">
                <a:solidFill>
                  <a:srgbClr val="000000">
                    <a:alpha val="100000"/>
                  </a:srgbClr>
                </a:solidFill>
                <a:latin typeface="SimHei"/>
                <a:ea typeface="SimHei"/>
                <a:cs typeface="SimHei"/>
              </a:rPr>
              <a:t>借：非财政拨款结余-累计结余</a:t>
            </a:r>
            <a:r>
              <a:rPr sz="1600" kern="0" spc="110">
                <a:solidFill>
                  <a:srgbClr val="000000">
                    <a:alpha val="100000"/>
                  </a:srgbClr>
                </a:solidFill>
                <a:latin typeface="SimHei"/>
                <a:ea typeface="SimHei"/>
                <a:cs typeface="SimHei"/>
              </a:rPr>
              <a:t>      </a:t>
            </a:r>
            <a:r>
              <a:rPr sz="1300" kern="0" spc="-90">
                <a:solidFill>
                  <a:srgbClr val="000000">
                    <a:alpha val="100000"/>
                  </a:srgbClr>
                </a:solidFill>
                <a:latin typeface="SimSun"/>
                <a:ea typeface="SimSun"/>
                <a:cs typeface="SimSun"/>
              </a:rPr>
              <a:t>1100000</a:t>
            </a:r>
            <a:endParaRPr lang="SimSun" altLang="SimSun" sz="1300"/>
          </a:p>
          <a:p>
            <a:pPr marL="12700" algn="l" rtl="0" eaLnBrk="0">
              <a:lnSpc>
                <a:spcPct val="96000"/>
              </a:lnSpc>
              <a:spcBef>
                <a:spcPts val="1622"/>
              </a:spcBef>
            </a:pPr>
            <a:r>
              <a:rPr sz="1600" kern="0" spc="-90">
                <a:solidFill>
                  <a:srgbClr val="000000">
                    <a:alpha val="100000"/>
                  </a:srgbClr>
                </a:solidFill>
                <a:latin typeface="SimHei"/>
                <a:ea typeface="SimHei"/>
                <a:cs typeface="SimHei"/>
              </a:rPr>
              <a:t>贷：资金结存--货币资金    </a:t>
            </a:r>
            <a:r>
              <a:rPr sz="1300" kern="0" spc="-90">
                <a:solidFill>
                  <a:srgbClr val="000000">
                    <a:alpha val="100000"/>
                  </a:srgbClr>
                </a:solidFill>
                <a:latin typeface="SimSun"/>
                <a:ea typeface="SimSun"/>
                <a:cs typeface="SimSun"/>
              </a:rPr>
              <a:t>1100000</a:t>
            </a:r>
            <a:endParaRPr lang="SimSun" altLang="SimSun" sz="1300"/>
          </a:p>
          <a:p>
            <a:pPr marL="12700" algn="l" rtl="0" eaLnBrk="0">
              <a:lnSpc>
                <a:spcPct val="85000"/>
              </a:lnSpc>
              <a:spcBef>
                <a:spcPts val="997"/>
              </a:spcBef>
            </a:pPr>
            <a:r>
              <a:rPr sz="1600" kern="0" spc="-80">
                <a:solidFill>
                  <a:srgbClr val="000000">
                    <a:alpha val="100000"/>
                  </a:srgbClr>
                </a:solidFill>
                <a:latin typeface="SimHei"/>
                <a:ea typeface="SimHei"/>
                <a:cs typeface="SimHei"/>
              </a:rPr>
              <a:t>借：其他应交税费--单位应交所得税</a:t>
            </a:r>
            <a:r>
              <a:rPr sz="1600" kern="0" spc="480">
                <a:solidFill>
                  <a:srgbClr val="000000">
                    <a:alpha val="100000"/>
                  </a:srgbClr>
                </a:solidFill>
                <a:latin typeface="SimHei"/>
                <a:ea typeface="SimHei"/>
                <a:cs typeface="SimHei"/>
              </a:rPr>
              <a:t> </a:t>
            </a:r>
            <a:r>
              <a:rPr sz="1600" kern="0" spc="-80">
                <a:solidFill>
                  <a:srgbClr val="000000">
                    <a:alpha val="100000"/>
                  </a:srgbClr>
                </a:solidFill>
                <a:latin typeface="SimHei"/>
                <a:ea typeface="SimHei"/>
                <a:cs typeface="SimHei"/>
              </a:rPr>
              <a:t>1000000</a:t>
            </a:r>
            <a:endParaRPr lang="SimHei" altLang="SimHei" sz="1600"/>
          </a:p>
          <a:p>
            <a:pPr marL="12700" algn="l" rtl="0" eaLnBrk="0">
              <a:lnSpc>
                <a:spcPts val="2956"/>
              </a:lnSpc>
            </a:pPr>
            <a:r>
              <a:rPr sz="1500" kern="0" spc="-40">
                <a:solidFill>
                  <a:srgbClr val="000000">
                    <a:alpha val="100000"/>
                  </a:srgbClr>
                </a:solidFill>
                <a:latin typeface="SimHei"/>
                <a:ea typeface="SimHei"/>
                <a:cs typeface="SimHei"/>
              </a:rPr>
              <a:t>贷：银行存款      </a:t>
            </a:r>
            <a:r>
              <a:rPr sz="1200" kern="0" spc="-40">
                <a:solidFill>
                  <a:srgbClr val="000000">
                    <a:alpha val="100000"/>
                  </a:srgbClr>
                </a:solidFill>
                <a:latin typeface="SimSun"/>
                <a:ea typeface="SimSun"/>
                <a:cs typeface="SimSun"/>
              </a:rPr>
              <a:t>1100000</a:t>
            </a:r>
            <a:endParaRPr lang="SimSun" altLang="SimSun" sz="1200"/>
          </a:p>
          <a:p>
            <a:pPr marL="78739" algn="l" rtl="0" eaLnBrk="0">
              <a:lnSpc>
                <a:spcPct val="96000"/>
              </a:lnSpc>
              <a:spcBef>
                <a:spcPts val="1149"/>
              </a:spcBef>
            </a:pPr>
            <a:r>
              <a:rPr sz="1600" b="1" kern="0" spc="50">
                <a:solidFill>
                  <a:srgbClr val="000000">
                    <a:alpha val="100000"/>
                  </a:srgbClr>
                </a:solidFill>
                <a:latin typeface="SimHei"/>
                <a:ea typeface="SimHei"/>
                <a:cs typeface="SimHei"/>
              </a:rPr>
              <a:t>(3)资金形式转换的会计核算</a:t>
            </a:r>
            <a:endParaRPr lang="SimHei" altLang="SimHei" sz="1600"/>
          </a:p>
          <a:p>
            <a:pPr marL="12700" algn="l" rtl="0" eaLnBrk="0">
              <a:lnSpc>
                <a:spcPct val="95000"/>
              </a:lnSpc>
              <a:spcBef>
                <a:spcPts val="1036"/>
              </a:spcBef>
            </a:pPr>
            <a:r>
              <a:rPr sz="1600" kern="0" spc="-60">
                <a:solidFill>
                  <a:srgbClr val="000000">
                    <a:alpha val="100000"/>
                  </a:srgbClr>
                </a:solidFill>
                <a:latin typeface="SimHei"/>
                <a:ea typeface="SimHei"/>
                <a:cs typeface="SimHei"/>
              </a:rPr>
              <a:t>资金形式转换的事项仅涉及“资金结存”明细科目之间的结转。</a:t>
            </a:r>
            <a:endParaRPr lang="SimHei" altLang="SimHei" sz="1600"/>
          </a:p>
          <a:p>
            <a:pPr marL="15240" algn="l" rtl="0" eaLnBrk="0">
              <a:lnSpc>
                <a:spcPct val="95000"/>
              </a:lnSpc>
              <a:spcBef>
                <a:spcPts val="1041"/>
              </a:spcBef>
            </a:pPr>
            <a:r>
              <a:rPr sz="1600" b="1" kern="0" spc="-40">
                <a:solidFill>
                  <a:srgbClr val="000000">
                    <a:alpha val="100000"/>
                  </a:srgbClr>
                </a:solidFill>
                <a:latin typeface="SimHei"/>
                <a:ea typeface="SimHei"/>
                <a:cs typeface="SimHei"/>
              </a:rPr>
              <a:t>①零余额账户用款额度</a:t>
            </a:r>
            <a:r>
              <a:rPr sz="1600" b="1" kern="0" spc="-50">
                <a:solidFill>
                  <a:srgbClr val="000000">
                    <a:alpha val="100000"/>
                  </a:srgbClr>
                </a:solidFill>
                <a:latin typeface="SimHei"/>
                <a:ea typeface="SimHei"/>
                <a:cs typeface="SimHei"/>
              </a:rPr>
              <a:t>注销</a:t>
            </a:r>
            <a:endParaRPr lang="SimHei" altLang="SimHei" sz="1600"/>
          </a:p>
          <a:p>
            <a:pPr marL="12700" algn="l" rtl="0" eaLnBrk="0">
              <a:lnSpc>
                <a:spcPct val="85000"/>
              </a:lnSpc>
              <a:spcBef>
                <a:spcPts val="576"/>
              </a:spcBef>
            </a:pPr>
            <a:r>
              <a:rPr sz="1600" kern="0" spc="-20">
                <a:solidFill>
                  <a:srgbClr val="000000">
                    <a:alpha val="100000"/>
                  </a:srgbClr>
                </a:solidFill>
                <a:latin typeface="SimHei"/>
                <a:ea typeface="SimHei"/>
                <a:cs typeface="SimHei"/>
              </a:rPr>
              <a:t>年末，单位依据代理银行提供的对</a:t>
            </a:r>
            <a:r>
              <a:rPr sz="1600" kern="0" spc="-30">
                <a:solidFill>
                  <a:srgbClr val="000000">
                    <a:alpha val="100000"/>
                  </a:srgbClr>
                </a:solidFill>
                <a:latin typeface="SimHei"/>
                <a:ea typeface="SimHei"/>
                <a:cs typeface="SimHei"/>
              </a:rPr>
              <a:t>账单</a:t>
            </a:r>
            <a:r>
              <a:rPr sz="1600" b="1" kern="0" spc="-30">
                <a:solidFill>
                  <a:srgbClr val="000000">
                    <a:alpha val="100000"/>
                  </a:srgbClr>
                </a:solidFill>
                <a:latin typeface="SimHei"/>
                <a:ea typeface="SimHei"/>
                <a:cs typeface="SimHei"/>
              </a:rPr>
              <a:t>作注销额度的</a:t>
            </a:r>
            <a:r>
              <a:rPr sz="1600" kern="0" spc="-30">
                <a:solidFill>
                  <a:srgbClr val="000000">
                    <a:alpha val="100000"/>
                  </a:srgbClr>
                </a:solidFill>
                <a:latin typeface="SimHei"/>
                <a:ea typeface="SimHei"/>
                <a:cs typeface="SimHei"/>
              </a:rPr>
              <a:t>相关账务处理，借记“</a:t>
            </a:r>
            <a:r>
              <a:rPr sz="1600" b="1" kern="0" spc="-30">
                <a:solidFill>
                  <a:srgbClr val="000000">
                    <a:alpha val="100000"/>
                  </a:srgbClr>
                </a:solidFill>
                <a:latin typeface="SimHei"/>
                <a:ea typeface="SimHei"/>
                <a:cs typeface="SimHei"/>
              </a:rPr>
              <a:t>资金结存”</a:t>
            </a:r>
            <a:r>
              <a:rPr sz="1600" kern="0" spc="-30">
                <a:solidFill>
                  <a:srgbClr val="000000">
                    <a:alpha val="100000"/>
                  </a:srgbClr>
                </a:solidFill>
                <a:latin typeface="SimHei"/>
                <a:ea typeface="SimHei"/>
                <a:cs typeface="SimHei"/>
              </a:rPr>
              <a:t>科目</a:t>
            </a:r>
            <a:endParaRPr lang="SimHei" altLang="SimHei" sz="1600"/>
          </a:p>
          <a:p>
            <a:pPr marL="12700" algn="l" rtl="0" eaLnBrk="0">
              <a:lnSpc>
                <a:spcPts val="3002"/>
              </a:lnSpc>
            </a:pPr>
            <a:r>
              <a:rPr sz="1600" kern="0" spc="-70">
                <a:solidFill>
                  <a:srgbClr val="000000">
                    <a:alpha val="100000"/>
                  </a:srgbClr>
                </a:solidFill>
                <a:latin typeface="SimHei"/>
                <a:ea typeface="SimHei"/>
                <a:cs typeface="SimHei"/>
              </a:rPr>
              <a:t>(财政应返还额度),贷记“</a:t>
            </a:r>
            <a:r>
              <a:rPr sz="1600" b="1" kern="0" spc="-70">
                <a:solidFill>
                  <a:srgbClr val="000000">
                    <a:alpha val="100000"/>
                  </a:srgbClr>
                </a:solidFill>
                <a:latin typeface="SimHei"/>
                <a:ea typeface="SimHei"/>
                <a:cs typeface="SimHei"/>
              </a:rPr>
              <a:t>资金结存”</a:t>
            </a:r>
            <a:r>
              <a:rPr sz="1600" kern="0" spc="-70">
                <a:solidFill>
                  <a:srgbClr val="000000">
                    <a:alpha val="100000"/>
                  </a:srgbClr>
                </a:solidFill>
                <a:latin typeface="SimHei"/>
                <a:ea typeface="SimHei"/>
                <a:cs typeface="SimHei"/>
              </a:rPr>
              <a:t>科目(零余额账户用款额度)。</a:t>
            </a:r>
            <a:endParaRPr lang="SimHei" altLang="SimHei" sz="1600"/>
          </a:p>
          <a:p>
            <a:pPr algn="l" rtl="0" eaLnBrk="0">
              <a:lnSpc>
                <a:spcPct val="100000"/>
              </a:lnSpc>
            </a:pPr>
            <a:endParaRPr lang="Arial" altLang="Arial" sz="1300"/>
          </a:p>
          <a:p>
            <a:pPr algn="l" rtl="0" eaLnBrk="0">
              <a:lnSpc>
                <a:spcPct val="10215"/>
              </a:lnSpc>
            </a:pPr>
            <a:endParaRPr lang="Arial" altLang="Arial" sz="100"/>
          </a:p>
          <a:p>
            <a:pPr marL="12700" algn="l" rtl="0" eaLnBrk="0">
              <a:lnSpc>
                <a:spcPct val="95000"/>
              </a:lnSpc>
            </a:pPr>
            <a:r>
              <a:rPr sz="1600" kern="0" spc="-40">
                <a:solidFill>
                  <a:srgbClr val="000000">
                    <a:alpha val="100000"/>
                  </a:srgbClr>
                </a:solidFill>
                <a:latin typeface="SimHei"/>
                <a:ea typeface="SimHei"/>
                <a:cs typeface="SimHei"/>
              </a:rPr>
              <a:t>②下年</a:t>
            </a:r>
            <a:r>
              <a:rPr sz="1600" b="1" kern="0" spc="-40">
                <a:solidFill>
                  <a:srgbClr val="000000">
                    <a:alpha val="100000"/>
                  </a:srgbClr>
                </a:solidFill>
                <a:latin typeface="SimHei"/>
                <a:ea typeface="SimHei"/>
                <a:cs typeface="SimHei"/>
              </a:rPr>
              <a:t>初零余额账户用款额度恢复或收到未下达零余额账户用款额度</a:t>
            </a:r>
            <a:endParaRPr lang="SimHei" altLang="SimHei" sz="1600"/>
          </a:p>
        </p:txBody>
      </p:sp>
      <p:sp>
        <p:nvSpPr>
          <p:cNvPr id="124" name="textbox 124"/>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textbox 126"/>
          <p:cNvSpPr/>
          <p:nvPr/>
        </p:nvSpPr>
        <p:spPr>
          <a:xfrm>
            <a:off x="1143042" y="1934682"/>
            <a:ext cx="8231505" cy="39109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8"/>
              </a:lnSpc>
            </a:pPr>
            <a:endParaRPr lang="Arial" altLang="Arial" sz="100"/>
          </a:p>
          <a:p>
            <a:pPr marL="367665" algn="l" rtl="0" eaLnBrk="0">
              <a:lnSpc>
                <a:spcPct val="92000"/>
              </a:lnSpc>
            </a:pPr>
            <a:r>
              <a:rPr sz="1600" kern="0" spc="-50">
                <a:solidFill>
                  <a:srgbClr val="000000">
                    <a:alpha val="100000"/>
                  </a:srgbClr>
                </a:solidFill>
                <a:latin typeface="SimHei"/>
                <a:ea typeface="SimHei"/>
                <a:cs typeface="SimHei"/>
              </a:rPr>
              <a:t>下年初，单位依据代理银行提供的额度恢复到账通知书作恢复额度</a:t>
            </a:r>
            <a:r>
              <a:rPr sz="1600" kern="0" spc="-60">
                <a:solidFill>
                  <a:srgbClr val="000000">
                    <a:alpha val="100000"/>
                  </a:srgbClr>
                </a:solidFill>
                <a:latin typeface="SimHei"/>
                <a:ea typeface="SimHei"/>
                <a:cs typeface="SimHei"/>
              </a:rPr>
              <a:t>的相关账务处理，借记</a:t>
            </a:r>
            <a:endParaRPr lang="SimHei" altLang="SimHei" sz="1600"/>
          </a:p>
          <a:p>
            <a:pPr marL="142239" algn="l" rtl="0" eaLnBrk="0">
              <a:lnSpc>
                <a:spcPct val="85000"/>
              </a:lnSpc>
              <a:spcBef>
                <a:spcPts val="1180"/>
              </a:spcBef>
            </a:pPr>
            <a:r>
              <a:rPr sz="1600" b="1" kern="0" spc="-50">
                <a:solidFill>
                  <a:srgbClr val="000000">
                    <a:alpha val="100000"/>
                  </a:srgbClr>
                </a:solidFill>
                <a:latin typeface="SimHei"/>
                <a:ea typeface="SimHei"/>
                <a:cs typeface="SimHei"/>
              </a:rPr>
              <a:t>“资金结存”</a:t>
            </a:r>
            <a:r>
              <a:rPr sz="1600" kern="0" spc="-50">
                <a:solidFill>
                  <a:srgbClr val="000000">
                    <a:alpha val="100000"/>
                  </a:srgbClr>
                </a:solidFill>
                <a:latin typeface="SimHei"/>
                <a:ea typeface="SimHei"/>
                <a:cs typeface="SimHei"/>
              </a:rPr>
              <a:t>科目(零余额账户用款额度),贷记本科目(财政应</a:t>
            </a:r>
            <a:r>
              <a:rPr sz="1600" kern="0" spc="-60">
                <a:solidFill>
                  <a:srgbClr val="000000">
                    <a:alpha val="100000"/>
                  </a:srgbClr>
                </a:solidFill>
                <a:latin typeface="SimHei"/>
                <a:ea typeface="SimHei"/>
                <a:cs typeface="SimHei"/>
              </a:rPr>
              <a:t>返还额度)。单位收到财政部门</a:t>
            </a:r>
            <a:endParaRPr lang="SimHei" altLang="SimHei" sz="1600"/>
          </a:p>
          <a:p>
            <a:pPr marL="12700" algn="l" rtl="0" eaLnBrk="0">
              <a:lnSpc>
                <a:spcPct val="152000"/>
              </a:lnSpc>
              <a:spcBef>
                <a:spcPts val="16"/>
              </a:spcBef>
            </a:pPr>
            <a:r>
              <a:rPr sz="1600" kern="0" spc="-20">
                <a:solidFill>
                  <a:srgbClr val="000000">
                    <a:alpha val="100000"/>
                  </a:srgbClr>
                </a:solidFill>
                <a:latin typeface="SimHei"/>
                <a:ea typeface="SimHei"/>
                <a:cs typeface="SimHei"/>
              </a:rPr>
              <a:t>批复的上年末未下达零余额账户用款额度的，借记“</a:t>
            </a:r>
            <a:r>
              <a:rPr sz="1600" b="1" kern="0" spc="-20">
                <a:solidFill>
                  <a:srgbClr val="000000">
                    <a:alpha val="100000"/>
                  </a:srgbClr>
                </a:solidFill>
                <a:latin typeface="SimHei"/>
                <a:ea typeface="SimHei"/>
                <a:cs typeface="SimHei"/>
              </a:rPr>
              <a:t>资金结存”</a:t>
            </a:r>
            <a:r>
              <a:rPr sz="1600" kern="0" spc="-20">
                <a:solidFill>
                  <a:srgbClr val="000000">
                    <a:alpha val="100000"/>
                  </a:srgbClr>
                </a:solidFill>
                <a:latin typeface="SimHei"/>
                <a:ea typeface="SimHei"/>
                <a:cs typeface="SimHei"/>
              </a:rPr>
              <a:t>科目(</a:t>
            </a:r>
            <a:r>
              <a:rPr sz="1600" kern="0" spc="-30">
                <a:solidFill>
                  <a:srgbClr val="000000">
                    <a:alpha val="100000"/>
                  </a:srgbClr>
                </a:solidFill>
                <a:latin typeface="SimHei"/>
                <a:ea typeface="SimHei"/>
                <a:cs typeface="SimHei"/>
              </a:rPr>
              <a:t>零余额账户用款额度),</a:t>
            </a:r>
            <a:r>
              <a:rPr sz="1600" kern="0" spc="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贷记“</a:t>
            </a:r>
            <a:r>
              <a:rPr sz="1600" b="1" kern="0" spc="-40">
                <a:solidFill>
                  <a:srgbClr val="000000">
                    <a:alpha val="100000"/>
                  </a:srgbClr>
                </a:solidFill>
                <a:latin typeface="SimHei"/>
                <a:ea typeface="SimHei"/>
                <a:cs typeface="SimHei"/>
              </a:rPr>
              <a:t>资金结存”</a:t>
            </a:r>
            <a:r>
              <a:rPr sz="1600" kern="0" spc="-40">
                <a:solidFill>
                  <a:srgbClr val="000000">
                    <a:alpha val="100000"/>
                  </a:srgbClr>
                </a:solidFill>
                <a:latin typeface="SimHei"/>
                <a:ea typeface="SimHei"/>
                <a:cs typeface="SimHei"/>
              </a:rPr>
              <a:t>科目(财政应返还额度)。注意上年末未下达的财政直接支付用款额度，因为 </a:t>
            </a:r>
            <a:r>
              <a:rPr sz="1600" kern="0" spc="-20">
                <a:solidFill>
                  <a:srgbClr val="000000">
                    <a:alpha val="100000"/>
                  </a:srgbClr>
                </a:solidFill>
                <a:latin typeface="SimHei"/>
                <a:ea typeface="SimHei"/>
                <a:cs typeface="SimHei"/>
              </a:rPr>
              <a:t>不需要通过零余额账户支付，因此不再转入“零余额</a:t>
            </a:r>
            <a:r>
              <a:rPr sz="1600" kern="0" spc="-30">
                <a:solidFill>
                  <a:srgbClr val="000000">
                    <a:alpha val="100000"/>
                  </a:srgbClr>
                </a:solidFill>
                <a:latin typeface="SimHei"/>
                <a:ea typeface="SimHei"/>
                <a:cs typeface="SimHei"/>
              </a:rPr>
              <a:t>账户用款额度”。下年使用上年度未下达</a:t>
            </a:r>
            <a:r>
              <a:rPr sz="1600" kern="0" spc="-10">
                <a:solidFill>
                  <a:srgbClr val="000000">
                    <a:alpha val="100000"/>
                  </a:srgbClr>
                </a:solidFill>
                <a:latin typeface="SimHei"/>
                <a:ea typeface="SimHei"/>
                <a:cs typeface="SimHei"/>
              </a:rPr>
              <a:t> </a:t>
            </a:r>
            <a:r>
              <a:rPr sz="1600" kern="0" spc="-30">
                <a:solidFill>
                  <a:srgbClr val="000000">
                    <a:alpha val="100000"/>
                  </a:srgbClr>
                </a:solidFill>
                <a:latin typeface="SimHei"/>
                <a:ea typeface="SimHei"/>
                <a:cs typeface="SimHei"/>
              </a:rPr>
              <a:t>的财政直接支付用款额度时，直接借记支付项目相关科目，贷记“财政应</a:t>
            </a:r>
            <a:r>
              <a:rPr sz="1600" kern="0" spc="-40">
                <a:solidFill>
                  <a:srgbClr val="000000">
                    <a:alpha val="100000"/>
                  </a:srgbClr>
                </a:solidFill>
                <a:latin typeface="SimHei"/>
                <a:ea typeface="SimHei"/>
                <a:cs typeface="SimHei"/>
              </a:rPr>
              <a:t>返还额度”科目。</a:t>
            </a:r>
            <a:endParaRPr lang="SimHei" altLang="SimHei" sz="1600"/>
          </a:p>
          <a:p>
            <a:pPr marL="120014" algn="l" rtl="0" eaLnBrk="0">
              <a:lnSpc>
                <a:spcPct val="92000"/>
              </a:lnSpc>
              <a:spcBef>
                <a:spcPts val="1134"/>
              </a:spcBef>
            </a:pPr>
            <a:r>
              <a:rPr sz="1600" kern="0" spc="-50">
                <a:solidFill>
                  <a:srgbClr val="000000">
                    <a:alpha val="100000"/>
                  </a:srgbClr>
                </a:solidFill>
                <a:latin typeface="SimHei"/>
                <a:ea typeface="SimHei"/>
                <a:cs typeface="SimHei"/>
              </a:rPr>
              <a:t>【例6】某单位本年末注销零余额账户用款额度1300000元，相应的分录为：</a:t>
            </a:r>
            <a:endParaRPr lang="SimHei" altLang="SimHei" sz="1600"/>
          </a:p>
          <a:p>
            <a:pPr marL="12700" algn="l" rtl="0" eaLnBrk="0">
              <a:lnSpc>
                <a:spcPct val="85000"/>
              </a:lnSpc>
              <a:spcBef>
                <a:spcPts val="1203"/>
              </a:spcBef>
            </a:pPr>
            <a:r>
              <a:rPr sz="1600" kern="0" spc="-70">
                <a:solidFill>
                  <a:srgbClr val="000000">
                    <a:alpha val="100000"/>
                  </a:srgbClr>
                </a:solidFill>
                <a:latin typeface="SimHei"/>
                <a:ea typeface="SimHei"/>
                <a:cs typeface="SimHei"/>
              </a:rPr>
              <a:t>借：资金结存--财政应返还额度</a:t>
            </a:r>
            <a:r>
              <a:rPr sz="1600" kern="0" spc="-80">
                <a:solidFill>
                  <a:srgbClr val="000000">
                    <a:alpha val="100000"/>
                  </a:srgbClr>
                </a:solidFill>
                <a:latin typeface="SimHei"/>
                <a:ea typeface="SimHei"/>
                <a:cs typeface="SimHei"/>
              </a:rPr>
              <a:t>      </a:t>
            </a:r>
            <a:r>
              <a:rPr sz="1300" kern="0" spc="-80">
                <a:solidFill>
                  <a:srgbClr val="000000">
                    <a:alpha val="100000"/>
                  </a:srgbClr>
                </a:solidFill>
                <a:latin typeface="SimSun"/>
                <a:ea typeface="SimSun"/>
                <a:cs typeface="SimSun"/>
              </a:rPr>
              <a:t>1300000</a:t>
            </a:r>
            <a:endParaRPr lang="SimSun" altLang="SimSun" sz="1300"/>
          </a:p>
          <a:p>
            <a:pPr marL="12700" algn="l" rtl="0" eaLnBrk="0">
              <a:lnSpc>
                <a:spcPts val="2843"/>
              </a:lnSpc>
            </a:pPr>
            <a:r>
              <a:rPr sz="1600" kern="0" spc="-80">
                <a:solidFill>
                  <a:srgbClr val="000000">
                    <a:alpha val="100000"/>
                  </a:srgbClr>
                </a:solidFill>
                <a:latin typeface="SimHei"/>
                <a:ea typeface="SimHei"/>
                <a:cs typeface="SimHei"/>
              </a:rPr>
              <a:t>贷：资金结存--零余额账户用款额度</a:t>
            </a:r>
            <a:r>
              <a:rPr sz="1600" kern="0" spc="630">
                <a:solidFill>
                  <a:srgbClr val="000000">
                    <a:alpha val="100000"/>
                  </a:srgbClr>
                </a:solidFill>
                <a:latin typeface="SimHei"/>
                <a:ea typeface="SimHei"/>
                <a:cs typeface="SimHei"/>
              </a:rPr>
              <a:t> </a:t>
            </a:r>
            <a:r>
              <a:rPr sz="1600" kern="0" spc="-80">
                <a:solidFill>
                  <a:srgbClr val="000000">
                    <a:alpha val="100000"/>
                  </a:srgbClr>
                </a:solidFill>
                <a:latin typeface="SimHei"/>
                <a:ea typeface="SimHei"/>
                <a:cs typeface="SimHei"/>
              </a:rPr>
              <a:t>1300000</a:t>
            </a:r>
            <a:endParaRPr lang="SimHei" altLang="SimHei" sz="1600"/>
          </a:p>
          <a:p>
            <a:pPr marL="12700" algn="l" rtl="0" eaLnBrk="0">
              <a:lnSpc>
                <a:spcPts val="2906"/>
              </a:lnSpc>
            </a:pPr>
            <a:r>
              <a:rPr sz="1600" kern="0" spc="-70">
                <a:solidFill>
                  <a:srgbClr val="000000">
                    <a:alpha val="100000"/>
                  </a:srgbClr>
                </a:solidFill>
                <a:latin typeface="SimHei"/>
                <a:ea typeface="SimHei"/>
                <a:cs typeface="SimHei"/>
              </a:rPr>
              <a:t>借：财政应返还额度--</a:t>
            </a:r>
            <a:r>
              <a:rPr sz="1600" kern="0" spc="-80">
                <a:solidFill>
                  <a:srgbClr val="000000">
                    <a:alpha val="100000"/>
                  </a:srgbClr>
                </a:solidFill>
                <a:latin typeface="SimHei"/>
                <a:ea typeface="SimHei"/>
                <a:cs typeface="SimHei"/>
              </a:rPr>
              <a:t>财政授权支付</a:t>
            </a:r>
            <a:r>
              <a:rPr sz="1600" kern="0" spc="520">
                <a:solidFill>
                  <a:srgbClr val="000000">
                    <a:alpha val="100000"/>
                  </a:srgbClr>
                </a:solidFill>
                <a:latin typeface="SimHei"/>
                <a:ea typeface="SimHei"/>
                <a:cs typeface="SimHei"/>
              </a:rPr>
              <a:t> </a:t>
            </a:r>
            <a:r>
              <a:rPr sz="1600" kern="0" spc="-80">
                <a:solidFill>
                  <a:srgbClr val="000000">
                    <a:alpha val="100000"/>
                  </a:srgbClr>
                </a:solidFill>
                <a:latin typeface="SimHei"/>
                <a:ea typeface="SimHei"/>
                <a:cs typeface="SimHei"/>
              </a:rPr>
              <a:t>1300000</a:t>
            </a:r>
            <a:endParaRPr lang="SimHei" altLang="SimHei" sz="1600"/>
          </a:p>
          <a:p>
            <a:pPr marL="12700" algn="l" rtl="0" eaLnBrk="0">
              <a:lnSpc>
                <a:spcPts val="2843"/>
              </a:lnSpc>
            </a:pPr>
            <a:r>
              <a:rPr sz="1600" kern="0" spc="-90">
                <a:solidFill>
                  <a:srgbClr val="000000">
                    <a:alpha val="100000"/>
                  </a:srgbClr>
                </a:solidFill>
                <a:latin typeface="SimHei"/>
                <a:ea typeface="SimHei"/>
                <a:cs typeface="SimHei"/>
              </a:rPr>
              <a:t>贷：零余额账户用款额度</a:t>
            </a:r>
            <a:r>
              <a:rPr sz="1600" kern="0" spc="70">
                <a:solidFill>
                  <a:srgbClr val="000000">
                    <a:alpha val="100000"/>
                  </a:srgbClr>
                </a:solidFill>
                <a:latin typeface="SimHei"/>
                <a:ea typeface="SimHei"/>
                <a:cs typeface="SimHei"/>
              </a:rPr>
              <a:t>   </a:t>
            </a:r>
            <a:r>
              <a:rPr sz="1600" kern="0" spc="-90">
                <a:solidFill>
                  <a:srgbClr val="000000">
                    <a:alpha val="100000"/>
                  </a:srgbClr>
                </a:solidFill>
                <a:latin typeface="SimHei"/>
                <a:ea typeface="SimHei"/>
                <a:cs typeface="SimHei"/>
              </a:rPr>
              <a:t>1300000</a:t>
            </a:r>
            <a:endParaRPr lang="SimHei" altLang="SimHei" sz="1600"/>
          </a:p>
        </p:txBody>
      </p:sp>
      <p:sp>
        <p:nvSpPr>
          <p:cNvPr id="128" name="textbox 128"/>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0" name="textbox 130"/>
          <p:cNvSpPr/>
          <p:nvPr/>
        </p:nvSpPr>
        <p:spPr>
          <a:xfrm>
            <a:off x="1130317" y="1995054"/>
            <a:ext cx="8227694" cy="34594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4"/>
              </a:lnSpc>
            </a:pPr>
            <a:endParaRPr lang="Arial" altLang="Arial" sz="100"/>
          </a:p>
          <a:p>
            <a:pPr marL="88264" algn="l" rtl="0" eaLnBrk="0">
              <a:lnSpc>
                <a:spcPct val="96000"/>
              </a:lnSpc>
            </a:pPr>
            <a:r>
              <a:rPr sz="1600" kern="0" spc="0">
                <a:solidFill>
                  <a:srgbClr val="C7000D">
                    <a:alpha val="100000"/>
                  </a:srgbClr>
                </a:solidFill>
                <a:latin typeface="SimHei"/>
                <a:ea typeface="SimHei"/>
                <a:cs typeface="SimHei"/>
              </a:rPr>
              <a:t>5.2结转结余资金的</a:t>
            </a:r>
            <a:r>
              <a:rPr sz="1600" kern="0" spc="-10">
                <a:solidFill>
                  <a:srgbClr val="C7000D">
                    <a:alpha val="100000"/>
                  </a:srgbClr>
                </a:solidFill>
                <a:latin typeface="SimHei"/>
                <a:ea typeface="SimHei"/>
                <a:cs typeface="SimHei"/>
              </a:rPr>
              <a:t>会计核算</a:t>
            </a:r>
            <a:endParaRPr lang="SimHei" altLang="SimHei" sz="1600"/>
          </a:p>
          <a:p>
            <a:pPr marL="15240" algn="l" rtl="0" eaLnBrk="0">
              <a:lnSpc>
                <a:spcPct val="95000"/>
              </a:lnSpc>
              <a:spcBef>
                <a:spcPts val="841"/>
              </a:spcBef>
            </a:pPr>
            <a:r>
              <a:rPr sz="1600" b="1" kern="0" spc="-30">
                <a:solidFill>
                  <a:srgbClr val="000000">
                    <a:alpha val="100000"/>
                  </a:srgbClr>
                </a:solidFill>
                <a:latin typeface="SimHei"/>
                <a:ea typeface="SimHei"/>
                <a:cs typeface="SimHei"/>
              </a:rPr>
              <a:t>5.2.1结转结余资金概述</a:t>
            </a:r>
            <a:endParaRPr lang="SimHei" altLang="SimHei" sz="1600"/>
          </a:p>
          <a:p>
            <a:pPr marL="374650" algn="l" rtl="0" eaLnBrk="0">
              <a:lnSpc>
                <a:spcPct val="85000"/>
              </a:lnSpc>
              <a:spcBef>
                <a:spcPts val="663"/>
              </a:spcBef>
            </a:pPr>
            <a:r>
              <a:rPr sz="1600" kern="0" spc="-20">
                <a:solidFill>
                  <a:srgbClr val="000000">
                    <a:alpha val="100000"/>
                  </a:srgbClr>
                </a:solidFill>
                <a:latin typeface="SimHei"/>
                <a:ea typeface="SimHei"/>
                <a:cs typeface="SimHei"/>
              </a:rPr>
              <a:t>根据《中央部门结转和结余资金管理办法》、结转结余资金，是</a:t>
            </a:r>
            <a:r>
              <a:rPr sz="1600" kern="0" spc="-30">
                <a:solidFill>
                  <a:srgbClr val="000000">
                    <a:alpha val="100000"/>
                  </a:srgbClr>
                </a:solidFill>
                <a:latin typeface="SimHei"/>
                <a:ea typeface="SimHei"/>
                <a:cs typeface="SimHei"/>
              </a:rPr>
              <a:t>指与中央财政有缴拨款关</a:t>
            </a:r>
            <a:endParaRPr lang="SimHei" altLang="SimHei" sz="1600"/>
          </a:p>
          <a:p>
            <a:pPr marL="12700" algn="l" rtl="0" eaLnBrk="0">
              <a:lnSpc>
                <a:spcPct val="152000"/>
              </a:lnSpc>
              <a:spcBef>
                <a:spcPts val="4"/>
              </a:spcBef>
            </a:pPr>
            <a:r>
              <a:rPr sz="1600" kern="0" spc="-30">
                <a:solidFill>
                  <a:srgbClr val="000000">
                    <a:alpha val="100000"/>
                  </a:srgbClr>
                </a:solidFill>
                <a:latin typeface="SimHei"/>
                <a:ea typeface="SimHei"/>
                <a:cs typeface="SimHei"/>
              </a:rPr>
              <a:t>系的中央级行政单位</a:t>
            </a:r>
            <a:r>
              <a:rPr sz="1600" kern="0" spc="-40">
                <a:solidFill>
                  <a:srgbClr val="000000">
                    <a:alpha val="100000"/>
                  </a:srgbClr>
                </a:solidFill>
                <a:latin typeface="SimHei"/>
                <a:ea typeface="SimHei"/>
                <a:cs typeface="SimHei"/>
              </a:rPr>
              <a:t>、事业单位(含企业化管理的事业单位)、社会团体及企业，按照财政部批 </a:t>
            </a:r>
            <a:r>
              <a:rPr sz="1600" kern="0" spc="-30">
                <a:solidFill>
                  <a:srgbClr val="000000">
                    <a:alpha val="100000"/>
                  </a:srgbClr>
                </a:solidFill>
                <a:latin typeface="SimHei"/>
                <a:ea typeface="SimHei"/>
                <a:cs typeface="SimHei"/>
              </a:rPr>
              <a:t>复的预算，在年度预算执行结束时，未列支出的一般公共预算和政</a:t>
            </a:r>
            <a:r>
              <a:rPr sz="1600" kern="0" spc="-40">
                <a:solidFill>
                  <a:srgbClr val="000000">
                    <a:alpha val="100000"/>
                  </a:srgbClr>
                </a:solidFill>
                <a:latin typeface="SimHei"/>
                <a:ea typeface="SimHei"/>
                <a:cs typeface="SimHei"/>
              </a:rPr>
              <a:t>府性基金预算资金。</a:t>
            </a:r>
            <a:endParaRPr lang="SimHei" altLang="SimHei" sz="1600"/>
          </a:p>
          <a:p>
            <a:pPr marL="377190" algn="l" rtl="0" eaLnBrk="0">
              <a:lnSpc>
                <a:spcPct val="96000"/>
              </a:lnSpc>
              <a:spcBef>
                <a:spcPts val="1535"/>
              </a:spcBef>
            </a:pPr>
            <a:r>
              <a:rPr sz="1600" b="1" kern="0" spc="-50">
                <a:solidFill>
                  <a:srgbClr val="000000">
                    <a:alpha val="100000"/>
                  </a:srgbClr>
                </a:solidFill>
                <a:latin typeface="SimHei"/>
                <a:ea typeface="SimHei"/>
                <a:cs typeface="SimHei"/>
              </a:rPr>
              <a:t>结转资金、结余资金的区别</a:t>
            </a:r>
            <a:endParaRPr lang="SimHei" altLang="SimHei" sz="1600"/>
          </a:p>
          <a:p>
            <a:pPr marL="377190" algn="l" rtl="0" eaLnBrk="0">
              <a:lnSpc>
                <a:spcPct val="92000"/>
              </a:lnSpc>
              <a:spcBef>
                <a:spcPts val="906"/>
              </a:spcBef>
            </a:pPr>
            <a:r>
              <a:rPr sz="1600" b="1" kern="0" spc="-50">
                <a:solidFill>
                  <a:srgbClr val="000000">
                    <a:alpha val="100000"/>
                  </a:srgbClr>
                </a:solidFill>
                <a:latin typeface="SimHei"/>
                <a:ea typeface="SimHei"/>
                <a:cs typeface="SimHei"/>
              </a:rPr>
              <a:t>结转资金</a:t>
            </a:r>
            <a:r>
              <a:rPr sz="1600" kern="0" spc="-50">
                <a:solidFill>
                  <a:srgbClr val="000000">
                    <a:alpha val="100000"/>
                  </a:srgbClr>
                </a:solidFill>
                <a:latin typeface="SimHei"/>
                <a:ea typeface="SimHei"/>
                <a:cs typeface="SimHei"/>
              </a:rPr>
              <a:t>，指预算未全部执</a:t>
            </a:r>
            <a:r>
              <a:rPr sz="1600" kern="0" spc="-60">
                <a:solidFill>
                  <a:srgbClr val="000000">
                    <a:alpha val="100000"/>
                  </a:srgbClr>
                </a:solidFill>
                <a:latin typeface="SimHei"/>
                <a:ea typeface="SimHei"/>
                <a:cs typeface="SimHei"/>
              </a:rPr>
              <a:t>行或未执行，下年需按原用途继续使用的预算资金。</a:t>
            </a:r>
            <a:endParaRPr lang="SimHei" altLang="SimHei" sz="1600"/>
          </a:p>
          <a:p>
            <a:pPr marL="377190" algn="l" rtl="0" eaLnBrk="0">
              <a:lnSpc>
                <a:spcPct val="85000"/>
              </a:lnSpc>
              <a:spcBef>
                <a:spcPts val="728"/>
              </a:spcBef>
            </a:pPr>
            <a:r>
              <a:rPr sz="1600" b="1" kern="0" spc="-20">
                <a:solidFill>
                  <a:srgbClr val="000000">
                    <a:alpha val="100000"/>
                  </a:srgbClr>
                </a:solidFill>
                <a:latin typeface="SimHei"/>
                <a:ea typeface="SimHei"/>
                <a:cs typeface="SimHei"/>
              </a:rPr>
              <a:t>结余资金</a:t>
            </a:r>
            <a:r>
              <a:rPr sz="1600" kern="0" spc="-20">
                <a:solidFill>
                  <a:srgbClr val="000000">
                    <a:alpha val="100000"/>
                  </a:srgbClr>
                </a:solidFill>
                <a:latin typeface="SimHei"/>
                <a:ea typeface="SimHei"/>
                <a:cs typeface="SimHei"/>
              </a:rPr>
              <a:t>，项目实施周期已结束、项目目标完成</a:t>
            </a:r>
            <a:r>
              <a:rPr sz="1600" kern="0" spc="-30">
                <a:solidFill>
                  <a:srgbClr val="000000">
                    <a:alpha val="100000"/>
                  </a:srgbClr>
                </a:solidFill>
                <a:latin typeface="SimHei"/>
                <a:ea typeface="SimHei"/>
                <a:cs typeface="SimHei"/>
              </a:rPr>
              <a:t>或项目提前终止，尚未列支的项目支出预</a:t>
            </a:r>
            <a:endParaRPr lang="SimHei" altLang="SimHei" sz="1600"/>
          </a:p>
          <a:p>
            <a:pPr marL="12700" algn="l" rtl="0" eaLnBrk="0">
              <a:lnSpc>
                <a:spcPct val="156000"/>
              </a:lnSpc>
              <a:spcBef>
                <a:spcPts val="1"/>
              </a:spcBef>
            </a:pPr>
            <a:r>
              <a:rPr sz="1600" kern="0" spc="-20">
                <a:solidFill>
                  <a:srgbClr val="000000">
                    <a:alpha val="100000"/>
                  </a:srgbClr>
                </a:solidFill>
                <a:latin typeface="SimHei"/>
                <a:ea typeface="SimHei"/>
                <a:cs typeface="SimHei"/>
              </a:rPr>
              <a:t>算资金，因项目实施计划调整，不需要继续支</a:t>
            </a:r>
            <a:r>
              <a:rPr sz="1600" kern="0" spc="-30">
                <a:solidFill>
                  <a:srgbClr val="000000">
                    <a:alpha val="100000"/>
                  </a:srgbClr>
                </a:solidFill>
                <a:latin typeface="SimHei"/>
                <a:ea typeface="SimHei"/>
                <a:cs typeface="SimHei"/>
              </a:rPr>
              <a:t>出的预算资金，预算批复后连续两年未用完的预</a:t>
            </a:r>
            <a:r>
              <a:rPr sz="1600" kern="0" spc="-1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算资金</a:t>
            </a:r>
            <a:endParaRPr lang="SimHei" altLang="SimHei" sz="1600"/>
          </a:p>
        </p:txBody>
      </p:sp>
      <p:sp>
        <p:nvSpPr>
          <p:cNvPr id="132" name="textbox 132"/>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4" name="rect"/>
          <p:cNvSpPr/>
          <p:nvPr/>
        </p:nvSpPr>
        <p:spPr>
          <a:xfrm>
            <a:off x="2424888" y="2020460"/>
            <a:ext cx="425556" cy="202996"/>
          </a:xfrm>
          <a:prstGeom prst="rect">
            <a:avLst/>
          </a:prstGeom>
          <a:solidFill>
            <a:srgbClr val="FFFF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textbox 136"/>
          <p:cNvSpPr/>
          <p:nvPr/>
        </p:nvSpPr>
        <p:spPr>
          <a:xfrm>
            <a:off x="1143042" y="2007760"/>
            <a:ext cx="8149590" cy="3644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4"/>
              </a:lnSpc>
            </a:pPr>
            <a:endParaRPr lang="Arial" altLang="Arial" sz="100"/>
          </a:p>
          <a:p>
            <a:pPr marL="12700" algn="l" rtl="0" eaLnBrk="0">
              <a:lnSpc>
                <a:spcPct val="96000"/>
              </a:lnSpc>
            </a:pPr>
            <a:r>
              <a:rPr sz="1600" kern="0" spc="-30">
                <a:solidFill>
                  <a:srgbClr val="000000">
                    <a:alpha val="100000"/>
                  </a:srgbClr>
                </a:solidFill>
                <a:latin typeface="SimHei"/>
                <a:ea typeface="SimHei"/>
                <a:cs typeface="SimHei"/>
              </a:rPr>
              <a:t>5.2.2财政拨款结转</a:t>
            </a:r>
            <a:endParaRPr lang="SimHei" altLang="SimHei" sz="1600"/>
          </a:p>
          <a:p>
            <a:pPr marL="250190" algn="l" rtl="0" eaLnBrk="0">
              <a:lnSpc>
                <a:spcPct val="85000"/>
              </a:lnSpc>
              <a:spcBef>
                <a:spcPts val="730"/>
              </a:spcBef>
            </a:pPr>
            <a:r>
              <a:rPr sz="1600" b="1" kern="0" spc="-20">
                <a:solidFill>
                  <a:srgbClr val="000000">
                    <a:alpha val="100000"/>
                  </a:srgbClr>
                </a:solidFill>
                <a:latin typeface="SimHei"/>
                <a:ea typeface="SimHei"/>
                <a:cs typeface="SimHei"/>
              </a:rPr>
              <a:t>财政拨款结转资金</a:t>
            </a:r>
            <a:r>
              <a:rPr sz="1600" kern="0" spc="-20">
                <a:solidFill>
                  <a:srgbClr val="000000">
                    <a:alpha val="100000"/>
                  </a:srgbClr>
                </a:solidFill>
                <a:latin typeface="SimHei"/>
                <a:ea typeface="SimHei"/>
                <a:cs typeface="SimHei"/>
              </a:rPr>
              <a:t>核算行政</a:t>
            </a:r>
            <a:r>
              <a:rPr sz="1600" kern="0" spc="-30">
                <a:solidFill>
                  <a:srgbClr val="000000">
                    <a:alpha val="100000"/>
                  </a:srgbClr>
                </a:solidFill>
                <a:latin typeface="SimHei"/>
                <a:ea typeface="SimHei"/>
                <a:cs typeface="SimHei"/>
              </a:rPr>
              <a:t>事业单位取得的同级财政拨款结转资金的调整、结转和滚存情</a:t>
            </a:r>
            <a:endParaRPr lang="SimHei" altLang="SimHei" sz="1600"/>
          </a:p>
          <a:p>
            <a:pPr marL="12700" algn="l" rtl="0" eaLnBrk="0">
              <a:lnSpc>
                <a:spcPts val="2997"/>
              </a:lnSpc>
            </a:pPr>
            <a:r>
              <a:rPr sz="1600" kern="0" spc="-60">
                <a:solidFill>
                  <a:srgbClr val="000000">
                    <a:alpha val="100000"/>
                  </a:srgbClr>
                </a:solidFill>
                <a:latin typeface="SimHei"/>
                <a:ea typeface="SimHei"/>
                <a:cs typeface="SimHei"/>
              </a:rPr>
              <a:t>况。本科目年末贷方余额，反映单位滚存的财政拨款结转</a:t>
            </a:r>
            <a:r>
              <a:rPr sz="1600" kern="0" spc="-70">
                <a:solidFill>
                  <a:srgbClr val="000000">
                    <a:alpha val="100000"/>
                  </a:srgbClr>
                </a:solidFill>
                <a:latin typeface="SimHei"/>
                <a:ea typeface="SimHei"/>
                <a:cs typeface="SimHei"/>
              </a:rPr>
              <a:t>资金数额。</a:t>
            </a:r>
            <a:endParaRPr lang="SimHei" altLang="SimHei" sz="1600"/>
          </a:p>
          <a:p>
            <a:pPr algn="l" rtl="0" eaLnBrk="0">
              <a:lnSpc>
                <a:spcPct val="120000"/>
              </a:lnSpc>
            </a:pPr>
            <a:endParaRPr lang="Arial" altLang="Arial" sz="1000"/>
          </a:p>
          <a:p>
            <a:pPr marL="15240" algn="l" rtl="0" eaLnBrk="0">
              <a:lnSpc>
                <a:spcPct val="96000"/>
              </a:lnSpc>
              <a:spcBef>
                <a:spcPts val="484"/>
              </a:spcBef>
            </a:pPr>
            <a:r>
              <a:rPr sz="1600" b="1" kern="0" spc="-80">
                <a:solidFill>
                  <a:srgbClr val="000000">
                    <a:alpha val="100000"/>
                  </a:srgbClr>
                </a:solidFill>
                <a:latin typeface="SimHei"/>
                <a:ea typeface="SimHei"/>
                <a:cs typeface="SimHei"/>
              </a:rPr>
              <a:t>(1)科目设置</a:t>
            </a:r>
            <a:endParaRPr lang="SimHei" altLang="SimHei" sz="1600"/>
          </a:p>
          <a:p>
            <a:pPr marL="15240" algn="l" rtl="0" eaLnBrk="0">
              <a:lnSpc>
                <a:spcPct val="95000"/>
              </a:lnSpc>
              <a:spcBef>
                <a:spcPts val="1151"/>
              </a:spcBef>
            </a:pPr>
            <a:r>
              <a:rPr sz="1600" b="1" kern="0" spc="-30">
                <a:solidFill>
                  <a:srgbClr val="000000">
                    <a:alpha val="100000"/>
                  </a:srgbClr>
                </a:solidFill>
                <a:latin typeface="SimHei"/>
                <a:ea typeface="SimHei"/>
                <a:cs typeface="SimHei"/>
              </a:rPr>
              <a:t>①与会计差错更正、以前年</a:t>
            </a:r>
            <a:r>
              <a:rPr sz="1600" b="1" kern="0" spc="-40">
                <a:solidFill>
                  <a:srgbClr val="000000">
                    <a:alpha val="100000"/>
                  </a:srgbClr>
                </a:solidFill>
                <a:latin typeface="SimHei"/>
                <a:ea typeface="SimHei"/>
                <a:cs typeface="SimHei"/>
              </a:rPr>
              <a:t>度支出收回相关的明细科目</a:t>
            </a:r>
            <a:endParaRPr lang="SimHei" altLang="SimHei" sz="1600"/>
          </a:p>
          <a:p>
            <a:pPr algn="r" rtl="0" eaLnBrk="0">
              <a:lnSpc>
                <a:spcPct val="85000"/>
              </a:lnSpc>
              <a:spcBef>
                <a:spcPts val="828"/>
              </a:spcBef>
            </a:pPr>
            <a:r>
              <a:rPr sz="1600" kern="0" spc="-50">
                <a:solidFill>
                  <a:srgbClr val="000000">
                    <a:alpha val="100000"/>
                  </a:srgbClr>
                </a:solidFill>
                <a:latin typeface="SimHei"/>
                <a:ea typeface="SimHei"/>
                <a:cs typeface="SimHei"/>
              </a:rPr>
              <a:t>“年初余额调整”:“</a:t>
            </a:r>
            <a:r>
              <a:rPr sz="1600" b="1" kern="0" spc="-50">
                <a:solidFill>
                  <a:srgbClr val="000000">
                    <a:alpha val="100000"/>
                  </a:srgbClr>
                </a:solidFill>
                <a:latin typeface="SimHei"/>
                <a:ea typeface="SimHei"/>
                <a:cs typeface="SimHei"/>
              </a:rPr>
              <a:t>资金结存”</a:t>
            </a:r>
            <a:r>
              <a:rPr sz="1600" kern="0" spc="-50">
                <a:solidFill>
                  <a:srgbClr val="000000">
                    <a:alpha val="100000"/>
                  </a:srgbClr>
                </a:solidFill>
                <a:latin typeface="SimHei"/>
                <a:ea typeface="SimHei"/>
                <a:cs typeface="SimHei"/>
              </a:rPr>
              <a:t>明细</a:t>
            </a:r>
            <a:r>
              <a:rPr sz="1600" kern="0" spc="-60">
                <a:solidFill>
                  <a:srgbClr val="000000">
                    <a:alpha val="100000"/>
                  </a:srgbClr>
                </a:solidFill>
                <a:latin typeface="SimHei"/>
                <a:ea typeface="SimHei"/>
                <a:cs typeface="SimHei"/>
              </a:rPr>
              <a:t>科目核算因发生会计差错更正、以前年度支出收回等原</a:t>
            </a:r>
            <a:endParaRPr lang="SimHei" altLang="SimHei" sz="1600"/>
          </a:p>
          <a:p>
            <a:pPr marL="12700" algn="l" rtl="0" eaLnBrk="0">
              <a:lnSpc>
                <a:spcPts val="2997"/>
              </a:lnSpc>
            </a:pPr>
            <a:r>
              <a:rPr sz="1600" kern="0" spc="-60">
                <a:solidFill>
                  <a:srgbClr val="000000">
                    <a:alpha val="100000"/>
                  </a:srgbClr>
                </a:solidFill>
                <a:latin typeface="SimHei"/>
                <a:ea typeface="SimHei"/>
                <a:cs typeface="SimHei"/>
              </a:rPr>
              <a:t>因，需要调整财政拨款结转的金额。年末结账后，本明细科目应无余额。</a:t>
            </a:r>
            <a:endParaRPr lang="SimHei" altLang="SimHei" sz="1600"/>
          </a:p>
          <a:p>
            <a:pPr algn="l" rtl="0" eaLnBrk="0">
              <a:lnSpc>
                <a:spcPct val="119000"/>
              </a:lnSpc>
            </a:pPr>
            <a:endParaRPr lang="Arial" altLang="Arial" sz="1000"/>
          </a:p>
          <a:p>
            <a:pPr marL="15240" algn="l" rtl="0" eaLnBrk="0">
              <a:lnSpc>
                <a:spcPct val="95000"/>
              </a:lnSpc>
              <a:spcBef>
                <a:spcPts val="490"/>
              </a:spcBef>
            </a:pPr>
            <a:r>
              <a:rPr sz="1600" b="1" kern="0" spc="-40">
                <a:solidFill>
                  <a:srgbClr val="000000">
                    <a:alpha val="100000"/>
                  </a:srgbClr>
                </a:solidFill>
                <a:latin typeface="SimHei"/>
                <a:ea typeface="SimHei"/>
                <a:cs typeface="SimHei"/>
              </a:rPr>
              <a:t>②与财政拨款调拨业务相关的明细科</a:t>
            </a:r>
            <a:r>
              <a:rPr sz="1600" b="1" kern="0" spc="-50">
                <a:solidFill>
                  <a:srgbClr val="000000">
                    <a:alpha val="100000"/>
                  </a:srgbClr>
                </a:solidFill>
                <a:latin typeface="SimHei"/>
                <a:ea typeface="SimHei"/>
                <a:cs typeface="SimHei"/>
              </a:rPr>
              <a:t>目</a:t>
            </a:r>
            <a:endParaRPr lang="SimHei" altLang="SimHei" sz="1600"/>
          </a:p>
          <a:p>
            <a:pPr algn="r" rtl="0" eaLnBrk="0">
              <a:lnSpc>
                <a:spcPct val="85000"/>
              </a:lnSpc>
              <a:spcBef>
                <a:spcPts val="676"/>
              </a:spcBef>
            </a:pPr>
            <a:r>
              <a:rPr sz="1600" kern="0" spc="-50">
                <a:solidFill>
                  <a:srgbClr val="000000">
                    <a:alpha val="100000"/>
                  </a:srgbClr>
                </a:solidFill>
                <a:latin typeface="SimHei"/>
                <a:ea typeface="SimHei"/>
                <a:cs typeface="SimHei"/>
              </a:rPr>
              <a:t>“</a:t>
            </a:r>
            <a:r>
              <a:rPr sz="1600" b="1" kern="0" spc="-50">
                <a:solidFill>
                  <a:srgbClr val="000000">
                    <a:alpha val="100000"/>
                  </a:srgbClr>
                </a:solidFill>
                <a:latin typeface="SimHei"/>
                <a:ea typeface="SimHei"/>
                <a:cs typeface="SimHei"/>
              </a:rPr>
              <a:t>归集调入”</a:t>
            </a:r>
            <a:r>
              <a:rPr sz="1600" kern="0" spc="-50">
                <a:solidFill>
                  <a:srgbClr val="000000">
                    <a:alpha val="100000"/>
                  </a:srgbClr>
                </a:solidFill>
                <a:latin typeface="SimHei"/>
                <a:ea typeface="SimHei"/>
                <a:cs typeface="SimHei"/>
              </a:rPr>
              <a:t>:本明细科目核算按照</a:t>
            </a:r>
            <a:r>
              <a:rPr sz="1600" kern="0" spc="-60">
                <a:solidFill>
                  <a:srgbClr val="000000">
                    <a:alpha val="100000"/>
                  </a:srgbClr>
                </a:solidFill>
                <a:latin typeface="SimHei"/>
                <a:ea typeface="SimHei"/>
                <a:cs typeface="SimHei"/>
              </a:rPr>
              <a:t>规定从其他单位调入财政拨款结转资金时，实际调增的额</a:t>
            </a:r>
            <a:endParaRPr lang="SimHei" altLang="SimHei" sz="1600"/>
          </a:p>
          <a:p>
            <a:pPr marL="12700" algn="l" rtl="0" eaLnBrk="0">
              <a:lnSpc>
                <a:spcPts val="3050"/>
              </a:lnSpc>
            </a:pPr>
            <a:r>
              <a:rPr sz="1600" kern="0" spc="-60">
                <a:solidFill>
                  <a:srgbClr val="000000">
                    <a:alpha val="100000"/>
                  </a:srgbClr>
                </a:solidFill>
                <a:latin typeface="SimHei"/>
                <a:ea typeface="SimHei"/>
                <a:cs typeface="SimHei"/>
              </a:rPr>
              <a:t>度数额或调入的资金数额。年末结账</a:t>
            </a:r>
            <a:r>
              <a:rPr sz="1600" kern="0" spc="-70">
                <a:solidFill>
                  <a:srgbClr val="000000">
                    <a:alpha val="100000"/>
                  </a:srgbClr>
                </a:solidFill>
                <a:latin typeface="SimHei"/>
                <a:ea typeface="SimHei"/>
                <a:cs typeface="SimHei"/>
              </a:rPr>
              <a:t>后，本明细科目应无余额。</a:t>
            </a:r>
            <a:endParaRPr lang="SimHei" altLang="SimHei" sz="1600"/>
          </a:p>
        </p:txBody>
      </p:sp>
      <p:sp>
        <p:nvSpPr>
          <p:cNvPr id="138" name="textbox 138"/>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0" name="textbox 140"/>
          <p:cNvSpPr/>
          <p:nvPr/>
        </p:nvSpPr>
        <p:spPr>
          <a:xfrm>
            <a:off x="1130317" y="2058831"/>
            <a:ext cx="8222615" cy="32734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02"/>
              </a:lnSpc>
            </a:pPr>
            <a:endParaRPr lang="Arial" altLang="Arial" sz="100"/>
          </a:p>
          <a:p>
            <a:pPr marL="269240" algn="l" rtl="0" eaLnBrk="0">
              <a:lnSpc>
                <a:spcPct val="85000"/>
              </a:lnSpc>
            </a:pPr>
            <a:r>
              <a:rPr sz="1600" b="1" kern="0" spc="-70">
                <a:solidFill>
                  <a:srgbClr val="000000">
                    <a:alpha val="100000"/>
                  </a:srgbClr>
                </a:solidFill>
                <a:latin typeface="SimHei"/>
                <a:ea typeface="SimHei"/>
                <a:cs typeface="SimHei"/>
              </a:rPr>
              <a:t>“归集调出”</a:t>
            </a:r>
            <a:r>
              <a:rPr sz="1600" kern="0" spc="-70">
                <a:solidFill>
                  <a:srgbClr val="000000">
                    <a:alpha val="100000"/>
                  </a:srgbClr>
                </a:solidFill>
                <a:latin typeface="SimHei"/>
                <a:ea typeface="SimHei"/>
                <a:cs typeface="SimHei"/>
              </a:rPr>
              <a:t>:本明细科目核算按照规定向其他单位调出财政拨款</a:t>
            </a:r>
            <a:r>
              <a:rPr sz="1600" kern="0" spc="-80">
                <a:solidFill>
                  <a:srgbClr val="000000">
                    <a:alpha val="100000"/>
                  </a:srgbClr>
                </a:solidFill>
                <a:latin typeface="SimHei"/>
                <a:ea typeface="SimHei"/>
                <a:cs typeface="SimHei"/>
              </a:rPr>
              <a:t>结转资金时</a:t>
            </a:r>
            <a:r>
              <a:rPr sz="1600" kern="0" spc="-440">
                <a:solidFill>
                  <a:srgbClr val="000000">
                    <a:alpha val="100000"/>
                  </a:srgbClr>
                </a:solidFill>
                <a:latin typeface="SimHei"/>
                <a:ea typeface="SimHei"/>
                <a:cs typeface="SimHei"/>
              </a:rPr>
              <a:t> </a:t>
            </a:r>
            <a:r>
              <a:rPr sz="1600" b="1" kern="0" spc="-80">
                <a:solidFill>
                  <a:srgbClr val="000000">
                    <a:alpha val="100000"/>
                  </a:srgbClr>
                </a:solidFill>
                <a:latin typeface="SimHei"/>
                <a:ea typeface="SimHei"/>
                <a:cs typeface="SimHei"/>
              </a:rPr>
              <a:t>，实际调减的额</a:t>
            </a:r>
            <a:endParaRPr lang="SimHei" altLang="SimHei" sz="1600"/>
          </a:p>
          <a:p>
            <a:pPr marL="15240" algn="l" rtl="0" eaLnBrk="0">
              <a:lnSpc>
                <a:spcPts val="3072"/>
              </a:lnSpc>
            </a:pPr>
            <a:r>
              <a:rPr sz="1600" b="1" kern="0" spc="-70">
                <a:solidFill>
                  <a:srgbClr val="000000">
                    <a:alpha val="100000"/>
                  </a:srgbClr>
                </a:solidFill>
                <a:latin typeface="SimHei"/>
                <a:ea typeface="SimHei"/>
                <a:cs typeface="SimHei"/>
              </a:rPr>
              <a:t>度数额或调出的资金</a:t>
            </a:r>
            <a:r>
              <a:rPr sz="1600" kern="0" spc="-70">
                <a:solidFill>
                  <a:srgbClr val="000000">
                    <a:alpha val="100000"/>
                  </a:srgbClr>
                </a:solidFill>
                <a:latin typeface="SimHei"/>
                <a:ea typeface="SimHei"/>
                <a:cs typeface="SimHei"/>
              </a:rPr>
              <a:t>数额。年末结账后，本明细科目应无余额。</a:t>
            </a:r>
            <a:endParaRPr lang="SimHei" altLang="SimHei" sz="1600"/>
          </a:p>
          <a:p>
            <a:pPr algn="r" rtl="0" eaLnBrk="0">
              <a:lnSpc>
                <a:spcPct val="85000"/>
              </a:lnSpc>
              <a:spcBef>
                <a:spcPts val="1019"/>
              </a:spcBef>
            </a:pPr>
            <a:r>
              <a:rPr sz="1600" b="1" kern="0" spc="-50">
                <a:solidFill>
                  <a:srgbClr val="000000">
                    <a:alpha val="100000"/>
                  </a:srgbClr>
                </a:solidFill>
                <a:latin typeface="SimHei"/>
                <a:ea typeface="SimHei"/>
                <a:cs typeface="SimHei"/>
              </a:rPr>
              <a:t>“归集上缴”</a:t>
            </a:r>
            <a:r>
              <a:rPr sz="1600" kern="0" spc="-50">
                <a:solidFill>
                  <a:srgbClr val="000000">
                    <a:alpha val="100000"/>
                  </a:srgbClr>
                </a:solidFill>
                <a:latin typeface="SimHei"/>
                <a:ea typeface="SimHei"/>
                <a:cs typeface="SimHei"/>
              </a:rPr>
              <a:t>:细科算按照</a:t>
            </a:r>
            <a:r>
              <a:rPr sz="1600" kern="0" spc="-60">
                <a:solidFill>
                  <a:srgbClr val="000000">
                    <a:alpha val="100000"/>
                  </a:srgbClr>
                </a:solidFill>
                <a:latin typeface="SimHei"/>
                <a:ea typeface="SimHei"/>
                <a:cs typeface="SimHei"/>
              </a:rPr>
              <a:t>规定上缴财政款结转资金时，实际核销的额度数额或上缴的资金数</a:t>
            </a:r>
            <a:endParaRPr lang="SimHei" altLang="SimHei" sz="1600"/>
          </a:p>
          <a:p>
            <a:pPr marL="12700" algn="l" rtl="0" eaLnBrk="0">
              <a:lnSpc>
                <a:spcPts val="3049"/>
              </a:lnSpc>
            </a:pPr>
            <a:r>
              <a:rPr sz="1600" kern="0" spc="-90">
                <a:solidFill>
                  <a:srgbClr val="000000">
                    <a:alpha val="100000"/>
                  </a:srgbClr>
                </a:solidFill>
                <a:latin typeface="SimHei"/>
                <a:ea typeface="SimHei"/>
                <a:cs typeface="SimHei"/>
              </a:rPr>
              <a:t>额。年末结账后，本明细科目应无余额。</a:t>
            </a:r>
            <a:endParaRPr lang="SimHei" altLang="SimHei" sz="1600"/>
          </a:p>
          <a:p>
            <a:pPr marL="269240" algn="l" rtl="0" eaLnBrk="0">
              <a:lnSpc>
                <a:spcPct val="85000"/>
              </a:lnSpc>
              <a:spcBef>
                <a:spcPts val="1418"/>
              </a:spcBef>
            </a:pPr>
            <a:r>
              <a:rPr sz="1600" b="1" kern="0" spc="-60">
                <a:solidFill>
                  <a:srgbClr val="000000">
                    <a:alpha val="100000"/>
                  </a:srgbClr>
                </a:solidFill>
                <a:latin typeface="SimHei"/>
                <a:ea typeface="SimHei"/>
                <a:cs typeface="SimHei"/>
              </a:rPr>
              <a:t>“单位内部调剂”</a:t>
            </a:r>
            <a:r>
              <a:rPr sz="1600" kern="0" spc="-60">
                <a:solidFill>
                  <a:srgbClr val="000000">
                    <a:alpha val="100000"/>
                  </a:srgbClr>
                </a:solidFill>
                <a:latin typeface="SimHei"/>
                <a:ea typeface="SimHei"/>
                <a:cs typeface="SimHei"/>
              </a:rPr>
              <a:t>:本明细科目核算经财政部门批准对财政拨款结余资金改变用</a:t>
            </a:r>
            <a:r>
              <a:rPr sz="1600" kern="0" spc="-70">
                <a:solidFill>
                  <a:srgbClr val="000000">
                    <a:alpha val="100000"/>
                  </a:srgbClr>
                </a:solidFill>
                <a:latin typeface="SimHei"/>
                <a:ea typeface="SimHei"/>
                <a:cs typeface="SimHei"/>
              </a:rPr>
              <a:t>途，调整用于</a:t>
            </a:r>
            <a:endParaRPr lang="SimHei" altLang="SimHei" sz="1600"/>
          </a:p>
          <a:p>
            <a:pPr marL="12700" algn="l" rtl="0" eaLnBrk="0">
              <a:lnSpc>
                <a:spcPts val="3000"/>
              </a:lnSpc>
            </a:pPr>
            <a:r>
              <a:rPr sz="1600" kern="0" spc="-60">
                <a:solidFill>
                  <a:srgbClr val="000000">
                    <a:alpha val="100000"/>
                  </a:srgbClr>
                </a:solidFill>
                <a:latin typeface="SimHei"/>
                <a:ea typeface="SimHei"/>
                <a:cs typeface="SimHei"/>
              </a:rPr>
              <a:t>本单位其他未完成项目等的调整金额。年末结账后，本明细科目应无余额。</a:t>
            </a:r>
            <a:endParaRPr lang="SimHei" altLang="SimHei" sz="1600"/>
          </a:p>
          <a:p>
            <a:pPr algn="l" rtl="0" eaLnBrk="0">
              <a:lnSpc>
                <a:spcPct val="124000"/>
              </a:lnSpc>
            </a:pPr>
            <a:endParaRPr lang="Arial" altLang="Arial" sz="1000"/>
          </a:p>
          <a:p>
            <a:pPr marL="15240" algn="l" rtl="0" eaLnBrk="0">
              <a:lnSpc>
                <a:spcPct val="95000"/>
              </a:lnSpc>
              <a:spcBef>
                <a:spcPts val="480"/>
              </a:spcBef>
            </a:pPr>
            <a:r>
              <a:rPr sz="1600" b="1" kern="0" spc="-30">
                <a:solidFill>
                  <a:srgbClr val="000000">
                    <a:alpha val="100000"/>
                  </a:srgbClr>
                </a:solidFill>
                <a:latin typeface="SimHei"/>
                <a:ea typeface="SimHei"/>
                <a:cs typeface="SimHei"/>
              </a:rPr>
              <a:t>③与年末财政拨款结</a:t>
            </a:r>
            <a:r>
              <a:rPr sz="1600" b="1" kern="0" spc="-40">
                <a:solidFill>
                  <a:srgbClr val="000000">
                    <a:alpha val="100000"/>
                  </a:srgbClr>
                </a:solidFill>
                <a:latin typeface="SimHei"/>
                <a:ea typeface="SimHei"/>
                <a:cs typeface="SimHei"/>
              </a:rPr>
              <a:t>转业务相关的明细科目</a:t>
            </a:r>
            <a:endParaRPr lang="SimHei" altLang="SimHei" sz="1600"/>
          </a:p>
          <a:p>
            <a:pPr marL="326390" algn="l" rtl="0" eaLnBrk="0">
              <a:lnSpc>
                <a:spcPct val="85000"/>
              </a:lnSpc>
              <a:spcBef>
                <a:spcPts val="676"/>
              </a:spcBef>
            </a:pPr>
            <a:r>
              <a:rPr sz="1600" b="1" kern="0" spc="-60">
                <a:solidFill>
                  <a:srgbClr val="000000">
                    <a:alpha val="100000"/>
                  </a:srgbClr>
                </a:solidFill>
                <a:latin typeface="SimHei"/>
                <a:ea typeface="SimHei"/>
                <a:cs typeface="SimHei"/>
              </a:rPr>
              <a:t>“本年收支结转”</a:t>
            </a:r>
            <a:r>
              <a:rPr sz="1600" kern="0" spc="-60">
                <a:solidFill>
                  <a:srgbClr val="000000">
                    <a:alpha val="100000"/>
                  </a:srgbClr>
                </a:solidFill>
                <a:latin typeface="SimHei"/>
                <a:ea typeface="SimHei"/>
                <a:cs typeface="SimHei"/>
              </a:rPr>
              <a:t>:细科算单位本度财政款收支相抵后的余额。年末结账后，本明细科</a:t>
            </a:r>
            <a:r>
              <a:rPr sz="1600" kern="0" spc="-70">
                <a:solidFill>
                  <a:srgbClr val="000000">
                    <a:alpha val="100000"/>
                  </a:srgbClr>
                </a:solidFill>
                <a:latin typeface="SimHei"/>
                <a:ea typeface="SimHei"/>
                <a:cs typeface="SimHei"/>
              </a:rPr>
              <a:t>目应</a:t>
            </a:r>
            <a:endParaRPr lang="SimHei" altLang="SimHei" sz="1600"/>
          </a:p>
          <a:p>
            <a:pPr marL="12700" algn="l" rtl="0" eaLnBrk="0">
              <a:lnSpc>
                <a:spcPts val="3025"/>
              </a:lnSpc>
            </a:pPr>
            <a:r>
              <a:rPr sz="1500" kern="0" spc="-110">
                <a:solidFill>
                  <a:srgbClr val="000000">
                    <a:alpha val="100000"/>
                  </a:srgbClr>
                </a:solidFill>
                <a:latin typeface="SimHei"/>
                <a:ea typeface="SimHei"/>
                <a:cs typeface="SimHei"/>
              </a:rPr>
              <a:t>无余额。</a:t>
            </a:r>
            <a:endParaRPr lang="SimHei" altLang="SimHei" sz="1500"/>
          </a:p>
        </p:txBody>
      </p:sp>
      <p:sp>
        <p:nvSpPr>
          <p:cNvPr id="142" name="textbox 142"/>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4" name="textbox 144"/>
          <p:cNvSpPr/>
          <p:nvPr/>
        </p:nvSpPr>
        <p:spPr>
          <a:xfrm>
            <a:off x="1136626" y="2087149"/>
            <a:ext cx="8225155" cy="26371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02"/>
              </a:lnSpc>
            </a:pPr>
            <a:endParaRPr lang="Arial" altLang="Arial" sz="100"/>
          </a:p>
          <a:p>
            <a:pPr marL="320040" algn="l" rtl="0" eaLnBrk="0">
              <a:lnSpc>
                <a:spcPct val="85000"/>
              </a:lnSpc>
            </a:pPr>
            <a:r>
              <a:rPr sz="1600" b="1" kern="0" spc="-60">
                <a:solidFill>
                  <a:srgbClr val="000000">
                    <a:alpha val="100000"/>
                  </a:srgbClr>
                </a:solidFill>
                <a:latin typeface="SimHei"/>
                <a:ea typeface="SimHei"/>
                <a:cs typeface="SimHei"/>
              </a:rPr>
              <a:t>“累计结转”</a:t>
            </a:r>
            <a:r>
              <a:rPr sz="1600" kern="0" spc="-190">
                <a:solidFill>
                  <a:srgbClr val="000000">
                    <a:alpha val="100000"/>
                  </a:srgbClr>
                </a:solidFill>
                <a:latin typeface="SimHei"/>
                <a:ea typeface="SimHei"/>
                <a:cs typeface="SimHei"/>
              </a:rPr>
              <a:t> </a:t>
            </a:r>
            <a:r>
              <a:rPr sz="1600" kern="0" spc="-60">
                <a:solidFill>
                  <a:srgbClr val="000000">
                    <a:alpha val="100000"/>
                  </a:srgbClr>
                </a:solidFill>
                <a:latin typeface="SimHei"/>
                <a:ea typeface="SimHei"/>
                <a:cs typeface="SimHei"/>
              </a:rPr>
              <a:t>:本明细科目核算单位滚存的财政拨款结转资</a:t>
            </a:r>
            <a:r>
              <a:rPr sz="1600" kern="0" spc="-70">
                <a:solidFill>
                  <a:srgbClr val="000000">
                    <a:alpha val="100000"/>
                  </a:srgbClr>
                </a:solidFill>
                <a:latin typeface="SimHei"/>
                <a:ea typeface="SimHei"/>
                <a:cs typeface="SimHei"/>
              </a:rPr>
              <a:t>金。本明细科目年末贷方余额，</a:t>
            </a:r>
            <a:endParaRPr lang="SimHei" altLang="SimHei" sz="1600"/>
          </a:p>
          <a:p>
            <a:pPr marL="12700" algn="l" rtl="0" eaLnBrk="0">
              <a:lnSpc>
                <a:spcPts val="3274"/>
              </a:lnSpc>
            </a:pPr>
            <a:r>
              <a:rPr sz="1600" kern="0" spc="-90">
                <a:solidFill>
                  <a:srgbClr val="000000">
                    <a:alpha val="100000"/>
                  </a:srgbClr>
                </a:solidFill>
                <a:latin typeface="SimHei"/>
                <a:ea typeface="SimHei"/>
                <a:cs typeface="SimHei"/>
              </a:rPr>
              <a:t>反映单位财政拨款滚存的结转资金数额。</a:t>
            </a:r>
            <a:endParaRPr lang="SimHei" altLang="SimHei" sz="1600"/>
          </a:p>
          <a:p>
            <a:pPr marL="317500" algn="l" rtl="0" eaLnBrk="0">
              <a:lnSpc>
                <a:spcPct val="85000"/>
              </a:lnSpc>
              <a:spcBef>
                <a:spcPts val="1093"/>
              </a:spcBef>
            </a:pPr>
            <a:r>
              <a:rPr sz="1600" kern="0" spc="-40">
                <a:solidFill>
                  <a:srgbClr val="000000">
                    <a:alpha val="100000"/>
                  </a:srgbClr>
                </a:solidFill>
                <a:latin typeface="SimHei"/>
                <a:ea typeface="SimHei"/>
                <a:cs typeface="SimHei"/>
              </a:rPr>
              <a:t>本科目还应当设置“基本支出结转” “项目支出结转”两个明细科目，并在“</a:t>
            </a:r>
            <a:r>
              <a:rPr sz="1600" kern="0" spc="-50">
                <a:solidFill>
                  <a:srgbClr val="000000">
                    <a:alpha val="100000"/>
                  </a:srgbClr>
                </a:solidFill>
                <a:latin typeface="SimHei"/>
                <a:ea typeface="SimHei"/>
                <a:cs typeface="SimHei"/>
              </a:rPr>
              <a:t>基本支出结</a:t>
            </a:r>
            <a:endParaRPr lang="SimHei" altLang="SimHei" sz="1600"/>
          </a:p>
          <a:p>
            <a:pPr marL="12700" algn="l" rtl="0" eaLnBrk="0">
              <a:lnSpc>
                <a:spcPct val="168000"/>
              </a:lnSpc>
              <a:spcBef>
                <a:spcPts val="39"/>
              </a:spcBef>
            </a:pPr>
            <a:r>
              <a:rPr sz="1600" kern="0" spc="-40">
                <a:solidFill>
                  <a:srgbClr val="000000">
                    <a:alpha val="100000"/>
                  </a:srgbClr>
                </a:solidFill>
                <a:latin typeface="SimHei"/>
                <a:ea typeface="SimHei"/>
                <a:cs typeface="SimHei"/>
              </a:rPr>
              <a:t>转”明细科目下按照“人员经费” “日常公用经费”进</a:t>
            </a:r>
            <a:r>
              <a:rPr sz="1600" kern="0" spc="-50">
                <a:solidFill>
                  <a:srgbClr val="000000">
                    <a:alpha val="100000"/>
                  </a:srgbClr>
                </a:solidFill>
                <a:latin typeface="SimHei"/>
                <a:ea typeface="SimHei"/>
                <a:cs typeface="SimHei"/>
              </a:rPr>
              <a:t>行明细核算，在“项目支出结转”明细</a:t>
            </a:r>
            <a:r>
              <a:rPr sz="1600" kern="0" spc="-10">
                <a:solidFill>
                  <a:srgbClr val="000000">
                    <a:alpha val="100000"/>
                  </a:srgbClr>
                </a:solidFill>
                <a:latin typeface="SimHei"/>
                <a:ea typeface="SimHei"/>
                <a:cs typeface="SimHei"/>
              </a:rPr>
              <a:t> </a:t>
            </a:r>
            <a:r>
              <a:rPr sz="1600" kern="0" spc="-50">
                <a:solidFill>
                  <a:srgbClr val="000000">
                    <a:alpha val="100000"/>
                  </a:srgbClr>
                </a:solidFill>
                <a:latin typeface="SimHei"/>
                <a:ea typeface="SimHei"/>
                <a:cs typeface="SimHei"/>
              </a:rPr>
              <a:t>科目下按照具体项目进行明细</a:t>
            </a:r>
            <a:r>
              <a:rPr sz="1600" kern="0" spc="-60">
                <a:solidFill>
                  <a:srgbClr val="000000">
                    <a:alpha val="100000"/>
                  </a:srgbClr>
                </a:solidFill>
                <a:latin typeface="SimHei"/>
                <a:ea typeface="SimHei"/>
                <a:cs typeface="SimHei"/>
              </a:rPr>
              <a:t>核算；同时，本科目还应按照《政府收支分类科目》中“支出功  </a:t>
            </a:r>
            <a:r>
              <a:rPr sz="1600" kern="0" spc="-20">
                <a:solidFill>
                  <a:srgbClr val="000000">
                    <a:alpha val="100000"/>
                  </a:srgbClr>
                </a:solidFill>
                <a:latin typeface="SimHei"/>
                <a:ea typeface="SimHei"/>
                <a:cs typeface="SimHei"/>
              </a:rPr>
              <a:t>能分类科目”的相关科目</a:t>
            </a:r>
            <a:r>
              <a:rPr sz="1600" kern="0" spc="-30">
                <a:solidFill>
                  <a:srgbClr val="000000">
                    <a:alpha val="100000"/>
                  </a:srgbClr>
                </a:solidFill>
                <a:latin typeface="SimHei"/>
                <a:ea typeface="SimHei"/>
                <a:cs typeface="SimHei"/>
              </a:rPr>
              <a:t>进行明细核算。有一般公共预算财政拨款、政府性基金预算财政拨款</a:t>
            </a:r>
            <a:r>
              <a:rPr sz="1600" kern="0" spc="0">
                <a:solidFill>
                  <a:srgbClr val="000000">
                    <a:alpha val="100000"/>
                  </a:srgbClr>
                </a:solidFill>
                <a:latin typeface="SimHei"/>
                <a:ea typeface="SimHei"/>
                <a:cs typeface="SimHei"/>
              </a:rPr>
              <a:t> </a:t>
            </a:r>
            <a:r>
              <a:rPr sz="1600" kern="0" spc="-30">
                <a:solidFill>
                  <a:srgbClr val="000000">
                    <a:alpha val="100000"/>
                  </a:srgbClr>
                </a:solidFill>
                <a:latin typeface="SimHei"/>
                <a:ea typeface="SimHei"/>
                <a:cs typeface="SimHei"/>
              </a:rPr>
              <a:t>等两种或两种以上财政拨款的，还应当在本科目下按照</a:t>
            </a:r>
            <a:r>
              <a:rPr sz="1600" kern="0" spc="-40">
                <a:solidFill>
                  <a:srgbClr val="000000">
                    <a:alpha val="100000"/>
                  </a:srgbClr>
                </a:solidFill>
                <a:latin typeface="SimHei"/>
                <a:ea typeface="SimHei"/>
                <a:cs typeface="SimHei"/>
              </a:rPr>
              <a:t>财政拨款的种类进行明细核算。</a:t>
            </a:r>
            <a:endParaRPr lang="SimHei" altLang="SimHei" sz="1600"/>
          </a:p>
        </p:txBody>
      </p:sp>
      <p:sp>
        <p:nvSpPr>
          <p:cNvPr id="146" name="textbox 146"/>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8" name="textbox 148"/>
          <p:cNvSpPr/>
          <p:nvPr/>
        </p:nvSpPr>
        <p:spPr>
          <a:xfrm>
            <a:off x="1143042" y="2099334"/>
            <a:ext cx="8216265" cy="34505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955"/>
              </a:lnSpc>
            </a:pPr>
            <a:endParaRPr lang="Arial" altLang="Arial" sz="100"/>
          </a:p>
          <a:p>
            <a:pPr marL="148589" algn="l" rtl="0" eaLnBrk="0">
              <a:lnSpc>
                <a:spcPct val="95000"/>
              </a:lnSpc>
            </a:pPr>
            <a:r>
              <a:rPr sz="1600" b="1" kern="0" spc="-60">
                <a:solidFill>
                  <a:srgbClr val="000000">
                    <a:alpha val="100000"/>
                  </a:srgbClr>
                </a:solidFill>
                <a:latin typeface="SimHei"/>
                <a:ea typeface="SimHei"/>
                <a:cs typeface="SimHei"/>
              </a:rPr>
              <a:t>(3)财政拨款结转的账务处理</a:t>
            </a:r>
            <a:endParaRPr lang="SimHei" altLang="SimHei" sz="1600"/>
          </a:p>
          <a:p>
            <a:pPr marL="129539" algn="l" rtl="0" eaLnBrk="0">
              <a:lnSpc>
                <a:spcPct val="95000"/>
              </a:lnSpc>
              <a:spcBef>
                <a:spcPts val="1413"/>
              </a:spcBef>
            </a:pPr>
            <a:r>
              <a:rPr sz="1600" b="1" kern="0" spc="-40">
                <a:solidFill>
                  <a:srgbClr val="000000">
                    <a:alpha val="100000"/>
                  </a:srgbClr>
                </a:solidFill>
                <a:latin typeface="SimHei"/>
                <a:ea typeface="SimHei"/>
                <a:cs typeface="SimHei"/>
              </a:rPr>
              <a:t>①与计差错更正、以前年度支出收回相关的</a:t>
            </a:r>
            <a:r>
              <a:rPr sz="1600" b="1" kern="0" spc="-50">
                <a:solidFill>
                  <a:srgbClr val="000000">
                    <a:alpha val="100000"/>
                  </a:srgbClr>
                </a:solidFill>
                <a:latin typeface="SimHei"/>
                <a:ea typeface="SimHei"/>
                <a:cs typeface="SimHei"/>
              </a:rPr>
              <a:t>账务处理</a:t>
            </a:r>
            <a:endParaRPr lang="SimHei" altLang="SimHei" sz="1600"/>
          </a:p>
          <a:p>
            <a:pPr marL="374015" algn="l" rtl="0" eaLnBrk="0">
              <a:lnSpc>
                <a:spcPct val="85000"/>
              </a:lnSpc>
              <a:spcBef>
                <a:spcPts val="826"/>
              </a:spcBef>
            </a:pPr>
            <a:r>
              <a:rPr sz="1600" kern="0" spc="-20">
                <a:solidFill>
                  <a:srgbClr val="000000">
                    <a:alpha val="100000"/>
                  </a:srgbClr>
                </a:solidFill>
                <a:latin typeface="SimHei"/>
                <a:ea typeface="SimHei"/>
                <a:cs typeface="SimHei"/>
              </a:rPr>
              <a:t>因发生会计差错更正退回以前年度国库直接支付、</a:t>
            </a:r>
            <a:r>
              <a:rPr sz="1600" kern="0" spc="-30">
                <a:solidFill>
                  <a:srgbClr val="000000">
                    <a:alpha val="100000"/>
                  </a:srgbClr>
                </a:solidFill>
                <a:latin typeface="SimHei"/>
                <a:ea typeface="SimHei"/>
                <a:cs typeface="SimHei"/>
              </a:rPr>
              <a:t>授权支付款项或财政性货币资金，或者</a:t>
            </a:r>
            <a:endParaRPr lang="SimHei" altLang="SimHei" sz="1600"/>
          </a:p>
          <a:p>
            <a:pPr marL="12700" algn="l" rtl="0" eaLnBrk="0">
              <a:lnSpc>
                <a:spcPct val="171000"/>
              </a:lnSpc>
              <a:spcBef>
                <a:spcPts val="42"/>
              </a:spcBef>
            </a:pPr>
            <a:r>
              <a:rPr sz="1600" kern="0" spc="-20">
                <a:solidFill>
                  <a:srgbClr val="000000">
                    <a:alpha val="100000"/>
                  </a:srgbClr>
                </a:solidFill>
                <a:latin typeface="SimHei"/>
                <a:ea typeface="SimHei"/>
                <a:cs typeface="SimHei"/>
              </a:rPr>
              <a:t>因发生会计差错更正增</a:t>
            </a:r>
            <a:r>
              <a:rPr sz="1600" kern="0" spc="-30">
                <a:solidFill>
                  <a:srgbClr val="000000">
                    <a:alpha val="100000"/>
                  </a:srgbClr>
                </a:solidFill>
                <a:latin typeface="SimHei"/>
                <a:ea typeface="SimHei"/>
                <a:cs typeface="SimHei"/>
              </a:rPr>
              <a:t>加以前年度国库直接支付、授权支付支出或财政性货币资金支出，属于</a:t>
            </a:r>
            <a:r>
              <a:rPr sz="1600" kern="0" spc="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以前年度财政拨款结转资金的，</a:t>
            </a:r>
            <a:r>
              <a:rPr sz="1600" kern="0" spc="-30">
                <a:solidFill>
                  <a:srgbClr val="000000">
                    <a:alpha val="100000"/>
                  </a:srgbClr>
                </a:solidFill>
                <a:latin typeface="SimHei"/>
                <a:ea typeface="SimHei"/>
                <a:cs typeface="SimHei"/>
              </a:rPr>
              <a:t>借记或贷记“资金结存--财政应返还额度、零余额账户用款额</a:t>
            </a:r>
            <a:r>
              <a:rPr sz="1600" kern="0" spc="-10">
                <a:solidFill>
                  <a:srgbClr val="000000">
                    <a:alpha val="100000"/>
                  </a:srgbClr>
                </a:solidFill>
                <a:latin typeface="SimHei"/>
                <a:ea typeface="SimHei"/>
                <a:cs typeface="SimHei"/>
              </a:rPr>
              <a:t> </a:t>
            </a:r>
            <a:r>
              <a:rPr sz="1600" kern="0" spc="-50">
                <a:solidFill>
                  <a:srgbClr val="000000">
                    <a:alpha val="100000"/>
                  </a:srgbClr>
                </a:solidFill>
                <a:latin typeface="SimHei"/>
                <a:ea typeface="SimHei"/>
                <a:cs typeface="SimHei"/>
              </a:rPr>
              <a:t>度、货币资金”科目，贷记或借记“</a:t>
            </a:r>
            <a:r>
              <a:rPr sz="1600" b="1" kern="0" spc="-50">
                <a:solidFill>
                  <a:srgbClr val="000000">
                    <a:alpha val="100000"/>
                  </a:srgbClr>
                </a:solidFill>
                <a:latin typeface="SimHei"/>
                <a:ea typeface="SimHei"/>
                <a:cs typeface="SimHei"/>
              </a:rPr>
              <a:t>财政拨款结转”</a:t>
            </a:r>
            <a:r>
              <a:rPr sz="1600" kern="0" spc="-50">
                <a:solidFill>
                  <a:srgbClr val="000000">
                    <a:alpha val="100000"/>
                  </a:srgbClr>
                </a:solidFill>
                <a:latin typeface="SimHei"/>
                <a:ea typeface="SimHei"/>
                <a:cs typeface="SimHei"/>
              </a:rPr>
              <a:t>科目(年初余额调整)。</a:t>
            </a:r>
            <a:endParaRPr lang="SimHei" altLang="SimHei" sz="1600"/>
          </a:p>
          <a:p>
            <a:pPr marL="374015" algn="l" rtl="0" eaLnBrk="0">
              <a:lnSpc>
                <a:spcPct val="85000"/>
              </a:lnSpc>
              <a:spcBef>
                <a:spcPts val="1447"/>
              </a:spcBef>
            </a:pPr>
            <a:r>
              <a:rPr sz="1600" kern="0" spc="-30">
                <a:solidFill>
                  <a:srgbClr val="000000">
                    <a:alpha val="100000"/>
                  </a:srgbClr>
                </a:solidFill>
                <a:latin typeface="SimHei"/>
                <a:ea typeface="SimHei"/>
                <a:cs typeface="SimHei"/>
              </a:rPr>
              <a:t>因购货退回、预付款项收回等发生以前年度支出又收回国库直接支付、授权支付款项或收</a:t>
            </a:r>
            <a:endParaRPr lang="SimHei" altLang="SimHei" sz="1600"/>
          </a:p>
          <a:p>
            <a:pPr marL="12700" algn="l" rtl="0" eaLnBrk="0">
              <a:lnSpc>
                <a:spcPct val="168000"/>
              </a:lnSpc>
              <a:spcBef>
                <a:spcPts val="21"/>
              </a:spcBef>
            </a:pPr>
            <a:r>
              <a:rPr sz="1600" kern="0" spc="-50">
                <a:solidFill>
                  <a:srgbClr val="000000">
                    <a:alpha val="100000"/>
                  </a:srgbClr>
                </a:solidFill>
                <a:latin typeface="SimHei"/>
                <a:ea typeface="SimHei"/>
                <a:cs typeface="SimHei"/>
              </a:rPr>
              <a:t>回财政性货币资金，属于以</a:t>
            </a:r>
            <a:r>
              <a:rPr sz="1600" kern="0" spc="-60">
                <a:solidFill>
                  <a:srgbClr val="000000">
                    <a:alpha val="100000"/>
                  </a:srgbClr>
                </a:solidFill>
                <a:latin typeface="SimHei"/>
                <a:ea typeface="SimHei"/>
                <a:cs typeface="SimHei"/>
              </a:rPr>
              <a:t>前年度财政拨款结转资金的，借记“资金结存--财政应返还额度、  </a:t>
            </a:r>
            <a:r>
              <a:rPr sz="1600" kern="0" spc="-40">
                <a:solidFill>
                  <a:srgbClr val="000000">
                    <a:alpha val="100000"/>
                  </a:srgbClr>
                </a:solidFill>
                <a:latin typeface="SimHei"/>
                <a:ea typeface="SimHei"/>
                <a:cs typeface="SimHei"/>
              </a:rPr>
              <a:t>零余额账户用款额度、货币资金</a:t>
            </a:r>
            <a:r>
              <a:rPr sz="1600" kern="0" spc="-50">
                <a:solidFill>
                  <a:srgbClr val="000000">
                    <a:alpha val="100000"/>
                  </a:srgbClr>
                </a:solidFill>
                <a:latin typeface="SimHei"/>
                <a:ea typeface="SimHei"/>
                <a:cs typeface="SimHei"/>
              </a:rPr>
              <a:t>”科日，货记“</a:t>
            </a:r>
            <a:r>
              <a:rPr sz="1600" b="1" kern="0" spc="-50">
                <a:solidFill>
                  <a:srgbClr val="000000">
                    <a:alpha val="100000"/>
                  </a:srgbClr>
                </a:solidFill>
                <a:latin typeface="SimHei"/>
                <a:ea typeface="SimHei"/>
                <a:cs typeface="SimHei"/>
              </a:rPr>
              <a:t>财政拨款结转”</a:t>
            </a:r>
            <a:r>
              <a:rPr sz="1600" kern="0" spc="-50">
                <a:solidFill>
                  <a:srgbClr val="000000">
                    <a:alpha val="100000"/>
                  </a:srgbClr>
                </a:solidFill>
                <a:latin typeface="SimHei"/>
                <a:ea typeface="SimHei"/>
                <a:cs typeface="SimHei"/>
              </a:rPr>
              <a:t>科目(年初余额调整)。</a:t>
            </a:r>
            <a:endParaRPr lang="SimHei" altLang="SimHei" sz="1600"/>
          </a:p>
        </p:txBody>
      </p:sp>
      <p:sp>
        <p:nvSpPr>
          <p:cNvPr id="150" name="textbox 150"/>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2" name="textbox 152"/>
          <p:cNvSpPr/>
          <p:nvPr/>
        </p:nvSpPr>
        <p:spPr>
          <a:xfrm>
            <a:off x="1136626" y="1838131"/>
            <a:ext cx="8223250" cy="42773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746"/>
              </a:lnSpc>
            </a:pPr>
            <a:endParaRPr lang="Arial" altLang="Arial" sz="100"/>
          </a:p>
          <a:p>
            <a:pPr marL="15240" algn="l" rtl="0" eaLnBrk="0">
              <a:lnSpc>
                <a:spcPct val="95000"/>
              </a:lnSpc>
            </a:pPr>
            <a:r>
              <a:rPr sz="1600" b="1" kern="0" spc="-40">
                <a:solidFill>
                  <a:srgbClr val="000000">
                    <a:alpha val="100000"/>
                  </a:srgbClr>
                </a:solidFill>
                <a:latin typeface="SimHei"/>
                <a:ea typeface="SimHei"/>
                <a:cs typeface="SimHei"/>
              </a:rPr>
              <a:t>②与财政拨款结转结余资金调整业务相关的</a:t>
            </a:r>
            <a:r>
              <a:rPr sz="1600" b="1" kern="0" spc="-50">
                <a:solidFill>
                  <a:srgbClr val="000000">
                    <a:alpha val="100000"/>
                  </a:srgbClr>
                </a:solidFill>
                <a:latin typeface="SimHei"/>
                <a:ea typeface="SimHei"/>
                <a:cs typeface="SimHei"/>
              </a:rPr>
              <a:t>账务处理</a:t>
            </a:r>
            <a:endParaRPr lang="SimHei" altLang="SimHei" sz="1600"/>
          </a:p>
          <a:p>
            <a:pPr marL="311150" algn="l" rtl="0" eaLnBrk="0">
              <a:lnSpc>
                <a:spcPct val="85000"/>
              </a:lnSpc>
              <a:spcBef>
                <a:spcPts val="426"/>
              </a:spcBef>
            </a:pPr>
            <a:r>
              <a:rPr sz="1600" kern="0" spc="-20">
                <a:solidFill>
                  <a:srgbClr val="000000">
                    <a:alpha val="100000"/>
                  </a:srgbClr>
                </a:solidFill>
                <a:latin typeface="SimHei"/>
                <a:ea typeface="SimHei"/>
                <a:cs typeface="SimHei"/>
              </a:rPr>
              <a:t>按照规定从其他单位调入财政拨款结转资金的，按</a:t>
            </a:r>
            <a:r>
              <a:rPr sz="1600" kern="0" spc="-30">
                <a:solidFill>
                  <a:srgbClr val="000000">
                    <a:alpha val="100000"/>
                  </a:srgbClr>
                </a:solidFill>
                <a:latin typeface="SimHei"/>
                <a:ea typeface="SimHei"/>
                <a:cs typeface="SimHei"/>
              </a:rPr>
              <a:t>照实际调增的额度数额或调入的资金数</a:t>
            </a:r>
            <a:endParaRPr lang="SimHei" altLang="SimHei" sz="1600"/>
          </a:p>
          <a:p>
            <a:pPr marL="12700" algn="l" rtl="0" eaLnBrk="0">
              <a:lnSpc>
                <a:spcPct val="145000"/>
              </a:lnSpc>
              <a:spcBef>
                <a:spcPts val="23"/>
              </a:spcBef>
            </a:pPr>
            <a:r>
              <a:rPr sz="1600" kern="0" spc="-80">
                <a:solidFill>
                  <a:srgbClr val="000000">
                    <a:alpha val="100000"/>
                  </a:srgbClr>
                </a:solidFill>
                <a:latin typeface="SimHei"/>
                <a:ea typeface="SimHei"/>
                <a:cs typeface="SimHei"/>
              </a:rPr>
              <a:t>额，借记“资金结存-财政应返还额度、零余额账户用款额度. </a:t>
            </a:r>
            <a:r>
              <a:rPr sz="1600" kern="0" spc="-90">
                <a:solidFill>
                  <a:srgbClr val="000000">
                    <a:alpha val="100000"/>
                  </a:srgbClr>
                </a:solidFill>
                <a:latin typeface="SimHei"/>
                <a:ea typeface="SimHei"/>
                <a:cs typeface="SimHei"/>
              </a:rPr>
              <a:t>“货币资金”科目，贷记“财政拨</a:t>
            </a:r>
            <a:r>
              <a:rPr sz="1600" kern="0" spc="0">
                <a:solidFill>
                  <a:srgbClr val="000000">
                    <a:alpha val="100000"/>
                  </a:srgbClr>
                </a:solidFill>
                <a:latin typeface="SimHei"/>
                <a:ea typeface="SimHei"/>
                <a:cs typeface="SimHei"/>
              </a:rPr>
              <a:t> </a:t>
            </a:r>
            <a:r>
              <a:rPr sz="1600" kern="0" spc="-90">
                <a:solidFill>
                  <a:srgbClr val="000000">
                    <a:alpha val="100000"/>
                  </a:srgbClr>
                </a:solidFill>
                <a:latin typeface="SimHei"/>
                <a:ea typeface="SimHei"/>
                <a:cs typeface="SimHei"/>
              </a:rPr>
              <a:t>款结转”科目(归集调入)。</a:t>
            </a:r>
            <a:endParaRPr lang="SimHei" altLang="SimHei" sz="1600"/>
          </a:p>
          <a:p>
            <a:pPr marL="311150" algn="l" rtl="0" eaLnBrk="0">
              <a:lnSpc>
                <a:spcPct val="85000"/>
              </a:lnSpc>
              <a:spcBef>
                <a:spcPts val="678"/>
              </a:spcBef>
            </a:pPr>
            <a:r>
              <a:rPr sz="1600" kern="0" spc="-20">
                <a:solidFill>
                  <a:srgbClr val="000000">
                    <a:alpha val="100000"/>
                  </a:srgbClr>
                </a:solidFill>
                <a:latin typeface="SimHei"/>
                <a:ea typeface="SimHei"/>
                <a:cs typeface="SimHei"/>
              </a:rPr>
              <a:t>按照规定向其他单位调出财政拨款结转资金的，按</a:t>
            </a:r>
            <a:r>
              <a:rPr sz="1600" kern="0" spc="-30">
                <a:solidFill>
                  <a:srgbClr val="000000">
                    <a:alpha val="100000"/>
                  </a:srgbClr>
                </a:solidFill>
                <a:latin typeface="SimHei"/>
                <a:ea typeface="SimHei"/>
                <a:cs typeface="SimHei"/>
              </a:rPr>
              <a:t>照实际调减的额度数额或调出的资金数</a:t>
            </a:r>
            <a:endParaRPr lang="SimHei" altLang="SimHei" sz="1600"/>
          </a:p>
          <a:p>
            <a:pPr marL="12700" algn="l" rtl="0" eaLnBrk="0">
              <a:lnSpc>
                <a:spcPct val="145000"/>
              </a:lnSpc>
              <a:spcBef>
                <a:spcPts val="23"/>
              </a:spcBef>
            </a:pPr>
            <a:r>
              <a:rPr sz="1600" kern="0" spc="-20">
                <a:solidFill>
                  <a:srgbClr val="000000">
                    <a:alpha val="100000"/>
                  </a:srgbClr>
                </a:solidFill>
                <a:latin typeface="SimHei"/>
                <a:ea typeface="SimHei"/>
                <a:cs typeface="SimHei"/>
              </a:rPr>
              <a:t>额，借记“财政拨款结转”科目(归集调出),贷记“资金结存--财政应</a:t>
            </a:r>
            <a:r>
              <a:rPr sz="1600" kern="0" spc="-30">
                <a:solidFill>
                  <a:srgbClr val="000000">
                    <a:alpha val="100000"/>
                  </a:srgbClr>
                </a:solidFill>
                <a:latin typeface="SimHei"/>
                <a:ea typeface="SimHei"/>
                <a:cs typeface="SimHei"/>
              </a:rPr>
              <a:t>返还额度、零余额账户</a:t>
            </a:r>
            <a:r>
              <a:rPr sz="1600" kern="0" spc="-10">
                <a:solidFill>
                  <a:srgbClr val="000000">
                    <a:alpha val="100000"/>
                  </a:srgbClr>
                </a:solidFill>
                <a:latin typeface="SimHei"/>
                <a:ea typeface="SimHei"/>
                <a:cs typeface="SimHei"/>
              </a:rPr>
              <a:t>  </a:t>
            </a:r>
            <a:r>
              <a:rPr sz="1600" kern="0" spc="-50">
                <a:solidFill>
                  <a:srgbClr val="000000">
                    <a:alpha val="100000"/>
                  </a:srgbClr>
                </a:solidFill>
                <a:latin typeface="SimHei"/>
                <a:ea typeface="SimHei"/>
                <a:cs typeface="SimHei"/>
              </a:rPr>
              <a:t>用款额度、货币资金”科目</a:t>
            </a:r>
            <a:r>
              <a:rPr sz="1600" kern="0" spc="-60">
                <a:solidFill>
                  <a:srgbClr val="000000">
                    <a:alpha val="100000"/>
                  </a:srgbClr>
                </a:solidFill>
                <a:latin typeface="SimHei"/>
                <a:ea typeface="SimHei"/>
                <a:cs typeface="SimHei"/>
              </a:rPr>
              <a:t>。</a:t>
            </a:r>
            <a:endParaRPr lang="SimHei" altLang="SimHei" sz="1600"/>
          </a:p>
          <a:p>
            <a:pPr marL="311150" algn="l" rtl="0" eaLnBrk="0">
              <a:lnSpc>
                <a:spcPct val="85000"/>
              </a:lnSpc>
              <a:spcBef>
                <a:spcPts val="828"/>
              </a:spcBef>
            </a:pPr>
            <a:r>
              <a:rPr sz="1600" kern="0" spc="-20">
                <a:solidFill>
                  <a:srgbClr val="000000">
                    <a:alpha val="100000"/>
                  </a:srgbClr>
                </a:solidFill>
                <a:latin typeface="SimHei"/>
                <a:ea typeface="SimHei"/>
                <a:cs typeface="SimHei"/>
              </a:rPr>
              <a:t>按照规定上缴财政拨款结转资金或注销财政拨款结</a:t>
            </a:r>
            <a:r>
              <a:rPr sz="1600" kern="0" spc="-30">
                <a:solidFill>
                  <a:srgbClr val="000000">
                    <a:alpha val="100000"/>
                  </a:srgbClr>
                </a:solidFill>
                <a:latin typeface="SimHei"/>
                <a:ea typeface="SimHei"/>
                <a:cs typeface="SimHei"/>
              </a:rPr>
              <a:t>转资金额度的，按照实际上缴资金数额</a:t>
            </a:r>
            <a:endParaRPr lang="SimHei" altLang="SimHei" sz="1600"/>
          </a:p>
          <a:p>
            <a:pPr marL="12700" algn="l" rtl="0" eaLnBrk="0">
              <a:lnSpc>
                <a:spcPct val="145000"/>
              </a:lnSpc>
              <a:spcBef>
                <a:spcPts val="10"/>
              </a:spcBef>
            </a:pPr>
            <a:r>
              <a:rPr sz="1600" kern="0" spc="-20">
                <a:solidFill>
                  <a:srgbClr val="000000">
                    <a:alpha val="100000"/>
                  </a:srgbClr>
                </a:solidFill>
                <a:latin typeface="SimHei"/>
                <a:ea typeface="SimHei"/>
                <a:cs typeface="SimHei"/>
              </a:rPr>
              <a:t>或注销的资金额度数额，借记“财政拨款结转”科</a:t>
            </a:r>
            <a:r>
              <a:rPr sz="1600" kern="0" spc="-30">
                <a:solidFill>
                  <a:srgbClr val="000000">
                    <a:alpha val="100000"/>
                  </a:srgbClr>
                </a:solidFill>
                <a:latin typeface="SimHei"/>
                <a:ea typeface="SimHei"/>
                <a:cs typeface="SimHei"/>
              </a:rPr>
              <a:t>目(归集上缴),贷记“资金结存--财政应返</a:t>
            </a:r>
            <a:r>
              <a:rPr sz="1600" kern="0" spc="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还额度、零余额账户用款额度、货币资金”科目。</a:t>
            </a:r>
            <a:endParaRPr lang="SimHei" altLang="SimHei" sz="1600"/>
          </a:p>
          <a:p>
            <a:pPr marL="12700" algn="l" rtl="0" eaLnBrk="0">
              <a:lnSpc>
                <a:spcPct val="85000"/>
              </a:lnSpc>
              <a:spcBef>
                <a:spcPts val="740"/>
              </a:spcBef>
            </a:pPr>
            <a:r>
              <a:rPr sz="1600" kern="0" spc="-20">
                <a:solidFill>
                  <a:srgbClr val="000000">
                    <a:alpha val="100000"/>
                  </a:srgbClr>
                </a:solidFill>
                <a:latin typeface="SimHei"/>
                <a:ea typeface="SimHei"/>
                <a:cs typeface="SimHei"/>
              </a:rPr>
              <a:t>经财政部门批准对财政拨款结余资金改变用</a:t>
            </a:r>
            <a:r>
              <a:rPr sz="1600" kern="0" spc="-30">
                <a:solidFill>
                  <a:srgbClr val="000000">
                    <a:alpha val="100000"/>
                  </a:srgbClr>
                </a:solidFill>
                <a:latin typeface="SimHei"/>
                <a:ea typeface="SimHei"/>
                <a:cs typeface="SimHei"/>
              </a:rPr>
              <a:t>途，调整用于本单位基本支出或其他未完成项目支</a:t>
            </a:r>
            <a:endParaRPr lang="SimHei" altLang="SimHei" sz="1600"/>
          </a:p>
          <a:p>
            <a:pPr marL="12700" algn="l" rtl="0" eaLnBrk="0">
              <a:lnSpc>
                <a:spcPct val="148000"/>
              </a:lnSpc>
              <a:spcBef>
                <a:spcPts val="8"/>
              </a:spcBef>
            </a:pPr>
            <a:r>
              <a:rPr sz="1600" kern="0" spc="-30">
                <a:solidFill>
                  <a:srgbClr val="000000">
                    <a:alpha val="100000"/>
                  </a:srgbClr>
                </a:solidFill>
                <a:latin typeface="SimHei"/>
                <a:ea typeface="SimHei"/>
                <a:cs typeface="SimHei"/>
              </a:rPr>
              <a:t>出的，按照批准调剂的金额，借记“财政拨款结余-单位内部调剂”科目，贷记“财政拨款结</a:t>
            </a:r>
            <a:r>
              <a:rPr sz="1600" kern="0" spc="30">
                <a:solidFill>
                  <a:srgbClr val="000000">
                    <a:alpha val="100000"/>
                  </a:srgbClr>
                </a:solidFill>
                <a:latin typeface="SimHei"/>
                <a:ea typeface="SimHei"/>
                <a:cs typeface="SimHei"/>
              </a:rPr>
              <a:t>  </a:t>
            </a:r>
            <a:r>
              <a:rPr sz="1600" kern="0" spc="-90">
                <a:solidFill>
                  <a:srgbClr val="000000">
                    <a:alpha val="100000"/>
                  </a:srgbClr>
                </a:solidFill>
                <a:latin typeface="SimHei"/>
                <a:ea typeface="SimHei"/>
                <a:cs typeface="SimHei"/>
              </a:rPr>
              <a:t>转”科目(单位内部调剂)。</a:t>
            </a:r>
            <a:endParaRPr lang="SimHei" altLang="SimHei" sz="1600"/>
          </a:p>
        </p:txBody>
      </p:sp>
      <p:sp>
        <p:nvSpPr>
          <p:cNvPr id="154" name="textbox 154"/>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6" name="textbox 156"/>
          <p:cNvSpPr/>
          <p:nvPr/>
        </p:nvSpPr>
        <p:spPr>
          <a:xfrm>
            <a:off x="1136626" y="1838131"/>
            <a:ext cx="8225155" cy="37376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746"/>
              </a:lnSpc>
            </a:pPr>
            <a:endParaRPr lang="Arial" altLang="Arial" sz="100"/>
          </a:p>
          <a:p>
            <a:pPr marL="15240" algn="l" rtl="0" eaLnBrk="0">
              <a:lnSpc>
                <a:spcPct val="95000"/>
              </a:lnSpc>
            </a:pPr>
            <a:r>
              <a:rPr sz="1600" b="1" kern="0" spc="-40">
                <a:solidFill>
                  <a:srgbClr val="000000">
                    <a:alpha val="100000"/>
                  </a:srgbClr>
                </a:solidFill>
                <a:latin typeface="SimHei"/>
                <a:ea typeface="SimHei"/>
                <a:cs typeface="SimHei"/>
              </a:rPr>
              <a:t>③与年末财政拨款结转和结余业务相关的账务</a:t>
            </a:r>
            <a:r>
              <a:rPr sz="1600" b="1" kern="0" spc="-50">
                <a:solidFill>
                  <a:srgbClr val="000000">
                    <a:alpha val="100000"/>
                  </a:srgbClr>
                </a:solidFill>
                <a:latin typeface="SimHei"/>
                <a:ea typeface="SimHei"/>
                <a:cs typeface="SimHei"/>
              </a:rPr>
              <a:t>处理</a:t>
            </a:r>
            <a:endParaRPr lang="SimHei" altLang="SimHei" sz="1600"/>
          </a:p>
          <a:p>
            <a:pPr marL="311150" algn="l" rtl="0" eaLnBrk="0">
              <a:lnSpc>
                <a:spcPct val="85000"/>
              </a:lnSpc>
              <a:spcBef>
                <a:spcPts val="1076"/>
              </a:spcBef>
            </a:pPr>
            <a:r>
              <a:rPr sz="1600" kern="0" spc="-20">
                <a:solidFill>
                  <a:srgbClr val="000000">
                    <a:alpha val="100000"/>
                  </a:srgbClr>
                </a:solidFill>
                <a:latin typeface="SimHei"/>
                <a:ea typeface="SimHei"/>
                <a:cs typeface="SimHei"/>
              </a:rPr>
              <a:t>年末，将财政拨款预算收入本年发生额转入本科目</a:t>
            </a:r>
            <a:r>
              <a:rPr sz="1600" kern="0" spc="-30">
                <a:solidFill>
                  <a:srgbClr val="000000">
                    <a:alpha val="100000"/>
                  </a:srgbClr>
                </a:solidFill>
                <a:latin typeface="SimHei"/>
                <a:ea typeface="SimHei"/>
                <a:cs typeface="SimHei"/>
              </a:rPr>
              <a:t>，借记“财政拨款预算收入”科目，贷</a:t>
            </a:r>
            <a:endParaRPr lang="SimHei" altLang="SimHei" sz="1600"/>
          </a:p>
          <a:p>
            <a:pPr marL="12700" algn="l" rtl="0" eaLnBrk="0">
              <a:lnSpc>
                <a:spcPct val="163000"/>
              </a:lnSpc>
              <a:spcBef>
                <a:spcPts val="31"/>
              </a:spcBef>
            </a:pPr>
            <a:r>
              <a:rPr sz="1600" kern="0" spc="-60">
                <a:solidFill>
                  <a:srgbClr val="000000">
                    <a:alpha val="100000"/>
                  </a:srgbClr>
                </a:solidFill>
                <a:latin typeface="SimHei"/>
                <a:ea typeface="SimHei"/>
                <a:cs typeface="SimHei"/>
              </a:rPr>
              <a:t>记“</a:t>
            </a:r>
            <a:r>
              <a:rPr sz="1600" b="1" kern="0" spc="-60">
                <a:solidFill>
                  <a:srgbClr val="000000">
                    <a:alpha val="100000"/>
                  </a:srgbClr>
                </a:solidFill>
                <a:latin typeface="SimHei"/>
                <a:ea typeface="SimHei"/>
                <a:cs typeface="SimHei"/>
              </a:rPr>
              <a:t>财政拨款结转”</a:t>
            </a:r>
            <a:r>
              <a:rPr sz="1600" kern="0" spc="-60">
                <a:solidFill>
                  <a:srgbClr val="000000">
                    <a:alpha val="100000"/>
                  </a:srgbClr>
                </a:solidFill>
                <a:latin typeface="SimHei"/>
                <a:ea typeface="SimHei"/>
                <a:cs typeface="SimHei"/>
              </a:rPr>
              <a:t>科目(本年收支结转);将</a:t>
            </a:r>
            <a:r>
              <a:rPr sz="1600" kern="0" spc="-70">
                <a:solidFill>
                  <a:srgbClr val="000000">
                    <a:alpha val="100000"/>
                  </a:srgbClr>
                </a:solidFill>
                <a:latin typeface="SimHei"/>
                <a:ea typeface="SimHei"/>
                <a:cs typeface="SimHei"/>
              </a:rPr>
              <a:t>各项支出中财政拨款支出本年发生额转入本科目，</a:t>
            </a:r>
            <a:r>
              <a:rPr sz="1600" kern="0" spc="-1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借记“财政拨款结转”科目(本年收支结转),贷记各项支出(财政拨款支出)科目。</a:t>
            </a:r>
            <a:endParaRPr lang="SimHei" altLang="SimHei" sz="1600"/>
          </a:p>
          <a:p>
            <a:pPr marL="311150" algn="l" rtl="0" eaLnBrk="0">
              <a:lnSpc>
                <a:spcPct val="85000"/>
              </a:lnSpc>
              <a:spcBef>
                <a:spcPts val="1280"/>
              </a:spcBef>
            </a:pPr>
            <a:r>
              <a:rPr sz="1600" kern="0" spc="-30">
                <a:solidFill>
                  <a:srgbClr val="000000">
                    <a:alpha val="100000"/>
                  </a:srgbClr>
                </a:solidFill>
                <a:latin typeface="SimHei"/>
                <a:ea typeface="SimHei"/>
                <a:cs typeface="SimHei"/>
              </a:rPr>
              <a:t>年末冲销有关明细科目余额。将“</a:t>
            </a:r>
            <a:r>
              <a:rPr sz="1600" b="1" kern="0" spc="-30">
                <a:solidFill>
                  <a:srgbClr val="000000">
                    <a:alpha val="100000"/>
                  </a:srgbClr>
                </a:solidFill>
                <a:latin typeface="SimHei"/>
                <a:ea typeface="SimHei"/>
                <a:cs typeface="SimHei"/>
              </a:rPr>
              <a:t>财政拨款结转”</a:t>
            </a:r>
            <a:r>
              <a:rPr sz="1600" kern="0" spc="-30">
                <a:solidFill>
                  <a:srgbClr val="000000">
                    <a:alpha val="100000"/>
                  </a:srgbClr>
                </a:solidFill>
                <a:latin typeface="SimHei"/>
                <a:ea typeface="SimHei"/>
                <a:cs typeface="SimHei"/>
              </a:rPr>
              <a:t>科目(本年收支结转、</a:t>
            </a:r>
            <a:r>
              <a:rPr sz="1600" kern="0" spc="-40">
                <a:solidFill>
                  <a:srgbClr val="000000">
                    <a:alpha val="100000"/>
                  </a:srgbClr>
                </a:solidFill>
                <a:latin typeface="SimHei"/>
                <a:ea typeface="SimHei"/>
                <a:cs typeface="SimHei"/>
              </a:rPr>
              <a:t>年初余额调整、归</a:t>
            </a:r>
            <a:endParaRPr lang="SimHei" altLang="SimHei" sz="1600"/>
          </a:p>
          <a:p>
            <a:pPr marL="12700" algn="l" rtl="0" eaLnBrk="0">
              <a:lnSpc>
                <a:spcPct val="161000"/>
              </a:lnSpc>
              <a:spcBef>
                <a:spcPts val="6"/>
              </a:spcBef>
            </a:pPr>
            <a:r>
              <a:rPr sz="1600" kern="0" spc="-40">
                <a:solidFill>
                  <a:srgbClr val="000000">
                    <a:alpha val="100000"/>
                  </a:srgbClr>
                </a:solidFill>
                <a:latin typeface="SimHei"/>
                <a:ea typeface="SimHei"/>
                <a:cs typeface="SimHei"/>
              </a:rPr>
              <a:t>集调入、归集调出、归集上缴、单位内部调剂)</a:t>
            </a:r>
            <a:r>
              <a:rPr sz="1600" kern="0" spc="-50">
                <a:solidFill>
                  <a:srgbClr val="000000">
                    <a:alpha val="100000"/>
                  </a:srgbClr>
                </a:solidFill>
                <a:latin typeface="SimHei"/>
                <a:ea typeface="SimHei"/>
                <a:cs typeface="SimHei"/>
              </a:rPr>
              <a:t>余额转入“</a:t>
            </a:r>
            <a:r>
              <a:rPr sz="1600" b="1" kern="0" spc="-50">
                <a:solidFill>
                  <a:srgbClr val="000000">
                    <a:alpha val="100000"/>
                  </a:srgbClr>
                </a:solidFill>
                <a:latin typeface="SimHei"/>
                <a:ea typeface="SimHei"/>
                <a:cs typeface="SimHei"/>
              </a:rPr>
              <a:t>财政拨款结转”</a:t>
            </a:r>
            <a:r>
              <a:rPr sz="1600" kern="0" spc="-50">
                <a:solidFill>
                  <a:srgbClr val="000000">
                    <a:alpha val="100000"/>
                  </a:srgbClr>
                </a:solidFill>
                <a:latin typeface="SimHei"/>
                <a:ea typeface="SimHei"/>
                <a:cs typeface="SimHei"/>
              </a:rPr>
              <a:t>科目(累计结转)。结</a:t>
            </a:r>
            <a:r>
              <a:rPr sz="1600" kern="0" spc="-1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转后，</a:t>
            </a:r>
            <a:r>
              <a:rPr sz="1600" kern="0" spc="-51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a:t>
            </a:r>
            <a:r>
              <a:rPr sz="1600" b="1" kern="0" spc="-40">
                <a:solidFill>
                  <a:srgbClr val="000000">
                    <a:alpha val="100000"/>
                  </a:srgbClr>
                </a:solidFill>
                <a:latin typeface="SimHei"/>
                <a:ea typeface="SimHei"/>
                <a:cs typeface="SimHei"/>
              </a:rPr>
              <a:t>财政拨款结转”</a:t>
            </a:r>
            <a:r>
              <a:rPr sz="1600" kern="0" spc="-40">
                <a:solidFill>
                  <a:srgbClr val="000000">
                    <a:alpha val="100000"/>
                  </a:srgbClr>
                </a:solidFill>
                <a:latin typeface="SimHei"/>
                <a:ea typeface="SimHei"/>
                <a:cs typeface="SimHei"/>
              </a:rPr>
              <a:t>科目除“累计结转”明细科目外，其他</a:t>
            </a:r>
            <a:r>
              <a:rPr sz="1600" kern="0" spc="-50">
                <a:solidFill>
                  <a:srgbClr val="000000">
                    <a:alpha val="100000"/>
                  </a:srgbClr>
                </a:solidFill>
                <a:latin typeface="SimHei"/>
                <a:ea typeface="SimHei"/>
                <a:cs typeface="SimHei"/>
              </a:rPr>
              <a:t>明细科目应无余额。</a:t>
            </a:r>
            <a:endParaRPr lang="SimHei" altLang="SimHei" sz="1600"/>
          </a:p>
          <a:p>
            <a:pPr marL="311150" algn="l" rtl="0" eaLnBrk="0">
              <a:lnSpc>
                <a:spcPct val="85000"/>
              </a:lnSpc>
              <a:spcBef>
                <a:spcPts val="1277"/>
              </a:spcBef>
            </a:pPr>
            <a:r>
              <a:rPr sz="1600" kern="0" spc="-20">
                <a:solidFill>
                  <a:srgbClr val="000000">
                    <a:alpha val="100000"/>
                  </a:srgbClr>
                </a:solidFill>
                <a:latin typeface="SimHei"/>
                <a:ea typeface="SimHei"/>
                <a:cs typeface="SimHei"/>
              </a:rPr>
              <a:t>年末完成上述结转后，应当对财政拨款结转各明细</a:t>
            </a:r>
            <a:r>
              <a:rPr sz="1600" kern="0" spc="-30">
                <a:solidFill>
                  <a:srgbClr val="000000">
                    <a:alpha val="100000"/>
                  </a:srgbClr>
                </a:solidFill>
                <a:latin typeface="SimHei"/>
                <a:ea typeface="SimHei"/>
                <a:cs typeface="SimHei"/>
              </a:rPr>
              <a:t>项目执行情况进行分析，按照有关规定</a:t>
            </a:r>
            <a:endParaRPr lang="SimHei" altLang="SimHei" sz="1600"/>
          </a:p>
          <a:p>
            <a:pPr marL="12700" algn="l" rtl="0" eaLnBrk="0">
              <a:lnSpc>
                <a:spcPct val="166000"/>
              </a:lnSpc>
              <a:spcBef>
                <a:spcPts val="17"/>
              </a:spcBef>
            </a:pPr>
            <a:r>
              <a:rPr sz="1600" kern="0" spc="-30">
                <a:solidFill>
                  <a:srgbClr val="000000">
                    <a:alpha val="100000"/>
                  </a:srgbClr>
                </a:solidFill>
                <a:latin typeface="SimHei"/>
                <a:ea typeface="SimHei"/>
                <a:cs typeface="SimHei"/>
              </a:rPr>
              <a:t>将符合财政拨款结余性质的项目余额转入财政拨款结余，</a:t>
            </a:r>
            <a:r>
              <a:rPr sz="1600" kern="0" spc="-40">
                <a:solidFill>
                  <a:srgbClr val="000000">
                    <a:alpha val="100000"/>
                  </a:srgbClr>
                </a:solidFill>
                <a:latin typeface="SimHei"/>
                <a:ea typeface="SimHei"/>
                <a:cs typeface="SimHei"/>
              </a:rPr>
              <a:t>借记“</a:t>
            </a:r>
            <a:r>
              <a:rPr sz="1600" b="1" kern="0" spc="-40">
                <a:solidFill>
                  <a:srgbClr val="000000">
                    <a:alpha val="100000"/>
                  </a:srgbClr>
                </a:solidFill>
                <a:latin typeface="SimHei"/>
                <a:ea typeface="SimHei"/>
                <a:cs typeface="SimHei"/>
              </a:rPr>
              <a:t>财政拨款结转”</a:t>
            </a:r>
            <a:r>
              <a:rPr sz="1600" kern="0" spc="-40">
                <a:solidFill>
                  <a:srgbClr val="000000">
                    <a:alpha val="100000"/>
                  </a:srgbClr>
                </a:solidFill>
                <a:latin typeface="SimHei"/>
                <a:ea typeface="SimHei"/>
                <a:cs typeface="SimHei"/>
              </a:rPr>
              <a:t>科目(累计结</a:t>
            </a:r>
            <a:r>
              <a:rPr sz="1600" kern="0" spc="-10">
                <a:solidFill>
                  <a:srgbClr val="000000">
                    <a:alpha val="100000"/>
                  </a:srgbClr>
                </a:solidFill>
                <a:latin typeface="SimHei"/>
                <a:ea typeface="SimHei"/>
                <a:cs typeface="SimHei"/>
              </a:rPr>
              <a:t>  </a:t>
            </a:r>
            <a:r>
              <a:rPr sz="1600" kern="0" spc="-20">
                <a:solidFill>
                  <a:srgbClr val="000000">
                    <a:alpha val="100000"/>
                  </a:srgbClr>
                </a:solidFill>
                <a:latin typeface="SimHei"/>
                <a:ea typeface="SimHei"/>
                <a:cs typeface="SimHei"/>
              </a:rPr>
              <a:t>转),贷记“财政拨款结余--</a:t>
            </a:r>
            <a:r>
              <a:rPr sz="1600" kern="0" spc="-30">
                <a:solidFill>
                  <a:srgbClr val="000000">
                    <a:alpha val="100000"/>
                  </a:srgbClr>
                </a:solidFill>
                <a:latin typeface="SimHei"/>
                <a:ea typeface="SimHei"/>
                <a:cs typeface="SimHei"/>
              </a:rPr>
              <a:t>结转转入”科目。</a:t>
            </a:r>
            <a:endParaRPr lang="SimHei" altLang="SimHei" sz="1600"/>
          </a:p>
        </p:txBody>
      </p:sp>
      <p:sp>
        <p:nvSpPr>
          <p:cNvPr id="158" name="textbox 158"/>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0" name="textbox 160"/>
          <p:cNvSpPr/>
          <p:nvPr/>
        </p:nvSpPr>
        <p:spPr>
          <a:xfrm>
            <a:off x="1136626" y="952213"/>
            <a:ext cx="8032750" cy="52063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2225675"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a:p>
            <a:pPr algn="l" rtl="0" eaLnBrk="0">
              <a:lnSpc>
                <a:spcPct val="103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algn="r" rtl="0" eaLnBrk="0">
              <a:lnSpc>
                <a:spcPct val="85000"/>
              </a:lnSpc>
              <a:spcBef>
                <a:spcPts val="483"/>
              </a:spcBef>
            </a:pPr>
            <a:r>
              <a:rPr sz="1600" kern="0" spc="-20">
                <a:solidFill>
                  <a:srgbClr val="000000">
                    <a:alpha val="100000"/>
                  </a:srgbClr>
                </a:solidFill>
                <a:latin typeface="SimHei"/>
                <a:ea typeface="SimHei"/>
                <a:cs typeface="SimHei"/>
              </a:rPr>
              <a:t>【例7】某单位年初发生了500000元的预售账款退回至银行账</a:t>
            </a:r>
            <a:r>
              <a:rPr sz="1600" kern="0" spc="-30">
                <a:solidFill>
                  <a:srgbClr val="000000">
                    <a:alpha val="100000"/>
                  </a:srgbClr>
                </a:solidFill>
                <a:latin typeface="SimHei"/>
                <a:ea typeface="SimHei"/>
                <a:cs typeface="SimHei"/>
              </a:rPr>
              <a:t>户，该款项属于以前年度结转</a:t>
            </a:r>
            <a:endParaRPr lang="SimHei" altLang="SimHei" sz="1600"/>
          </a:p>
          <a:p>
            <a:pPr marL="12700" algn="l" rtl="0" eaLnBrk="0">
              <a:lnSpc>
                <a:spcPts val="3125"/>
              </a:lnSpc>
            </a:pPr>
            <a:r>
              <a:rPr sz="1500" kern="0" spc="-50">
                <a:solidFill>
                  <a:srgbClr val="000000">
                    <a:alpha val="100000"/>
                  </a:srgbClr>
                </a:solidFill>
                <a:latin typeface="SimHei"/>
                <a:ea typeface="SimHei"/>
                <a:cs typeface="SimHei"/>
              </a:rPr>
              <a:t>资金。相应的分录为：</a:t>
            </a:r>
            <a:endParaRPr lang="SimHei" altLang="SimHei" sz="1500"/>
          </a:p>
          <a:p>
            <a:pPr marL="12700" algn="l" rtl="0" eaLnBrk="0">
              <a:lnSpc>
                <a:spcPct val="96000"/>
              </a:lnSpc>
              <a:spcBef>
                <a:spcPts val="1422"/>
              </a:spcBef>
            </a:pPr>
            <a:r>
              <a:rPr sz="1600" kern="0" spc="-80">
                <a:solidFill>
                  <a:srgbClr val="000000">
                    <a:alpha val="100000"/>
                  </a:srgbClr>
                </a:solidFill>
                <a:latin typeface="SimHei"/>
                <a:ea typeface="SimHei"/>
                <a:cs typeface="SimHei"/>
              </a:rPr>
              <a:t>借：财政拨款结转--年初余额调整</a:t>
            </a:r>
            <a:r>
              <a:rPr sz="1600" kern="0" spc="160">
                <a:solidFill>
                  <a:srgbClr val="000000">
                    <a:alpha val="100000"/>
                  </a:srgbClr>
                </a:solidFill>
                <a:latin typeface="SimHei"/>
                <a:ea typeface="SimHei"/>
                <a:cs typeface="SimHei"/>
              </a:rPr>
              <a:t>   </a:t>
            </a:r>
            <a:r>
              <a:rPr sz="1300" kern="0" spc="-80">
                <a:solidFill>
                  <a:srgbClr val="000000">
                    <a:alpha val="100000"/>
                  </a:srgbClr>
                </a:solidFill>
                <a:latin typeface="SimSun"/>
                <a:ea typeface="SimSun"/>
                <a:cs typeface="SimSun"/>
              </a:rPr>
              <a:t>5</a:t>
            </a:r>
            <a:r>
              <a:rPr sz="1300" kern="0" spc="-90">
                <a:solidFill>
                  <a:srgbClr val="000000">
                    <a:alpha val="100000"/>
                  </a:srgbClr>
                </a:solidFill>
                <a:latin typeface="SimSun"/>
                <a:ea typeface="SimSun"/>
                <a:cs typeface="SimSun"/>
              </a:rPr>
              <a:t>00000</a:t>
            </a:r>
            <a:endParaRPr lang="SimSun" altLang="SimSun" sz="1300"/>
          </a:p>
          <a:p>
            <a:pPr marL="12700" algn="l" rtl="0" eaLnBrk="0">
              <a:lnSpc>
                <a:spcPct val="85000"/>
              </a:lnSpc>
              <a:spcBef>
                <a:spcPts val="1203"/>
              </a:spcBef>
            </a:pPr>
            <a:r>
              <a:rPr sz="1600" kern="0" spc="-90">
                <a:solidFill>
                  <a:srgbClr val="000000">
                    <a:alpha val="100000"/>
                  </a:srgbClr>
                </a:solidFill>
                <a:latin typeface="SimHei"/>
                <a:ea typeface="SimHei"/>
                <a:cs typeface="SimHei"/>
              </a:rPr>
              <a:t>贷：资金结存--货币资金</a:t>
            </a:r>
            <a:r>
              <a:rPr sz="1600" kern="0" spc="490">
                <a:solidFill>
                  <a:srgbClr val="000000">
                    <a:alpha val="100000"/>
                  </a:srgbClr>
                </a:solidFill>
                <a:latin typeface="SimHei"/>
                <a:ea typeface="SimHei"/>
                <a:cs typeface="SimHei"/>
              </a:rPr>
              <a:t> </a:t>
            </a:r>
            <a:r>
              <a:rPr sz="1600" kern="0" spc="-100">
                <a:solidFill>
                  <a:srgbClr val="000000">
                    <a:alpha val="100000"/>
                  </a:srgbClr>
                </a:solidFill>
                <a:latin typeface="SimHei"/>
                <a:ea typeface="SimHei"/>
                <a:cs typeface="SimHei"/>
              </a:rPr>
              <a:t>500000</a:t>
            </a:r>
            <a:endParaRPr lang="SimHei" altLang="SimHei" sz="1600"/>
          </a:p>
          <a:p>
            <a:pPr marL="12700" algn="l" rtl="0" eaLnBrk="0">
              <a:lnSpc>
                <a:spcPts val="2593"/>
              </a:lnSpc>
            </a:pPr>
            <a:r>
              <a:rPr sz="1500" kern="0" spc="-40">
                <a:solidFill>
                  <a:srgbClr val="000000">
                    <a:alpha val="100000"/>
                  </a:srgbClr>
                </a:solidFill>
                <a:latin typeface="SimHei"/>
                <a:ea typeface="SimHei"/>
                <a:cs typeface="SimHei"/>
              </a:rPr>
              <a:t>借：预收账款  500</a:t>
            </a:r>
            <a:r>
              <a:rPr sz="1500" kern="0" spc="-50">
                <a:solidFill>
                  <a:srgbClr val="000000">
                    <a:alpha val="100000"/>
                  </a:srgbClr>
                </a:solidFill>
                <a:latin typeface="SimHei"/>
                <a:ea typeface="SimHei"/>
                <a:cs typeface="SimHei"/>
              </a:rPr>
              <a:t>000</a:t>
            </a:r>
            <a:endParaRPr lang="SimHei" altLang="SimHei" sz="1500"/>
          </a:p>
          <a:p>
            <a:pPr marL="12700" algn="l" rtl="0" eaLnBrk="0">
              <a:lnSpc>
                <a:spcPct val="96000"/>
              </a:lnSpc>
              <a:spcBef>
                <a:spcPts val="1478"/>
              </a:spcBef>
            </a:pPr>
            <a:r>
              <a:rPr sz="1600" kern="0" spc="-60">
                <a:solidFill>
                  <a:srgbClr val="000000">
                    <a:alpha val="100000"/>
                  </a:srgbClr>
                </a:solidFill>
                <a:latin typeface="SimHei"/>
                <a:ea typeface="SimHei"/>
                <a:cs typeface="SimHei"/>
              </a:rPr>
              <a:t>贷：银行存款500000</a:t>
            </a:r>
            <a:endParaRPr lang="SimHei" altLang="SimHei" sz="1600"/>
          </a:p>
          <a:p>
            <a:pPr algn="l" rtl="0" eaLnBrk="0">
              <a:lnSpc>
                <a:spcPct val="112000"/>
              </a:lnSpc>
            </a:pPr>
            <a:endParaRPr lang="Arial" altLang="Arial" sz="1000"/>
          </a:p>
          <a:p>
            <a:pPr algn="l" rtl="0" eaLnBrk="0">
              <a:lnSpc>
                <a:spcPct val="112000"/>
              </a:lnSpc>
            </a:pPr>
            <a:endParaRPr lang="Arial" altLang="Arial" sz="1000"/>
          </a:p>
          <a:p>
            <a:pPr marL="120650" algn="l" rtl="0" eaLnBrk="0">
              <a:lnSpc>
                <a:spcPct val="85000"/>
              </a:lnSpc>
              <a:spcBef>
                <a:spcPts val="490"/>
              </a:spcBef>
            </a:pPr>
            <a:r>
              <a:rPr sz="1600" kern="0" spc="-40">
                <a:solidFill>
                  <a:srgbClr val="000000">
                    <a:alpha val="100000"/>
                  </a:srgbClr>
                </a:solidFill>
                <a:latin typeface="SimHei"/>
                <a:ea typeface="SimHei"/>
                <a:cs typeface="SimHei"/>
              </a:rPr>
              <a:t>【例8】某单位本年从其他单位调入财政授权内拨款结转资金10000000</a:t>
            </a:r>
            <a:r>
              <a:rPr sz="1600" kern="0" spc="-50">
                <a:solidFill>
                  <a:srgbClr val="000000">
                    <a:alpha val="100000"/>
                  </a:srgbClr>
                </a:solidFill>
                <a:latin typeface="SimHei"/>
                <a:ea typeface="SimHei"/>
                <a:cs typeface="SimHei"/>
              </a:rPr>
              <a:t>元，相应的分录为：</a:t>
            </a:r>
            <a:endParaRPr lang="SimHei" altLang="SimHei" sz="1600"/>
          </a:p>
          <a:p>
            <a:pPr marL="12700" algn="l" rtl="0" eaLnBrk="0">
              <a:lnSpc>
                <a:spcPts val="3118"/>
              </a:lnSpc>
            </a:pPr>
            <a:r>
              <a:rPr sz="1600" kern="0" spc="0">
                <a:solidFill>
                  <a:srgbClr val="000000">
                    <a:alpha val="100000"/>
                  </a:srgbClr>
                </a:solidFill>
                <a:latin typeface="SimHei"/>
                <a:ea typeface="SimHei"/>
                <a:cs typeface="SimHei"/>
              </a:rPr>
              <a:t>借：资金结存--零余额账户用款额度10</a:t>
            </a:r>
            <a:r>
              <a:rPr sz="1600" kern="0" spc="-10">
                <a:solidFill>
                  <a:srgbClr val="000000">
                    <a:alpha val="100000"/>
                  </a:srgbClr>
                </a:solidFill>
                <a:latin typeface="SimHei"/>
                <a:ea typeface="SimHei"/>
                <a:cs typeface="SimHei"/>
              </a:rPr>
              <a:t>000000</a:t>
            </a:r>
            <a:endParaRPr lang="SimHei" altLang="SimHei" sz="1600"/>
          </a:p>
          <a:p>
            <a:pPr algn="l" rtl="0" eaLnBrk="0">
              <a:lnSpc>
                <a:spcPct val="112000"/>
              </a:lnSpc>
            </a:pPr>
            <a:endParaRPr lang="Arial" altLang="Arial" sz="1000"/>
          </a:p>
          <a:p>
            <a:pPr marL="190500" algn="l" rtl="0" eaLnBrk="0">
              <a:lnSpc>
                <a:spcPct val="96000"/>
              </a:lnSpc>
              <a:spcBef>
                <a:spcPts val="485"/>
              </a:spcBef>
            </a:pPr>
            <a:r>
              <a:rPr sz="1600" kern="0" spc="0">
                <a:solidFill>
                  <a:srgbClr val="000000">
                    <a:alpha val="100000"/>
                  </a:srgbClr>
                </a:solidFill>
                <a:latin typeface="SimHei"/>
                <a:ea typeface="SimHei"/>
                <a:cs typeface="SimHei"/>
              </a:rPr>
              <a:t>贷：财政拨款结转--归集调入10000000</a:t>
            </a:r>
            <a:endParaRPr lang="SimHei" altLang="SimHei" sz="1600"/>
          </a:p>
          <a:p>
            <a:pPr marL="12700" algn="l" rtl="0" eaLnBrk="0">
              <a:lnSpc>
                <a:spcPct val="85000"/>
              </a:lnSpc>
              <a:spcBef>
                <a:spcPts val="1147"/>
              </a:spcBef>
            </a:pPr>
            <a:r>
              <a:rPr sz="1600" kern="0" spc="-80">
                <a:solidFill>
                  <a:srgbClr val="000000">
                    <a:alpha val="100000"/>
                  </a:srgbClr>
                </a:solidFill>
                <a:latin typeface="SimHei"/>
                <a:ea typeface="SimHei"/>
                <a:cs typeface="SimHei"/>
              </a:rPr>
              <a:t>借：零余额账户用款额度</a:t>
            </a:r>
            <a:r>
              <a:rPr sz="1600" kern="0" spc="420">
                <a:solidFill>
                  <a:srgbClr val="000000">
                    <a:alpha val="100000"/>
                  </a:srgbClr>
                </a:solidFill>
                <a:latin typeface="SimHei"/>
                <a:ea typeface="SimHei"/>
                <a:cs typeface="SimHei"/>
              </a:rPr>
              <a:t> </a:t>
            </a:r>
            <a:r>
              <a:rPr sz="1600" kern="0" spc="-80">
                <a:solidFill>
                  <a:srgbClr val="000000">
                    <a:alpha val="100000"/>
                  </a:srgbClr>
                </a:solidFill>
                <a:latin typeface="SimHei"/>
                <a:ea typeface="SimHei"/>
                <a:cs typeface="SimHei"/>
              </a:rPr>
              <a:t>10000000</a:t>
            </a:r>
            <a:endParaRPr lang="SimHei" altLang="SimHei" sz="1600"/>
          </a:p>
          <a:p>
            <a:pPr marL="12700" algn="l" rtl="0" eaLnBrk="0">
              <a:lnSpc>
                <a:spcPts val="3010"/>
              </a:lnSpc>
            </a:pPr>
            <a:r>
              <a:rPr sz="1600" kern="0" spc="30">
                <a:solidFill>
                  <a:srgbClr val="000000">
                    <a:alpha val="100000"/>
                  </a:srgbClr>
                </a:solidFill>
                <a:latin typeface="SimHei"/>
                <a:ea typeface="SimHei"/>
                <a:cs typeface="SimHei"/>
              </a:rPr>
              <a:t>贷：累计盈余1000000</a:t>
            </a:r>
            <a:r>
              <a:rPr sz="1600" kern="0" spc="20">
                <a:solidFill>
                  <a:srgbClr val="000000">
                    <a:alpha val="100000"/>
                  </a:srgbClr>
                </a:solidFill>
                <a:latin typeface="SimHei"/>
                <a:ea typeface="SimHei"/>
                <a:cs typeface="SimHei"/>
              </a:rPr>
              <a:t>0</a:t>
            </a:r>
            <a:endParaRPr lang="SimHei" altLang="SimHei" sz="1600"/>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2" name="picture 162"/>
          <p:cNvPicPr>
            <a:picLocks noChangeAspect="1"/>
          </p:cNvPicPr>
          <p:nvPr/>
        </p:nvPicPr>
        <p:blipFill>
          <a:blip r:embed="rId2"/>
          <a:stretch>
            <a:fillRect/>
          </a:stretch>
        </p:blipFill>
        <p:spPr>
          <a:xfrm rot="21600000">
            <a:off x="2476484" y="1727204"/>
            <a:ext cx="457249" cy="336546"/>
          </a:xfrm>
          <a:prstGeom prst="rect">
            <a:avLst/>
          </a:prstGeom>
        </p:spPr>
      </p:pic>
      <p:sp>
        <p:nvSpPr>
          <p:cNvPr id="164" name="textbox 164"/>
          <p:cNvSpPr/>
          <p:nvPr/>
        </p:nvSpPr>
        <p:spPr>
          <a:xfrm>
            <a:off x="1143042" y="1807993"/>
            <a:ext cx="8412480" cy="44164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4"/>
              </a:lnSpc>
            </a:pPr>
            <a:endParaRPr lang="Arial" altLang="Arial" sz="100"/>
          </a:p>
          <a:p>
            <a:pPr marL="15240" algn="l" rtl="0" eaLnBrk="0">
              <a:lnSpc>
                <a:spcPct val="96000"/>
              </a:lnSpc>
            </a:pPr>
            <a:r>
              <a:rPr sz="1600" b="1" kern="0" spc="-20">
                <a:solidFill>
                  <a:srgbClr val="000000">
                    <a:alpha val="100000"/>
                  </a:srgbClr>
                </a:solidFill>
                <a:latin typeface="SimHei"/>
                <a:ea typeface="SimHei"/>
                <a:cs typeface="SimHei"/>
              </a:rPr>
              <a:t>5.2.3财政拨款</a:t>
            </a:r>
            <a:r>
              <a:rPr sz="1600" b="1" kern="0" spc="-20">
                <a:solidFill>
                  <a:srgbClr val="FEFE00">
                    <a:alpha val="100000"/>
                  </a:srgbClr>
                </a:solidFill>
                <a:latin typeface="SimHei"/>
                <a:ea typeface="SimHei"/>
                <a:cs typeface="SimHei"/>
              </a:rPr>
              <a:t>结余</a:t>
            </a:r>
            <a:endParaRPr lang="SimHei" altLang="SimHei" sz="1600"/>
          </a:p>
          <a:p>
            <a:pPr marL="12700" algn="l" rtl="0" eaLnBrk="0">
              <a:lnSpc>
                <a:spcPct val="85000"/>
              </a:lnSpc>
              <a:spcBef>
                <a:spcPts val="769"/>
              </a:spcBef>
            </a:pPr>
            <a:r>
              <a:rPr sz="1600" kern="0" spc="-20">
                <a:solidFill>
                  <a:srgbClr val="000000">
                    <a:alpha val="100000"/>
                  </a:srgbClr>
                </a:solidFill>
                <a:latin typeface="SimHei"/>
                <a:ea typeface="SimHei"/>
                <a:cs typeface="SimHei"/>
              </a:rPr>
              <a:t>财政拨款结余核算单位取得的同级财政拨款项</a:t>
            </a:r>
            <a:r>
              <a:rPr sz="1600" kern="0" spc="-30">
                <a:solidFill>
                  <a:srgbClr val="000000">
                    <a:alpha val="100000"/>
                  </a:srgbClr>
                </a:solidFill>
                <a:latin typeface="SimHei"/>
                <a:ea typeface="SimHei"/>
                <a:cs typeface="SimHei"/>
              </a:rPr>
              <a:t>目支出结余资金的调整、结转和滚存情况。本科</a:t>
            </a:r>
            <a:endParaRPr lang="SimHei" altLang="SimHei" sz="1600"/>
          </a:p>
          <a:p>
            <a:pPr marL="37465" algn="l" rtl="0" eaLnBrk="0">
              <a:lnSpc>
                <a:spcPts val="2981"/>
              </a:lnSpc>
            </a:pPr>
            <a:r>
              <a:rPr sz="1600" kern="0" spc="-30">
                <a:solidFill>
                  <a:srgbClr val="000000">
                    <a:alpha val="100000"/>
                  </a:srgbClr>
                </a:solidFill>
                <a:latin typeface="SimHei"/>
                <a:ea typeface="SimHei"/>
                <a:cs typeface="SimHei"/>
              </a:rPr>
              <a:t>目年末贷方余额，反映单位滚存的财</a:t>
            </a:r>
            <a:r>
              <a:rPr sz="1600" kern="0" spc="-40">
                <a:solidFill>
                  <a:srgbClr val="000000">
                    <a:alpha val="100000"/>
                  </a:srgbClr>
                </a:solidFill>
                <a:latin typeface="SimHei"/>
                <a:ea typeface="SimHei"/>
                <a:cs typeface="SimHei"/>
              </a:rPr>
              <a:t>政拨款结余资金数额</a:t>
            </a:r>
            <a:endParaRPr lang="SimHei" altLang="SimHei" sz="1600"/>
          </a:p>
          <a:p>
            <a:pPr algn="l" rtl="0" eaLnBrk="0">
              <a:lnSpc>
                <a:spcPct val="112000"/>
              </a:lnSpc>
            </a:pPr>
            <a:endParaRPr lang="Arial" altLang="Arial" sz="1000"/>
          </a:p>
          <a:p>
            <a:pPr marL="15240" algn="l" rtl="0" eaLnBrk="0">
              <a:lnSpc>
                <a:spcPct val="96000"/>
              </a:lnSpc>
              <a:spcBef>
                <a:spcPts val="481"/>
              </a:spcBef>
            </a:pPr>
            <a:r>
              <a:rPr sz="1600" b="1" kern="0" spc="-80">
                <a:solidFill>
                  <a:srgbClr val="000000">
                    <a:alpha val="100000"/>
                  </a:srgbClr>
                </a:solidFill>
                <a:latin typeface="SimHei"/>
                <a:ea typeface="SimHei"/>
                <a:cs typeface="SimHei"/>
              </a:rPr>
              <a:t>(1)科目设置</a:t>
            </a:r>
            <a:endParaRPr lang="SimHei" altLang="SimHei" sz="1600"/>
          </a:p>
          <a:p>
            <a:pPr algn="r" rtl="0" eaLnBrk="0">
              <a:lnSpc>
                <a:spcPct val="85000"/>
              </a:lnSpc>
              <a:spcBef>
                <a:spcPts val="897"/>
              </a:spcBef>
            </a:pPr>
            <a:r>
              <a:rPr sz="1600" kern="0" spc="-30">
                <a:solidFill>
                  <a:srgbClr val="000000">
                    <a:alpha val="100000"/>
                  </a:srgbClr>
                </a:solidFill>
                <a:latin typeface="SimHei"/>
                <a:ea typeface="SimHei"/>
                <a:cs typeface="SimHei"/>
              </a:rPr>
              <a:t>①与</a:t>
            </a:r>
            <a:r>
              <a:rPr sz="1600" b="1" kern="0" spc="-30">
                <a:solidFill>
                  <a:srgbClr val="000000">
                    <a:alpha val="100000"/>
                  </a:srgbClr>
                </a:solidFill>
                <a:latin typeface="SimHei"/>
                <a:ea typeface="SimHei"/>
                <a:cs typeface="SimHei"/>
              </a:rPr>
              <a:t>会计差错更正、以前年度支出收回相关</a:t>
            </a:r>
            <a:r>
              <a:rPr sz="1600" kern="0" spc="-30">
                <a:solidFill>
                  <a:srgbClr val="000000">
                    <a:alpha val="100000"/>
                  </a:srgbClr>
                </a:solidFill>
                <a:latin typeface="SimHei"/>
                <a:ea typeface="SimHei"/>
                <a:cs typeface="SimHei"/>
              </a:rPr>
              <a:t>的明细科目“年初余额调</a:t>
            </a:r>
            <a:r>
              <a:rPr sz="1600" kern="0" spc="-40">
                <a:solidFill>
                  <a:srgbClr val="000000">
                    <a:alpha val="100000"/>
                  </a:srgbClr>
                </a:solidFill>
                <a:latin typeface="SimHei"/>
                <a:ea typeface="SimHei"/>
                <a:cs typeface="SimHei"/>
              </a:rPr>
              <a:t>整”:本明细科目核算因</a:t>
            </a:r>
            <a:endParaRPr lang="SimHei" altLang="SimHei" sz="1600"/>
          </a:p>
          <a:p>
            <a:pPr marL="12700" algn="l" rtl="0" eaLnBrk="0">
              <a:lnSpc>
                <a:spcPts val="2953"/>
              </a:lnSpc>
            </a:pPr>
            <a:r>
              <a:rPr sz="1600" kern="0" spc="-40">
                <a:solidFill>
                  <a:srgbClr val="000000">
                    <a:alpha val="100000"/>
                  </a:srgbClr>
                </a:solidFill>
                <a:latin typeface="SimHei"/>
                <a:ea typeface="SimHei"/>
                <a:cs typeface="SimHei"/>
              </a:rPr>
              <a:t>发生会计差错更正、以前年度支出收回等原因，需要调整财政拨款结余的金</a:t>
            </a:r>
            <a:r>
              <a:rPr sz="1600" kern="0" spc="-50">
                <a:solidFill>
                  <a:srgbClr val="000000">
                    <a:alpha val="100000"/>
                  </a:srgbClr>
                </a:solidFill>
                <a:latin typeface="SimHei"/>
                <a:ea typeface="SimHei"/>
                <a:cs typeface="SimHei"/>
              </a:rPr>
              <a:t>额。年末结账后，</a:t>
            </a:r>
            <a:endParaRPr lang="SimHei" altLang="SimHei" sz="1600"/>
          </a:p>
          <a:p>
            <a:pPr marL="12700" algn="l" rtl="0" eaLnBrk="0">
              <a:lnSpc>
                <a:spcPct val="95000"/>
              </a:lnSpc>
              <a:spcBef>
                <a:spcPts val="1454"/>
              </a:spcBef>
            </a:pPr>
            <a:r>
              <a:rPr sz="1600" kern="0" spc="-140">
                <a:solidFill>
                  <a:srgbClr val="000000">
                    <a:alpha val="100000"/>
                  </a:srgbClr>
                </a:solidFill>
                <a:latin typeface="SimHei"/>
                <a:ea typeface="SimHei"/>
                <a:cs typeface="SimHei"/>
              </a:rPr>
              <a:t>本明细科目应无余额。</a:t>
            </a:r>
            <a:endParaRPr lang="SimHei" altLang="SimHei" sz="1600"/>
          </a:p>
          <a:p>
            <a:pPr algn="l" rtl="0" eaLnBrk="0">
              <a:lnSpc>
                <a:spcPct val="100000"/>
              </a:lnSpc>
            </a:pPr>
            <a:endParaRPr lang="Arial" altLang="Arial" sz="1000"/>
          </a:p>
          <a:p>
            <a:pPr marL="313690" algn="l" rtl="0" eaLnBrk="0">
              <a:lnSpc>
                <a:spcPct val="95000"/>
              </a:lnSpc>
              <a:spcBef>
                <a:spcPts val="491"/>
              </a:spcBef>
            </a:pPr>
            <a:r>
              <a:rPr sz="1600" b="1" kern="0" spc="-90">
                <a:solidFill>
                  <a:srgbClr val="000000">
                    <a:alpha val="100000"/>
                  </a:srgbClr>
                </a:solidFill>
                <a:latin typeface="SimHei"/>
                <a:ea typeface="SimHei"/>
                <a:cs typeface="SimHei"/>
              </a:rPr>
              <a:t>②与财政拨款结余资金调整</a:t>
            </a:r>
            <a:r>
              <a:rPr sz="1600" b="1" kern="0" spc="-100">
                <a:solidFill>
                  <a:srgbClr val="000000">
                    <a:alpha val="100000"/>
                  </a:srgbClr>
                </a:solidFill>
                <a:latin typeface="SimHei"/>
                <a:ea typeface="SimHei"/>
                <a:cs typeface="SimHei"/>
              </a:rPr>
              <a:t>业务相关的明细科目如下：</a:t>
            </a:r>
            <a:endParaRPr lang="SimHei" altLang="SimHei" sz="1600"/>
          </a:p>
          <a:p>
            <a:pPr marL="256540" algn="l" rtl="0" eaLnBrk="0">
              <a:lnSpc>
                <a:spcPct val="85000"/>
              </a:lnSpc>
              <a:spcBef>
                <a:spcPts val="676"/>
              </a:spcBef>
            </a:pPr>
            <a:r>
              <a:rPr sz="1600" b="1" kern="0" spc="-50">
                <a:solidFill>
                  <a:srgbClr val="000000">
                    <a:alpha val="100000"/>
                  </a:srgbClr>
                </a:solidFill>
                <a:latin typeface="SimHei"/>
                <a:ea typeface="SimHei"/>
                <a:cs typeface="SimHei"/>
              </a:rPr>
              <a:t>“归集上缴”</a:t>
            </a:r>
            <a:r>
              <a:rPr sz="1600" kern="0" spc="-50">
                <a:solidFill>
                  <a:srgbClr val="000000">
                    <a:alpha val="100000"/>
                  </a:srgbClr>
                </a:solidFill>
                <a:latin typeface="SimHei"/>
                <a:ea typeface="SimHei"/>
                <a:cs typeface="SimHei"/>
              </a:rPr>
              <a:t>:本明细科</a:t>
            </a:r>
            <a:r>
              <a:rPr sz="1600" kern="0" spc="-60">
                <a:solidFill>
                  <a:srgbClr val="000000">
                    <a:alpha val="100000"/>
                  </a:srgbClr>
                </a:solidFill>
                <a:latin typeface="SimHei"/>
                <a:ea typeface="SimHei"/>
                <a:cs typeface="SimHei"/>
              </a:rPr>
              <a:t>目核算按照规定上缴财政拨款结余资金时，实际核销的额度数额或上</a:t>
            </a:r>
            <a:endParaRPr lang="SimHei" altLang="SimHei" sz="1600"/>
          </a:p>
          <a:p>
            <a:pPr marL="12700" algn="l" rtl="0" eaLnBrk="0">
              <a:lnSpc>
                <a:spcPts val="3049"/>
              </a:lnSpc>
            </a:pPr>
            <a:r>
              <a:rPr sz="1600" kern="0" spc="-70">
                <a:solidFill>
                  <a:srgbClr val="000000">
                    <a:alpha val="100000"/>
                  </a:srgbClr>
                </a:solidFill>
                <a:latin typeface="SimHei"/>
                <a:ea typeface="SimHei"/>
                <a:cs typeface="SimHei"/>
              </a:rPr>
              <a:t>缴的资金数额。年末结账后，本明细科目应无余额。</a:t>
            </a:r>
            <a:endParaRPr lang="SimHei" altLang="SimHei" sz="1600"/>
          </a:p>
          <a:p>
            <a:pPr marL="161289" algn="l" rtl="0" eaLnBrk="0">
              <a:lnSpc>
                <a:spcPct val="85000"/>
              </a:lnSpc>
              <a:spcBef>
                <a:spcPts val="1368"/>
              </a:spcBef>
            </a:pPr>
            <a:r>
              <a:rPr sz="1600" b="1" kern="0" spc="-60">
                <a:solidFill>
                  <a:srgbClr val="000000">
                    <a:alpha val="100000"/>
                  </a:srgbClr>
                </a:solidFill>
                <a:latin typeface="SimHei"/>
                <a:ea typeface="SimHei"/>
                <a:cs typeface="SimHei"/>
              </a:rPr>
              <a:t>“单位内部调剂”</a:t>
            </a:r>
            <a:r>
              <a:rPr sz="1600" kern="0" spc="-60">
                <a:solidFill>
                  <a:srgbClr val="000000">
                    <a:alpha val="100000"/>
                  </a:srgbClr>
                </a:solidFill>
                <a:latin typeface="SimHei"/>
                <a:ea typeface="SimHei"/>
                <a:cs typeface="SimHei"/>
              </a:rPr>
              <a:t>:本明细科目核算经财政部</a:t>
            </a:r>
            <a:r>
              <a:rPr sz="1600" kern="0" spc="-70">
                <a:solidFill>
                  <a:srgbClr val="000000">
                    <a:alpha val="100000"/>
                  </a:srgbClr>
                </a:solidFill>
                <a:latin typeface="SimHei"/>
                <a:ea typeface="SimHei"/>
                <a:cs typeface="SimHei"/>
              </a:rPr>
              <a:t>门批准对财政拨款结余资金改变用途，调整用于</a:t>
            </a:r>
            <a:endParaRPr lang="SimHei" altLang="SimHei" sz="1600"/>
          </a:p>
          <a:p>
            <a:pPr marL="12700" algn="l" rtl="0" eaLnBrk="0">
              <a:lnSpc>
                <a:spcPts val="3050"/>
              </a:lnSpc>
            </a:pPr>
            <a:r>
              <a:rPr sz="1600" kern="0" spc="-60">
                <a:solidFill>
                  <a:srgbClr val="000000">
                    <a:alpha val="100000"/>
                  </a:srgbClr>
                </a:solidFill>
                <a:latin typeface="SimHei"/>
                <a:ea typeface="SimHei"/>
                <a:cs typeface="SimHei"/>
              </a:rPr>
              <a:t>本单位其他未完成项目等的调整金额。年末结账后，本明细科目应无余额。</a:t>
            </a:r>
            <a:endParaRPr lang="SimHei" altLang="SimHei" sz="1600"/>
          </a:p>
        </p:txBody>
      </p:sp>
      <p:sp>
        <p:nvSpPr>
          <p:cNvPr id="166" name="textbox 166"/>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8" name="textbox 168"/>
          <p:cNvSpPr/>
          <p:nvPr/>
        </p:nvSpPr>
        <p:spPr>
          <a:xfrm>
            <a:off x="1136626" y="1888954"/>
            <a:ext cx="8206740" cy="34613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746"/>
              </a:lnSpc>
            </a:pPr>
            <a:endParaRPr lang="Arial" altLang="Arial" sz="100"/>
          </a:p>
          <a:p>
            <a:pPr marL="15240" algn="l" rtl="0" eaLnBrk="0">
              <a:lnSpc>
                <a:spcPct val="95000"/>
              </a:lnSpc>
            </a:pPr>
            <a:r>
              <a:rPr sz="1600" b="1" kern="0" spc="-90">
                <a:solidFill>
                  <a:srgbClr val="000000">
                    <a:alpha val="100000"/>
                  </a:srgbClr>
                </a:solidFill>
                <a:latin typeface="SimHei"/>
                <a:ea typeface="SimHei"/>
                <a:cs typeface="SimHei"/>
              </a:rPr>
              <a:t>③与年末财政拨款结余业务相关的</a:t>
            </a:r>
            <a:r>
              <a:rPr sz="1600" b="1" kern="0" spc="-100">
                <a:solidFill>
                  <a:srgbClr val="000000">
                    <a:alpha val="100000"/>
                  </a:srgbClr>
                </a:solidFill>
                <a:latin typeface="SimHei"/>
                <a:ea typeface="SimHei"/>
                <a:cs typeface="SimHei"/>
              </a:rPr>
              <a:t>明细科目如下：</a:t>
            </a:r>
            <a:endParaRPr lang="SimHei" altLang="SimHei" sz="1600"/>
          </a:p>
          <a:p>
            <a:pPr marL="313690" algn="l" rtl="0" eaLnBrk="0">
              <a:lnSpc>
                <a:spcPct val="85000"/>
              </a:lnSpc>
              <a:spcBef>
                <a:spcPts val="978"/>
              </a:spcBef>
            </a:pPr>
            <a:r>
              <a:rPr sz="1600" b="1" kern="0" spc="-60">
                <a:solidFill>
                  <a:srgbClr val="000000">
                    <a:alpha val="100000"/>
                  </a:srgbClr>
                </a:solidFill>
                <a:latin typeface="SimHei"/>
                <a:ea typeface="SimHei"/>
                <a:cs typeface="SimHei"/>
              </a:rPr>
              <a:t>“结转转入”</a:t>
            </a:r>
            <a:r>
              <a:rPr sz="1600" kern="0" spc="-60">
                <a:solidFill>
                  <a:srgbClr val="000000">
                    <a:alpha val="100000"/>
                  </a:srgbClr>
                </a:solidFill>
                <a:latin typeface="SimHei"/>
                <a:ea typeface="SimHei"/>
                <a:cs typeface="SimHei"/>
              </a:rPr>
              <a:t>:本明细科目核算单位按照规定转入财政拨款结余的财政拨款结转资金。年末</a:t>
            </a:r>
            <a:endParaRPr lang="SimHei" altLang="SimHei" sz="1600"/>
          </a:p>
          <a:p>
            <a:pPr marL="12700" algn="l" rtl="0" eaLnBrk="0">
              <a:lnSpc>
                <a:spcPts val="3197"/>
              </a:lnSpc>
            </a:pPr>
            <a:r>
              <a:rPr sz="1600" kern="0" spc="-100">
                <a:solidFill>
                  <a:srgbClr val="000000">
                    <a:alpha val="100000"/>
                  </a:srgbClr>
                </a:solidFill>
                <a:latin typeface="SimHei"/>
                <a:ea typeface="SimHei"/>
                <a:cs typeface="SimHei"/>
              </a:rPr>
              <a:t>结账后，本明细科目</a:t>
            </a:r>
            <a:r>
              <a:rPr sz="1600" kern="0" spc="-110">
                <a:solidFill>
                  <a:srgbClr val="000000">
                    <a:alpha val="100000"/>
                  </a:srgbClr>
                </a:solidFill>
                <a:latin typeface="SimHei"/>
                <a:ea typeface="SimHei"/>
                <a:cs typeface="SimHei"/>
              </a:rPr>
              <a:t>应无余额。</a:t>
            </a:r>
            <a:endParaRPr lang="SimHei" altLang="SimHei" sz="1600"/>
          </a:p>
          <a:p>
            <a:pPr algn="r" rtl="0" eaLnBrk="0">
              <a:lnSpc>
                <a:spcPct val="85000"/>
              </a:lnSpc>
              <a:spcBef>
                <a:spcPts val="1568"/>
              </a:spcBef>
            </a:pPr>
            <a:r>
              <a:rPr sz="1600" b="1" kern="0" spc="-60">
                <a:solidFill>
                  <a:srgbClr val="000000">
                    <a:alpha val="100000"/>
                  </a:srgbClr>
                </a:solidFill>
                <a:latin typeface="SimHei"/>
                <a:ea typeface="SimHei"/>
                <a:cs typeface="SimHei"/>
              </a:rPr>
              <a:t>“累计结余”</a:t>
            </a:r>
            <a:r>
              <a:rPr sz="1600" kern="0" spc="-60">
                <a:solidFill>
                  <a:srgbClr val="000000">
                    <a:alpha val="100000"/>
                  </a:srgbClr>
                </a:solidFill>
                <a:latin typeface="SimHei"/>
                <a:ea typeface="SimHei"/>
                <a:cs typeface="SimHei"/>
              </a:rPr>
              <a:t>:本明细科目核算单位滚存的财政拨款结余资金。本明细科日年末贷方余额，反</a:t>
            </a:r>
            <a:endParaRPr lang="SimHei" altLang="SimHei" sz="1600"/>
          </a:p>
          <a:p>
            <a:pPr marL="12700" algn="l" rtl="0" eaLnBrk="0">
              <a:lnSpc>
                <a:spcPts val="3325"/>
              </a:lnSpc>
            </a:pPr>
            <a:r>
              <a:rPr sz="1600" kern="0" spc="-100">
                <a:solidFill>
                  <a:srgbClr val="000000">
                    <a:alpha val="100000"/>
                  </a:srgbClr>
                </a:solidFill>
                <a:latin typeface="SimHei"/>
                <a:ea typeface="SimHei"/>
                <a:cs typeface="SimHei"/>
              </a:rPr>
              <a:t>映单位财政拨款滚存的结余资金数额。</a:t>
            </a:r>
            <a:endParaRPr lang="SimHei" altLang="SimHei" sz="1600"/>
          </a:p>
          <a:p>
            <a:pPr marL="311150" algn="l" rtl="0" eaLnBrk="0">
              <a:lnSpc>
                <a:spcPct val="85000"/>
              </a:lnSpc>
              <a:spcBef>
                <a:spcPts val="1561"/>
              </a:spcBef>
            </a:pPr>
            <a:r>
              <a:rPr sz="1600" kern="0" spc="-60">
                <a:solidFill>
                  <a:srgbClr val="000000">
                    <a:alpha val="100000"/>
                  </a:srgbClr>
                </a:solidFill>
                <a:latin typeface="SimHei"/>
                <a:ea typeface="SimHei"/>
                <a:cs typeface="SimHei"/>
              </a:rPr>
              <a:t>本科目还应当按照具体项目、  《</a:t>
            </a:r>
            <a:r>
              <a:rPr sz="1600" kern="0" spc="-70">
                <a:solidFill>
                  <a:srgbClr val="000000">
                    <a:alpha val="100000"/>
                  </a:srgbClr>
                </a:solidFill>
                <a:latin typeface="SimHei"/>
                <a:ea typeface="SimHei"/>
                <a:cs typeface="SimHei"/>
              </a:rPr>
              <a:t>政府收支分类科目》中“支出功能分类科目”的相关科目</a:t>
            </a:r>
            <a:endParaRPr lang="SimHei" altLang="SimHei" sz="1600"/>
          </a:p>
          <a:p>
            <a:pPr marL="12700" algn="l" rtl="0" eaLnBrk="0">
              <a:lnSpc>
                <a:spcPts val="3200"/>
              </a:lnSpc>
            </a:pPr>
            <a:r>
              <a:rPr sz="1600" kern="0" spc="-150">
                <a:solidFill>
                  <a:srgbClr val="000000">
                    <a:alpha val="100000"/>
                  </a:srgbClr>
                </a:solidFill>
                <a:latin typeface="SimHei"/>
                <a:ea typeface="SimHei"/>
                <a:cs typeface="SimHei"/>
              </a:rPr>
              <a:t>等进行明细核算。</a:t>
            </a:r>
            <a:endParaRPr lang="SimHei" altLang="SimHei" sz="1600"/>
          </a:p>
          <a:p>
            <a:pPr marL="311150" algn="l" rtl="0" eaLnBrk="0">
              <a:lnSpc>
                <a:spcPct val="85000"/>
              </a:lnSpc>
              <a:spcBef>
                <a:spcPts val="1549"/>
              </a:spcBef>
            </a:pPr>
            <a:r>
              <a:rPr sz="1600" kern="0" spc="-20">
                <a:solidFill>
                  <a:srgbClr val="000000">
                    <a:alpha val="100000"/>
                  </a:srgbClr>
                </a:solidFill>
                <a:latin typeface="SimHei"/>
                <a:ea typeface="SimHei"/>
                <a:cs typeface="SimHei"/>
              </a:rPr>
              <a:t>有一般公共预算财政拨款、政府性基金预算财政拨款等两种或两种</a:t>
            </a:r>
            <a:r>
              <a:rPr sz="1600" kern="0" spc="-30">
                <a:solidFill>
                  <a:srgbClr val="000000">
                    <a:alpha val="100000"/>
                  </a:srgbClr>
                </a:solidFill>
                <a:latin typeface="SimHei"/>
                <a:ea typeface="SimHei"/>
                <a:cs typeface="SimHei"/>
              </a:rPr>
              <a:t>以上财政拨款的，还应</a:t>
            </a:r>
            <a:endParaRPr lang="SimHei" altLang="SimHei" sz="1600"/>
          </a:p>
          <a:p>
            <a:pPr marL="12700" algn="l" rtl="0" eaLnBrk="0">
              <a:lnSpc>
                <a:spcPts val="3319"/>
              </a:lnSpc>
            </a:pPr>
            <a:r>
              <a:rPr sz="1600" kern="0" spc="-80">
                <a:solidFill>
                  <a:srgbClr val="000000">
                    <a:alpha val="100000"/>
                  </a:srgbClr>
                </a:solidFill>
                <a:latin typeface="SimHei"/>
                <a:ea typeface="SimHei"/>
                <a:cs typeface="SimHei"/>
              </a:rPr>
              <a:t>当在本科目下按照财政拨款的种类进行明细核算。</a:t>
            </a:r>
            <a:endParaRPr lang="SimHei" altLang="SimHei" sz="1600"/>
          </a:p>
        </p:txBody>
      </p:sp>
      <p:sp>
        <p:nvSpPr>
          <p:cNvPr id="170" name="textbox 170"/>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2" name="textbox 172"/>
          <p:cNvSpPr/>
          <p:nvPr/>
        </p:nvSpPr>
        <p:spPr>
          <a:xfrm>
            <a:off x="1143042" y="952213"/>
            <a:ext cx="8221980" cy="53282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2225675"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a:p>
            <a:pPr algn="l" rtl="0" eaLnBrk="0">
              <a:lnSpc>
                <a:spcPct val="131000"/>
              </a:lnSpc>
            </a:pPr>
            <a:endParaRPr lang="Arial" altLang="Arial" sz="1000"/>
          </a:p>
          <a:p>
            <a:pPr algn="l" rtl="0" eaLnBrk="0">
              <a:lnSpc>
                <a:spcPct val="131000"/>
              </a:lnSpc>
            </a:pPr>
            <a:endParaRPr lang="Arial" altLang="Arial" sz="1000"/>
          </a:p>
          <a:p>
            <a:pPr marL="15240" algn="l" rtl="0" eaLnBrk="0">
              <a:lnSpc>
                <a:spcPct val="95000"/>
              </a:lnSpc>
              <a:spcBef>
                <a:spcPts val="484"/>
              </a:spcBef>
            </a:pPr>
            <a:r>
              <a:rPr sz="1600" b="1" kern="0" spc="-60">
                <a:solidFill>
                  <a:srgbClr val="000000">
                    <a:alpha val="100000"/>
                  </a:srgbClr>
                </a:solidFill>
                <a:latin typeface="SimHei"/>
                <a:ea typeface="SimHei"/>
                <a:cs typeface="SimHei"/>
              </a:rPr>
              <a:t>(2)财政拨款结余的账务处理</a:t>
            </a:r>
            <a:endParaRPr lang="SimHei" altLang="SimHei" sz="1600"/>
          </a:p>
          <a:p>
            <a:pPr marL="15240" algn="l" rtl="0" eaLnBrk="0">
              <a:lnSpc>
                <a:spcPct val="95000"/>
              </a:lnSpc>
              <a:spcBef>
                <a:spcPts val="1114"/>
              </a:spcBef>
            </a:pPr>
            <a:r>
              <a:rPr sz="1600" b="1" kern="0" spc="-40">
                <a:solidFill>
                  <a:srgbClr val="000000">
                    <a:alpha val="100000"/>
                  </a:srgbClr>
                </a:solidFill>
                <a:latin typeface="SimHei"/>
                <a:ea typeface="SimHei"/>
                <a:cs typeface="SimHei"/>
              </a:rPr>
              <a:t>①与会计差错更正、以前年度支出收回相关的账务处</a:t>
            </a:r>
            <a:r>
              <a:rPr sz="1600" b="1" kern="0" spc="-50">
                <a:solidFill>
                  <a:srgbClr val="000000">
                    <a:alpha val="100000"/>
                  </a:srgbClr>
                </a:solidFill>
                <a:latin typeface="SimHei"/>
                <a:ea typeface="SimHei"/>
                <a:cs typeface="SimHei"/>
              </a:rPr>
              <a:t>理</a:t>
            </a:r>
            <a:endParaRPr lang="SimHei" altLang="SimHei" sz="1600"/>
          </a:p>
          <a:p>
            <a:pPr marL="374015" algn="l" rtl="0" eaLnBrk="0">
              <a:lnSpc>
                <a:spcPct val="85000"/>
              </a:lnSpc>
              <a:spcBef>
                <a:spcPts val="526"/>
              </a:spcBef>
            </a:pPr>
            <a:r>
              <a:rPr sz="1600" kern="0" spc="-20">
                <a:solidFill>
                  <a:srgbClr val="000000">
                    <a:alpha val="100000"/>
                  </a:srgbClr>
                </a:solidFill>
                <a:latin typeface="SimHei"/>
                <a:ea typeface="SimHei"/>
                <a:cs typeface="SimHei"/>
              </a:rPr>
              <a:t>因发生会计差错更正退回以前年度国库直接支付、</a:t>
            </a:r>
            <a:r>
              <a:rPr sz="1600" kern="0" spc="-30">
                <a:solidFill>
                  <a:srgbClr val="000000">
                    <a:alpha val="100000"/>
                  </a:srgbClr>
                </a:solidFill>
                <a:latin typeface="SimHei"/>
                <a:ea typeface="SimHei"/>
                <a:cs typeface="SimHei"/>
              </a:rPr>
              <a:t>授权支付款项或财政性货币资金，或者</a:t>
            </a:r>
            <a:endParaRPr lang="SimHei" altLang="SimHei" sz="1600"/>
          </a:p>
          <a:p>
            <a:pPr marL="12700" algn="l" rtl="0" eaLnBrk="0">
              <a:lnSpc>
                <a:spcPct val="150000"/>
              </a:lnSpc>
              <a:spcBef>
                <a:spcPts val="51"/>
              </a:spcBef>
            </a:pPr>
            <a:r>
              <a:rPr sz="1600" kern="0" spc="-20">
                <a:solidFill>
                  <a:srgbClr val="000000">
                    <a:alpha val="100000"/>
                  </a:srgbClr>
                </a:solidFill>
                <a:latin typeface="SimHei"/>
                <a:ea typeface="SimHei"/>
                <a:cs typeface="SimHei"/>
              </a:rPr>
              <a:t>因发生会计差错更正增加以前年度</a:t>
            </a:r>
            <a:r>
              <a:rPr sz="1600" kern="0" spc="-30">
                <a:solidFill>
                  <a:srgbClr val="000000">
                    <a:alpha val="100000"/>
                  </a:srgbClr>
                </a:solidFill>
                <a:latin typeface="SimHei"/>
                <a:ea typeface="SimHei"/>
                <a:cs typeface="SimHei"/>
              </a:rPr>
              <a:t>国库直接支付、授权支付支出或财政性货币资金支出，属于</a:t>
            </a:r>
            <a:r>
              <a:rPr sz="1600" kern="0" spc="0">
                <a:solidFill>
                  <a:srgbClr val="000000">
                    <a:alpha val="100000"/>
                  </a:srgbClr>
                </a:solidFill>
                <a:latin typeface="SimHei"/>
                <a:ea typeface="SimHei"/>
                <a:cs typeface="SimHei"/>
              </a:rPr>
              <a:t> </a:t>
            </a:r>
            <a:r>
              <a:rPr sz="1600" kern="0" spc="-30">
                <a:solidFill>
                  <a:srgbClr val="000000">
                    <a:alpha val="100000"/>
                  </a:srgbClr>
                </a:solidFill>
                <a:latin typeface="SimHei"/>
                <a:ea typeface="SimHei"/>
                <a:cs typeface="SimHei"/>
              </a:rPr>
              <a:t>以前年度财政拨款结余资金的，借记或贷记“资金结存--财政应返还额度、零余额账户用款额</a:t>
            </a:r>
            <a:r>
              <a:rPr sz="1600" kern="0" spc="30">
                <a:solidFill>
                  <a:srgbClr val="000000">
                    <a:alpha val="100000"/>
                  </a:srgbClr>
                </a:solidFill>
                <a:latin typeface="SimHei"/>
                <a:ea typeface="SimHei"/>
                <a:cs typeface="SimHei"/>
              </a:rPr>
              <a:t> </a:t>
            </a:r>
            <a:r>
              <a:rPr sz="1600" kern="0" spc="-50">
                <a:solidFill>
                  <a:srgbClr val="000000">
                    <a:alpha val="100000"/>
                  </a:srgbClr>
                </a:solidFill>
                <a:latin typeface="SimHei"/>
                <a:ea typeface="SimHei"/>
                <a:cs typeface="SimHei"/>
              </a:rPr>
              <a:t>度、货币资金”科目，贷记或借记“</a:t>
            </a:r>
            <a:r>
              <a:rPr sz="1600" b="1" kern="0" spc="-50">
                <a:solidFill>
                  <a:srgbClr val="000000">
                    <a:alpha val="100000"/>
                  </a:srgbClr>
                </a:solidFill>
                <a:latin typeface="SimHei"/>
                <a:ea typeface="SimHei"/>
                <a:cs typeface="SimHei"/>
              </a:rPr>
              <a:t>财政拨款结余”</a:t>
            </a:r>
            <a:r>
              <a:rPr sz="1600" kern="0" spc="-50">
                <a:solidFill>
                  <a:srgbClr val="000000">
                    <a:alpha val="100000"/>
                  </a:srgbClr>
                </a:solidFill>
                <a:latin typeface="SimHei"/>
                <a:ea typeface="SimHei"/>
                <a:cs typeface="SimHei"/>
              </a:rPr>
              <a:t>科目(年初余额调整)。</a:t>
            </a:r>
            <a:endParaRPr lang="SimHei" altLang="SimHei" sz="1600"/>
          </a:p>
          <a:p>
            <a:pPr marL="377190" algn="l" rtl="0" eaLnBrk="0">
              <a:lnSpc>
                <a:spcPct val="85000"/>
              </a:lnSpc>
              <a:spcBef>
                <a:spcPts val="1124"/>
              </a:spcBef>
            </a:pPr>
            <a:r>
              <a:rPr sz="1600" b="1" kern="0" spc="-40">
                <a:solidFill>
                  <a:srgbClr val="000000">
                    <a:alpha val="100000"/>
                  </a:srgbClr>
                </a:solidFill>
                <a:latin typeface="SimHei"/>
                <a:ea typeface="SimHei"/>
                <a:cs typeface="SimHei"/>
              </a:rPr>
              <a:t>因购货退回、预付款项收回等发生以前年度支出又收回国库直接支付、授权支付</a:t>
            </a:r>
            <a:r>
              <a:rPr sz="1600" kern="0" spc="-40">
                <a:solidFill>
                  <a:srgbClr val="000000">
                    <a:alpha val="100000"/>
                  </a:srgbClr>
                </a:solidFill>
                <a:latin typeface="SimHei"/>
                <a:ea typeface="SimHei"/>
                <a:cs typeface="SimHei"/>
              </a:rPr>
              <a:t>款项或</a:t>
            </a:r>
            <a:r>
              <a:rPr sz="1600" kern="0" spc="-50">
                <a:solidFill>
                  <a:srgbClr val="000000">
                    <a:alpha val="100000"/>
                  </a:srgbClr>
                </a:solidFill>
                <a:latin typeface="SimHei"/>
                <a:ea typeface="SimHei"/>
                <a:cs typeface="SimHei"/>
              </a:rPr>
              <a:t>收</a:t>
            </a:r>
            <a:endParaRPr lang="SimHei" altLang="SimHei" sz="1600"/>
          </a:p>
          <a:p>
            <a:pPr marL="12700" indent="2540" algn="l" rtl="0" eaLnBrk="0">
              <a:lnSpc>
                <a:spcPct val="150000"/>
              </a:lnSpc>
              <a:spcBef>
                <a:spcPts val="35"/>
              </a:spcBef>
            </a:pPr>
            <a:r>
              <a:rPr sz="1600" b="1" kern="0" spc="-70">
                <a:solidFill>
                  <a:srgbClr val="000000">
                    <a:alpha val="100000"/>
                  </a:srgbClr>
                </a:solidFill>
                <a:latin typeface="SimHei"/>
                <a:ea typeface="SimHei"/>
                <a:cs typeface="SimHei"/>
              </a:rPr>
              <a:t>回财政性货币资金</a:t>
            </a:r>
            <a:r>
              <a:rPr sz="1600" kern="0" spc="-390">
                <a:solidFill>
                  <a:srgbClr val="000000">
                    <a:alpha val="100000"/>
                  </a:srgbClr>
                </a:solidFill>
                <a:latin typeface="SimHei"/>
                <a:ea typeface="SimHei"/>
                <a:cs typeface="SimHei"/>
              </a:rPr>
              <a:t> </a:t>
            </a:r>
            <a:r>
              <a:rPr sz="1600" kern="0" spc="-70">
                <a:solidFill>
                  <a:srgbClr val="000000">
                    <a:alpha val="100000"/>
                  </a:srgbClr>
                </a:solidFill>
                <a:latin typeface="SimHei"/>
                <a:ea typeface="SimHei"/>
                <a:cs typeface="SimHei"/>
              </a:rPr>
              <a:t>，属于以前年度财政拨款结余资金的，借记“资金结</a:t>
            </a:r>
            <a:r>
              <a:rPr sz="1600" kern="0" spc="-80">
                <a:solidFill>
                  <a:srgbClr val="000000">
                    <a:alpha val="100000"/>
                  </a:srgbClr>
                </a:solidFill>
                <a:latin typeface="SimHei"/>
                <a:ea typeface="SimHei"/>
                <a:cs typeface="SimHei"/>
              </a:rPr>
              <a:t>存--财政应返还额度、</a:t>
            </a:r>
            <a:r>
              <a:rPr sz="1600" kern="0" spc="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零余额账户用款额度、货币资金”</a:t>
            </a:r>
            <a:r>
              <a:rPr sz="1600" kern="0" spc="-50">
                <a:solidFill>
                  <a:srgbClr val="000000">
                    <a:alpha val="100000"/>
                  </a:srgbClr>
                </a:solidFill>
                <a:latin typeface="SimHei"/>
                <a:ea typeface="SimHei"/>
                <a:cs typeface="SimHei"/>
              </a:rPr>
              <a:t>科目，贷记“</a:t>
            </a:r>
            <a:r>
              <a:rPr sz="1600" b="1" kern="0" spc="-50">
                <a:solidFill>
                  <a:srgbClr val="000000">
                    <a:alpha val="100000"/>
                  </a:srgbClr>
                </a:solidFill>
                <a:latin typeface="SimHei"/>
                <a:ea typeface="SimHei"/>
                <a:cs typeface="SimHei"/>
              </a:rPr>
              <a:t>财政拨款结余”</a:t>
            </a:r>
            <a:r>
              <a:rPr sz="1600" kern="0" spc="-50">
                <a:solidFill>
                  <a:srgbClr val="000000">
                    <a:alpha val="100000"/>
                  </a:srgbClr>
                </a:solidFill>
                <a:latin typeface="SimHei"/>
                <a:ea typeface="SimHei"/>
                <a:cs typeface="SimHei"/>
              </a:rPr>
              <a:t>科目(年初余额调整)。</a:t>
            </a:r>
            <a:endParaRPr lang="SimHei" altLang="SimHei" sz="1600"/>
          </a:p>
          <a:p>
            <a:pPr marL="15240" algn="l" rtl="0" eaLnBrk="0">
              <a:lnSpc>
                <a:spcPct val="95000"/>
              </a:lnSpc>
              <a:spcBef>
                <a:spcPts val="1578"/>
              </a:spcBef>
            </a:pPr>
            <a:r>
              <a:rPr sz="1600" b="1" kern="0" spc="-40">
                <a:solidFill>
                  <a:srgbClr val="000000">
                    <a:alpha val="100000"/>
                  </a:srgbClr>
                </a:solidFill>
                <a:latin typeface="SimHei"/>
                <a:ea typeface="SimHei"/>
                <a:cs typeface="SimHei"/>
              </a:rPr>
              <a:t>②与财政拨款结余资金调整业务相关的账务处理</a:t>
            </a:r>
            <a:endParaRPr lang="SimHei" altLang="SimHei" sz="1600"/>
          </a:p>
          <a:p>
            <a:pPr marL="12700" algn="l" rtl="0" eaLnBrk="0">
              <a:lnSpc>
                <a:spcPct val="85000"/>
              </a:lnSpc>
              <a:spcBef>
                <a:spcPts val="526"/>
              </a:spcBef>
            </a:pPr>
            <a:r>
              <a:rPr sz="1600" kern="0" spc="-30">
                <a:solidFill>
                  <a:srgbClr val="000000">
                    <a:alpha val="100000"/>
                  </a:srgbClr>
                </a:solidFill>
                <a:latin typeface="SimHei"/>
                <a:ea typeface="SimHei"/>
                <a:cs typeface="SimHei"/>
              </a:rPr>
              <a:t>经财政部门批准对财政拨款结余资金改变用途，</a:t>
            </a:r>
            <a:r>
              <a:rPr sz="1600" b="1" kern="0" spc="-30">
                <a:solidFill>
                  <a:srgbClr val="000000">
                    <a:alpha val="100000"/>
                  </a:srgbClr>
                </a:solidFill>
                <a:latin typeface="SimHei"/>
                <a:ea typeface="SimHei"/>
                <a:cs typeface="SimHei"/>
              </a:rPr>
              <a:t>调整用于本单位基本支出</a:t>
            </a:r>
            <a:r>
              <a:rPr sz="1600" b="1" kern="0" spc="-40">
                <a:solidFill>
                  <a:srgbClr val="000000">
                    <a:alpha val="100000"/>
                  </a:srgbClr>
                </a:solidFill>
                <a:latin typeface="SimHei"/>
                <a:ea typeface="SimHei"/>
                <a:cs typeface="SimHei"/>
              </a:rPr>
              <a:t>或其他未完成项目支</a:t>
            </a:r>
            <a:endParaRPr lang="SimHei" altLang="SimHei" sz="1600"/>
          </a:p>
          <a:p>
            <a:pPr marL="12700" indent="2540" algn="l" rtl="0" eaLnBrk="0">
              <a:lnSpc>
                <a:spcPct val="156000"/>
              </a:lnSpc>
              <a:spcBef>
                <a:spcPts val="1"/>
              </a:spcBef>
            </a:pPr>
            <a:r>
              <a:rPr sz="1600" b="1" kern="0" spc="-20">
                <a:solidFill>
                  <a:srgbClr val="000000">
                    <a:alpha val="100000"/>
                  </a:srgbClr>
                </a:solidFill>
                <a:latin typeface="SimHei"/>
                <a:ea typeface="SimHei"/>
                <a:cs typeface="SimHei"/>
              </a:rPr>
              <a:t>出的</a:t>
            </a:r>
            <a:r>
              <a:rPr sz="1600" kern="0" spc="-20">
                <a:solidFill>
                  <a:srgbClr val="000000">
                    <a:alpha val="100000"/>
                  </a:srgbClr>
                </a:solidFill>
                <a:latin typeface="SimHei"/>
                <a:ea typeface="SimHei"/>
                <a:cs typeface="SimHei"/>
              </a:rPr>
              <a:t>，按照批准调剂的金额，借记</a:t>
            </a:r>
            <a:r>
              <a:rPr sz="1600" b="1" kern="0" spc="-20">
                <a:solidFill>
                  <a:srgbClr val="000000">
                    <a:alpha val="100000"/>
                  </a:srgbClr>
                </a:solidFill>
                <a:latin typeface="SimHei"/>
                <a:ea typeface="SimHei"/>
                <a:cs typeface="SimHei"/>
              </a:rPr>
              <a:t>“财政拨款结余”</a:t>
            </a:r>
            <a:r>
              <a:rPr sz="1600" kern="0" spc="-30">
                <a:solidFill>
                  <a:srgbClr val="000000">
                    <a:alpha val="100000"/>
                  </a:srgbClr>
                </a:solidFill>
                <a:latin typeface="SimHei"/>
                <a:ea typeface="SimHei"/>
                <a:cs typeface="SimHei"/>
              </a:rPr>
              <a:t>科目(单位内部调剂),贷记“财政拨款结</a:t>
            </a:r>
            <a:r>
              <a:rPr sz="1600" kern="0" spc="-10">
                <a:solidFill>
                  <a:srgbClr val="000000">
                    <a:alpha val="100000"/>
                  </a:srgbClr>
                </a:solidFill>
                <a:latin typeface="SimHei"/>
                <a:ea typeface="SimHei"/>
                <a:cs typeface="SimHei"/>
              </a:rPr>
              <a:t>  </a:t>
            </a:r>
            <a:r>
              <a:rPr sz="1600" kern="0" spc="-70">
                <a:solidFill>
                  <a:srgbClr val="000000">
                    <a:alpha val="100000"/>
                  </a:srgbClr>
                </a:solidFill>
                <a:latin typeface="SimHei"/>
                <a:ea typeface="SimHei"/>
                <a:cs typeface="SimHei"/>
              </a:rPr>
              <a:t>转--单位内部调剂”科目。</a:t>
            </a:r>
            <a:endParaRPr lang="SimHei" altLang="SimHei" sz="1600"/>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 name="textbox 174"/>
          <p:cNvSpPr/>
          <p:nvPr/>
        </p:nvSpPr>
        <p:spPr>
          <a:xfrm>
            <a:off x="1136626" y="1864876"/>
            <a:ext cx="8230234" cy="3518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02"/>
              </a:lnSpc>
            </a:pPr>
            <a:endParaRPr lang="Arial" altLang="Arial" sz="100"/>
          </a:p>
          <a:p>
            <a:pPr marL="304800" algn="l" rtl="0" eaLnBrk="0">
              <a:lnSpc>
                <a:spcPct val="85000"/>
              </a:lnSpc>
            </a:pPr>
            <a:r>
              <a:rPr sz="1600" kern="0" spc="-20">
                <a:solidFill>
                  <a:srgbClr val="000000">
                    <a:alpha val="100000"/>
                  </a:srgbClr>
                </a:solidFill>
                <a:latin typeface="SimHei"/>
                <a:ea typeface="SimHei"/>
                <a:cs typeface="SimHei"/>
              </a:rPr>
              <a:t>按照规定上缴财政拨款结余资金或注销财政拨款结余资金额度的，按照实际上缴资金</a:t>
            </a:r>
            <a:r>
              <a:rPr sz="1600" kern="0" spc="-30">
                <a:solidFill>
                  <a:srgbClr val="000000">
                    <a:alpha val="100000"/>
                  </a:srgbClr>
                </a:solidFill>
                <a:latin typeface="SimHei"/>
                <a:ea typeface="SimHei"/>
                <a:cs typeface="SimHei"/>
              </a:rPr>
              <a:t>数额</a:t>
            </a:r>
            <a:endParaRPr lang="SimHei" altLang="SimHei" sz="1600"/>
          </a:p>
          <a:p>
            <a:pPr marL="12700" algn="l" rtl="0" eaLnBrk="0">
              <a:lnSpc>
                <a:spcPct val="155000"/>
              </a:lnSpc>
              <a:spcBef>
                <a:spcPts val="26"/>
              </a:spcBef>
            </a:pPr>
            <a:r>
              <a:rPr sz="1600" kern="0" spc="-20">
                <a:solidFill>
                  <a:srgbClr val="000000">
                    <a:alpha val="100000"/>
                  </a:srgbClr>
                </a:solidFill>
                <a:latin typeface="SimHei"/>
                <a:ea typeface="SimHei"/>
                <a:cs typeface="SimHei"/>
              </a:rPr>
              <a:t>或注销的资金额度数额，借记“财政拨款结余”科目(归集上缴),贷记“资金结存-财</a:t>
            </a:r>
            <a:r>
              <a:rPr sz="1600" kern="0" spc="-30">
                <a:solidFill>
                  <a:srgbClr val="000000">
                    <a:alpha val="100000"/>
                  </a:srgbClr>
                </a:solidFill>
                <a:latin typeface="SimHei"/>
                <a:ea typeface="SimHei"/>
                <a:cs typeface="SimHei"/>
              </a:rPr>
              <a:t>政应返</a:t>
            </a:r>
            <a:r>
              <a:rPr sz="1600" kern="0" spc="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还额度、零余额账户用款额度、货币资金”科目。</a:t>
            </a:r>
            <a:endParaRPr lang="SimHei" altLang="SimHei" sz="1600"/>
          </a:p>
          <a:p>
            <a:pPr marL="15240" algn="l" rtl="0" eaLnBrk="0">
              <a:lnSpc>
                <a:spcPct val="95000"/>
              </a:lnSpc>
              <a:spcBef>
                <a:spcPts val="1440"/>
              </a:spcBef>
            </a:pPr>
            <a:r>
              <a:rPr sz="1600" b="1" kern="0" spc="-40">
                <a:solidFill>
                  <a:srgbClr val="000000">
                    <a:alpha val="100000"/>
                  </a:srgbClr>
                </a:solidFill>
                <a:latin typeface="SimHei"/>
                <a:ea typeface="SimHei"/>
                <a:cs typeface="SimHei"/>
              </a:rPr>
              <a:t>③与年末财政拨款结转和结余业务相关的账务处理</a:t>
            </a:r>
            <a:endParaRPr lang="SimHei" altLang="SimHei" sz="1600"/>
          </a:p>
          <a:p>
            <a:pPr marL="304800" algn="l" rtl="0" eaLnBrk="0">
              <a:lnSpc>
                <a:spcPct val="85000"/>
              </a:lnSpc>
              <a:spcBef>
                <a:spcPts val="476"/>
              </a:spcBef>
            </a:pPr>
            <a:r>
              <a:rPr sz="1600" kern="0" spc="-20">
                <a:solidFill>
                  <a:srgbClr val="000000">
                    <a:alpha val="100000"/>
                  </a:srgbClr>
                </a:solidFill>
                <a:latin typeface="SimHei"/>
                <a:ea typeface="SimHei"/>
                <a:cs typeface="SimHei"/>
              </a:rPr>
              <a:t>年末，对财政拨款结转各明细项目执行情况进行分析，</a:t>
            </a:r>
            <a:r>
              <a:rPr sz="1600" kern="0" spc="-30">
                <a:solidFill>
                  <a:srgbClr val="000000">
                    <a:alpha val="100000"/>
                  </a:srgbClr>
                </a:solidFill>
                <a:latin typeface="SimHei"/>
                <a:ea typeface="SimHei"/>
                <a:cs typeface="SimHei"/>
              </a:rPr>
              <a:t>按照有关规定将符合财政拨款结余</a:t>
            </a:r>
            <a:endParaRPr lang="SimHei" altLang="SimHei" sz="1600"/>
          </a:p>
          <a:p>
            <a:pPr marL="15240" indent="-2540" algn="l" rtl="0" eaLnBrk="0">
              <a:lnSpc>
                <a:spcPct val="158000"/>
              </a:lnSpc>
              <a:spcBef>
                <a:spcPts val="6"/>
              </a:spcBef>
            </a:pPr>
            <a:r>
              <a:rPr sz="1600" kern="0" spc="-30">
                <a:solidFill>
                  <a:srgbClr val="000000">
                    <a:alpha val="100000"/>
                  </a:srgbClr>
                </a:solidFill>
                <a:latin typeface="SimHei"/>
                <a:ea typeface="SimHei"/>
                <a:cs typeface="SimHei"/>
              </a:rPr>
              <a:t>性质的项目余额转入财政拨款结余，借记</a:t>
            </a:r>
            <a:r>
              <a:rPr sz="1600" b="1" kern="0" spc="-30">
                <a:solidFill>
                  <a:srgbClr val="000000">
                    <a:alpha val="100000"/>
                  </a:srgbClr>
                </a:solidFill>
                <a:latin typeface="SimHei"/>
                <a:ea typeface="SimHei"/>
                <a:cs typeface="SimHei"/>
              </a:rPr>
              <a:t>“财政拨款结转-</a:t>
            </a:r>
            <a:r>
              <a:rPr sz="1600" kern="0" spc="-30">
                <a:solidFill>
                  <a:srgbClr val="000000">
                    <a:alpha val="100000"/>
                  </a:srgbClr>
                </a:solidFill>
                <a:latin typeface="SimHei"/>
                <a:ea typeface="SimHei"/>
                <a:cs typeface="SimHei"/>
              </a:rPr>
              <a:t>-累计结转”科目，贷记</a:t>
            </a:r>
            <a:r>
              <a:rPr sz="1600" b="1" kern="0" spc="-40">
                <a:solidFill>
                  <a:srgbClr val="000000">
                    <a:alpha val="100000"/>
                  </a:srgbClr>
                </a:solidFill>
                <a:latin typeface="SimHei"/>
                <a:ea typeface="SimHei"/>
                <a:cs typeface="SimHei"/>
              </a:rPr>
              <a:t>“财政拨款</a:t>
            </a:r>
            <a:r>
              <a:rPr sz="1600" kern="0" spc="0">
                <a:solidFill>
                  <a:srgbClr val="000000">
                    <a:alpha val="100000"/>
                  </a:srgbClr>
                </a:solidFill>
                <a:latin typeface="SimHei"/>
                <a:ea typeface="SimHei"/>
                <a:cs typeface="SimHei"/>
              </a:rPr>
              <a:t> </a:t>
            </a:r>
            <a:r>
              <a:rPr sz="1600" b="1" kern="0" spc="-90">
                <a:solidFill>
                  <a:srgbClr val="000000">
                    <a:alpha val="100000"/>
                  </a:srgbClr>
                </a:solidFill>
                <a:latin typeface="SimHei"/>
                <a:ea typeface="SimHei"/>
                <a:cs typeface="SimHei"/>
              </a:rPr>
              <a:t>结余”</a:t>
            </a:r>
            <a:r>
              <a:rPr sz="1600" kern="0" spc="-90">
                <a:solidFill>
                  <a:srgbClr val="000000">
                    <a:alpha val="100000"/>
                  </a:srgbClr>
                </a:solidFill>
                <a:latin typeface="SimHei"/>
                <a:ea typeface="SimHei"/>
                <a:cs typeface="SimHei"/>
              </a:rPr>
              <a:t>科目(结转转</a:t>
            </a:r>
            <a:r>
              <a:rPr sz="1600" kern="0" spc="-100">
                <a:solidFill>
                  <a:srgbClr val="000000">
                    <a:alpha val="100000"/>
                  </a:srgbClr>
                </a:solidFill>
                <a:latin typeface="SimHei"/>
                <a:ea typeface="SimHei"/>
                <a:cs typeface="SimHei"/>
              </a:rPr>
              <a:t>入)。</a:t>
            </a:r>
            <a:endParaRPr lang="SimHei" altLang="SimHei" sz="1600"/>
          </a:p>
          <a:p>
            <a:pPr marL="304800" algn="l" rtl="0" eaLnBrk="0">
              <a:lnSpc>
                <a:spcPct val="85000"/>
              </a:lnSpc>
              <a:spcBef>
                <a:spcPts val="915"/>
              </a:spcBef>
            </a:pPr>
            <a:r>
              <a:rPr sz="1600" kern="0" spc="-30">
                <a:solidFill>
                  <a:srgbClr val="000000">
                    <a:alpha val="100000"/>
                  </a:srgbClr>
                </a:solidFill>
                <a:latin typeface="SimHei"/>
                <a:ea typeface="SimHei"/>
                <a:cs typeface="SimHei"/>
              </a:rPr>
              <a:t>年末冲销有关明细科目余额。将本科目(年初余额调整、归集上缴、单位内部调剂、结转转</a:t>
            </a:r>
            <a:endParaRPr lang="SimHei" altLang="SimHei" sz="1600"/>
          </a:p>
          <a:p>
            <a:pPr marL="12700" algn="l" rtl="0" eaLnBrk="0">
              <a:lnSpc>
                <a:spcPct val="153000"/>
              </a:lnSpc>
              <a:spcBef>
                <a:spcPts val="34"/>
              </a:spcBef>
            </a:pPr>
            <a:r>
              <a:rPr sz="1600" kern="0" spc="-60">
                <a:solidFill>
                  <a:srgbClr val="000000">
                    <a:alpha val="100000"/>
                  </a:srgbClr>
                </a:solidFill>
                <a:latin typeface="SimHei"/>
                <a:ea typeface="SimHei"/>
                <a:cs typeface="SimHei"/>
              </a:rPr>
              <a:t>入)余额转入“财政拨款结余”科目(累计结余)。结转后，本科目除“累计结余”明细科</a:t>
            </a:r>
            <a:r>
              <a:rPr sz="1600" kern="0" spc="-70">
                <a:solidFill>
                  <a:srgbClr val="000000">
                    <a:alpha val="100000"/>
                  </a:srgbClr>
                </a:solidFill>
                <a:latin typeface="SimHei"/>
                <a:ea typeface="SimHei"/>
                <a:cs typeface="SimHei"/>
              </a:rPr>
              <a:t>目外，</a:t>
            </a:r>
            <a:r>
              <a:rPr sz="1600" kern="0" spc="-10">
                <a:solidFill>
                  <a:srgbClr val="000000">
                    <a:alpha val="100000"/>
                  </a:srgbClr>
                </a:solidFill>
                <a:latin typeface="SimHei"/>
                <a:ea typeface="SimHei"/>
                <a:cs typeface="SimHei"/>
              </a:rPr>
              <a:t>  </a:t>
            </a:r>
            <a:r>
              <a:rPr sz="1600" kern="0" spc="-60">
                <a:solidFill>
                  <a:srgbClr val="000000">
                    <a:alpha val="100000"/>
                  </a:srgbClr>
                </a:solidFill>
                <a:latin typeface="SimHei"/>
                <a:ea typeface="SimHei"/>
                <a:cs typeface="SimHei"/>
              </a:rPr>
              <a:t>其他明细科目应无余额。</a:t>
            </a:r>
            <a:endParaRPr lang="SimHei" altLang="SimHei" sz="1600"/>
          </a:p>
        </p:txBody>
      </p:sp>
      <p:sp>
        <p:nvSpPr>
          <p:cNvPr id="176" name="textbox 176"/>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8" name="textbox 178"/>
          <p:cNvSpPr/>
          <p:nvPr/>
        </p:nvSpPr>
        <p:spPr>
          <a:xfrm>
            <a:off x="1136626" y="1928405"/>
            <a:ext cx="7927340" cy="41408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02"/>
              </a:lnSpc>
            </a:pPr>
            <a:endParaRPr lang="Arial" altLang="Arial" sz="100"/>
          </a:p>
          <a:p>
            <a:pPr marL="184150" algn="l" rtl="0" eaLnBrk="0">
              <a:lnSpc>
                <a:spcPct val="85000"/>
              </a:lnSpc>
            </a:pPr>
            <a:r>
              <a:rPr sz="1600" kern="0" spc="-50">
                <a:solidFill>
                  <a:srgbClr val="000000">
                    <a:alpha val="100000"/>
                  </a:srgbClr>
                </a:solidFill>
                <a:latin typeface="SimHei"/>
                <a:ea typeface="SimHei"/>
                <a:cs typeface="SimHei"/>
              </a:rPr>
              <a:t>【例9】某单位年初发生了300000元的预付账款收回国库直接支付额度，相</a:t>
            </a:r>
            <a:r>
              <a:rPr sz="1600" kern="0" spc="-60">
                <a:solidFill>
                  <a:srgbClr val="000000">
                    <a:alpha val="100000"/>
                  </a:srgbClr>
                </a:solidFill>
                <a:latin typeface="SimHei"/>
                <a:ea typeface="SimHei"/>
                <a:cs typeface="SimHei"/>
              </a:rPr>
              <a:t>应的分录为：</a:t>
            </a:r>
            <a:endParaRPr lang="SimHei" altLang="SimHei" sz="1600"/>
          </a:p>
          <a:p>
            <a:pPr marL="12700" algn="l" rtl="0" eaLnBrk="0">
              <a:lnSpc>
                <a:spcPts val="3095"/>
              </a:lnSpc>
            </a:pPr>
            <a:r>
              <a:rPr sz="1600" kern="0" spc="-100">
                <a:solidFill>
                  <a:srgbClr val="000000">
                    <a:alpha val="100000"/>
                  </a:srgbClr>
                </a:solidFill>
                <a:latin typeface="SimHei"/>
                <a:ea typeface="SimHei"/>
                <a:cs typeface="SimHei"/>
              </a:rPr>
              <a:t>该款项属于</a:t>
            </a:r>
            <a:r>
              <a:rPr sz="1600" b="1" kern="0" spc="-100">
                <a:solidFill>
                  <a:srgbClr val="000000">
                    <a:alpha val="100000"/>
                  </a:srgbClr>
                </a:solidFill>
                <a:latin typeface="SimHei"/>
                <a:ea typeface="SimHei"/>
                <a:cs typeface="SimHei"/>
              </a:rPr>
              <a:t>以前年度结余</a:t>
            </a:r>
            <a:r>
              <a:rPr sz="1600" kern="0" spc="-100">
                <a:solidFill>
                  <a:srgbClr val="000000">
                    <a:alpha val="100000"/>
                  </a:srgbClr>
                </a:solidFill>
                <a:latin typeface="SimHei"/>
                <a:ea typeface="SimHei"/>
                <a:cs typeface="SimHei"/>
              </a:rPr>
              <a:t>资金：</a:t>
            </a:r>
            <a:endParaRPr lang="SimHei" altLang="SimHei" sz="1600"/>
          </a:p>
          <a:p>
            <a:pPr marL="12700" algn="l" rtl="0" eaLnBrk="0">
              <a:lnSpc>
                <a:spcPct val="85000"/>
              </a:lnSpc>
              <a:spcBef>
                <a:spcPts val="1441"/>
              </a:spcBef>
            </a:pPr>
            <a:r>
              <a:rPr sz="1600" kern="0" spc="-80">
                <a:solidFill>
                  <a:srgbClr val="000000">
                    <a:alpha val="100000"/>
                  </a:srgbClr>
                </a:solidFill>
                <a:latin typeface="SimHei"/>
                <a:ea typeface="SimHei"/>
                <a:cs typeface="SimHei"/>
              </a:rPr>
              <a:t>借：资金结存--零余额账户用款额度</a:t>
            </a:r>
            <a:r>
              <a:rPr sz="1600" kern="0" spc="630">
                <a:solidFill>
                  <a:srgbClr val="000000">
                    <a:alpha val="100000"/>
                  </a:srgbClr>
                </a:solidFill>
                <a:latin typeface="SimHei"/>
                <a:ea typeface="SimHei"/>
                <a:cs typeface="SimHei"/>
              </a:rPr>
              <a:t> </a:t>
            </a:r>
            <a:r>
              <a:rPr sz="1600" kern="0" spc="-80">
                <a:solidFill>
                  <a:srgbClr val="000000">
                    <a:alpha val="100000"/>
                  </a:srgbClr>
                </a:solidFill>
                <a:latin typeface="SimHei"/>
                <a:ea typeface="SimHei"/>
                <a:cs typeface="SimHei"/>
              </a:rPr>
              <a:t>30000</a:t>
            </a:r>
            <a:r>
              <a:rPr sz="1600" kern="0" spc="-90">
                <a:solidFill>
                  <a:srgbClr val="000000">
                    <a:alpha val="100000"/>
                  </a:srgbClr>
                </a:solidFill>
                <a:latin typeface="SimHei"/>
                <a:ea typeface="SimHei"/>
                <a:cs typeface="SimHei"/>
              </a:rPr>
              <a:t>0</a:t>
            </a:r>
            <a:endParaRPr lang="SimHei" altLang="SimHei" sz="1600"/>
          </a:p>
          <a:p>
            <a:pPr marL="12700" algn="l" rtl="0" eaLnBrk="0">
              <a:lnSpc>
                <a:spcPts val="3106"/>
              </a:lnSpc>
            </a:pPr>
            <a:r>
              <a:rPr sz="1600" kern="0" spc="-80">
                <a:solidFill>
                  <a:srgbClr val="000000">
                    <a:alpha val="100000"/>
                  </a:srgbClr>
                </a:solidFill>
                <a:latin typeface="SimHei"/>
                <a:ea typeface="SimHei"/>
                <a:cs typeface="SimHei"/>
              </a:rPr>
              <a:t>贷：财政拨款结余一-年初余额调整</a:t>
            </a:r>
            <a:r>
              <a:rPr sz="1600" kern="0" spc="190">
                <a:solidFill>
                  <a:srgbClr val="000000">
                    <a:alpha val="100000"/>
                  </a:srgbClr>
                </a:solidFill>
                <a:latin typeface="SimHei"/>
                <a:ea typeface="SimHei"/>
                <a:cs typeface="SimHei"/>
              </a:rPr>
              <a:t>  </a:t>
            </a:r>
            <a:r>
              <a:rPr sz="1600" kern="0" spc="-80">
                <a:solidFill>
                  <a:srgbClr val="000000">
                    <a:alpha val="100000"/>
                  </a:srgbClr>
                </a:solidFill>
                <a:latin typeface="SimHei"/>
                <a:ea typeface="SimHei"/>
                <a:cs typeface="SimHei"/>
              </a:rPr>
              <a:t>300000</a:t>
            </a:r>
            <a:endParaRPr lang="SimHei" altLang="SimHei" sz="1600"/>
          </a:p>
          <a:p>
            <a:pPr marL="12700" algn="l" rtl="0" eaLnBrk="0">
              <a:lnSpc>
                <a:spcPts val="3043"/>
              </a:lnSpc>
            </a:pPr>
            <a:r>
              <a:rPr sz="1600" kern="0" spc="10">
                <a:solidFill>
                  <a:srgbClr val="000000">
                    <a:alpha val="100000"/>
                  </a:srgbClr>
                </a:solidFill>
                <a:latin typeface="SimHei"/>
                <a:ea typeface="SimHei"/>
                <a:cs typeface="SimHei"/>
              </a:rPr>
              <a:t>借：零余额账户用款额度30000</a:t>
            </a:r>
            <a:r>
              <a:rPr sz="1600" kern="0" spc="0">
                <a:solidFill>
                  <a:srgbClr val="000000">
                    <a:alpha val="100000"/>
                  </a:srgbClr>
                </a:solidFill>
                <a:latin typeface="SimHei"/>
                <a:ea typeface="SimHei"/>
                <a:cs typeface="SimHei"/>
              </a:rPr>
              <a:t>0</a:t>
            </a:r>
            <a:endParaRPr lang="SimHei" altLang="SimHei" sz="1600"/>
          </a:p>
          <a:p>
            <a:pPr marL="12700" algn="l" rtl="0" eaLnBrk="0">
              <a:lnSpc>
                <a:spcPct val="95000"/>
              </a:lnSpc>
              <a:spcBef>
                <a:spcPts val="1385"/>
              </a:spcBef>
            </a:pPr>
            <a:r>
              <a:rPr sz="1600" kern="0" spc="10">
                <a:solidFill>
                  <a:srgbClr val="000000">
                    <a:alpha val="100000"/>
                  </a:srgbClr>
                </a:solidFill>
                <a:latin typeface="SimHei"/>
                <a:ea typeface="SimHei"/>
                <a:cs typeface="SimHei"/>
              </a:rPr>
              <a:t>贷：以前年度盈余调整3</a:t>
            </a:r>
            <a:r>
              <a:rPr sz="1600" kern="0" spc="0">
                <a:solidFill>
                  <a:srgbClr val="000000">
                    <a:alpha val="100000"/>
                  </a:srgbClr>
                </a:solidFill>
                <a:latin typeface="SimHei"/>
                <a:ea typeface="SimHei"/>
                <a:cs typeface="SimHei"/>
              </a:rPr>
              <a:t>00000</a:t>
            </a:r>
            <a:endParaRPr lang="SimHei" altLang="SimHei" sz="1600"/>
          </a:p>
          <a:p>
            <a:pPr marL="127000" algn="l" rtl="0" eaLnBrk="0">
              <a:lnSpc>
                <a:spcPct val="92000"/>
              </a:lnSpc>
              <a:spcBef>
                <a:spcPts val="1146"/>
              </a:spcBef>
            </a:pPr>
            <a:r>
              <a:rPr sz="1600" kern="0" spc="-40">
                <a:solidFill>
                  <a:srgbClr val="000000">
                    <a:alpha val="100000"/>
                  </a:srgbClr>
                </a:solidFill>
                <a:latin typeface="SimHei"/>
                <a:ea typeface="SimHei"/>
                <a:cs typeface="SimHei"/>
              </a:rPr>
              <a:t>【例10】某单位本年注销财政拨款财政授权内拨款结余资金15000000</a:t>
            </a:r>
            <a:r>
              <a:rPr sz="1600" kern="0" spc="-50">
                <a:solidFill>
                  <a:srgbClr val="000000">
                    <a:alpha val="100000"/>
                  </a:srgbClr>
                </a:solidFill>
                <a:latin typeface="SimHei"/>
                <a:ea typeface="SimHei"/>
                <a:cs typeface="SimHei"/>
              </a:rPr>
              <a:t>元，相应的分录为：</a:t>
            </a:r>
            <a:endParaRPr lang="SimHei" altLang="SimHei" sz="1600"/>
          </a:p>
          <a:p>
            <a:pPr marL="12700" algn="l" rtl="0" eaLnBrk="0">
              <a:lnSpc>
                <a:spcPct val="85000"/>
              </a:lnSpc>
              <a:spcBef>
                <a:spcPts val="1397"/>
              </a:spcBef>
            </a:pPr>
            <a:r>
              <a:rPr sz="1600" kern="0" spc="-90">
                <a:solidFill>
                  <a:srgbClr val="000000">
                    <a:alpha val="100000"/>
                  </a:srgbClr>
                </a:solidFill>
                <a:latin typeface="SimHei"/>
                <a:ea typeface="SimHei"/>
                <a:cs typeface="SimHei"/>
              </a:rPr>
              <a:t>借：财政拨款结余--归集上缴</a:t>
            </a:r>
            <a:r>
              <a:rPr sz="1600" kern="0" spc="90">
                <a:solidFill>
                  <a:srgbClr val="000000">
                    <a:alpha val="100000"/>
                  </a:srgbClr>
                </a:solidFill>
                <a:latin typeface="SimHei"/>
                <a:ea typeface="SimHei"/>
                <a:cs typeface="SimHei"/>
              </a:rPr>
              <a:t>       </a:t>
            </a:r>
            <a:r>
              <a:rPr sz="1300" kern="0" spc="-90">
                <a:solidFill>
                  <a:srgbClr val="000000">
                    <a:alpha val="100000"/>
                  </a:srgbClr>
                </a:solidFill>
                <a:latin typeface="SimSun"/>
                <a:ea typeface="SimSun"/>
                <a:cs typeface="SimSun"/>
              </a:rPr>
              <a:t>15000000</a:t>
            </a:r>
            <a:endParaRPr lang="SimSun" altLang="SimSun" sz="1300"/>
          </a:p>
          <a:p>
            <a:pPr marL="12700" algn="l" rtl="0" eaLnBrk="0">
              <a:lnSpc>
                <a:spcPts val="2999"/>
              </a:lnSpc>
            </a:pPr>
            <a:r>
              <a:rPr sz="1600" kern="0" spc="-80">
                <a:solidFill>
                  <a:srgbClr val="000000">
                    <a:alpha val="100000"/>
                  </a:srgbClr>
                </a:solidFill>
                <a:latin typeface="SimHei"/>
                <a:ea typeface="SimHei"/>
                <a:cs typeface="SimHei"/>
              </a:rPr>
              <a:t>贷：资金结存--零余额账户用款额度</a:t>
            </a:r>
            <a:r>
              <a:rPr sz="1600" kern="0" spc="700">
                <a:solidFill>
                  <a:srgbClr val="000000">
                    <a:alpha val="100000"/>
                  </a:srgbClr>
                </a:solidFill>
                <a:latin typeface="SimHei"/>
                <a:ea typeface="SimHei"/>
                <a:cs typeface="SimHei"/>
              </a:rPr>
              <a:t> </a:t>
            </a:r>
            <a:r>
              <a:rPr sz="1600" kern="0" spc="-80">
                <a:solidFill>
                  <a:srgbClr val="000000">
                    <a:alpha val="100000"/>
                  </a:srgbClr>
                </a:solidFill>
                <a:latin typeface="SimHei"/>
                <a:ea typeface="SimHei"/>
                <a:cs typeface="SimHei"/>
              </a:rPr>
              <a:t>15000000</a:t>
            </a:r>
            <a:endParaRPr lang="SimHei" altLang="SimHei" sz="1600"/>
          </a:p>
          <a:p>
            <a:pPr marL="12700" algn="l" rtl="0" eaLnBrk="0">
              <a:lnSpc>
                <a:spcPts val="3061"/>
              </a:lnSpc>
            </a:pPr>
            <a:r>
              <a:rPr sz="1500" kern="0" spc="-40">
                <a:solidFill>
                  <a:srgbClr val="000000">
                    <a:alpha val="100000"/>
                  </a:srgbClr>
                </a:solidFill>
                <a:latin typeface="SimHei"/>
                <a:ea typeface="SimHei"/>
                <a:cs typeface="SimHei"/>
              </a:rPr>
              <a:t>借：累计盈余</a:t>
            </a:r>
            <a:r>
              <a:rPr sz="1500" kern="0" spc="10">
                <a:solidFill>
                  <a:srgbClr val="000000">
                    <a:alpha val="100000"/>
                  </a:srgbClr>
                </a:solidFill>
                <a:latin typeface="SimHei"/>
                <a:ea typeface="SimHei"/>
                <a:cs typeface="SimHei"/>
              </a:rPr>
              <a:t>      </a:t>
            </a:r>
            <a:r>
              <a:rPr sz="1200" kern="0" spc="-40">
                <a:solidFill>
                  <a:srgbClr val="000000">
                    <a:alpha val="100000"/>
                  </a:srgbClr>
                </a:solidFill>
                <a:latin typeface="SimSun"/>
                <a:ea typeface="SimSun"/>
                <a:cs typeface="SimSun"/>
              </a:rPr>
              <a:t>15000000</a:t>
            </a:r>
            <a:endParaRPr lang="SimSun" altLang="SimSun" sz="1200"/>
          </a:p>
          <a:p>
            <a:pPr algn="l" rtl="0" eaLnBrk="0">
              <a:lnSpc>
                <a:spcPct val="107000"/>
              </a:lnSpc>
            </a:pPr>
            <a:endParaRPr lang="Arial" altLang="Arial" sz="1100"/>
          </a:p>
          <a:p>
            <a:pPr algn="l" rtl="0" eaLnBrk="0">
              <a:lnSpc>
                <a:spcPct val="9854"/>
              </a:lnSpc>
            </a:pPr>
            <a:endParaRPr lang="Arial" altLang="Arial" sz="100"/>
          </a:p>
          <a:p>
            <a:pPr marL="12700" algn="l" rtl="0" eaLnBrk="0">
              <a:lnSpc>
                <a:spcPct val="95000"/>
              </a:lnSpc>
            </a:pPr>
            <a:r>
              <a:rPr sz="1600" kern="0" spc="-80">
                <a:solidFill>
                  <a:srgbClr val="000000">
                    <a:alpha val="100000"/>
                  </a:srgbClr>
                </a:solidFill>
                <a:latin typeface="SimHei"/>
                <a:ea typeface="SimHei"/>
                <a:cs typeface="SimHei"/>
              </a:rPr>
              <a:t>贷：零余额账户用款</a:t>
            </a:r>
            <a:r>
              <a:rPr sz="1600" kern="0" spc="-90">
                <a:solidFill>
                  <a:srgbClr val="000000">
                    <a:alpha val="100000"/>
                  </a:srgbClr>
                </a:solidFill>
                <a:latin typeface="SimHei"/>
                <a:ea typeface="SimHei"/>
                <a:cs typeface="SimHei"/>
              </a:rPr>
              <a:t>额度</a:t>
            </a:r>
            <a:r>
              <a:rPr sz="1600" kern="0" spc="140">
                <a:solidFill>
                  <a:srgbClr val="000000">
                    <a:alpha val="100000"/>
                  </a:srgbClr>
                </a:solidFill>
                <a:latin typeface="SimHei"/>
                <a:ea typeface="SimHei"/>
                <a:cs typeface="SimHei"/>
              </a:rPr>
              <a:t>   </a:t>
            </a:r>
            <a:r>
              <a:rPr sz="1300" kern="0" spc="-90">
                <a:solidFill>
                  <a:srgbClr val="000000">
                    <a:alpha val="100000"/>
                  </a:srgbClr>
                </a:solidFill>
                <a:latin typeface="SimSun"/>
                <a:ea typeface="SimSun"/>
                <a:cs typeface="SimSun"/>
              </a:rPr>
              <a:t>15000000</a:t>
            </a:r>
            <a:endParaRPr lang="SimSun" altLang="SimSun" sz="1300"/>
          </a:p>
        </p:txBody>
      </p:sp>
      <p:sp>
        <p:nvSpPr>
          <p:cNvPr id="180" name="textbox 180"/>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2" name="textbox 182"/>
          <p:cNvSpPr/>
          <p:nvPr/>
        </p:nvSpPr>
        <p:spPr>
          <a:xfrm>
            <a:off x="1143042" y="1941326"/>
            <a:ext cx="8237219" cy="36988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4"/>
              </a:lnSpc>
            </a:pPr>
            <a:endParaRPr lang="Arial" altLang="Arial" sz="100"/>
          </a:p>
          <a:p>
            <a:pPr marL="12700" algn="l" rtl="0" eaLnBrk="0">
              <a:lnSpc>
                <a:spcPct val="96000"/>
              </a:lnSpc>
            </a:pPr>
            <a:r>
              <a:rPr sz="1600" kern="0" spc="-100">
                <a:solidFill>
                  <a:srgbClr val="000000">
                    <a:alpha val="100000"/>
                  </a:srgbClr>
                </a:solidFill>
                <a:latin typeface="SimHei"/>
                <a:ea typeface="SimHei"/>
                <a:cs typeface="SimHei"/>
              </a:rPr>
              <a:t>5</a:t>
            </a:r>
            <a:r>
              <a:rPr sz="1600" b="1" kern="0" spc="-100">
                <a:solidFill>
                  <a:srgbClr val="000000">
                    <a:alpha val="100000"/>
                  </a:srgbClr>
                </a:solidFill>
                <a:latin typeface="SimHei"/>
                <a:ea typeface="SimHei"/>
                <a:cs typeface="SimHei"/>
              </a:rPr>
              <a:t>.2.4</a:t>
            </a:r>
            <a:r>
              <a:rPr sz="1600" kern="0" spc="-100">
                <a:solidFill>
                  <a:srgbClr val="000000">
                    <a:alpha val="100000"/>
                  </a:srgbClr>
                </a:solidFill>
                <a:latin typeface="SimHei"/>
                <a:ea typeface="SimHei"/>
                <a:cs typeface="SimHei"/>
              </a:rPr>
              <a:t> </a:t>
            </a:r>
            <a:r>
              <a:rPr sz="1600" b="1" kern="0" spc="-100">
                <a:solidFill>
                  <a:srgbClr val="FEFE00">
                    <a:alpha val="100000"/>
                  </a:srgbClr>
                </a:solidFill>
                <a:latin typeface="SimHei"/>
                <a:ea typeface="SimHei"/>
                <a:cs typeface="SimHei"/>
              </a:rPr>
              <a:t>非</a:t>
            </a:r>
            <a:r>
              <a:rPr sz="1600" b="1" kern="0" spc="-100">
                <a:solidFill>
                  <a:srgbClr val="000000">
                    <a:alpha val="100000"/>
                  </a:srgbClr>
                </a:solidFill>
                <a:latin typeface="SimHei"/>
                <a:ea typeface="SimHei"/>
                <a:cs typeface="SimHei"/>
              </a:rPr>
              <a:t>财政拨款</a:t>
            </a:r>
            <a:r>
              <a:rPr sz="1600" b="1" kern="0" spc="-100">
                <a:solidFill>
                  <a:srgbClr val="FEFE00">
                    <a:alpha val="100000"/>
                  </a:srgbClr>
                </a:solidFill>
                <a:latin typeface="SimHei"/>
                <a:ea typeface="SimHei"/>
                <a:cs typeface="SimHei"/>
              </a:rPr>
              <a:t>结转</a:t>
            </a:r>
            <a:endParaRPr lang="SimHei" altLang="SimHei" sz="1600"/>
          </a:p>
          <a:p>
            <a:pPr marL="307340" algn="l" rtl="0" eaLnBrk="0">
              <a:lnSpc>
                <a:spcPct val="85000"/>
              </a:lnSpc>
              <a:spcBef>
                <a:spcPts val="753"/>
              </a:spcBef>
            </a:pPr>
            <a:r>
              <a:rPr sz="1600" b="1" kern="0" spc="-20">
                <a:solidFill>
                  <a:srgbClr val="000000">
                    <a:alpha val="100000"/>
                  </a:srgbClr>
                </a:solidFill>
                <a:latin typeface="SimHei"/>
                <a:ea typeface="SimHei"/>
                <a:cs typeface="SimHei"/>
              </a:rPr>
              <a:t>非财政拨款结转科</a:t>
            </a:r>
            <a:r>
              <a:rPr sz="1600" kern="0" spc="-20">
                <a:solidFill>
                  <a:srgbClr val="000000">
                    <a:alpha val="100000"/>
                  </a:srgbClr>
                </a:solidFill>
                <a:latin typeface="SimHei"/>
                <a:ea typeface="SimHei"/>
                <a:cs typeface="SimHei"/>
              </a:rPr>
              <a:t>目核算</a:t>
            </a:r>
            <a:r>
              <a:rPr sz="1600" kern="0" spc="-30">
                <a:solidFill>
                  <a:srgbClr val="000000">
                    <a:alpha val="100000"/>
                  </a:srgbClr>
                </a:solidFill>
                <a:latin typeface="SimHei"/>
                <a:ea typeface="SimHei"/>
                <a:cs typeface="SimHei"/>
              </a:rPr>
              <a:t>行政事业单位除财政拨款收支、经营收支以外各非同级财政拨款</a:t>
            </a:r>
            <a:endParaRPr lang="SimHei" altLang="SimHei" sz="1600"/>
          </a:p>
          <a:p>
            <a:pPr marL="12700" algn="l" rtl="0" eaLnBrk="0">
              <a:lnSpc>
                <a:spcPct val="165000"/>
              </a:lnSpc>
              <a:spcBef>
                <a:spcPts val="2"/>
              </a:spcBef>
            </a:pPr>
            <a:r>
              <a:rPr sz="1600" kern="0" spc="-20">
                <a:solidFill>
                  <a:srgbClr val="000000">
                    <a:alpha val="100000"/>
                  </a:srgbClr>
                </a:solidFill>
                <a:latin typeface="SimHei"/>
                <a:ea typeface="SimHei"/>
                <a:cs typeface="SimHei"/>
              </a:rPr>
              <a:t>专项资金的调整、结转和滚存情况。本科目年末贷方余额，反</a:t>
            </a:r>
            <a:r>
              <a:rPr sz="1600" kern="0" spc="-30">
                <a:solidFill>
                  <a:srgbClr val="000000">
                    <a:alpha val="100000"/>
                  </a:srgbClr>
                </a:solidFill>
                <a:latin typeface="SimHei"/>
                <a:ea typeface="SimHei"/>
                <a:cs typeface="SimHei"/>
              </a:rPr>
              <a:t>映单位滚存的非同级财政拨款专</a:t>
            </a:r>
            <a:r>
              <a:rPr sz="1600" kern="0" spc="0">
                <a:solidFill>
                  <a:srgbClr val="000000">
                    <a:alpha val="100000"/>
                  </a:srgbClr>
                </a:solidFill>
                <a:latin typeface="SimHei"/>
                <a:ea typeface="SimHei"/>
                <a:cs typeface="SimHei"/>
              </a:rPr>
              <a:t> </a:t>
            </a:r>
            <a:r>
              <a:rPr sz="1600" kern="0" spc="-70">
                <a:solidFill>
                  <a:srgbClr val="000000">
                    <a:alpha val="100000"/>
                  </a:srgbClr>
                </a:solidFill>
                <a:latin typeface="SimHei"/>
                <a:ea typeface="SimHei"/>
                <a:cs typeface="SimHei"/>
              </a:rPr>
              <a:t>项结转资金数额。</a:t>
            </a:r>
            <a:endParaRPr lang="SimHei" altLang="SimHei" sz="1600"/>
          </a:p>
          <a:p>
            <a:pPr marL="15240" algn="l" rtl="0" eaLnBrk="0">
              <a:lnSpc>
                <a:spcPct val="96000"/>
              </a:lnSpc>
              <a:spcBef>
                <a:spcPts val="1534"/>
              </a:spcBef>
            </a:pPr>
            <a:r>
              <a:rPr sz="1600" b="1" kern="0" spc="-70">
                <a:solidFill>
                  <a:srgbClr val="000000">
                    <a:alpha val="100000"/>
                  </a:srgbClr>
                </a:solidFill>
                <a:latin typeface="SimHei"/>
                <a:ea typeface="SimHei"/>
                <a:cs typeface="SimHei"/>
              </a:rPr>
              <a:t>1.科目设置</a:t>
            </a:r>
            <a:endParaRPr lang="SimHei" altLang="SimHei" sz="1600"/>
          </a:p>
          <a:p>
            <a:pPr marL="12700" algn="l" rtl="0" eaLnBrk="0">
              <a:lnSpc>
                <a:spcPct val="85000"/>
              </a:lnSpc>
              <a:spcBef>
                <a:spcPts val="701"/>
              </a:spcBef>
            </a:pPr>
            <a:r>
              <a:rPr sz="1600" kern="0" spc="-70">
                <a:solidFill>
                  <a:srgbClr val="000000">
                    <a:alpha val="100000"/>
                  </a:srgbClr>
                </a:solidFill>
                <a:latin typeface="SimHei"/>
                <a:ea typeface="SimHei"/>
                <a:cs typeface="SimHei"/>
              </a:rPr>
              <a:t>(1)</a:t>
            </a:r>
            <a:r>
              <a:rPr sz="1600" kern="0" spc="650">
                <a:solidFill>
                  <a:srgbClr val="000000">
                    <a:alpha val="100000"/>
                  </a:srgbClr>
                </a:solidFill>
                <a:latin typeface="SimHei"/>
                <a:ea typeface="SimHei"/>
                <a:cs typeface="SimHei"/>
              </a:rPr>
              <a:t> </a:t>
            </a:r>
            <a:r>
              <a:rPr sz="1600" kern="0" spc="-70">
                <a:solidFill>
                  <a:srgbClr val="000000">
                    <a:alpha val="100000"/>
                  </a:srgbClr>
                </a:solidFill>
                <a:latin typeface="SimHei"/>
                <a:ea typeface="SimHei"/>
                <a:cs typeface="SimHei"/>
              </a:rPr>
              <a:t>“年初余额调整”:本明细科目核算因发生会</a:t>
            </a:r>
            <a:r>
              <a:rPr sz="1600" kern="0" spc="-80">
                <a:solidFill>
                  <a:srgbClr val="000000">
                    <a:alpha val="100000"/>
                  </a:srgbClr>
                </a:solidFill>
                <a:latin typeface="SimHei"/>
                <a:ea typeface="SimHei"/>
                <a:cs typeface="SimHei"/>
              </a:rPr>
              <a:t>计差错更正、以前年度支出收回等原因，</a:t>
            </a:r>
            <a:endParaRPr lang="SimHei" altLang="SimHei" sz="1600"/>
          </a:p>
          <a:p>
            <a:pPr marL="12700" algn="l" rtl="0" eaLnBrk="0">
              <a:lnSpc>
                <a:spcPts val="3099"/>
              </a:lnSpc>
            </a:pPr>
            <a:r>
              <a:rPr sz="1600" kern="0" spc="-60">
                <a:solidFill>
                  <a:srgbClr val="000000">
                    <a:alpha val="100000"/>
                  </a:srgbClr>
                </a:solidFill>
                <a:latin typeface="SimHei"/>
                <a:ea typeface="SimHei"/>
                <a:cs typeface="SimHei"/>
              </a:rPr>
              <a:t>需要调整非政拨款结转的资金。年末结账后，本明科</a:t>
            </a:r>
            <a:r>
              <a:rPr sz="1600" kern="0" spc="-70">
                <a:solidFill>
                  <a:srgbClr val="000000">
                    <a:alpha val="100000"/>
                  </a:srgbClr>
                </a:solidFill>
                <a:latin typeface="SimHei"/>
                <a:ea typeface="SimHei"/>
                <a:cs typeface="SimHei"/>
              </a:rPr>
              <a:t>目应无余额。</a:t>
            </a:r>
            <a:endParaRPr lang="SimHei" altLang="SimHei" sz="1600"/>
          </a:p>
          <a:p>
            <a:pPr marL="374015" algn="l" rtl="0" eaLnBrk="0">
              <a:lnSpc>
                <a:spcPct val="92000"/>
              </a:lnSpc>
              <a:spcBef>
                <a:spcPts val="1424"/>
              </a:spcBef>
            </a:pPr>
            <a:r>
              <a:rPr sz="1600" kern="0" spc="-60">
                <a:solidFill>
                  <a:srgbClr val="000000">
                    <a:alpha val="100000"/>
                  </a:srgbClr>
                </a:solidFill>
                <a:latin typeface="SimHei"/>
                <a:ea typeface="SimHei"/>
                <a:cs typeface="SimHei"/>
              </a:rPr>
              <a:t>(2)“照规缴非结转资金时，实际缴回的资金数额。年</a:t>
            </a:r>
            <a:r>
              <a:rPr sz="1600" kern="0" spc="-70">
                <a:solidFill>
                  <a:srgbClr val="000000">
                    <a:alpha val="100000"/>
                  </a:srgbClr>
                </a:solidFill>
                <a:latin typeface="SimHei"/>
                <a:ea typeface="SimHei"/>
                <a:cs typeface="SimHei"/>
              </a:rPr>
              <a:t>末结账后，本明细科目应无余额。</a:t>
            </a:r>
            <a:endParaRPr lang="SimHei" altLang="SimHei" sz="1600"/>
          </a:p>
          <a:p>
            <a:pPr marL="380365" algn="l" rtl="0" eaLnBrk="0">
              <a:lnSpc>
                <a:spcPct val="85000"/>
              </a:lnSpc>
              <a:spcBef>
                <a:spcPts val="1228"/>
              </a:spcBef>
            </a:pPr>
            <a:r>
              <a:rPr sz="1600" kern="0" spc="-40">
                <a:solidFill>
                  <a:srgbClr val="000000">
                    <a:alpha val="100000"/>
                  </a:srgbClr>
                </a:solidFill>
                <a:latin typeface="SimHei"/>
                <a:ea typeface="SimHei"/>
                <a:cs typeface="SimHei"/>
              </a:rPr>
              <a:t>(3)“项目间接费用或管理费”:本明细科目算单位取得的科研项目预</a:t>
            </a:r>
            <a:r>
              <a:rPr sz="1600" kern="0" spc="-50">
                <a:solidFill>
                  <a:srgbClr val="000000">
                    <a:alpha val="100000"/>
                  </a:srgbClr>
                </a:solidFill>
                <a:latin typeface="SimHei"/>
                <a:ea typeface="SimHei"/>
                <a:cs typeface="SimHei"/>
              </a:rPr>
              <a:t>算收入中，按照规定</a:t>
            </a:r>
            <a:endParaRPr lang="SimHei" altLang="SimHei" sz="1600"/>
          </a:p>
          <a:p>
            <a:pPr marL="12700" algn="l" rtl="0" eaLnBrk="0">
              <a:lnSpc>
                <a:spcPts val="3499"/>
              </a:lnSpc>
            </a:pPr>
            <a:r>
              <a:rPr sz="1600" kern="0" spc="-60">
                <a:solidFill>
                  <a:srgbClr val="000000">
                    <a:alpha val="100000"/>
                  </a:srgbClr>
                </a:solidFill>
                <a:latin typeface="SimHei"/>
                <a:ea typeface="SimHei"/>
                <a:cs typeface="SimHei"/>
              </a:rPr>
              <a:t>计提项目间接费用或管理费的数额。年末结账后，本明细科目应无</a:t>
            </a:r>
            <a:r>
              <a:rPr sz="1600" kern="0" spc="-70">
                <a:solidFill>
                  <a:srgbClr val="000000">
                    <a:alpha val="100000"/>
                  </a:srgbClr>
                </a:solidFill>
                <a:latin typeface="SimHei"/>
                <a:ea typeface="SimHei"/>
                <a:cs typeface="SimHei"/>
              </a:rPr>
              <a:t>余额。</a:t>
            </a:r>
            <a:endParaRPr lang="SimHei" altLang="SimHei" sz="1600"/>
          </a:p>
        </p:txBody>
      </p:sp>
      <p:sp>
        <p:nvSpPr>
          <p:cNvPr id="184" name="textbox 184"/>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6" name="textbox 186"/>
          <p:cNvSpPr/>
          <p:nvPr/>
        </p:nvSpPr>
        <p:spPr>
          <a:xfrm>
            <a:off x="1136626" y="1930789"/>
            <a:ext cx="8209280" cy="36760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955"/>
              </a:lnSpc>
            </a:pPr>
            <a:endParaRPr lang="Arial" altLang="Arial" sz="100"/>
          </a:p>
          <a:p>
            <a:pPr marL="380365" algn="l" rtl="0" eaLnBrk="0">
              <a:lnSpc>
                <a:spcPct val="95000"/>
              </a:lnSpc>
            </a:pPr>
            <a:r>
              <a:rPr sz="1600" kern="0" spc="-40">
                <a:solidFill>
                  <a:srgbClr val="000000">
                    <a:alpha val="100000"/>
                  </a:srgbClr>
                </a:solidFill>
                <a:latin typeface="SimHei"/>
                <a:ea typeface="SimHei"/>
                <a:cs typeface="SimHei"/>
              </a:rPr>
              <a:t>(4)“本年收支结转”:本细科目算单位本年度非同级财政拨款专</a:t>
            </a:r>
            <a:r>
              <a:rPr sz="1600" kern="0" spc="-50">
                <a:solidFill>
                  <a:srgbClr val="000000">
                    <a:alpha val="100000"/>
                  </a:srgbClr>
                </a:solidFill>
                <a:latin typeface="SimHei"/>
                <a:ea typeface="SimHei"/>
                <a:cs typeface="SimHei"/>
              </a:rPr>
              <a:t>项收支相抵后的余额。年</a:t>
            </a:r>
            <a:endParaRPr lang="SimHei" altLang="SimHei" sz="1600"/>
          </a:p>
          <a:p>
            <a:pPr marL="12700" algn="l" rtl="0" eaLnBrk="0">
              <a:lnSpc>
                <a:spcPct val="92000"/>
              </a:lnSpc>
              <a:spcBef>
                <a:spcPts val="1196"/>
              </a:spcBef>
            </a:pPr>
            <a:r>
              <a:rPr sz="1600" kern="0" spc="-100">
                <a:solidFill>
                  <a:srgbClr val="000000">
                    <a:alpha val="100000"/>
                  </a:srgbClr>
                </a:solidFill>
                <a:latin typeface="SimHei"/>
                <a:ea typeface="SimHei"/>
                <a:cs typeface="SimHei"/>
              </a:rPr>
              <a:t>末结账后，本明细科目</a:t>
            </a:r>
            <a:r>
              <a:rPr sz="1600" kern="0" spc="-110">
                <a:solidFill>
                  <a:srgbClr val="000000">
                    <a:alpha val="100000"/>
                  </a:srgbClr>
                </a:solidFill>
                <a:latin typeface="SimHei"/>
                <a:ea typeface="SimHei"/>
                <a:cs typeface="SimHei"/>
              </a:rPr>
              <a:t>应无余额。</a:t>
            </a:r>
            <a:endParaRPr lang="SimHei" altLang="SimHei" sz="1600"/>
          </a:p>
          <a:p>
            <a:pPr marL="12700" algn="l" rtl="0" eaLnBrk="0">
              <a:lnSpc>
                <a:spcPct val="85000"/>
              </a:lnSpc>
              <a:spcBef>
                <a:spcPts val="897"/>
              </a:spcBef>
            </a:pPr>
            <a:r>
              <a:rPr sz="1600" kern="0" spc="-50">
                <a:solidFill>
                  <a:srgbClr val="000000">
                    <a:alpha val="100000"/>
                  </a:srgbClr>
                </a:solidFill>
                <a:latin typeface="SimHei"/>
                <a:ea typeface="SimHei"/>
                <a:cs typeface="SimHei"/>
              </a:rPr>
              <a:t>(5)</a:t>
            </a:r>
            <a:r>
              <a:rPr sz="1600" kern="0" spc="600">
                <a:solidFill>
                  <a:srgbClr val="000000">
                    <a:alpha val="100000"/>
                  </a:srgbClr>
                </a:solidFill>
                <a:latin typeface="SimHei"/>
                <a:ea typeface="SimHei"/>
                <a:cs typeface="SimHei"/>
              </a:rPr>
              <a:t> </a:t>
            </a:r>
            <a:r>
              <a:rPr sz="1600" kern="0" spc="-50">
                <a:solidFill>
                  <a:srgbClr val="000000">
                    <a:alpha val="100000"/>
                  </a:srgbClr>
                </a:solidFill>
                <a:latin typeface="SimHei"/>
                <a:ea typeface="SimHei"/>
                <a:cs typeface="SimHei"/>
              </a:rPr>
              <a:t>“累计结转”:本明细科</a:t>
            </a:r>
            <a:r>
              <a:rPr sz="1600" kern="0" spc="-60">
                <a:solidFill>
                  <a:srgbClr val="000000">
                    <a:alpha val="100000"/>
                  </a:srgbClr>
                </a:solidFill>
                <a:latin typeface="SimHei"/>
                <a:ea typeface="SimHei"/>
                <a:cs typeface="SimHei"/>
              </a:rPr>
              <a:t>目核算单位滚存的非同级财政拨款专项结转资金。本明细科目</a:t>
            </a:r>
            <a:endParaRPr lang="SimHei" altLang="SimHei" sz="1600"/>
          </a:p>
          <a:p>
            <a:pPr marL="12700" algn="l" rtl="0" eaLnBrk="0">
              <a:lnSpc>
                <a:spcPts val="3031"/>
              </a:lnSpc>
            </a:pPr>
            <a:r>
              <a:rPr sz="1600" kern="0" spc="-60">
                <a:solidFill>
                  <a:srgbClr val="000000">
                    <a:alpha val="100000"/>
                  </a:srgbClr>
                </a:solidFill>
                <a:latin typeface="SimHei"/>
                <a:ea typeface="SimHei"/>
                <a:cs typeface="SimHei"/>
              </a:rPr>
              <a:t>年末贷方余额，反映单位非同级财政拨款滚存的专项结转</a:t>
            </a:r>
            <a:r>
              <a:rPr sz="1600" kern="0" spc="-70">
                <a:solidFill>
                  <a:srgbClr val="000000">
                    <a:alpha val="100000"/>
                  </a:srgbClr>
                </a:solidFill>
                <a:latin typeface="SimHei"/>
                <a:ea typeface="SimHei"/>
                <a:cs typeface="SimHei"/>
              </a:rPr>
              <a:t>资金数额。</a:t>
            </a:r>
            <a:endParaRPr lang="SimHei" altLang="SimHei" sz="1600"/>
          </a:p>
          <a:p>
            <a:pPr marL="317500" algn="l" rtl="0" eaLnBrk="0">
              <a:lnSpc>
                <a:spcPct val="95000"/>
              </a:lnSpc>
              <a:spcBef>
                <a:spcPts val="1454"/>
              </a:spcBef>
            </a:pPr>
            <a:r>
              <a:rPr sz="1600" kern="0" spc="-60">
                <a:solidFill>
                  <a:srgbClr val="000000">
                    <a:alpha val="100000"/>
                  </a:srgbClr>
                </a:solidFill>
                <a:latin typeface="SimHei"/>
                <a:ea typeface="SimHei"/>
                <a:cs typeface="SimHei"/>
              </a:rPr>
              <a:t>本科目还应当按照具体项目、  《</a:t>
            </a:r>
            <a:r>
              <a:rPr sz="1600" kern="0" spc="-70">
                <a:solidFill>
                  <a:srgbClr val="000000">
                    <a:alpha val="100000"/>
                  </a:srgbClr>
                </a:solidFill>
                <a:latin typeface="SimHei"/>
                <a:ea typeface="SimHei"/>
                <a:cs typeface="SimHei"/>
              </a:rPr>
              <a:t>政府收支分类科目》中“支出功能分类科目”的相关科目</a:t>
            </a:r>
            <a:endParaRPr lang="SimHei" altLang="SimHei" sz="1600"/>
          </a:p>
          <a:p>
            <a:pPr marL="12700" algn="l" rtl="0" eaLnBrk="0">
              <a:lnSpc>
                <a:spcPct val="95000"/>
              </a:lnSpc>
              <a:spcBef>
                <a:spcPts val="1226"/>
              </a:spcBef>
            </a:pPr>
            <a:r>
              <a:rPr sz="1600" kern="0" spc="-150">
                <a:solidFill>
                  <a:srgbClr val="000000">
                    <a:alpha val="100000"/>
                  </a:srgbClr>
                </a:solidFill>
                <a:latin typeface="SimHei"/>
                <a:ea typeface="SimHei"/>
                <a:cs typeface="SimHei"/>
              </a:rPr>
              <a:t>等进行明细核算。</a:t>
            </a:r>
            <a:endParaRPr lang="SimHei" altLang="SimHei" sz="1600"/>
          </a:p>
          <a:p>
            <a:pPr marL="15240" algn="l" rtl="0" eaLnBrk="0">
              <a:lnSpc>
                <a:spcPct val="95000"/>
              </a:lnSpc>
              <a:spcBef>
                <a:spcPts val="1603"/>
              </a:spcBef>
            </a:pPr>
            <a:r>
              <a:rPr sz="1600" b="1" kern="0" spc="-60">
                <a:solidFill>
                  <a:srgbClr val="000000">
                    <a:alpha val="100000"/>
                  </a:srgbClr>
                </a:solidFill>
                <a:latin typeface="SimHei"/>
                <a:ea typeface="SimHei"/>
                <a:cs typeface="SimHei"/>
              </a:rPr>
              <a:t>2.非财政款结转的账务处理</a:t>
            </a:r>
            <a:endParaRPr lang="SimHei" altLang="SimHei" sz="1600"/>
          </a:p>
          <a:p>
            <a:pPr marL="12700" algn="l" rtl="0" eaLnBrk="0">
              <a:lnSpc>
                <a:spcPct val="85000"/>
              </a:lnSpc>
              <a:spcBef>
                <a:spcPts val="713"/>
              </a:spcBef>
            </a:pPr>
            <a:r>
              <a:rPr sz="1600" kern="0" spc="-10">
                <a:solidFill>
                  <a:srgbClr val="000000">
                    <a:alpha val="100000"/>
                  </a:srgbClr>
                </a:solidFill>
                <a:latin typeface="SimHei"/>
                <a:ea typeface="SimHei"/>
                <a:cs typeface="SimHei"/>
              </a:rPr>
              <a:t>(1)按照规定从科研项目预算收入中提取项目管理费或间接费时，按照提取金额，借记“非财</a:t>
            </a:r>
            <a:endParaRPr lang="SimHei" altLang="SimHei" sz="1600"/>
          </a:p>
          <a:p>
            <a:pPr marL="12700" algn="l" rtl="0" eaLnBrk="0">
              <a:lnSpc>
                <a:spcPts val="3052"/>
              </a:lnSpc>
            </a:pPr>
            <a:r>
              <a:rPr sz="1600" kern="0" spc="-40">
                <a:solidFill>
                  <a:srgbClr val="000000">
                    <a:alpha val="100000"/>
                  </a:srgbClr>
                </a:solidFill>
                <a:latin typeface="SimHei"/>
                <a:ea typeface="SimHei"/>
                <a:cs typeface="SimHei"/>
              </a:rPr>
              <a:t>政拨款结转”科目(项目间接费用或管理费),贷记“</a:t>
            </a:r>
            <a:r>
              <a:rPr sz="1600" kern="0" spc="-200">
                <a:solidFill>
                  <a:srgbClr val="000000">
                    <a:alpha val="100000"/>
                  </a:srgbClr>
                </a:solidFill>
                <a:latin typeface="SimHei"/>
                <a:ea typeface="SimHei"/>
                <a:cs typeface="SimHei"/>
              </a:rPr>
              <a:t> </a:t>
            </a:r>
            <a:r>
              <a:rPr sz="1600" b="1" kern="0" spc="-40">
                <a:solidFill>
                  <a:srgbClr val="000000">
                    <a:alpha val="100000"/>
                  </a:srgbClr>
                </a:solidFill>
                <a:latin typeface="SimHei"/>
                <a:ea typeface="SimHei"/>
                <a:cs typeface="SimHei"/>
              </a:rPr>
              <a:t>非财政拨款结余-</a:t>
            </a:r>
            <a:r>
              <a:rPr sz="1600" kern="0" spc="-40">
                <a:solidFill>
                  <a:srgbClr val="000000">
                    <a:alpha val="100000"/>
                  </a:srgbClr>
                </a:solidFill>
                <a:latin typeface="SimHei"/>
                <a:ea typeface="SimHei"/>
                <a:cs typeface="SimHei"/>
              </a:rPr>
              <a:t>--项目间接费用或管理</a:t>
            </a:r>
            <a:endParaRPr lang="SimHei" altLang="SimHei" sz="1600"/>
          </a:p>
          <a:p>
            <a:pPr algn="l" rtl="0" eaLnBrk="0">
              <a:lnSpc>
                <a:spcPct val="106000"/>
              </a:lnSpc>
            </a:pPr>
            <a:endParaRPr lang="Arial" altLang="Arial" sz="1100"/>
          </a:p>
          <a:p>
            <a:pPr marL="12700" algn="l" rtl="0" eaLnBrk="0">
              <a:lnSpc>
                <a:spcPts val="1831"/>
              </a:lnSpc>
              <a:spcBef>
                <a:spcPts val="5"/>
              </a:spcBef>
            </a:pPr>
            <a:r>
              <a:rPr sz="1500" kern="0" spc="-110">
                <a:solidFill>
                  <a:srgbClr val="000000">
                    <a:alpha val="100000"/>
                  </a:srgbClr>
                </a:solidFill>
                <a:latin typeface="SimHei"/>
                <a:ea typeface="SimHei"/>
                <a:cs typeface="SimHei"/>
              </a:rPr>
              <a:t>费”科目。</a:t>
            </a:r>
            <a:endParaRPr lang="SimHei" altLang="SimHei" sz="1500"/>
          </a:p>
        </p:txBody>
      </p:sp>
      <p:sp>
        <p:nvSpPr>
          <p:cNvPr id="188" name="textbox 188"/>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0" name="textbox 190"/>
          <p:cNvSpPr/>
          <p:nvPr/>
        </p:nvSpPr>
        <p:spPr>
          <a:xfrm>
            <a:off x="1117592" y="1969892"/>
            <a:ext cx="8316594" cy="41116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02"/>
              </a:lnSpc>
            </a:pPr>
            <a:endParaRPr lang="Arial" altLang="Arial" sz="100"/>
          </a:p>
          <a:p>
            <a:pPr marL="260350" algn="l" rtl="0" eaLnBrk="0">
              <a:lnSpc>
                <a:spcPct val="85000"/>
              </a:lnSpc>
            </a:pPr>
            <a:r>
              <a:rPr sz="1600" kern="0" spc="-40">
                <a:solidFill>
                  <a:srgbClr val="000000">
                    <a:alpha val="100000"/>
                  </a:srgbClr>
                </a:solidFill>
                <a:latin typeface="SimHei"/>
                <a:ea typeface="SimHei"/>
                <a:cs typeface="SimHei"/>
              </a:rPr>
              <a:t>(2)因</a:t>
            </a:r>
            <a:r>
              <a:rPr sz="1600" b="1" kern="0" spc="-40">
                <a:solidFill>
                  <a:srgbClr val="000000">
                    <a:alpha val="100000"/>
                  </a:srgbClr>
                </a:solidFill>
                <a:latin typeface="SimHei"/>
                <a:ea typeface="SimHei"/>
                <a:cs typeface="SimHei"/>
              </a:rPr>
              <a:t>会计差错更正收到或支出非同级财政拨款货币资金，</a:t>
            </a:r>
            <a:r>
              <a:rPr sz="1600" kern="0" spc="-40">
                <a:solidFill>
                  <a:srgbClr val="000000">
                    <a:alpha val="100000"/>
                  </a:srgbClr>
                </a:solidFill>
                <a:latin typeface="SimHei"/>
                <a:ea typeface="SimHei"/>
                <a:cs typeface="SimHei"/>
              </a:rPr>
              <a:t>属于</a:t>
            </a:r>
            <a:r>
              <a:rPr sz="1600" kern="0" spc="-50">
                <a:solidFill>
                  <a:srgbClr val="000000">
                    <a:alpha val="100000"/>
                  </a:srgbClr>
                </a:solidFill>
                <a:latin typeface="SimHei"/>
                <a:ea typeface="SimHei"/>
                <a:cs typeface="SimHei"/>
              </a:rPr>
              <a:t>非财政拨款结转资金的，按</a:t>
            </a:r>
            <a:endParaRPr lang="SimHei" altLang="SimHei" sz="1600"/>
          </a:p>
          <a:p>
            <a:pPr marL="15240" indent="-2540" algn="l" rtl="0" eaLnBrk="0">
              <a:lnSpc>
                <a:spcPct val="173000"/>
              </a:lnSpc>
              <a:spcBef>
                <a:spcPts val="6"/>
              </a:spcBef>
            </a:pPr>
            <a:r>
              <a:rPr sz="1600" kern="0" spc="-40">
                <a:solidFill>
                  <a:srgbClr val="000000">
                    <a:alpha val="100000"/>
                  </a:srgbClr>
                </a:solidFill>
                <a:latin typeface="SimHei"/>
                <a:ea typeface="SimHei"/>
                <a:cs typeface="SimHei"/>
              </a:rPr>
              <a:t>照收到或支出的金额，借记或贷记“资金结存一-货币资金”科目，贷记或借记“</a:t>
            </a:r>
            <a:r>
              <a:rPr sz="1600" kern="0" spc="-380">
                <a:solidFill>
                  <a:srgbClr val="000000">
                    <a:alpha val="100000"/>
                  </a:srgbClr>
                </a:solidFill>
                <a:latin typeface="SimHei"/>
                <a:ea typeface="SimHei"/>
                <a:cs typeface="SimHei"/>
              </a:rPr>
              <a:t> </a:t>
            </a:r>
            <a:r>
              <a:rPr sz="1600" b="1" kern="0" spc="-40">
                <a:solidFill>
                  <a:srgbClr val="000000">
                    <a:alpha val="100000"/>
                  </a:srgbClr>
                </a:solidFill>
                <a:latin typeface="SimHei"/>
                <a:ea typeface="SimHei"/>
                <a:cs typeface="SimHei"/>
              </a:rPr>
              <a:t>非</a:t>
            </a:r>
            <a:r>
              <a:rPr sz="1600" b="1" kern="0" spc="-50">
                <a:solidFill>
                  <a:srgbClr val="000000">
                    <a:alpha val="100000"/>
                  </a:srgbClr>
                </a:solidFill>
                <a:latin typeface="SimHei"/>
                <a:ea typeface="SimHei"/>
                <a:cs typeface="SimHei"/>
              </a:rPr>
              <a:t>财政拨款</a:t>
            </a:r>
            <a:r>
              <a:rPr sz="1600" kern="0" spc="0">
                <a:solidFill>
                  <a:srgbClr val="000000">
                    <a:alpha val="100000"/>
                  </a:srgbClr>
                </a:solidFill>
                <a:latin typeface="SimHei"/>
                <a:ea typeface="SimHei"/>
                <a:cs typeface="SimHei"/>
              </a:rPr>
              <a:t>   </a:t>
            </a:r>
            <a:r>
              <a:rPr sz="1600" b="1" kern="0" spc="-50">
                <a:solidFill>
                  <a:srgbClr val="000000">
                    <a:alpha val="100000"/>
                  </a:srgbClr>
                </a:solidFill>
                <a:latin typeface="SimHei"/>
                <a:ea typeface="SimHei"/>
                <a:cs typeface="SimHei"/>
              </a:rPr>
              <a:t>结转”</a:t>
            </a:r>
            <a:r>
              <a:rPr sz="1600" kern="0" spc="-50">
                <a:solidFill>
                  <a:srgbClr val="000000">
                    <a:alpha val="100000"/>
                  </a:srgbClr>
                </a:solidFill>
                <a:latin typeface="SimHei"/>
                <a:ea typeface="SimHei"/>
                <a:cs typeface="SimHei"/>
              </a:rPr>
              <a:t>科目(年初余额调</a:t>
            </a:r>
            <a:r>
              <a:rPr sz="1600" b="1" kern="0" spc="-50">
                <a:solidFill>
                  <a:srgbClr val="000000">
                    <a:alpha val="100000"/>
                  </a:srgbClr>
                </a:solidFill>
                <a:latin typeface="SimHei"/>
                <a:ea typeface="SimHei"/>
                <a:cs typeface="SimHei"/>
              </a:rPr>
              <a:t>整)。因收回以前年度支出等收到非同级财政拨款货币资金，属于非财</a:t>
            </a:r>
            <a:r>
              <a:rPr sz="1600" kern="0" spc="20">
                <a:solidFill>
                  <a:srgbClr val="000000">
                    <a:alpha val="100000"/>
                  </a:srgbClr>
                </a:solidFill>
                <a:latin typeface="SimHei"/>
                <a:ea typeface="SimHei"/>
                <a:cs typeface="SimHei"/>
              </a:rPr>
              <a:t>   </a:t>
            </a:r>
            <a:r>
              <a:rPr sz="1600" b="1" kern="0" spc="-40">
                <a:solidFill>
                  <a:srgbClr val="000000">
                    <a:alpha val="100000"/>
                  </a:srgbClr>
                </a:solidFill>
                <a:latin typeface="SimHei"/>
                <a:ea typeface="SimHei"/>
                <a:cs typeface="SimHei"/>
              </a:rPr>
              <a:t>政拨款结转资金</a:t>
            </a:r>
            <a:r>
              <a:rPr sz="1600" kern="0" spc="-40">
                <a:solidFill>
                  <a:srgbClr val="000000">
                    <a:alpha val="100000"/>
                  </a:srgbClr>
                </a:solidFill>
                <a:latin typeface="SimHei"/>
                <a:ea typeface="SimHei"/>
                <a:cs typeface="SimHei"/>
              </a:rPr>
              <a:t>的，按照收到的金额，借记"资金结存--货币资金”科目，贷记</a:t>
            </a:r>
            <a:r>
              <a:rPr sz="1600" b="1" kern="0" spc="-40">
                <a:solidFill>
                  <a:srgbClr val="000000">
                    <a:alpha val="100000"/>
                  </a:srgbClr>
                </a:solidFill>
                <a:latin typeface="SimHei"/>
                <a:ea typeface="SimHei"/>
                <a:cs typeface="SimHei"/>
              </a:rPr>
              <a:t>“非财政</a:t>
            </a:r>
            <a:r>
              <a:rPr sz="1600" b="1" kern="0" spc="-50">
                <a:solidFill>
                  <a:srgbClr val="000000">
                    <a:alpha val="100000"/>
                  </a:srgbClr>
                </a:solidFill>
                <a:latin typeface="SimHei"/>
                <a:ea typeface="SimHei"/>
                <a:cs typeface="SimHei"/>
              </a:rPr>
              <a:t>拨款</a:t>
            </a:r>
            <a:r>
              <a:rPr sz="1600" kern="0" spc="-50">
                <a:solidFill>
                  <a:srgbClr val="000000">
                    <a:alpha val="100000"/>
                  </a:srgbClr>
                </a:solidFill>
                <a:latin typeface="SimHei"/>
                <a:ea typeface="SimHei"/>
                <a:cs typeface="SimHei"/>
              </a:rPr>
              <a:t>   </a:t>
            </a:r>
            <a:r>
              <a:rPr sz="1600" b="1" kern="0" spc="-90">
                <a:solidFill>
                  <a:srgbClr val="000000">
                    <a:alpha val="100000"/>
                  </a:srgbClr>
                </a:solidFill>
                <a:latin typeface="SimHei"/>
                <a:ea typeface="SimHei"/>
                <a:cs typeface="SimHei"/>
              </a:rPr>
              <a:t>结转”</a:t>
            </a:r>
            <a:r>
              <a:rPr sz="1600" kern="0" spc="-90">
                <a:solidFill>
                  <a:srgbClr val="000000">
                    <a:alpha val="100000"/>
                  </a:srgbClr>
                </a:solidFill>
                <a:latin typeface="SimHei"/>
                <a:ea typeface="SimHei"/>
                <a:cs typeface="SimHei"/>
              </a:rPr>
              <a:t>科目(年初余额调整)。</a:t>
            </a:r>
            <a:endParaRPr lang="SimHei" altLang="SimHei" sz="1600"/>
          </a:p>
          <a:p>
            <a:pPr algn="l" rtl="0" eaLnBrk="0">
              <a:lnSpc>
                <a:spcPct val="100000"/>
              </a:lnSpc>
            </a:pPr>
            <a:endParaRPr lang="Arial" altLang="Arial" sz="1000"/>
          </a:p>
          <a:p>
            <a:pPr marL="15240" algn="l" rtl="0" eaLnBrk="0">
              <a:lnSpc>
                <a:spcPct val="92000"/>
              </a:lnSpc>
              <a:spcBef>
                <a:spcPts val="483"/>
              </a:spcBef>
            </a:pPr>
            <a:r>
              <a:rPr sz="1600" b="1" kern="0" spc="-60">
                <a:solidFill>
                  <a:srgbClr val="000000">
                    <a:alpha val="100000"/>
                  </a:srgbClr>
                </a:solidFill>
                <a:latin typeface="SimHei"/>
                <a:ea typeface="SimHei"/>
                <a:cs typeface="SimHei"/>
              </a:rPr>
              <a:t>(3)按照规定缴回非财政拨款结转资金的，按照实际缴</a:t>
            </a:r>
            <a:r>
              <a:rPr sz="1600" b="1" kern="0" spc="-70">
                <a:solidFill>
                  <a:srgbClr val="000000">
                    <a:alpha val="100000"/>
                  </a:srgbClr>
                </a:solidFill>
                <a:latin typeface="SimHei"/>
                <a:ea typeface="SimHei"/>
                <a:cs typeface="SimHei"/>
              </a:rPr>
              <a:t>回资金数额</a:t>
            </a:r>
            <a:r>
              <a:rPr sz="1600" kern="0" spc="-70">
                <a:solidFill>
                  <a:srgbClr val="000000">
                    <a:alpha val="100000"/>
                  </a:srgbClr>
                </a:solidFill>
                <a:latin typeface="SimHei"/>
                <a:ea typeface="SimHei"/>
                <a:cs typeface="SimHei"/>
              </a:rPr>
              <a:t>，信记“非财政拨款结转”</a:t>
            </a:r>
            <a:endParaRPr lang="SimHei" altLang="SimHei" sz="1600"/>
          </a:p>
          <a:p>
            <a:pPr algn="l" rtl="0" eaLnBrk="0">
              <a:lnSpc>
                <a:spcPct val="104000"/>
              </a:lnSpc>
            </a:pPr>
            <a:endParaRPr lang="Arial" altLang="Arial" sz="1000"/>
          </a:p>
          <a:p>
            <a:pPr marL="12700" algn="l" rtl="0" eaLnBrk="0">
              <a:lnSpc>
                <a:spcPct val="95000"/>
              </a:lnSpc>
              <a:spcBef>
                <a:spcPts val="488"/>
              </a:spcBef>
            </a:pPr>
            <a:r>
              <a:rPr sz="1600" kern="0" spc="-60">
                <a:solidFill>
                  <a:srgbClr val="000000">
                    <a:alpha val="100000"/>
                  </a:srgbClr>
                </a:solidFill>
                <a:latin typeface="SimHei"/>
                <a:ea typeface="SimHei"/>
                <a:cs typeface="SimHei"/>
              </a:rPr>
              <a:t>科目(缴回资金),贷记“资金结存---货币资金</a:t>
            </a:r>
            <a:r>
              <a:rPr sz="1600" kern="0" spc="-70">
                <a:solidFill>
                  <a:srgbClr val="000000">
                    <a:alpha val="100000"/>
                  </a:srgbClr>
                </a:solidFill>
                <a:latin typeface="SimHei"/>
                <a:ea typeface="SimHei"/>
                <a:cs typeface="SimHei"/>
              </a:rPr>
              <a:t>”科目。</a:t>
            </a:r>
            <a:endParaRPr lang="SimHei" altLang="SimHei" sz="1600"/>
          </a:p>
          <a:p>
            <a:pPr marL="12700" algn="l" rtl="0" eaLnBrk="0">
              <a:lnSpc>
                <a:spcPct val="85000"/>
              </a:lnSpc>
              <a:spcBef>
                <a:spcPts val="1441"/>
              </a:spcBef>
            </a:pPr>
            <a:r>
              <a:rPr sz="1600" kern="0" spc="-20">
                <a:solidFill>
                  <a:srgbClr val="000000">
                    <a:alpha val="100000"/>
                  </a:srgbClr>
                </a:solidFill>
                <a:latin typeface="SimHei"/>
                <a:ea typeface="SimHei"/>
                <a:cs typeface="SimHei"/>
              </a:rPr>
              <a:t>(4)年末，将事业预算收入、</a:t>
            </a:r>
            <a:r>
              <a:rPr sz="1600" kern="0" spc="-30">
                <a:solidFill>
                  <a:srgbClr val="000000">
                    <a:alpha val="100000"/>
                  </a:srgbClr>
                </a:solidFill>
                <a:latin typeface="SimHei"/>
                <a:ea typeface="SimHei"/>
                <a:cs typeface="SimHei"/>
              </a:rPr>
              <a:t>上级补助预算收入、附属单位</a:t>
            </a:r>
            <a:r>
              <a:rPr sz="1600" b="1" kern="0" spc="-30">
                <a:solidFill>
                  <a:srgbClr val="000000">
                    <a:alpha val="100000"/>
                  </a:srgbClr>
                </a:solidFill>
                <a:latin typeface="SimHei"/>
                <a:ea typeface="SimHei"/>
                <a:cs typeface="SimHei"/>
              </a:rPr>
              <a:t>上缴预算收入、</a:t>
            </a:r>
            <a:r>
              <a:rPr sz="1600" kern="0" spc="-30">
                <a:solidFill>
                  <a:srgbClr val="000000">
                    <a:alpha val="100000"/>
                  </a:srgbClr>
                </a:solidFill>
                <a:latin typeface="SimHei"/>
                <a:ea typeface="SimHei"/>
                <a:cs typeface="SimHei"/>
              </a:rPr>
              <a:t>非同级财政拨款预</a:t>
            </a:r>
            <a:endParaRPr lang="SimHei" altLang="SimHei" sz="1600"/>
          </a:p>
          <a:p>
            <a:pPr marL="12700" algn="l" rtl="0" eaLnBrk="0">
              <a:lnSpc>
                <a:spcPct val="186000"/>
              </a:lnSpc>
              <a:spcBef>
                <a:spcPts val="36"/>
              </a:spcBef>
            </a:pPr>
            <a:r>
              <a:rPr sz="1600" kern="0" spc="-20">
                <a:solidFill>
                  <a:srgbClr val="000000">
                    <a:alpha val="100000"/>
                  </a:srgbClr>
                </a:solidFill>
                <a:latin typeface="SimHei"/>
                <a:ea typeface="SimHei"/>
                <a:cs typeface="SimHei"/>
              </a:rPr>
              <a:t>算收入、债务预算收入、其他预算收入本年发生额中的专项资金收入转入本科目，</a:t>
            </a:r>
            <a:r>
              <a:rPr sz="1600" kern="0" spc="-30">
                <a:solidFill>
                  <a:srgbClr val="000000">
                    <a:alpha val="100000"/>
                  </a:srgbClr>
                </a:solidFill>
                <a:latin typeface="SimHei"/>
                <a:ea typeface="SimHei"/>
                <a:cs typeface="SimHei"/>
              </a:rPr>
              <a:t>借记“事   </a:t>
            </a:r>
            <a:r>
              <a:rPr sz="1600" kern="0" spc="-80">
                <a:solidFill>
                  <a:srgbClr val="000000">
                    <a:alpha val="100000"/>
                  </a:srgbClr>
                </a:solidFill>
                <a:latin typeface="SimHei"/>
                <a:ea typeface="SimHei"/>
                <a:cs typeface="SimHei"/>
              </a:rPr>
              <a:t>业预算收入” “上级补助预算收入” “附展单位上缴预算收入” “非同级财政拨款预算收入</a:t>
            </a:r>
            <a:r>
              <a:rPr sz="1600" kern="0" spc="-90">
                <a:solidFill>
                  <a:srgbClr val="000000">
                    <a:alpha val="100000"/>
                  </a:srgbClr>
                </a:solidFill>
                <a:latin typeface="SimHei"/>
                <a:ea typeface="SimHei"/>
                <a:cs typeface="SimHei"/>
              </a:rPr>
              <a:t>”</a:t>
            </a:r>
            <a:endParaRPr lang="SimHei" altLang="SimHei" sz="1600"/>
          </a:p>
        </p:txBody>
      </p:sp>
      <p:sp>
        <p:nvSpPr>
          <p:cNvPr id="192" name="textbox 192"/>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 name="textbox 194"/>
          <p:cNvSpPr/>
          <p:nvPr/>
        </p:nvSpPr>
        <p:spPr>
          <a:xfrm>
            <a:off x="1136626" y="1966446"/>
            <a:ext cx="8445500" cy="40894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8"/>
              </a:lnSpc>
            </a:pPr>
            <a:endParaRPr lang="Arial" altLang="Arial" sz="100"/>
          </a:p>
          <a:p>
            <a:pPr marL="266700" algn="l" rtl="0" eaLnBrk="0">
              <a:lnSpc>
                <a:spcPct val="92000"/>
              </a:lnSpc>
            </a:pPr>
            <a:r>
              <a:rPr sz="1600" kern="0" spc="-80">
                <a:solidFill>
                  <a:srgbClr val="000000">
                    <a:alpha val="100000"/>
                  </a:srgbClr>
                </a:solidFill>
                <a:latin typeface="SimHei"/>
                <a:ea typeface="SimHei"/>
                <a:cs typeface="SimHei"/>
              </a:rPr>
              <a:t>“债务预算收入” “其他预算收入”科目下各专项资金收入明细科目，贷记“</a:t>
            </a:r>
            <a:r>
              <a:rPr sz="1600" kern="0" spc="-310">
                <a:solidFill>
                  <a:srgbClr val="000000">
                    <a:alpha val="100000"/>
                  </a:srgbClr>
                </a:solidFill>
                <a:latin typeface="SimHei"/>
                <a:ea typeface="SimHei"/>
                <a:cs typeface="SimHei"/>
              </a:rPr>
              <a:t> </a:t>
            </a:r>
            <a:r>
              <a:rPr sz="1600" b="1" kern="0" spc="-80">
                <a:solidFill>
                  <a:srgbClr val="000000">
                    <a:alpha val="100000"/>
                  </a:srgbClr>
                </a:solidFill>
                <a:latin typeface="SimHei"/>
                <a:ea typeface="SimHei"/>
                <a:cs typeface="SimHei"/>
              </a:rPr>
              <a:t>非财政拨款结</a:t>
            </a:r>
            <a:endParaRPr lang="SimHei" altLang="SimHei" sz="1600"/>
          </a:p>
          <a:p>
            <a:pPr marL="15240" algn="l" rtl="0" eaLnBrk="0">
              <a:lnSpc>
                <a:spcPct val="85000"/>
              </a:lnSpc>
              <a:spcBef>
                <a:spcPts val="1530"/>
              </a:spcBef>
            </a:pPr>
            <a:r>
              <a:rPr sz="1600" b="1" kern="0" spc="-40">
                <a:solidFill>
                  <a:srgbClr val="000000">
                    <a:alpha val="100000"/>
                  </a:srgbClr>
                </a:solidFill>
                <a:latin typeface="SimHei"/>
                <a:ea typeface="SimHei"/>
                <a:cs typeface="SimHei"/>
              </a:rPr>
              <a:t>转”</a:t>
            </a:r>
            <a:r>
              <a:rPr sz="1600" kern="0" spc="-40">
                <a:solidFill>
                  <a:srgbClr val="000000">
                    <a:alpha val="100000"/>
                  </a:srgbClr>
                </a:solidFill>
                <a:latin typeface="SimHei"/>
                <a:ea typeface="SimHei"/>
                <a:cs typeface="SimHei"/>
              </a:rPr>
              <a:t>科目(本年收支结转);将行</a:t>
            </a:r>
            <a:r>
              <a:rPr sz="1600" kern="0" spc="-50">
                <a:solidFill>
                  <a:srgbClr val="000000">
                    <a:alpha val="100000"/>
                  </a:srgbClr>
                </a:solidFill>
                <a:latin typeface="SimHei"/>
                <a:ea typeface="SimHei"/>
                <a:cs typeface="SimHei"/>
              </a:rPr>
              <a:t>政支出、事业支出、其他支出本年发生额中的非财政拨款专项资</a:t>
            </a:r>
            <a:endParaRPr lang="SimHei" altLang="SimHei" sz="1600"/>
          </a:p>
          <a:p>
            <a:pPr marL="12700" algn="l" rtl="0" eaLnBrk="0">
              <a:lnSpc>
                <a:spcPct val="175000"/>
              </a:lnSpc>
              <a:spcBef>
                <a:spcPts val="6"/>
              </a:spcBef>
            </a:pPr>
            <a:r>
              <a:rPr sz="1600" kern="0" spc="-50">
                <a:solidFill>
                  <a:srgbClr val="000000">
                    <a:alpha val="100000"/>
                  </a:srgbClr>
                </a:solidFill>
                <a:latin typeface="SimHei"/>
                <a:ea typeface="SimHei"/>
                <a:cs typeface="SimHei"/>
              </a:rPr>
              <a:t>金支出转入本科目，借记本科目(本年收</a:t>
            </a:r>
            <a:r>
              <a:rPr sz="1600" kern="0" spc="-60">
                <a:solidFill>
                  <a:srgbClr val="000000">
                    <a:alpha val="100000"/>
                  </a:srgbClr>
                </a:solidFill>
                <a:latin typeface="SimHei"/>
                <a:ea typeface="SimHei"/>
                <a:cs typeface="SimHei"/>
              </a:rPr>
              <a:t>支结转),贷记“行政支出” “事业支出” ”其他支出”</a:t>
            </a:r>
            <a:r>
              <a:rPr sz="1600" kern="0" spc="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科目下各非财政拨款专项资金</a:t>
            </a:r>
            <a:r>
              <a:rPr sz="1600" kern="0" spc="-50">
                <a:solidFill>
                  <a:srgbClr val="000000">
                    <a:alpha val="100000"/>
                  </a:srgbClr>
                </a:solidFill>
                <a:latin typeface="SimHei"/>
                <a:ea typeface="SimHei"/>
                <a:cs typeface="SimHei"/>
              </a:rPr>
              <a:t>支出明细科目。</a:t>
            </a:r>
            <a:endParaRPr lang="SimHei" altLang="SimHei" sz="1600"/>
          </a:p>
          <a:p>
            <a:pPr algn="l" rtl="0" eaLnBrk="0">
              <a:lnSpc>
                <a:spcPct val="121000"/>
              </a:lnSpc>
            </a:pPr>
            <a:endParaRPr lang="Arial" altLang="Arial" sz="1000"/>
          </a:p>
          <a:p>
            <a:pPr marL="317500" algn="l" rtl="0" eaLnBrk="0">
              <a:lnSpc>
                <a:spcPct val="85000"/>
              </a:lnSpc>
              <a:spcBef>
                <a:spcPts val="491"/>
              </a:spcBef>
            </a:pPr>
            <a:r>
              <a:rPr sz="1600" kern="0" spc="-40">
                <a:solidFill>
                  <a:srgbClr val="000000">
                    <a:alpha val="100000"/>
                  </a:srgbClr>
                </a:solidFill>
                <a:latin typeface="SimHei"/>
                <a:ea typeface="SimHei"/>
                <a:cs typeface="SimHei"/>
              </a:rPr>
              <a:t>(5)末</a:t>
            </a:r>
            <a:r>
              <a:rPr sz="1600" b="1" kern="0" spc="-40">
                <a:solidFill>
                  <a:srgbClr val="000000">
                    <a:alpha val="100000"/>
                  </a:srgbClr>
                </a:solidFill>
                <a:latin typeface="SimHei"/>
                <a:ea typeface="SimHei"/>
                <a:cs typeface="SimHei"/>
              </a:rPr>
              <a:t>冲销有关</a:t>
            </a:r>
            <a:r>
              <a:rPr sz="1600" kern="0" spc="-40">
                <a:solidFill>
                  <a:srgbClr val="000000">
                    <a:alpha val="100000"/>
                  </a:srgbClr>
                </a:solidFill>
                <a:latin typeface="SimHei"/>
                <a:ea typeface="SimHei"/>
                <a:cs typeface="SimHei"/>
              </a:rPr>
              <a:t>明细科目余额。</a:t>
            </a:r>
            <a:r>
              <a:rPr sz="1600" b="1" kern="0" spc="-40">
                <a:solidFill>
                  <a:srgbClr val="000000">
                    <a:alpha val="100000"/>
                  </a:srgbClr>
                </a:solidFill>
                <a:latin typeface="SimHei"/>
                <a:ea typeface="SimHei"/>
                <a:cs typeface="SimHei"/>
              </a:rPr>
              <a:t>将“非财政拨</a:t>
            </a:r>
            <a:r>
              <a:rPr sz="1600" b="1" kern="0" spc="-50">
                <a:solidFill>
                  <a:srgbClr val="000000">
                    <a:alpha val="100000"/>
                  </a:srgbClr>
                </a:solidFill>
                <a:latin typeface="SimHei"/>
                <a:ea typeface="SimHei"/>
                <a:cs typeface="SimHei"/>
              </a:rPr>
              <a:t>款结转”科目(年初余额调整、项目间接费用</a:t>
            </a:r>
            <a:endParaRPr lang="SimHei" altLang="SimHei" sz="1600"/>
          </a:p>
          <a:p>
            <a:pPr marL="12700" indent="2540" algn="l" rtl="0" eaLnBrk="0">
              <a:lnSpc>
                <a:spcPct val="168000"/>
              </a:lnSpc>
              <a:spcBef>
                <a:spcPts val="38"/>
              </a:spcBef>
            </a:pPr>
            <a:r>
              <a:rPr sz="1600" b="1" kern="0" spc="-50">
                <a:solidFill>
                  <a:srgbClr val="000000">
                    <a:alpha val="100000"/>
                  </a:srgbClr>
                </a:solidFill>
                <a:latin typeface="SimHei"/>
                <a:ea typeface="SimHei"/>
                <a:cs typeface="SimHei"/>
              </a:rPr>
              <a:t>或管理费、缴回资金、本年收支结转)余额</a:t>
            </a:r>
            <a:r>
              <a:rPr sz="1600" b="1" kern="0" spc="-60">
                <a:solidFill>
                  <a:srgbClr val="000000">
                    <a:alpha val="100000"/>
                  </a:srgbClr>
                </a:solidFill>
                <a:latin typeface="SimHei"/>
                <a:ea typeface="SimHei"/>
                <a:cs typeface="SimHei"/>
              </a:rPr>
              <a:t>转入“非财政拨款结转”科</a:t>
            </a:r>
            <a:r>
              <a:rPr sz="1600" kern="0" spc="-60">
                <a:solidFill>
                  <a:srgbClr val="000000">
                    <a:alpha val="100000"/>
                  </a:srgbClr>
                </a:solidFill>
                <a:latin typeface="SimHei"/>
                <a:ea typeface="SimHei"/>
                <a:cs typeface="SimHei"/>
              </a:rPr>
              <a:t>目(累计结转)。结转后，</a:t>
            </a:r>
            <a:r>
              <a:rPr sz="1600" kern="0" spc="-10">
                <a:solidFill>
                  <a:srgbClr val="000000">
                    <a:alpha val="100000"/>
                  </a:srgbClr>
                </a:solidFill>
                <a:latin typeface="SimHei"/>
                <a:ea typeface="SimHei"/>
                <a:cs typeface="SimHei"/>
              </a:rPr>
              <a:t>   </a:t>
            </a:r>
            <a:r>
              <a:rPr sz="1600" kern="0" spc="-40">
                <a:solidFill>
                  <a:srgbClr val="000000">
                    <a:alpha val="100000"/>
                  </a:srgbClr>
                </a:solidFill>
                <a:latin typeface="SimHei"/>
                <a:ea typeface="SimHei"/>
                <a:cs typeface="SimHei"/>
              </a:rPr>
              <a:t>本科目除“累计结转”明细科目外，其他明细科目应无余额。</a:t>
            </a:r>
            <a:endParaRPr lang="SimHei" altLang="SimHei" sz="1600"/>
          </a:p>
          <a:p>
            <a:pPr algn="l" rtl="0" eaLnBrk="0">
              <a:lnSpc>
                <a:spcPct val="108000"/>
              </a:lnSpc>
            </a:pPr>
            <a:endParaRPr lang="Arial" altLang="Arial" sz="1000"/>
          </a:p>
          <a:p>
            <a:pPr marL="12700" algn="l" rtl="0" eaLnBrk="0">
              <a:lnSpc>
                <a:spcPct val="92000"/>
              </a:lnSpc>
              <a:spcBef>
                <a:spcPts val="488"/>
              </a:spcBef>
            </a:pPr>
            <a:r>
              <a:rPr sz="1600" kern="0" spc="-20">
                <a:solidFill>
                  <a:srgbClr val="000000">
                    <a:alpha val="100000"/>
                  </a:srgbClr>
                </a:solidFill>
                <a:latin typeface="SimHei"/>
                <a:ea typeface="SimHei"/>
                <a:cs typeface="SimHei"/>
              </a:rPr>
              <a:t>(6)年末完成上述</a:t>
            </a:r>
            <a:r>
              <a:rPr sz="1600" kern="0" spc="-30">
                <a:solidFill>
                  <a:srgbClr val="000000">
                    <a:alpha val="100000"/>
                  </a:srgbClr>
                </a:solidFill>
                <a:latin typeface="SimHei"/>
                <a:ea typeface="SimHei"/>
                <a:cs typeface="SimHei"/>
              </a:rPr>
              <a:t>结转后，应当对</a:t>
            </a:r>
            <a:r>
              <a:rPr sz="1600" b="1" kern="0" spc="-30">
                <a:solidFill>
                  <a:srgbClr val="000000">
                    <a:alpha val="100000"/>
                  </a:srgbClr>
                </a:solidFill>
                <a:latin typeface="SimHei"/>
                <a:ea typeface="SimHei"/>
                <a:cs typeface="SimHei"/>
              </a:rPr>
              <a:t>非财政拨款专项结转资</a:t>
            </a:r>
            <a:r>
              <a:rPr sz="1600" kern="0" spc="-30">
                <a:solidFill>
                  <a:srgbClr val="000000">
                    <a:alpha val="100000"/>
                  </a:srgbClr>
                </a:solidFill>
                <a:latin typeface="SimHei"/>
                <a:ea typeface="SimHei"/>
                <a:cs typeface="SimHei"/>
              </a:rPr>
              <a:t>金各项目情况进行分析，将留归本</a:t>
            </a:r>
            <a:endParaRPr lang="SimHei" altLang="SimHei" sz="1600"/>
          </a:p>
          <a:p>
            <a:pPr marL="12700" algn="l" rtl="0" eaLnBrk="0">
              <a:lnSpc>
                <a:spcPct val="85000"/>
              </a:lnSpc>
              <a:spcBef>
                <a:spcPts val="1628"/>
              </a:spcBef>
            </a:pPr>
            <a:r>
              <a:rPr sz="1600" kern="0" spc="-30">
                <a:solidFill>
                  <a:srgbClr val="000000">
                    <a:alpha val="100000"/>
                  </a:srgbClr>
                </a:solidFill>
                <a:latin typeface="SimHei"/>
                <a:ea typeface="SimHei"/>
                <a:cs typeface="SimHei"/>
              </a:rPr>
              <a:t>单位使用的非财政拨款专项(项目已完成)剩余</a:t>
            </a:r>
            <a:r>
              <a:rPr sz="1600" kern="0" spc="-40">
                <a:solidFill>
                  <a:srgbClr val="000000">
                    <a:alpha val="100000"/>
                  </a:srgbClr>
                </a:solidFill>
                <a:latin typeface="SimHei"/>
                <a:ea typeface="SimHei"/>
                <a:cs typeface="SimHei"/>
              </a:rPr>
              <a:t>资金转入非财政拨款结余，借记“非财政拨款结</a:t>
            </a:r>
            <a:endParaRPr lang="SimHei" altLang="SimHei" sz="1600"/>
          </a:p>
          <a:p>
            <a:pPr marL="12700" algn="l" rtl="0" eaLnBrk="0">
              <a:lnSpc>
                <a:spcPts val="3475"/>
              </a:lnSpc>
            </a:pPr>
            <a:r>
              <a:rPr sz="1600" kern="0" spc="-50">
                <a:solidFill>
                  <a:srgbClr val="000000">
                    <a:alpha val="100000"/>
                  </a:srgbClr>
                </a:solidFill>
                <a:latin typeface="SimHei"/>
                <a:ea typeface="SimHei"/>
                <a:cs typeface="SimHei"/>
              </a:rPr>
              <a:t>转”科目(累计结转),贷记“非</a:t>
            </a:r>
            <a:r>
              <a:rPr sz="1600" kern="0" spc="-60">
                <a:solidFill>
                  <a:srgbClr val="000000">
                    <a:alpha val="100000"/>
                  </a:srgbClr>
                </a:solidFill>
                <a:latin typeface="SimHei"/>
                <a:ea typeface="SimHei"/>
                <a:cs typeface="SimHei"/>
              </a:rPr>
              <a:t>财政拨款结余--结转转入”科目。</a:t>
            </a:r>
            <a:endParaRPr lang="SimHei" altLang="SimHei" sz="1600"/>
          </a:p>
        </p:txBody>
      </p:sp>
      <p:sp>
        <p:nvSpPr>
          <p:cNvPr id="196" name="textbox 196"/>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8" name="textbox 198"/>
          <p:cNvSpPr/>
          <p:nvPr/>
        </p:nvSpPr>
        <p:spPr>
          <a:xfrm>
            <a:off x="1136626" y="3103142"/>
            <a:ext cx="8604884" cy="18954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8"/>
              </a:lnSpc>
            </a:pPr>
            <a:endParaRPr lang="Arial" altLang="Arial" sz="100"/>
          </a:p>
          <a:p>
            <a:pPr marL="120650" algn="l" rtl="0" eaLnBrk="0">
              <a:lnSpc>
                <a:spcPct val="92000"/>
              </a:lnSpc>
            </a:pPr>
            <a:r>
              <a:rPr sz="1600" kern="0" spc="-40">
                <a:solidFill>
                  <a:srgbClr val="000000">
                    <a:alpha val="100000"/>
                  </a:srgbClr>
                </a:solidFill>
                <a:latin typeface="SimHei"/>
                <a:ea typeface="SimHei"/>
                <a:cs typeface="SimHei"/>
              </a:rPr>
              <a:t>【例12】某单位按照规</a:t>
            </a:r>
            <a:r>
              <a:rPr sz="1600" kern="0" spc="-50">
                <a:solidFill>
                  <a:srgbClr val="000000">
                    <a:alpha val="100000"/>
                  </a:srgbClr>
                </a:solidFill>
                <a:latin typeface="SimHei"/>
                <a:ea typeface="SimHei"/>
                <a:cs typeface="SimHei"/>
              </a:rPr>
              <a:t>定缴回非财政拨款结转资金为300000元，相应的分录为：</a:t>
            </a:r>
            <a:endParaRPr lang="SimHei" altLang="SimHei" sz="1600"/>
          </a:p>
          <a:p>
            <a:pPr marL="12700" algn="l" rtl="0" eaLnBrk="0">
              <a:lnSpc>
                <a:spcPct val="96000"/>
              </a:lnSpc>
              <a:spcBef>
                <a:spcPts val="1651"/>
              </a:spcBef>
            </a:pPr>
            <a:r>
              <a:rPr sz="1600" kern="0" spc="-70">
                <a:solidFill>
                  <a:srgbClr val="000000">
                    <a:alpha val="100000"/>
                  </a:srgbClr>
                </a:solidFill>
                <a:latin typeface="SimHei"/>
                <a:ea typeface="SimHei"/>
                <a:cs typeface="SimHei"/>
              </a:rPr>
              <a:t>借：非财政拨款结转--缴回资金      </a:t>
            </a:r>
            <a:r>
              <a:rPr sz="1300" kern="0" spc="-70">
                <a:solidFill>
                  <a:srgbClr val="000000">
                    <a:alpha val="100000"/>
                  </a:srgbClr>
                </a:solidFill>
                <a:latin typeface="SimSun"/>
                <a:ea typeface="SimSun"/>
                <a:cs typeface="SimSun"/>
              </a:rPr>
              <a:t>300000              </a:t>
            </a:r>
            <a:r>
              <a:rPr sz="1600" kern="0" spc="-70">
                <a:solidFill>
                  <a:srgbClr val="000000">
                    <a:alpha val="100000"/>
                  </a:srgbClr>
                </a:solidFill>
                <a:latin typeface="SimHei"/>
                <a:ea typeface="SimHei"/>
                <a:cs typeface="SimHei"/>
              </a:rPr>
              <a:t>贷：资金结存--货</a:t>
            </a:r>
            <a:r>
              <a:rPr sz="1600" kern="0" spc="-80">
                <a:solidFill>
                  <a:srgbClr val="000000">
                    <a:alpha val="100000"/>
                  </a:srgbClr>
                </a:solidFill>
                <a:latin typeface="SimHei"/>
                <a:ea typeface="SimHei"/>
                <a:cs typeface="SimHei"/>
              </a:rPr>
              <a:t>币资金</a:t>
            </a:r>
            <a:r>
              <a:rPr sz="1600" kern="0" spc="240">
                <a:solidFill>
                  <a:srgbClr val="000000">
                    <a:alpha val="100000"/>
                  </a:srgbClr>
                </a:solidFill>
                <a:latin typeface="SimHei"/>
                <a:ea typeface="SimHei"/>
                <a:cs typeface="SimHei"/>
              </a:rPr>
              <a:t>   </a:t>
            </a:r>
            <a:r>
              <a:rPr sz="1300" kern="0" spc="-80">
                <a:solidFill>
                  <a:srgbClr val="000000">
                    <a:alpha val="100000"/>
                  </a:srgbClr>
                </a:solidFill>
                <a:latin typeface="SimSun"/>
                <a:ea typeface="SimSun"/>
                <a:cs typeface="SimSun"/>
              </a:rPr>
              <a:t>300000</a:t>
            </a:r>
            <a:endParaRPr lang="SimSun" altLang="SimSun" sz="1300"/>
          </a:p>
          <a:p>
            <a:pPr marL="12700" algn="l" rtl="0" eaLnBrk="0">
              <a:lnSpc>
                <a:spcPts val="1830"/>
              </a:lnSpc>
              <a:spcBef>
                <a:spcPts val="1417"/>
              </a:spcBef>
            </a:pPr>
            <a:r>
              <a:rPr sz="1500" kern="0" spc="-30">
                <a:solidFill>
                  <a:srgbClr val="000000">
                    <a:alpha val="100000"/>
                  </a:srgbClr>
                </a:solidFill>
                <a:latin typeface="SimHei"/>
                <a:ea typeface="SimHei"/>
                <a:cs typeface="SimHei"/>
              </a:rPr>
              <a:t>借：累计盈余      </a:t>
            </a:r>
            <a:r>
              <a:rPr sz="1200" kern="0" spc="-30">
                <a:solidFill>
                  <a:srgbClr val="000000">
                    <a:alpha val="100000"/>
                  </a:srgbClr>
                </a:solidFill>
                <a:latin typeface="SimSun"/>
                <a:ea typeface="SimSun"/>
                <a:cs typeface="SimSun"/>
              </a:rPr>
              <a:t>300000   </a:t>
            </a:r>
            <a:r>
              <a:rPr sz="1200" kern="0" spc="-40">
                <a:solidFill>
                  <a:srgbClr val="000000">
                    <a:alpha val="100000"/>
                  </a:srgbClr>
                </a:solidFill>
                <a:latin typeface="SimSun"/>
                <a:ea typeface="SimSun"/>
                <a:cs typeface="SimSun"/>
              </a:rPr>
              <a:t>            </a:t>
            </a:r>
            <a:r>
              <a:rPr sz="1500" kern="0" spc="-40">
                <a:solidFill>
                  <a:srgbClr val="000000">
                    <a:alpha val="100000"/>
                  </a:srgbClr>
                </a:solidFill>
                <a:latin typeface="SimHei"/>
                <a:ea typeface="SimHei"/>
                <a:cs typeface="SimHei"/>
              </a:rPr>
              <a:t>贷：银行存款</a:t>
            </a:r>
            <a:r>
              <a:rPr sz="1500" kern="0" spc="20">
                <a:solidFill>
                  <a:srgbClr val="000000">
                    <a:alpha val="100000"/>
                  </a:srgbClr>
                </a:solidFill>
                <a:latin typeface="SimHei"/>
                <a:ea typeface="SimHei"/>
                <a:cs typeface="SimHei"/>
              </a:rPr>
              <a:t>      </a:t>
            </a:r>
            <a:r>
              <a:rPr sz="1200" kern="0" spc="-40">
                <a:solidFill>
                  <a:srgbClr val="000000">
                    <a:alpha val="100000"/>
                  </a:srgbClr>
                </a:solidFill>
                <a:latin typeface="SimSun"/>
                <a:ea typeface="SimSun"/>
                <a:cs typeface="SimSun"/>
              </a:rPr>
              <a:t>300000</a:t>
            </a:r>
            <a:endParaRPr lang="SimSun" altLang="SimSun" sz="1200"/>
          </a:p>
          <a:p>
            <a:pPr algn="r" rtl="0" eaLnBrk="0">
              <a:lnSpc>
                <a:spcPct val="85000"/>
              </a:lnSpc>
              <a:spcBef>
                <a:spcPts val="1336"/>
              </a:spcBef>
            </a:pPr>
            <a:r>
              <a:rPr sz="1600" kern="0" spc="-40">
                <a:solidFill>
                  <a:srgbClr val="000000">
                    <a:alpha val="100000"/>
                  </a:srgbClr>
                </a:solidFill>
                <a:latin typeface="SimHei"/>
                <a:ea typeface="SimHei"/>
                <a:cs typeface="SimHei"/>
              </a:rPr>
              <a:t>【例13】某单位年末非财政拨款结转下明细科目情况如下：年</a:t>
            </a:r>
            <a:r>
              <a:rPr sz="1600" kern="0" spc="-50">
                <a:solidFill>
                  <a:srgbClr val="000000">
                    <a:alpha val="100000"/>
                  </a:srgbClr>
                </a:solidFill>
                <a:latin typeface="SimHei"/>
                <a:ea typeface="SimHei"/>
                <a:cs typeface="SimHei"/>
              </a:rPr>
              <a:t>初余额调整贷方200000元，项目间接</a:t>
            </a:r>
            <a:endParaRPr lang="SimHei" altLang="SimHei" sz="1600"/>
          </a:p>
          <a:p>
            <a:pPr marL="12700" algn="l" rtl="0" eaLnBrk="0">
              <a:lnSpc>
                <a:spcPts val="3250"/>
              </a:lnSpc>
            </a:pPr>
            <a:r>
              <a:rPr sz="1600" kern="0" spc="-10">
                <a:solidFill>
                  <a:srgbClr val="000000">
                    <a:alpha val="100000"/>
                  </a:srgbClr>
                </a:solidFill>
                <a:latin typeface="SimHei"/>
                <a:ea typeface="SimHei"/>
                <a:cs typeface="SimHei"/>
              </a:rPr>
              <a:t>费用借方100000元，本年收</a:t>
            </a:r>
            <a:r>
              <a:rPr sz="1600" kern="0" spc="-20">
                <a:solidFill>
                  <a:srgbClr val="000000">
                    <a:alpha val="100000"/>
                  </a:srgbClr>
                </a:solidFill>
                <a:latin typeface="SimHei"/>
                <a:ea typeface="SimHei"/>
                <a:cs typeface="SimHei"/>
              </a:rPr>
              <a:t>支结转贷方300000元，相应的分录为：</a:t>
            </a:r>
            <a:endParaRPr lang="SimHei" altLang="SimHei" sz="1600"/>
          </a:p>
        </p:txBody>
      </p:sp>
      <p:graphicFrame>
        <p:nvGraphicFramePr>
          <p:cNvPr id="200" name="table 200"/>
          <p:cNvGraphicFramePr>
            <a:graphicFrameLocks noGrp="1"/>
          </p:cNvGraphicFramePr>
          <p:nvPr/>
        </p:nvGraphicFramePr>
        <p:xfrm>
          <a:off x="1149326" y="2312537"/>
          <a:ext cx="7700009" cy="619125"/>
        </p:xfrm>
        <a:graphic>
          <a:graphicData uri="http://schemas.openxmlformats.org/drawingml/2006/table">
            <a:tbl>
              <a:tblPr/>
              <a:tblGrid>
                <a:gridCol w="2818129"/>
                <a:gridCol w="4881879"/>
              </a:tblGrid>
              <a:tr h="306070">
                <a:tc>
                  <a:txBody>
                    <a:bodyPr vert="horz" wrap="square"/>
                    <a:lstStyle/>
                    <a:p>
                      <a:pPr algn="l" rtl="0" eaLnBrk="0">
                        <a:lnSpc>
                          <a:spcPct val="12823"/>
                        </a:lnSpc>
                      </a:pPr>
                      <a:endParaRPr lang="Arial" altLang="Arial" sz="100"/>
                    </a:p>
                    <a:p>
                      <a:pPr algn="l" rtl="0" eaLnBrk="0">
                        <a:lnSpc>
                          <a:spcPct val="95000"/>
                        </a:lnSpc>
                      </a:pPr>
                      <a:r>
                        <a:rPr sz="1600" kern="0" spc="-120">
                          <a:solidFill>
                            <a:srgbClr val="000000">
                              <a:alpha val="100000"/>
                            </a:srgbClr>
                          </a:solidFill>
                          <a:latin typeface="SimHei"/>
                          <a:ea typeface="SimHei"/>
                          <a:cs typeface="SimHei"/>
                        </a:rPr>
                        <a:t>借：非财政拨款结转--管理费</a:t>
                      </a:r>
                      <a:endParaRPr lang="SimHei" altLang="SimHei" sz="1600"/>
                    </a:p>
                  </a:txBody>
                  <a:tcPr marL="0" marR="0" marT="0" marB="0">
                    <a:lnL>
                      <a:noFill/>
                    </a:lnL>
                    <a:lnR>
                      <a:noFill/>
                    </a:lnR>
                    <a:lnT>
                      <a:noFill/>
                    </a:lnT>
                    <a:lnB>
                      <a:noFill/>
                    </a:lnB>
                  </a:tcPr>
                </a:tc>
                <a:tc>
                  <a:txBody>
                    <a:bodyPr vert="horz" wrap="square"/>
                    <a:lstStyle/>
                    <a:p>
                      <a:pPr algn="l" rtl="0" eaLnBrk="0">
                        <a:lnSpc>
                          <a:spcPct val="12823"/>
                        </a:lnSpc>
                      </a:pPr>
                      <a:endParaRPr lang="Arial" altLang="Arial" sz="100"/>
                    </a:p>
                    <a:p>
                      <a:pPr algn="r" rtl="0" eaLnBrk="0">
                        <a:lnSpc>
                          <a:spcPct val="95000"/>
                        </a:lnSpc>
                      </a:pPr>
                      <a:r>
                        <a:rPr sz="1600" kern="0" spc="-70">
                          <a:solidFill>
                            <a:srgbClr val="000000">
                              <a:alpha val="100000"/>
                            </a:srgbClr>
                          </a:solidFill>
                          <a:latin typeface="SimHei"/>
                          <a:ea typeface="SimHei"/>
                          <a:cs typeface="SimHei"/>
                        </a:rPr>
                        <a:t>200000</a:t>
                      </a:r>
                      <a:r>
                        <a:rPr sz="1600" kern="0" spc="130">
                          <a:solidFill>
                            <a:srgbClr val="000000">
                              <a:alpha val="100000"/>
                            </a:srgbClr>
                          </a:solidFill>
                          <a:latin typeface="SimHei"/>
                          <a:ea typeface="SimHei"/>
                          <a:cs typeface="SimHei"/>
                        </a:rPr>
                        <a:t>  </a:t>
                      </a:r>
                      <a:r>
                        <a:rPr sz="1600" kern="0" spc="-70">
                          <a:solidFill>
                            <a:srgbClr val="000000">
                              <a:alpha val="100000"/>
                            </a:srgbClr>
                          </a:solidFill>
                          <a:latin typeface="SimHei"/>
                          <a:ea typeface="SimHei"/>
                          <a:cs typeface="SimHei"/>
                        </a:rPr>
                        <a:t>贷：非财政拨款结余--管理费</a:t>
                      </a:r>
                      <a:r>
                        <a:rPr sz="1600" kern="0" spc="10">
                          <a:solidFill>
                            <a:srgbClr val="000000">
                              <a:alpha val="100000"/>
                            </a:srgbClr>
                          </a:solidFill>
                          <a:latin typeface="SimHei"/>
                          <a:ea typeface="SimHei"/>
                          <a:cs typeface="SimHei"/>
                        </a:rPr>
                        <a:t>       </a:t>
                      </a:r>
                      <a:r>
                        <a:rPr sz="1300" kern="0" spc="-70">
                          <a:solidFill>
                            <a:srgbClr val="000000">
                              <a:alpha val="100000"/>
                            </a:srgbClr>
                          </a:solidFill>
                          <a:latin typeface="SimSun"/>
                          <a:ea typeface="SimSun"/>
                          <a:cs typeface="SimSun"/>
                        </a:rPr>
                        <a:t>200000</a:t>
                      </a:r>
                      <a:endParaRPr lang="SimSun" altLang="SimSun" sz="1300"/>
                    </a:p>
                  </a:txBody>
                  <a:tcPr marL="0" marR="0" marT="0" marB="0">
                    <a:lnL>
                      <a:noFill/>
                    </a:lnL>
                    <a:lnR>
                      <a:noFill/>
                    </a:lnR>
                    <a:lnT>
                      <a:noFill/>
                    </a:lnT>
                    <a:lnB>
                      <a:noFill/>
                    </a:lnB>
                  </a:tcPr>
                </a:tc>
              </a:tr>
              <a:tr h="313054">
                <a:tc>
                  <a:txBody>
                    <a:bodyPr vert="horz" wrap="square"/>
                    <a:lstStyle/>
                    <a:p>
                      <a:pPr algn="l" rtl="0" eaLnBrk="0">
                        <a:lnSpc>
                          <a:spcPct val="100000"/>
                        </a:lnSpc>
                      </a:pPr>
                      <a:endParaRPr lang="Arial" altLang="Arial" sz="700"/>
                    </a:p>
                    <a:p>
                      <a:pPr algn="l" rtl="0" eaLnBrk="0">
                        <a:lnSpc>
                          <a:spcPct val="82000"/>
                        </a:lnSpc>
                        <a:spcBef>
                          <a:spcPts val="1"/>
                        </a:spcBef>
                      </a:pPr>
                      <a:r>
                        <a:rPr sz="1600" kern="0" spc="-100">
                          <a:solidFill>
                            <a:srgbClr val="000000">
                              <a:alpha val="100000"/>
                            </a:srgbClr>
                          </a:solidFill>
                          <a:latin typeface="SimHei"/>
                          <a:ea typeface="SimHei"/>
                          <a:cs typeface="SimHei"/>
                        </a:rPr>
                        <a:t>借：单位管理费用</a:t>
                      </a:r>
                      <a:r>
                        <a:rPr sz="1600" kern="0" spc="340">
                          <a:solidFill>
                            <a:srgbClr val="000000">
                              <a:alpha val="100000"/>
                            </a:srgbClr>
                          </a:solidFill>
                          <a:latin typeface="SimHei"/>
                          <a:ea typeface="SimHei"/>
                          <a:cs typeface="SimHei"/>
                        </a:rPr>
                        <a:t> </a:t>
                      </a:r>
                      <a:r>
                        <a:rPr sz="1600" kern="0" spc="-100">
                          <a:solidFill>
                            <a:srgbClr val="000000">
                              <a:alpha val="100000"/>
                            </a:srgbClr>
                          </a:solidFill>
                          <a:latin typeface="SimHei"/>
                          <a:ea typeface="SimHei"/>
                          <a:cs typeface="SimHei"/>
                        </a:rPr>
                        <a:t>2</a:t>
                      </a:r>
                      <a:r>
                        <a:rPr sz="1600" kern="0" spc="-110">
                          <a:solidFill>
                            <a:srgbClr val="000000">
                              <a:alpha val="100000"/>
                            </a:srgbClr>
                          </a:solidFill>
                          <a:latin typeface="SimHei"/>
                          <a:ea typeface="SimHei"/>
                          <a:cs typeface="SimHei"/>
                        </a:rPr>
                        <a:t>00000</a:t>
                      </a:r>
                      <a:endParaRPr lang="SimHei" altLang="SimHei" sz="1600"/>
                    </a:p>
                  </a:txBody>
                  <a:tcPr marL="0" marR="0" marT="0" marB="0">
                    <a:lnL>
                      <a:noFill/>
                    </a:lnL>
                    <a:lnR>
                      <a:noFill/>
                    </a:lnR>
                    <a:lnT>
                      <a:noFill/>
                    </a:lnT>
                    <a:lnB>
                      <a:noFill/>
                    </a:lnB>
                  </a:tcPr>
                </a:tc>
                <a:tc>
                  <a:txBody>
                    <a:bodyPr vert="horz" wrap="square"/>
                    <a:lstStyle/>
                    <a:p>
                      <a:pPr algn="l" rtl="0" eaLnBrk="0">
                        <a:lnSpc>
                          <a:spcPct val="110000"/>
                        </a:lnSpc>
                      </a:pPr>
                      <a:endParaRPr lang="Arial" altLang="Arial" sz="600"/>
                    </a:p>
                    <a:p>
                      <a:pPr marL="622934" algn="l" rtl="0" eaLnBrk="0">
                        <a:lnSpc>
                          <a:spcPct val="90000"/>
                        </a:lnSpc>
                        <a:spcBef>
                          <a:spcPts val="3"/>
                        </a:spcBef>
                      </a:pPr>
                      <a:r>
                        <a:rPr sz="1500" kern="0" spc="-30">
                          <a:solidFill>
                            <a:srgbClr val="000000">
                              <a:alpha val="100000"/>
                            </a:srgbClr>
                          </a:solidFill>
                          <a:latin typeface="SimHei"/>
                          <a:ea typeface="SimHei"/>
                          <a:cs typeface="SimHei"/>
                        </a:rPr>
                        <a:t>贷：预提费用--管</a:t>
                      </a:r>
                      <a:r>
                        <a:rPr sz="1500" kern="0" spc="-40">
                          <a:solidFill>
                            <a:srgbClr val="000000">
                              <a:alpha val="100000"/>
                            </a:srgbClr>
                          </a:solidFill>
                          <a:latin typeface="SimHei"/>
                          <a:ea typeface="SimHei"/>
                          <a:cs typeface="SimHei"/>
                        </a:rPr>
                        <a:t>理费</a:t>
                      </a:r>
                      <a:r>
                        <a:rPr sz="1500" kern="0" spc="0">
                          <a:solidFill>
                            <a:srgbClr val="000000">
                              <a:alpha val="100000"/>
                            </a:srgbClr>
                          </a:solidFill>
                          <a:latin typeface="SimHei"/>
                          <a:ea typeface="SimHei"/>
                          <a:cs typeface="SimHei"/>
                        </a:rPr>
                        <a:t>          </a:t>
                      </a:r>
                      <a:r>
                        <a:rPr sz="1200" kern="0" spc="-40">
                          <a:solidFill>
                            <a:srgbClr val="000000">
                              <a:alpha val="100000"/>
                            </a:srgbClr>
                          </a:solidFill>
                          <a:latin typeface="SimSun"/>
                          <a:ea typeface="SimSun"/>
                          <a:cs typeface="SimSun"/>
                        </a:rPr>
                        <a:t>200000</a:t>
                      </a:r>
                      <a:endParaRPr lang="SimSun" altLang="SimSun" sz="1200"/>
                    </a:p>
                  </a:txBody>
                  <a:tcPr marL="0" marR="0" marT="0" marB="0">
                    <a:lnL>
                      <a:noFill/>
                    </a:lnL>
                    <a:lnR>
                      <a:noFill/>
                    </a:lnR>
                    <a:lnT>
                      <a:noFill/>
                    </a:lnT>
                    <a:lnB>
                      <a:noFill/>
                    </a:lnB>
                  </a:tcPr>
                </a:tc>
              </a:tr>
            </a:tbl>
          </a:graphicData>
        </a:graphic>
      </p:graphicFrame>
      <p:sp>
        <p:nvSpPr>
          <p:cNvPr id="202" name="textbox 202"/>
          <p:cNvSpPr/>
          <p:nvPr/>
        </p:nvSpPr>
        <p:spPr>
          <a:xfrm>
            <a:off x="1136626" y="5182796"/>
            <a:ext cx="3051175" cy="10845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5"/>
              </a:lnSpc>
            </a:pPr>
            <a:endParaRPr lang="Arial" altLang="Arial" sz="100"/>
          </a:p>
          <a:p>
            <a:pPr algn="r" rtl="0" eaLnBrk="0">
              <a:lnSpc>
                <a:spcPct val="96000"/>
              </a:lnSpc>
            </a:pPr>
            <a:r>
              <a:rPr sz="1600" kern="0" spc="-120">
                <a:solidFill>
                  <a:srgbClr val="000000">
                    <a:alpha val="100000"/>
                  </a:srgbClr>
                </a:solidFill>
                <a:latin typeface="SimHei"/>
                <a:ea typeface="SimHei"/>
                <a:cs typeface="SimHei"/>
              </a:rPr>
              <a:t>借：非</a:t>
            </a:r>
            <a:r>
              <a:rPr sz="1600" kern="0" spc="-110">
                <a:solidFill>
                  <a:srgbClr val="000000">
                    <a:alpha val="100000"/>
                  </a:srgbClr>
                </a:solidFill>
                <a:latin typeface="SimHei"/>
                <a:ea typeface="SimHei"/>
                <a:cs typeface="SimHei"/>
              </a:rPr>
              <a:t>财政拨款结转--年末余额调</a:t>
            </a:r>
            <a:r>
              <a:rPr sz="1600" kern="0" spc="-80">
                <a:solidFill>
                  <a:srgbClr val="000000">
                    <a:alpha val="100000"/>
                  </a:srgbClr>
                </a:solidFill>
                <a:latin typeface="SimHei"/>
                <a:ea typeface="SimHei"/>
                <a:cs typeface="SimHei"/>
              </a:rPr>
              <a:t>整</a:t>
            </a:r>
            <a:endParaRPr lang="SimHei" altLang="SimHei" sz="1600"/>
          </a:p>
          <a:p>
            <a:pPr marL="12700" algn="l" rtl="0" eaLnBrk="0">
              <a:lnSpc>
                <a:spcPct val="96000"/>
              </a:lnSpc>
              <a:spcBef>
                <a:spcPts val="1457"/>
              </a:spcBef>
            </a:pPr>
            <a:r>
              <a:rPr sz="1600" kern="0" spc="-110">
                <a:solidFill>
                  <a:srgbClr val="000000">
                    <a:alpha val="100000"/>
                  </a:srgbClr>
                </a:solidFill>
                <a:latin typeface="SimHei"/>
                <a:ea typeface="SimHei"/>
                <a:cs typeface="SimHei"/>
              </a:rPr>
              <a:t>贷：非财政拨款结转-</a:t>
            </a:r>
            <a:r>
              <a:rPr sz="1600" kern="0" spc="-120">
                <a:solidFill>
                  <a:srgbClr val="000000">
                    <a:alpha val="100000"/>
                  </a:srgbClr>
                </a:solidFill>
                <a:latin typeface="SimHei"/>
                <a:ea typeface="SimHei"/>
                <a:cs typeface="SimHei"/>
              </a:rPr>
              <a:t>-累计结转</a:t>
            </a:r>
            <a:endParaRPr lang="SimHei" altLang="SimHei" sz="1600"/>
          </a:p>
          <a:p>
            <a:pPr algn="l" rtl="0" eaLnBrk="0">
              <a:lnSpc>
                <a:spcPct val="102000"/>
              </a:lnSpc>
            </a:pPr>
            <a:endParaRPr lang="Arial" altLang="Arial" sz="1100"/>
          </a:p>
          <a:p>
            <a:pPr algn="l" rtl="0" eaLnBrk="0">
              <a:lnSpc>
                <a:spcPct val="9103"/>
              </a:lnSpc>
            </a:pPr>
            <a:endParaRPr lang="Arial" altLang="Arial" sz="100"/>
          </a:p>
          <a:p>
            <a:pPr marL="12700" algn="l" rtl="0" eaLnBrk="0">
              <a:lnSpc>
                <a:spcPct val="96000"/>
              </a:lnSpc>
            </a:pPr>
            <a:r>
              <a:rPr sz="1600" kern="0" spc="-110">
                <a:solidFill>
                  <a:srgbClr val="000000">
                    <a:alpha val="100000"/>
                  </a:srgbClr>
                </a:solidFill>
                <a:latin typeface="SimHei"/>
                <a:ea typeface="SimHei"/>
                <a:cs typeface="SimHei"/>
              </a:rPr>
              <a:t>借：非财政拨款结转-</a:t>
            </a:r>
            <a:r>
              <a:rPr sz="1600" kern="0" spc="-120">
                <a:solidFill>
                  <a:srgbClr val="000000">
                    <a:alpha val="100000"/>
                  </a:srgbClr>
                </a:solidFill>
                <a:latin typeface="SimHei"/>
                <a:ea typeface="SimHei"/>
                <a:cs typeface="SimHei"/>
              </a:rPr>
              <a:t>-累计结转</a:t>
            </a:r>
            <a:endParaRPr lang="SimHei" altLang="SimHei" sz="1600"/>
          </a:p>
        </p:txBody>
      </p:sp>
      <p:sp>
        <p:nvSpPr>
          <p:cNvPr id="204" name="textbox 204"/>
          <p:cNvSpPr/>
          <p:nvPr/>
        </p:nvSpPr>
        <p:spPr>
          <a:xfrm>
            <a:off x="1143030" y="1877582"/>
            <a:ext cx="7893050" cy="2495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8"/>
              </a:lnSpc>
            </a:pPr>
            <a:endParaRPr lang="Arial" altLang="Arial" sz="100"/>
          </a:p>
          <a:p>
            <a:pPr marL="114300" algn="l" rtl="0" eaLnBrk="0">
              <a:lnSpc>
                <a:spcPct val="92000"/>
              </a:lnSpc>
            </a:pPr>
            <a:r>
              <a:rPr sz="1600" kern="0" spc="-40">
                <a:solidFill>
                  <a:srgbClr val="000000">
                    <a:alpha val="100000"/>
                  </a:srgbClr>
                </a:solidFill>
                <a:latin typeface="SimHei"/>
                <a:ea typeface="SimHei"/>
                <a:cs typeface="SimHei"/>
              </a:rPr>
              <a:t>【例11】某单位从单位的科研</a:t>
            </a:r>
            <a:r>
              <a:rPr sz="1600" kern="0" spc="-50">
                <a:solidFill>
                  <a:srgbClr val="000000">
                    <a:alpha val="100000"/>
                  </a:srgbClr>
                </a:solidFill>
                <a:latin typeface="SimHei"/>
                <a:ea typeface="SimHei"/>
                <a:cs typeface="SimHei"/>
              </a:rPr>
              <a:t>项目预算收入中提取项目管理费200000元，相应的分录为：</a:t>
            </a:r>
            <a:endParaRPr lang="SimHei" altLang="SimHei" sz="1600"/>
          </a:p>
        </p:txBody>
      </p:sp>
      <p:sp>
        <p:nvSpPr>
          <p:cNvPr id="206" name="textbox 206"/>
          <p:cNvSpPr/>
          <p:nvPr/>
        </p:nvSpPr>
        <p:spPr>
          <a:xfrm>
            <a:off x="3356647" y="952213"/>
            <a:ext cx="5076825" cy="332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1270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p:txBody>
      </p:sp>
      <p:sp>
        <p:nvSpPr>
          <p:cNvPr id="208" name="textbox 208"/>
          <p:cNvSpPr/>
          <p:nvPr/>
        </p:nvSpPr>
        <p:spPr>
          <a:xfrm>
            <a:off x="5924596" y="6008281"/>
            <a:ext cx="3857625" cy="2590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5"/>
              </a:lnSpc>
            </a:pPr>
            <a:endParaRPr lang="Arial" altLang="Arial" sz="100"/>
          </a:p>
          <a:p>
            <a:pPr marL="12700" algn="l" rtl="0" eaLnBrk="0">
              <a:lnSpc>
                <a:spcPct val="96000"/>
              </a:lnSpc>
            </a:pPr>
            <a:r>
              <a:rPr sz="1600" kern="0" spc="-10">
                <a:solidFill>
                  <a:srgbClr val="000000">
                    <a:alpha val="100000"/>
                  </a:srgbClr>
                </a:solidFill>
                <a:latin typeface="SimHei"/>
                <a:ea typeface="SimHei"/>
                <a:cs typeface="SimHei"/>
              </a:rPr>
              <a:t>贷：非财政拨款结转--项目间接费用10000</a:t>
            </a:r>
            <a:r>
              <a:rPr sz="1600" kern="0" spc="-20">
                <a:solidFill>
                  <a:srgbClr val="000000">
                    <a:alpha val="100000"/>
                  </a:srgbClr>
                </a:solidFill>
                <a:latin typeface="SimHei"/>
                <a:ea typeface="SimHei"/>
                <a:cs typeface="SimHei"/>
              </a:rPr>
              <a:t>0</a:t>
            </a:r>
            <a:endParaRPr lang="SimHei" altLang="SimHei" sz="1600"/>
          </a:p>
        </p:txBody>
      </p:sp>
      <p:sp>
        <p:nvSpPr>
          <p:cNvPr id="210" name="textbox 210"/>
          <p:cNvSpPr/>
          <p:nvPr/>
        </p:nvSpPr>
        <p:spPr>
          <a:xfrm>
            <a:off x="5232412" y="5182796"/>
            <a:ext cx="2174875" cy="2590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65"/>
              </a:lnSpc>
            </a:pPr>
            <a:endParaRPr lang="Arial" altLang="Arial" sz="100"/>
          </a:p>
          <a:p>
            <a:pPr marL="12700" algn="l" rtl="0" eaLnBrk="0">
              <a:lnSpc>
                <a:spcPct val="96000"/>
              </a:lnSpc>
            </a:pPr>
            <a:r>
              <a:rPr sz="1600" kern="0" spc="60">
                <a:solidFill>
                  <a:srgbClr val="000000">
                    <a:alpha val="100000"/>
                  </a:srgbClr>
                </a:solidFill>
                <a:latin typeface="SimHei"/>
                <a:ea typeface="SimHei"/>
                <a:cs typeface="SimHei"/>
              </a:rPr>
              <a:t>--本年收支结转300000</a:t>
            </a:r>
            <a:endParaRPr lang="SimHei" altLang="SimHei" sz="1600"/>
          </a:p>
        </p:txBody>
      </p:sp>
      <p:sp>
        <p:nvSpPr>
          <p:cNvPr id="212" name="textbox 212"/>
          <p:cNvSpPr/>
          <p:nvPr/>
        </p:nvSpPr>
        <p:spPr>
          <a:xfrm>
            <a:off x="4318020" y="5212463"/>
            <a:ext cx="629284" cy="2190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890"/>
              </a:lnSpc>
            </a:pPr>
            <a:endParaRPr lang="Arial" altLang="Arial" sz="100"/>
          </a:p>
          <a:p>
            <a:pPr marL="12700" algn="l" rtl="0" eaLnBrk="0">
              <a:lnSpc>
                <a:spcPct val="79000"/>
              </a:lnSpc>
            </a:pPr>
            <a:r>
              <a:rPr sz="1600" kern="0" spc="-10">
                <a:solidFill>
                  <a:srgbClr val="000000">
                    <a:alpha val="100000"/>
                  </a:srgbClr>
                </a:solidFill>
                <a:latin typeface="SimHei"/>
                <a:ea typeface="SimHei"/>
                <a:cs typeface="SimHei"/>
              </a:rPr>
              <a:t>200000</a:t>
            </a:r>
            <a:endParaRPr lang="SimHei" altLang="SimHei" sz="1600"/>
          </a:p>
        </p:txBody>
      </p:sp>
      <p:sp>
        <p:nvSpPr>
          <p:cNvPr id="214" name="textbox 214"/>
          <p:cNvSpPr/>
          <p:nvPr/>
        </p:nvSpPr>
        <p:spPr>
          <a:xfrm>
            <a:off x="4356088" y="5650035"/>
            <a:ext cx="511175" cy="1809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627"/>
              </a:lnSpc>
            </a:pPr>
            <a:endParaRPr lang="Arial" altLang="Arial" sz="100"/>
          </a:p>
          <a:p>
            <a:pPr marL="12700" algn="l" rtl="0" eaLnBrk="0">
              <a:lnSpc>
                <a:spcPct val="78000"/>
              </a:lnSpc>
            </a:pPr>
            <a:r>
              <a:rPr sz="1300" kern="0" spc="-20">
                <a:solidFill>
                  <a:srgbClr val="000000">
                    <a:alpha val="100000"/>
                  </a:srgbClr>
                </a:solidFill>
                <a:latin typeface="SimSun"/>
                <a:ea typeface="SimSun"/>
                <a:cs typeface="SimSun"/>
              </a:rPr>
              <a:t>500000</a:t>
            </a:r>
            <a:endParaRPr lang="SimSun" altLang="SimSun" sz="1300"/>
          </a:p>
        </p:txBody>
      </p:sp>
      <p:sp>
        <p:nvSpPr>
          <p:cNvPr id="216" name="textbox 216"/>
          <p:cNvSpPr/>
          <p:nvPr/>
        </p:nvSpPr>
        <p:spPr>
          <a:xfrm>
            <a:off x="4356088" y="6062155"/>
            <a:ext cx="502284" cy="1816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961"/>
              </a:lnSpc>
            </a:pPr>
            <a:endParaRPr lang="Arial" altLang="Arial" sz="100"/>
          </a:p>
          <a:p>
            <a:pPr marL="12700" algn="l" rtl="0" eaLnBrk="0">
              <a:lnSpc>
                <a:spcPct val="79000"/>
              </a:lnSpc>
            </a:pPr>
            <a:r>
              <a:rPr sz="1300" kern="0" spc="-30">
                <a:solidFill>
                  <a:srgbClr val="000000">
                    <a:alpha val="100000"/>
                  </a:srgbClr>
                </a:solidFill>
                <a:latin typeface="SimSun"/>
                <a:ea typeface="SimSun"/>
                <a:cs typeface="SimSun"/>
              </a:rPr>
              <a:t>100000</a:t>
            </a:r>
            <a:endParaRPr lang="SimSun" altLang="SimSun" sz="1300"/>
          </a:p>
        </p:txBody>
      </p:sp>
    </p:spTree>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 name="textbox 218"/>
          <p:cNvSpPr/>
          <p:nvPr/>
        </p:nvSpPr>
        <p:spPr>
          <a:xfrm>
            <a:off x="1066798" y="952213"/>
            <a:ext cx="8674100" cy="54279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72"/>
              </a:lnSpc>
            </a:pPr>
            <a:endParaRPr lang="Arial" altLang="Arial" sz="100"/>
          </a:p>
          <a:p>
            <a:pPr marL="2302510" algn="l" rtl="0" eaLnBrk="0">
              <a:lnSpc>
                <a:spcPct val="96000"/>
              </a:lnSpc>
            </a:pPr>
            <a:r>
              <a:rPr sz="2100" b="1" kern="0" spc="-60">
                <a:solidFill>
                  <a:srgbClr val="A40A15">
                    <a:alpha val="100000"/>
                  </a:srgbClr>
                </a:solidFill>
                <a:latin typeface="SimHei"/>
                <a:ea typeface="SimHei"/>
                <a:cs typeface="SimHei"/>
              </a:rPr>
              <a:t>二</a:t>
            </a:r>
            <a:r>
              <a:rPr sz="2100" kern="0" spc="-300">
                <a:solidFill>
                  <a:srgbClr val="A40A15">
                    <a:alpha val="100000"/>
                  </a:srgbClr>
                </a:solidFill>
                <a:latin typeface="SimHei"/>
                <a:ea typeface="SimHei"/>
                <a:cs typeface="SimHei"/>
              </a:rPr>
              <a:t> </a:t>
            </a:r>
            <a:r>
              <a:rPr sz="2100" b="1" kern="0" spc="-60">
                <a:solidFill>
                  <a:srgbClr val="A40A15">
                    <a:alpha val="100000"/>
                  </a:srgbClr>
                </a:solidFill>
                <a:latin typeface="SimHei"/>
                <a:ea typeface="SimHei"/>
                <a:cs typeface="SimHei"/>
              </a:rPr>
              <a:t>、政府会计制度及部份会计科目应用讲解</a:t>
            </a:r>
            <a:endParaRPr lang="SimHei" altLang="SimHei" sz="21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marL="15240" algn="l" rtl="0" eaLnBrk="0">
              <a:lnSpc>
                <a:spcPct val="96000"/>
              </a:lnSpc>
              <a:spcBef>
                <a:spcPts val="485"/>
              </a:spcBef>
            </a:pPr>
            <a:r>
              <a:rPr sz="1600" b="1" kern="0" spc="-110">
                <a:solidFill>
                  <a:srgbClr val="000000">
                    <a:alpha val="100000"/>
                  </a:srgbClr>
                </a:solidFill>
                <a:latin typeface="SimHei"/>
                <a:ea typeface="SimHei"/>
                <a:cs typeface="SimHei"/>
              </a:rPr>
              <a:t>5.2.5</a:t>
            </a:r>
            <a:r>
              <a:rPr sz="1600" kern="0" spc="660">
                <a:solidFill>
                  <a:srgbClr val="000000">
                    <a:alpha val="100000"/>
                  </a:srgbClr>
                </a:solidFill>
                <a:latin typeface="SimHei"/>
                <a:ea typeface="SimHei"/>
                <a:cs typeface="SimHei"/>
              </a:rPr>
              <a:t> </a:t>
            </a:r>
            <a:r>
              <a:rPr sz="1600" b="1" kern="0" spc="-110">
                <a:solidFill>
                  <a:srgbClr val="FFFF00">
                    <a:alpha val="100000"/>
                  </a:srgbClr>
                </a:solidFill>
                <a:latin typeface="SimHei"/>
                <a:ea typeface="SimHei"/>
                <a:cs typeface="SimHei"/>
              </a:rPr>
              <a:t>非</a:t>
            </a:r>
            <a:r>
              <a:rPr sz="1600" b="1" kern="0" spc="-110">
                <a:solidFill>
                  <a:srgbClr val="000000">
                    <a:alpha val="100000"/>
                  </a:srgbClr>
                </a:solidFill>
                <a:latin typeface="SimHei"/>
                <a:ea typeface="SimHei"/>
                <a:cs typeface="SimHei"/>
              </a:rPr>
              <a:t>财政拨款</a:t>
            </a:r>
            <a:r>
              <a:rPr sz="1600" b="1" kern="0" spc="-110">
                <a:solidFill>
                  <a:srgbClr val="FFFF00">
                    <a:alpha val="100000"/>
                  </a:srgbClr>
                </a:solidFill>
                <a:latin typeface="SimHei"/>
                <a:ea typeface="SimHei"/>
                <a:cs typeface="SimHei"/>
              </a:rPr>
              <a:t>结余</a:t>
            </a:r>
            <a:endParaRPr lang="SimHei" altLang="SimHei" sz="1600"/>
          </a:p>
          <a:p>
            <a:pPr algn="r" rtl="0" eaLnBrk="0">
              <a:lnSpc>
                <a:spcPct val="85000"/>
              </a:lnSpc>
              <a:spcBef>
                <a:spcPts val="601"/>
              </a:spcBef>
            </a:pPr>
            <a:r>
              <a:rPr sz="1600" b="1" kern="0" spc="-20">
                <a:solidFill>
                  <a:srgbClr val="000000">
                    <a:alpha val="100000"/>
                  </a:srgbClr>
                </a:solidFill>
                <a:latin typeface="SimHei"/>
                <a:ea typeface="SimHei"/>
                <a:cs typeface="SimHei"/>
              </a:rPr>
              <a:t>非财政拨款结余</a:t>
            </a:r>
            <a:r>
              <a:rPr sz="1600" kern="0" spc="-20">
                <a:solidFill>
                  <a:srgbClr val="000000">
                    <a:alpha val="100000"/>
                  </a:srgbClr>
                </a:solidFill>
                <a:latin typeface="SimHei"/>
                <a:ea typeface="SimHei"/>
                <a:cs typeface="SimHei"/>
              </a:rPr>
              <a:t>核算单位历年滚存的</a:t>
            </a:r>
            <a:r>
              <a:rPr sz="1600" kern="0" spc="-30">
                <a:solidFill>
                  <a:srgbClr val="000000">
                    <a:alpha val="100000"/>
                  </a:srgbClr>
                </a:solidFill>
                <a:latin typeface="SimHei"/>
                <a:ea typeface="SimHei"/>
                <a:cs typeface="SimHei"/>
              </a:rPr>
              <a:t>非限定用途的非同级财政拨款结余资金，主要为非财政拨款</a:t>
            </a:r>
            <a:endParaRPr lang="SimHei" altLang="SimHei" sz="1600"/>
          </a:p>
          <a:p>
            <a:pPr marL="12700" algn="l" rtl="0" eaLnBrk="0">
              <a:lnSpc>
                <a:spcPts val="2874"/>
              </a:lnSpc>
            </a:pPr>
            <a:r>
              <a:rPr sz="1600" kern="0" spc="-100">
                <a:solidFill>
                  <a:srgbClr val="000000">
                    <a:alpha val="100000"/>
                  </a:srgbClr>
                </a:solidFill>
                <a:latin typeface="SimHei"/>
                <a:ea typeface="SimHei"/>
                <a:cs typeface="SimHei"/>
              </a:rPr>
              <a:t>结余扣除结余分配后滚存的金额。</a:t>
            </a:r>
            <a:endParaRPr lang="SimHei" altLang="SimHei" sz="1600"/>
          </a:p>
          <a:p>
            <a:pPr marL="15240" algn="l" rtl="0" eaLnBrk="0">
              <a:lnSpc>
                <a:spcPct val="96000"/>
              </a:lnSpc>
              <a:spcBef>
                <a:spcPts val="1600"/>
              </a:spcBef>
            </a:pPr>
            <a:r>
              <a:rPr sz="1600" b="1" kern="0" spc="-60">
                <a:solidFill>
                  <a:srgbClr val="000000">
                    <a:alpha val="100000"/>
                  </a:srgbClr>
                </a:solidFill>
                <a:latin typeface="SimHei"/>
                <a:ea typeface="SimHei"/>
                <a:cs typeface="SimHei"/>
              </a:rPr>
              <a:t>1.科目设置</a:t>
            </a:r>
            <a:endParaRPr lang="SimHei" altLang="SimHei" sz="1600"/>
          </a:p>
          <a:p>
            <a:pPr marL="12700" algn="l" rtl="0" eaLnBrk="0">
              <a:lnSpc>
                <a:spcPct val="85000"/>
              </a:lnSpc>
              <a:spcBef>
                <a:spcPts val="601"/>
              </a:spcBef>
            </a:pPr>
            <a:r>
              <a:rPr sz="1600" kern="0" spc="-30">
                <a:solidFill>
                  <a:srgbClr val="000000">
                    <a:alpha val="100000"/>
                  </a:srgbClr>
                </a:solidFill>
                <a:latin typeface="SimHei"/>
                <a:ea typeface="SimHei"/>
                <a:cs typeface="SimHei"/>
              </a:rPr>
              <a:t>(1)“年初余额调整”:本明细科目核算因发生会计差错更正、以前年度</a:t>
            </a:r>
            <a:r>
              <a:rPr sz="1600" kern="0" spc="-40">
                <a:solidFill>
                  <a:srgbClr val="000000">
                    <a:alpha val="100000"/>
                  </a:srgbClr>
                </a:solidFill>
                <a:latin typeface="SimHei"/>
                <a:ea typeface="SimHei"/>
                <a:cs typeface="SimHei"/>
              </a:rPr>
              <a:t>支出收回等原因，需要调</a:t>
            </a:r>
            <a:endParaRPr lang="SimHei" altLang="SimHei" sz="1600"/>
          </a:p>
          <a:p>
            <a:pPr marL="12700" algn="l" rtl="0" eaLnBrk="0">
              <a:lnSpc>
                <a:spcPts val="2900"/>
              </a:lnSpc>
            </a:pPr>
            <a:r>
              <a:rPr sz="1600" kern="0" spc="-60">
                <a:solidFill>
                  <a:srgbClr val="000000">
                    <a:alpha val="100000"/>
                  </a:srgbClr>
                </a:solidFill>
                <a:latin typeface="SimHei"/>
                <a:ea typeface="SimHei"/>
                <a:cs typeface="SimHei"/>
              </a:rPr>
              <a:t>整非财政拨款结余的资金。年末结账</a:t>
            </a:r>
            <a:r>
              <a:rPr sz="1600" kern="0" spc="-70">
                <a:solidFill>
                  <a:srgbClr val="000000">
                    <a:alpha val="100000"/>
                  </a:srgbClr>
                </a:solidFill>
                <a:latin typeface="SimHei"/>
                <a:ea typeface="SimHei"/>
                <a:cs typeface="SimHei"/>
              </a:rPr>
              <a:t>后，本明细科目应无余额。</a:t>
            </a:r>
            <a:endParaRPr lang="SimHei" altLang="SimHei" sz="1600"/>
          </a:p>
          <a:p>
            <a:pPr marL="12700" algn="l" rtl="0" eaLnBrk="0">
              <a:lnSpc>
                <a:spcPct val="85000"/>
              </a:lnSpc>
              <a:spcBef>
                <a:spcPts val="1118"/>
              </a:spcBef>
            </a:pPr>
            <a:r>
              <a:rPr sz="1600" kern="0" spc="-30">
                <a:solidFill>
                  <a:srgbClr val="000000">
                    <a:alpha val="100000"/>
                  </a:srgbClr>
                </a:solidFill>
                <a:latin typeface="SimHei"/>
                <a:ea typeface="SimHei"/>
                <a:cs typeface="SimHei"/>
              </a:rPr>
              <a:t>(2)“项目间接费用或管理费”:本明细科目核算单位取得的科</a:t>
            </a:r>
            <a:r>
              <a:rPr sz="1600" kern="0" spc="-40">
                <a:solidFill>
                  <a:srgbClr val="000000">
                    <a:alpha val="100000"/>
                  </a:srgbClr>
                </a:solidFill>
                <a:latin typeface="SimHei"/>
                <a:ea typeface="SimHei"/>
                <a:cs typeface="SimHei"/>
              </a:rPr>
              <a:t>研项目预算收入中，按照规定计提</a:t>
            </a:r>
            <a:endParaRPr lang="SimHei" altLang="SimHei" sz="1600"/>
          </a:p>
          <a:p>
            <a:pPr marL="12700" algn="l" rtl="0" eaLnBrk="0">
              <a:lnSpc>
                <a:spcPts val="2900"/>
              </a:lnSpc>
            </a:pPr>
            <a:r>
              <a:rPr sz="1600" kern="0" spc="-60">
                <a:solidFill>
                  <a:srgbClr val="000000">
                    <a:alpha val="100000"/>
                  </a:srgbClr>
                </a:solidFill>
                <a:latin typeface="SimHei"/>
                <a:ea typeface="SimHei"/>
                <a:cs typeface="SimHei"/>
              </a:rPr>
              <a:t>的项目间接费用或管理费数额。年末结账后，</a:t>
            </a:r>
            <a:r>
              <a:rPr sz="1600" kern="0" spc="-70">
                <a:solidFill>
                  <a:srgbClr val="000000">
                    <a:alpha val="100000"/>
                  </a:srgbClr>
                </a:solidFill>
                <a:latin typeface="SimHei"/>
                <a:ea typeface="SimHei"/>
                <a:cs typeface="SimHei"/>
              </a:rPr>
              <a:t>本明细科目应无余额。</a:t>
            </a:r>
            <a:endParaRPr lang="SimHei" altLang="SimHei" sz="1600"/>
          </a:p>
          <a:p>
            <a:pPr marL="12700" algn="l" rtl="0" eaLnBrk="0">
              <a:lnSpc>
                <a:spcPct val="85000"/>
              </a:lnSpc>
              <a:spcBef>
                <a:spcPts val="1168"/>
              </a:spcBef>
            </a:pPr>
            <a:r>
              <a:rPr sz="1600" kern="0" spc="-30">
                <a:solidFill>
                  <a:srgbClr val="000000">
                    <a:alpha val="100000"/>
                  </a:srgbClr>
                </a:solidFill>
                <a:latin typeface="SimHei"/>
                <a:ea typeface="SimHei"/>
                <a:cs typeface="SimHei"/>
              </a:rPr>
              <a:t>(3)“结转转入”:本明细科目核算按照规定留归单位使用，</a:t>
            </a:r>
            <a:r>
              <a:rPr sz="1600" kern="0" spc="-40">
                <a:solidFill>
                  <a:srgbClr val="000000">
                    <a:alpha val="100000"/>
                  </a:srgbClr>
                </a:solidFill>
                <a:latin typeface="SimHei"/>
                <a:ea typeface="SimHei"/>
                <a:cs typeface="SimHei"/>
              </a:rPr>
              <a:t>由单位统筹调配，纳人单位非财政拨</a:t>
            </a:r>
            <a:endParaRPr lang="SimHei" altLang="SimHei" sz="1600"/>
          </a:p>
          <a:p>
            <a:pPr marL="12700" algn="l" rtl="0" eaLnBrk="0">
              <a:lnSpc>
                <a:spcPts val="2900"/>
              </a:lnSpc>
            </a:pPr>
            <a:r>
              <a:rPr sz="1600" kern="0" spc="-50">
                <a:solidFill>
                  <a:srgbClr val="000000">
                    <a:alpha val="100000"/>
                  </a:srgbClr>
                </a:solidFill>
                <a:latin typeface="SimHei"/>
                <a:ea typeface="SimHei"/>
                <a:cs typeface="SimHei"/>
              </a:rPr>
              <a:t>款结余的非同级财政拨款专项剩余资金。年末结账后，本明细科</a:t>
            </a:r>
            <a:r>
              <a:rPr sz="1600" kern="0" spc="-60">
                <a:solidFill>
                  <a:srgbClr val="000000">
                    <a:alpha val="100000"/>
                  </a:srgbClr>
                </a:solidFill>
                <a:latin typeface="SimHei"/>
                <a:ea typeface="SimHei"/>
                <a:cs typeface="SimHei"/>
              </a:rPr>
              <a:t>目应无余额。</a:t>
            </a:r>
            <a:endParaRPr lang="SimHei" altLang="SimHei" sz="1600"/>
          </a:p>
          <a:p>
            <a:pPr marL="12700" algn="l" rtl="0" eaLnBrk="0">
              <a:lnSpc>
                <a:spcPct val="85000"/>
              </a:lnSpc>
              <a:spcBef>
                <a:spcPts val="1164"/>
              </a:spcBef>
            </a:pPr>
            <a:r>
              <a:rPr sz="1600" kern="0" spc="-30">
                <a:solidFill>
                  <a:srgbClr val="000000">
                    <a:alpha val="100000"/>
                  </a:srgbClr>
                </a:solidFill>
                <a:latin typeface="SimHei"/>
                <a:ea typeface="SimHei"/>
                <a:cs typeface="SimHei"/>
              </a:rPr>
              <a:t>(4)“累计结余”</a:t>
            </a:r>
            <a:r>
              <a:rPr sz="1600" kern="0" spc="-40">
                <a:solidFill>
                  <a:srgbClr val="000000">
                    <a:alpha val="100000"/>
                  </a:srgbClr>
                </a:solidFill>
                <a:latin typeface="SimHei"/>
                <a:ea typeface="SimHei"/>
                <a:cs typeface="SimHei"/>
              </a:rPr>
              <a:t>:本明细科目核算单位</a:t>
            </a:r>
            <a:r>
              <a:rPr sz="1600" b="1" kern="0" spc="-40">
                <a:solidFill>
                  <a:srgbClr val="000000">
                    <a:alpha val="100000"/>
                  </a:srgbClr>
                </a:solidFill>
                <a:latin typeface="SimHei"/>
                <a:ea typeface="SimHei"/>
                <a:cs typeface="SimHei"/>
              </a:rPr>
              <a:t>历年滚存的非同级财政拨款、非专项结余资金。</a:t>
            </a:r>
            <a:r>
              <a:rPr sz="1600" kern="0" spc="-40">
                <a:solidFill>
                  <a:srgbClr val="000000">
                    <a:alpha val="100000"/>
                  </a:srgbClr>
                </a:solidFill>
                <a:latin typeface="SimHei"/>
                <a:ea typeface="SimHei"/>
                <a:cs typeface="SimHei"/>
              </a:rPr>
              <a:t>本明细科</a:t>
            </a:r>
            <a:endParaRPr lang="SimHei" altLang="SimHei" sz="1600"/>
          </a:p>
          <a:p>
            <a:pPr marL="12700" algn="l" rtl="0" eaLnBrk="0">
              <a:lnSpc>
                <a:spcPts val="2903"/>
              </a:lnSpc>
            </a:pPr>
            <a:r>
              <a:rPr sz="1600" kern="0" spc="-60">
                <a:solidFill>
                  <a:srgbClr val="000000">
                    <a:alpha val="100000"/>
                  </a:srgbClr>
                </a:solidFill>
                <a:latin typeface="SimHei"/>
                <a:ea typeface="SimHei"/>
                <a:cs typeface="SimHei"/>
              </a:rPr>
              <a:t>目年末贷方余额，反映单位非同级财政拔款滚存的非专</a:t>
            </a:r>
            <a:r>
              <a:rPr sz="1600" kern="0" spc="-70">
                <a:solidFill>
                  <a:srgbClr val="000000">
                    <a:alpha val="100000"/>
                  </a:srgbClr>
                </a:solidFill>
                <a:latin typeface="SimHei"/>
                <a:ea typeface="SimHei"/>
                <a:cs typeface="SimHei"/>
              </a:rPr>
              <a:t>项结余资金数额。</a:t>
            </a:r>
            <a:endParaRPr lang="SimHei" altLang="SimHei" sz="1600"/>
          </a:p>
          <a:p>
            <a:pPr algn="l" rtl="0" eaLnBrk="0">
              <a:lnSpc>
                <a:spcPct val="102000"/>
              </a:lnSpc>
            </a:pPr>
            <a:endParaRPr lang="Arial" altLang="Arial" sz="1300"/>
          </a:p>
          <a:p>
            <a:pPr algn="l" rtl="0" eaLnBrk="0">
              <a:lnSpc>
                <a:spcPct val="10903"/>
              </a:lnSpc>
            </a:pPr>
            <a:endParaRPr lang="Arial" altLang="Arial" sz="100"/>
          </a:p>
          <a:p>
            <a:pPr marL="380365" algn="l" rtl="0" eaLnBrk="0">
              <a:lnSpc>
                <a:spcPct val="95000"/>
              </a:lnSpc>
            </a:pPr>
            <a:r>
              <a:rPr sz="1600" kern="0" spc="-50">
                <a:solidFill>
                  <a:srgbClr val="000000">
                    <a:alpha val="100000"/>
                  </a:srgbClr>
                </a:solidFill>
                <a:latin typeface="SimHei"/>
                <a:ea typeface="SimHei"/>
                <a:cs typeface="SimHei"/>
              </a:rPr>
              <a:t>本科目还应当按照《政府收支分类科目》中“支出功能分类科目”的相关科目进行明细核算。</a:t>
            </a:r>
            <a:endParaRPr lang="SimHei" altLang="SimHei" sz="1600"/>
          </a:p>
        </p:txBody>
      </p:sp>
    </p:spTree>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9423400" cy="629285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https://d.book118.com/815203324042011034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452</Paragraphs>
  <Slides>46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46</vt:i4>
      </vt:variant>
    </vt:vector>
  </HeadingPairs>
  <TitlesOfParts>
    <vt:vector baseType="lpstr" size="51">
      <vt:lpstr>Arial</vt:lpstr>
      <vt:lpstr>Calibri</vt:lpstr>
      <vt:lpstr>SimHei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2024-08-29T14:39:51.264</cp:lastPrinted>
  <dcterms:created xsi:type="dcterms:W3CDTF">2024-08-29T06:39:51Z</dcterms:created>
  <dcterms:modified xsi:type="dcterms:W3CDTF">2024-08-29T06:39:52Z</dcterms:modified>
</cp:coreProperties>
</file>