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FEB0B7-1249-42D7-BC66-55B6DD8B84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EF62CD-9A64-47D8-A8A1-130A670228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A114E0-218E-4C9A-AB49-13231CC65C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78EC00-C56A-48FE-94F6-C16CCB2D40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9300DBB-0BFF-4B0F-BBBF-211F52919B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999ABED-EC2C-4907-869B-8492579D11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14A81A-5618-41BB-8E20-09F38207110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5CCB4F-C50D-4801-9DDC-2615453622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3380D4-6010-43CE-99D4-045E609040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89E758-D3C1-4349-94B9-E27F6CF9E5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4F441A-518A-46CD-8497-95B13AB502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 name=""/>
        <p:cNvGrpSpPr/>
        <p:nvPr/>
      </p:nvGrpSpPr>
      <p:grpSpPr>
        <a:xfrm>
          <a:off x="0" y="0"/>
          <a:ext cx="0" cy="0"/>
        </a:xfrm>
      </p:grpSpPr>
      <p:sp>
        <p:nvSpPr>
          <p:cNvPr id="2" name="椭圆 5"/>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 name="椭圆 3"/>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userDrawn="1">
            <p:ph type="ctrTitle" idx="2147483647" hasCustomPrompt="1"/>
          </p:nvPr>
        </p:nvSpPr>
        <p:spPr>
          <a:xfrm>
            <a:off x="7043681" y="4341644"/>
            <a:ext cx="4608954" cy="1006429"/>
          </a:xfrm>
        </p:spPr>
        <p:txBody>
          <a:bodyPr wrap="none" anchor="t">
            <a:spAutoFit/>
          </a:bodyPr>
          <a:lstStyle>
            <a:lvl1pPr lvl="0" algn="r" defTabSz="914400">
              <a:lnSpc>
                <a:spcPct val="90000"/>
              </a:lnSpc>
              <a:spcBef>
                <a:spcPct val="0"/>
              </a:spcBef>
              <a:buNone/>
              <a:defRPr lang="zh-CN" sz="6600" b="0" i="0" spc="300">
                <a:solidFill>
                  <a:schemeClr val="tx1">
                    <a:alpha val="100000"/>
                  </a:schemeClr>
                </a:solidFill>
                <a:latin typeface="Microsoft YaHei Light"/>
                <a:ea typeface="Microsoft YaHei Light"/>
              </a:defRPr>
            </a:lvl1pPr>
          </a:lstStyle>
          <a:p>
            <a:r>
              <a:rPr lang="zh-CN"/>
              <a:t>主标题样式</a:t>
            </a:r>
            <a:endParaRPr sz="6600" b="0" i="0" spc="300">
              <a:solidFill>
                <a:schemeClr val="bg1">
                  <a:alpha val="100000"/>
                </a:schemeClr>
              </a:solidFill>
              <a:latin typeface="Microsoft YaHei Light"/>
              <a:ea typeface="Microsoft YaHei Light"/>
            </a:endParaRPr>
          </a:p>
        </p:txBody>
      </p:sp>
      <p:sp>
        <p:nvSpPr>
          <p:cNvPr id="5" name="副标题 2"/>
          <p:cNvSpPr>
            <a:spLocks noGrp="1"/>
          </p:cNvSpPr>
          <p:nvPr userDrawn="1">
            <p:ph type="subTitle" idx="1" hasCustomPrompt="1"/>
          </p:nvPr>
        </p:nvSpPr>
        <p:spPr>
          <a:xfrm>
            <a:off x="9044229" y="5591814"/>
            <a:ext cx="2608406" cy="341632"/>
          </a:xfrm>
        </p:spPr>
        <p:txBody>
          <a:bodyPr vert="horz" wrap="none" lIns="91440" tIns="45720" rIns="91440" bIns="45720" rtlCol="0">
            <a:spAutoFit/>
          </a:bodyPr>
          <a:lstStyle>
            <a:lvl1pPr marL="0" lvl="0" indent="0" algn="r" defTabSz="914400">
              <a:lnSpc>
                <a:spcPct val="90000"/>
              </a:lnSpc>
              <a:buFont typeface="Arial" pitchFamily="34" charset="0"/>
              <a:buNone/>
              <a:defRPr lang="zh-CN" sz="1800" b="0" i="0" spc="300">
                <a:solidFill>
                  <a:schemeClr val="bg1">
                    <a:lumMod val="50000"/>
                    <a:lumOff val="50000"/>
                    <a:alpha val="100000"/>
                  </a:schemeClr>
                </a:solidFill>
                <a:latin typeface="Microsoft YaHei Light"/>
                <a:ea typeface="Microsoft YaHei Light"/>
              </a:defRPr>
            </a:lvl1pPr>
          </a:lstStyle>
          <a:p>
            <a:r>
              <a:rPr lang="zh-CN"/>
              <a:t>点击编辑副标题样式</a:t>
            </a:r>
            <a:endParaRPr lang="zh-CN" sz="1800" b="0" i="0" spc="300">
              <a:solidFill>
                <a:schemeClr val="tx1">
                  <a:lumMod val="50000"/>
                  <a:lumOff val="50000"/>
                  <a:alpha val="100000"/>
                </a:schemeClr>
              </a:solidFill>
              <a:latin typeface="Microsoft YaHei Light"/>
              <a:ea typeface="Microsoft YaHei Light"/>
            </a:endParaRPr>
          </a:p>
        </p:txBody>
      </p:sp>
      <p:sp>
        <p:nvSpPr>
          <p:cNvPr id="6" name="文本占位符 17"/>
          <p:cNvSpPr>
            <a:spLocks noGrp="1"/>
          </p:cNvSpPr>
          <p:nvPr userDrawn="1">
            <p:ph type="body" sz="quarter" idx="10" hasCustomPrompt="1"/>
          </p:nvPr>
        </p:nvSpPr>
        <p:spPr>
          <a:xfrm>
            <a:off x="8454324" y="3587947"/>
            <a:ext cx="3198311" cy="701731"/>
          </a:xfrm>
        </p:spPr>
        <p:txBody>
          <a:bodyPr wrap="none" anchor="b">
            <a:spAutoFit/>
          </a:bodyPr>
          <a:lstStyle>
            <a:lvl1pPr marL="0" lvl="0" indent="0" algn="r" defTabSz="914400">
              <a:lnSpc>
                <a:spcPct val="90000"/>
              </a:lnSpc>
              <a:spcBef>
                <a:spcPts val="1000"/>
              </a:spcBef>
              <a:buFont typeface="Arial" pitchFamily="34" charset="0"/>
              <a:buNone/>
              <a:defRPr lang="zh-CN" sz="4400" b="0" i="0" spc="300">
                <a:solidFill>
                  <a:schemeClr val="tx1">
                    <a:alpha val="100000"/>
                  </a:schemeClr>
                </a:solidFill>
                <a:latin typeface="Microsoft YaHei Light"/>
                <a:ea typeface="Microsoft YaHei Light"/>
              </a:defRPr>
            </a:lvl1pPr>
          </a:lstStyle>
          <a:p>
            <a:r>
              <a:rPr lang="zh-CN"/>
              <a:t>主标题样式</a:t>
            </a:r>
            <a:endParaRPr sz="4400" b="0" i="0" spc="300">
              <a:solidFill>
                <a:schemeClr val="bg1">
                  <a:alpha val="100000"/>
                </a:schemeClr>
              </a:solidFill>
              <a:latin typeface="Microsoft YaHei Light"/>
              <a:ea typeface="Microsoft YaHei Light"/>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7" name=""/>
        <p:cNvGrpSpPr/>
        <p:nvPr/>
      </p:nvGrpSpPr>
      <p:grpSpPr>
        <a:xfrm>
          <a:off x="0" y="0"/>
          <a:ext cx="0" cy="0"/>
        </a:xfrm>
      </p:grpSpPr>
      <p:sp>
        <p:nvSpPr>
          <p:cNvPr id="8" name="任意形状 7"/>
          <p:cNvSpPr>
            <a:spLocks noChangeAspect="1"/>
          </p:cNvSpPr>
          <p:nvPr userDrawn="1"/>
        </p:nvSpPr>
        <p:spPr>
          <a:xfrm>
            <a:off x="701502" y="0"/>
            <a:ext cx="9909322" cy="6858000"/>
          </a:xfrm>
          <a:custGeom>
            <a:gdLst>
              <a:gd name="connsiteX0" fmla="*/ 2565736 w 9909322"/>
              <a:gd name="connsiteY0" fmla="*/ 0 h 6858000"/>
              <a:gd name="connsiteX1" fmla="*/ 7343586 w 9909322"/>
              <a:gd name="connsiteY1" fmla="*/ 0 h 6858000"/>
              <a:gd name="connsiteX2" fmla="*/ 7523833 w 9909322"/>
              <a:gd name="connsiteY2" fmla="*/ 103640 h 6858000"/>
              <a:gd name="connsiteX3" fmla="*/ 9909322 w 9909322"/>
              <a:gd name="connsiteY3" fmla="*/ 4340998 h 6858000"/>
              <a:gd name="connsiteX4" fmla="*/ 9311321 w 9909322"/>
              <a:gd name="connsiteY4" fmla="*/ 6702684 h 6858000"/>
              <a:gd name="connsiteX5" fmla="*/ 9222016 w 9909322"/>
              <a:gd name="connsiteY5" fmla="*/ 6858000 h 6858000"/>
              <a:gd name="connsiteX6" fmla="*/ 687306 w 9909322"/>
              <a:gd name="connsiteY6" fmla="*/ 6858000 h 6858000"/>
              <a:gd name="connsiteX7" fmla="*/ 598001 w 9909322"/>
              <a:gd name="connsiteY7" fmla="*/ 6702684 h 6858000"/>
              <a:gd name="connsiteX8" fmla="*/ 0 w 9909322"/>
              <a:gd name="connsiteY8" fmla="*/ 4340998 h 6858000"/>
              <a:gd name="connsiteX9" fmla="*/ 2385489 w 9909322"/>
              <a:gd name="connsiteY9" fmla="*/ 10364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09322" h="6858000">
                <a:moveTo>
                  <a:pt x="2565736" y="0"/>
                </a:moveTo>
                <a:lnTo>
                  <a:pt x="7343586" y="0"/>
                </a:lnTo>
                <a:lnTo>
                  <a:pt x="7523833" y="103640"/>
                </a:lnTo>
                <a:cubicBezTo>
                  <a:pt x="8953990" y="972624"/>
                  <a:pt x="9909322" y="2545246"/>
                  <a:pt x="9909322" y="4340998"/>
                </a:cubicBezTo>
                <a:cubicBezTo>
                  <a:pt x="9909322" y="5196118"/>
                  <a:pt x="9692693" y="6000642"/>
                  <a:pt x="9311321" y="6702684"/>
                </a:cubicBezTo>
                <a:lnTo>
                  <a:pt x="9222016" y="6858000"/>
                </a:lnTo>
                <a:lnTo>
                  <a:pt x="687306" y="6858000"/>
                </a:lnTo>
                <a:lnTo>
                  <a:pt x="598001" y="6702684"/>
                </a:lnTo>
                <a:cubicBezTo>
                  <a:pt x="216629" y="6000642"/>
                  <a:pt x="0" y="5196118"/>
                  <a:pt x="0" y="4340998"/>
                </a:cubicBezTo>
                <a:cubicBezTo>
                  <a:pt x="0" y="2545246"/>
                  <a:pt x="955332" y="972624"/>
                  <a:pt x="2385489" y="103640"/>
                </a:cubicBezTo>
                <a:close/>
              </a:path>
            </a:pathLst>
          </a:cu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12" name=""/>
        <p:cNvGrpSpPr/>
        <p:nvPr/>
      </p:nvGrpSpPr>
      <p:grpSpPr>
        <a:xfrm>
          <a:off x="0" y="0"/>
          <a:ext cx="0" cy="0"/>
        </a:xfrm>
      </p:grpSpPr>
      <p:sp>
        <p:nvSpPr>
          <p:cNvPr id="13"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4"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1"/>
          <p:cNvPicPr>
            <a:picLocks noChangeAspect="1"/>
          </p:cNvPicPr>
          <p:nvPr userDrawn="1"/>
        </p:nvPicPr>
        <p:blipFill>
          <a:blip r:embed="rId1">
            <a:alphaModFix amt="50000"/>
          </a:blip>
          <a:stretch>
            <a:fillRect/>
          </a:stretch>
        </p:blipFill>
        <p:spPr>
          <a:xfrm>
            <a:off x="0" y="-1"/>
            <a:ext cx="12192000" cy="6858000"/>
          </a:xfrm>
          <a:prstGeom prst="rect">
            <a:avLst/>
          </a:prstGeom>
        </p:spPr>
      </p:pic>
    </p:spTree>
  </p:cSld>
  <p:clrMapOvr>
    <a:overrideClrMapping bg1="lt1" tx1="dk1" bg2="lt2" tx2="dk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7" name=""/>
        <p:cNvGrpSpPr/>
        <p:nvPr/>
      </p:nvGrpSpPr>
      <p:grpSpPr>
        <a:xfrm>
          <a:off x="0" y="0"/>
          <a:ext cx="0" cy="0"/>
        </a:xfrm>
      </p:grpSpPr>
      <p:sp>
        <p:nvSpPr>
          <p:cNvPr id="18" name="椭圆 1"/>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椭圆 2"/>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overrideClrMapping bg1="lt1" tx1="dk1" bg2="lt2" tx2="dk2" accent1="accent1" accent2="accent2" accent3="accent3" accent4="accent4" accent5="accent5" accent6="accent6" hlink="hlink" folHlink="folHlink"/>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5211033012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新生儿鼻饲护理查房PPT课件\n## 1.新生儿鼻饲护理的基本概念与重要性\n### 1.1新生儿鼻饲护理的定义与目的\n### 1.2新生儿鼻饲护理的重要性及影响\n### 1.3新生儿鼻饲护理的适应症与禁忌症\n## 2.新生儿鼻饲护理的操作流程与技术要点\n### 2.1新生儿鼻饲护理前的准备工作\n### 2.2新生儿鼻饲护理的操作步骤与方法\n### 2.3新生儿鼻饲护理后的观察与处理\n## 3.新生儿鼻饲护理的并发症预防与护理\n### 3.1新生儿鼻饲护理中常见的并发症\n### 3.2新生儿鼻饲护理并发症的预防措施\n### 3.3新生儿鼻饲护理并发症的护理方法\n## 4.新生儿鼻饲护理的观察与评估\n### 4.1新生儿鼻饲护理中的观察指标与评估方法\n### 4.2新生儿鼻饲护理的观察与评估结果分析\n### 4.3新生儿鼻饲护理的观察与评估的临床意义\n## 5.新生儿鼻饲护理的实践案例与分析\n### 5.1新生儿鼻饲护理的成功案例分享\n### 5.2新生儿鼻饲护理的失败案例分析与教训\n### 5.3新生儿鼻饲护理的实践案例总结与改进措施\n## 6.新生儿鼻饲护理的未来发展趋势与挑战\n### 6.1新生儿鼻饲护理的新兴技术与发展趋势\n### 6.2新生儿鼻饲护理面临的挑战与问题\n### 6.3新生儿鼻饲护理的未来发展方向与建议\n&quot;,&quot;templateId&quot;:&quot;wcihqg1n4jgz7pwewmrddotw8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7309" y="4341644"/>
            <a:ext cx="11264900" cy="996950"/>
          </a:xfrm>
        </p:spPr>
        <p:txBody>
          <a:bodyPr vert="horz" wrap="square" lIns="91440" tIns="45720" rIns="91440" bIns="45720" anchor="b">
            <a:spAutoFit/>
          </a:bodyPr>
          <a:lstStyle/>
          <a:p>
            <a:pPr>
              <a:buNone/>
            </a:pPr>
            <a:r>
              <a:rPr lang="zh-CN"/>
              <a:t>新生儿鼻饲护理查房PPT课件</a:t>
            </a:r>
            <a:endParaRPr/>
          </a:p>
        </p:txBody>
      </p:sp>
      <p:sp>
        <p:nvSpPr>
          <p:cNvPr id="3" name="副标题 2"/>
          <p:cNvSpPr>
            <a:spLocks noGrp="1"/>
          </p:cNvSpPr>
          <p:nvPr>
            <p:ph type="subTitle" idx="1"/>
          </p:nvPr>
        </p:nvSpPr>
        <p:spPr>
          <a:xfrm>
            <a:off x="6877435" y="5591814"/>
            <a:ext cx="4775200" cy="336550"/>
          </a:xfrm>
        </p:spPr>
        <p:txBody>
          <a:bodyPr>
            <a:spAutoFit/>
          </a:bodyPr>
          <a:lstStyle/>
          <a:p>
            <a:pPr marL="0" indent="0">
              <a:buNone/>
            </a:pPr>
            <a:r>
              <a:rPr lang="en-US"/>
              <a:t>TENCENT DOCS SMART CREATE</a:t>
            </a:r>
            <a:endParaRPr lang="zh-CN"/>
          </a:p>
        </p:txBody>
      </p:sp>
      <p:cxnSp>
        <p:nvCxnSpPr>
          <p:cNvPr id="4" name="直线连接符 4"/>
          <p:cNvCxnSpPr/>
          <p:nvPr/>
        </p:nvCxnSpPr>
        <p:spPr>
          <a:xfrm>
            <a:off x="10950590" y="752149"/>
            <a:ext cx="54000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397309" y="515266"/>
            <a:ext cx="1101071" cy="337913"/>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0">
                <a:solidFill>
                  <a:schemeClr val="accent1"/>
                </a:solidFill>
                <a:effectLst/>
                <a:latin typeface="Microsoft YaHei Light" panose="020b0503020204020204" pitchFamily="34" charset="-122"/>
                <a:ea typeface="Microsoft YaHei Light" panose="020b0503020204020204" pitchFamily="34" charset="-122"/>
              </a:rPr>
              <a:t>Tencent</a:t>
            </a:r>
            <a:r>
              <a:rPr lang="zh-CN" altLang="en-US" spc="0">
                <a:solidFill>
                  <a:schemeClr val="accent1"/>
                </a:solidFill>
                <a:effectLst/>
                <a:latin typeface="Microsoft YaHei Light" panose="020b0503020204020204" pitchFamily="34" charset="-122"/>
                <a:ea typeface="Microsoft YaHei Light" panose="020b0503020204020204" pitchFamily="34" charset="-122"/>
              </a:rPr>
              <a:t> </a:t>
            </a:r>
            <a:r>
              <a:rPr lang="en-US" altLang="zh-CN" spc="0">
                <a:solidFill>
                  <a:schemeClr val="accent1"/>
                </a:solidFill>
                <a:effectLst/>
                <a:latin typeface="Microsoft YaHei Light" panose="020b0503020204020204" pitchFamily="34" charset="-122"/>
                <a:ea typeface="Microsoft YaHei Light" panose="020b0503020204020204" pitchFamily="34" charset="-122"/>
              </a:rPr>
              <a:t>Docs</a:t>
            </a:r>
            <a:endParaRPr kumimoji="1" lang="en-US" altLang="zh-CN" spc="0">
              <a:solidFill>
                <a:schemeClr val="accent1"/>
              </a:solidFill>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5" name="" descr="{&quot;isTemplate&quot;:true,&quot;type&quot;:2}"/>
        <p:cNvGrpSpPr/>
        <p:nvPr/>
      </p:nvGrpSpPr>
      <p:grpSpPr>
        <a:xfrm>
          <a:off x="0" y="0"/>
          <a:ext cx="0" cy="0"/>
        </a:xfrm>
      </p:grpSpPr>
      <p:sp>
        <p:nvSpPr>
          <p:cNvPr id="126"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新生儿鼻饲护理的基本概念与重要性</a:t>
            </a:r>
            <a:endParaRPr/>
          </a:p>
        </p:txBody>
      </p:sp>
      <p:sp>
        <p:nvSpPr>
          <p:cNvPr id="127"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01</a:t>
            </a:r>
            <a:endParaRPr lang="zh-CN" sz="66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9" name="" descr="{&quot;isTemplate&quot;:true,&quot;type&quot;:3}"/>
        <p:cNvGrpSpPr/>
        <p:nvPr/>
      </p:nvGrpSpPr>
      <p:grpSpPr>
        <a:xfrm>
          <a:off x="0" y="0"/>
          <a:ext cx="0" cy="0"/>
        </a:xfrm>
      </p:grpSpPr>
      <p:sp>
        <p:nvSpPr>
          <p:cNvPr id="220"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新生儿鼻饲护理的定义与目的</a:t>
            </a:r>
            <a:endParaRPr lang="en-US" sz="3600" b="1">
              <a:latin typeface="微软雅黑"/>
              <a:ea typeface="微软雅黑"/>
            </a:endParaRPr>
          </a:p>
        </p:txBody>
      </p:sp>
      <p:grpSp>
        <p:nvGrpSpPr>
          <p:cNvPr id="221" name="" descr="{&quot;isTemplate&quot;:true,&quot;type&quot;:&quot;list&quot;,&quot;alignment&quot;:&quot;left&quot;,&quot;alignmentVertical&quot;:&quot;top&quot;,&quot;canOmit&quot;:false,&quot;scalable&quot;:false,&quot;minItemsCount&quot;:-1}"/>
          <p:cNvGrpSpPr/>
          <p:nvPr/>
        </p:nvGrpSpPr>
        <p:grpSpPr>
          <a:xfrm>
            <a:off x="2826111" y="2144759"/>
            <a:ext cx="6539782" cy="4397325"/>
            <a:chOff x="2826110" y="2144759"/>
            <a:chExt cx="6539782" cy="4397325"/>
          </a:xfrm>
        </p:grpSpPr>
        <p:grpSp>
          <p:nvGrpSpPr>
            <p:cNvPr id="222" name=""/>
            <p:cNvGrpSpPr/>
            <p:nvPr/>
          </p:nvGrpSpPr>
          <p:grpSpPr>
            <a:xfrm>
              <a:off x="2826110" y="2144759"/>
              <a:ext cx="2880000" cy="4397325"/>
              <a:chOff x="2826109" y="2144759"/>
              <a:chExt cx="2880000" cy="4397325"/>
            </a:xfrm>
          </p:grpSpPr>
          <p:sp>
            <p:nvSpPr>
              <p:cNvPr id="223" name="椭圆 10" descr="{&quot;isTemplate&quot;:true,&quot;type&quot;:&quot;title&quot;,&quot;canOmit&quot;:false,&quot;range&quot;:0}"/>
              <p:cNvSpPr>
                <a:spLocks noChangeAspect="1"/>
              </p:cNvSpPr>
              <p:nvPr/>
            </p:nvSpPr>
            <p:spPr>
              <a:xfrm>
                <a:off x="2826109"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200" b="1">
                    <a:solidFill>
                      <a:schemeClr val="bg1"/>
                    </a:solidFill>
                    <a:latin typeface="+mj-ea"/>
                    <a:ea typeface="+mj-ea"/>
                  </a:rPr>
                  <a:t>新新生儿鼻饲护理是指通过鼻腔插管向新生儿胃内灌入营养物质的一种护理方法</a:t>
                </a:r>
                <a:endParaRPr kumimoji="1" lang="en-US" altLang="zh-CN" sz="2200" b="1">
                  <a:solidFill>
                    <a:schemeClr val="bg1"/>
                  </a:solidFill>
                  <a:latin typeface="+mj-ea"/>
                  <a:ea typeface="+mj-ea"/>
                </a:endParaRPr>
              </a:p>
            </p:txBody>
          </p:sp>
          <p:sp>
            <p:nvSpPr>
              <p:cNvPr id="224" name="Tencent" descr="{&quot;isTemplate&quot;:true,&quot;type&quot;:&quot;content&quot;,&quot;canOmit&quot;:true,&quot;range&quot;:0}"/>
              <p:cNvSpPr txBox="1"/>
              <p:nvPr/>
            </p:nvSpPr>
            <p:spPr>
              <a:xfrm>
                <a:off x="3006109"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为不能经口进食的新生儿提供营养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促进新生儿的生长发育</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维持新生儿的生理功能</a:t>
                </a:r>
                <a:endParaRPr/>
              </a:p>
            </p:txBody>
          </p:sp>
          <p:sp>
            <p:nvSpPr>
              <p:cNvPr id="225" name="Tencent"/>
              <p:cNvSpPr/>
              <p:nvPr/>
            </p:nvSpPr>
            <p:spPr>
              <a:xfrm>
                <a:off x="4015079"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226" name=""/>
            <p:cNvGrpSpPr/>
            <p:nvPr/>
          </p:nvGrpSpPr>
          <p:grpSpPr>
            <a:xfrm>
              <a:off x="6485892" y="2144759"/>
              <a:ext cx="2880000" cy="4397325"/>
              <a:chOff x="6485892" y="2144759"/>
              <a:chExt cx="2880000" cy="4397325"/>
            </a:xfrm>
          </p:grpSpPr>
          <p:sp>
            <p:nvSpPr>
              <p:cNvPr id="227" name="椭圆 11" descr="{&quot;isTemplate&quot;:true,&quot;type&quot;:&quot;title&quot;,&quot;canOmit&quot;:false,&quot;range&quot;:0}"/>
              <p:cNvSpPr>
                <a:spLocks noChangeAspect="1"/>
              </p:cNvSpPr>
              <p:nvPr/>
            </p:nvSpPr>
            <p:spPr>
              <a:xfrm>
                <a:off x="6485892"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200" b="1">
                    <a:solidFill>
                      <a:schemeClr val="bg1"/>
                    </a:solidFill>
                    <a:latin typeface="+mj-ea"/>
                    <a:ea typeface="+mj-ea"/>
                  </a:rPr>
                  <a:t>新新生儿鼻饲护理的目的</a:t>
                </a:r>
                <a:endParaRPr kumimoji="1" lang="en-US" altLang="zh-CN" sz="2200" b="1">
                  <a:solidFill>
                    <a:schemeClr val="bg1"/>
                  </a:solidFill>
                  <a:latin typeface="+mj-ea"/>
                  <a:ea typeface="+mj-ea"/>
                </a:endParaRPr>
              </a:p>
            </p:txBody>
          </p:sp>
          <p:sp>
            <p:nvSpPr>
              <p:cNvPr id="228" name="Tencent" descr="{&quot;isTemplate&quot;:true,&quot;type&quot;:&quot;content&quot;,&quot;canOmit&quot;:true,&quot;range&quot;:0}"/>
              <p:cNvSpPr txBox="1"/>
              <p:nvPr/>
            </p:nvSpPr>
            <p:spPr>
              <a:xfrm>
                <a:off x="6665892"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保证新生儿的营养需求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预防和治疗新生儿胃肠道疾病</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促进新生儿的康复</a:t>
                </a:r>
                <a:endParaRPr/>
              </a:p>
            </p:txBody>
          </p:sp>
          <p:sp>
            <p:nvSpPr>
              <p:cNvPr id="229" name="Tencent"/>
              <p:cNvSpPr/>
              <p:nvPr/>
            </p:nvSpPr>
            <p:spPr>
              <a:xfrm>
                <a:off x="7674862"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0" name="" descr="{&quot;isTemplate&quot;:true,&quot;type&quot;:3}"/>
        <p:cNvGrpSpPr/>
        <p:nvPr/>
      </p:nvGrpSpPr>
      <p:grpSpPr>
        <a:xfrm>
          <a:off x="0" y="0"/>
          <a:ext cx="0" cy="0"/>
        </a:xfrm>
      </p:grpSpPr>
      <p:sp>
        <p:nvSpPr>
          <p:cNvPr id="23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新生儿鼻饲护理的重要性及影响</a:t>
            </a:r>
            <a:endParaRPr lang="en-US" altLang="zh-CN" sz="2800" b="1">
              <a:latin typeface="+mj-ea"/>
              <a:ea typeface="+mj-ea"/>
            </a:endParaRPr>
          </a:p>
        </p:txBody>
      </p:sp>
      <p:grpSp>
        <p:nvGrpSpPr>
          <p:cNvPr id="232"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33" name=""/>
            <p:cNvGrpSpPr/>
            <p:nvPr/>
          </p:nvGrpSpPr>
          <p:grpSpPr>
            <a:xfrm>
              <a:off x="660399" y="2074672"/>
              <a:ext cx="5100082" cy="4536540"/>
              <a:chOff x="660399" y="2074672"/>
              <a:chExt cx="5100082" cy="4536540"/>
            </a:xfrm>
          </p:grpSpPr>
          <p:sp>
            <p:nvSpPr>
              <p:cNvPr id="23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新新生儿鼻饲护理的重要性</a:t>
                </a:r>
                <a:endParaRPr lang="en-US" altLang="zh-CN" sz="2000" b="1">
                  <a:latin typeface="Microsoft YaHei" panose="020b0503020204020204" pitchFamily="34" charset="-122"/>
                  <a:ea typeface="Microsoft YaHei" panose="020b0503020204020204" pitchFamily="34" charset="-122"/>
                </a:endParaRPr>
              </a:p>
            </p:txBody>
          </p:sp>
          <p:sp>
            <p:nvSpPr>
              <p:cNvPr id="23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提高新生儿的生存率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降低新生儿并发症的发生率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促进新生儿的生长发育</a:t>
                </a:r>
                <a:endParaRPr/>
              </a:p>
            </p:txBody>
          </p:sp>
          <p:pic>
            <p:nvPicPr>
              <p:cNvPr id="237"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38" name=""/>
            <p:cNvGrpSpPr/>
            <p:nvPr/>
          </p:nvGrpSpPr>
          <p:grpSpPr>
            <a:xfrm>
              <a:off x="6431519" y="2074672"/>
              <a:ext cx="5100082" cy="4536540"/>
              <a:chOff x="660399" y="2074672"/>
              <a:chExt cx="5100082" cy="4536540"/>
            </a:xfrm>
          </p:grpSpPr>
          <p:sp>
            <p:nvSpPr>
              <p:cNvPr id="23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新新生儿鼻饲护理的影响</a:t>
                </a:r>
                <a:endParaRPr lang="en-US" altLang="zh-CN" sz="2000" b="1">
                  <a:latin typeface="Microsoft YaHei" panose="020b0503020204020204" pitchFamily="34" charset="-122"/>
                  <a:ea typeface="Microsoft YaHei" panose="020b0503020204020204" pitchFamily="34" charset="-122"/>
                </a:endParaRPr>
              </a:p>
            </p:txBody>
          </p:sp>
          <p:sp>
            <p:nvSpPr>
              <p:cNvPr id="24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改善新生儿的生活质量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减轻家长的经济负担</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提高医疗资源的利用效率</a:t>
                </a:r>
                <a:endParaRPr/>
              </a:p>
            </p:txBody>
          </p:sp>
          <p:pic>
            <p:nvPicPr>
              <p:cNvPr id="242"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3" name="" descr="{&quot;isTemplate&quot;:true,&quot;type&quot;:3}"/>
        <p:cNvGrpSpPr/>
        <p:nvPr/>
      </p:nvGrpSpPr>
      <p:grpSpPr>
        <a:xfrm>
          <a:off x="0" y="0"/>
          <a:ext cx="0" cy="0"/>
        </a:xfrm>
      </p:grpSpPr>
      <p:pic>
        <p:nvPicPr>
          <p:cNvPr id="244"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45"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46" name="Group 598"/>
            <p:cNvGrpSpPr/>
            <p:nvPr/>
          </p:nvGrpSpPr>
          <p:grpSpPr>
            <a:xfrm>
              <a:off x="763829" y="1414808"/>
              <a:ext cx="6972294" cy="2337649"/>
              <a:chOff x="763829" y="1414808"/>
              <a:chExt cx="6972294" cy="2337649"/>
            </a:xfrm>
          </p:grpSpPr>
          <p:sp>
            <p:nvSpPr>
              <p:cNvPr id="247"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新新生儿鼻饲护理的适应症</a:t>
                </a:r>
                <a:endParaRPr/>
              </a:p>
            </p:txBody>
          </p:sp>
          <p:sp>
            <p:nvSpPr>
              <p:cNvPr id="248"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无法经口进食的新生儿</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需要胃肠道休息的新生儿</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胃肠功能障碍的新生儿</a:t>
                </a:r>
                <a:endParaRPr/>
              </a:p>
            </p:txBody>
          </p:sp>
          <p:sp>
            <p:nvSpPr>
              <p:cNvPr id="249"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0"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1"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2"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53" name="Group 591"/>
            <p:cNvGrpSpPr/>
            <p:nvPr/>
          </p:nvGrpSpPr>
          <p:grpSpPr>
            <a:xfrm>
              <a:off x="689593" y="3949139"/>
              <a:ext cx="7078256" cy="2128975"/>
              <a:chOff x="689593" y="3949139"/>
              <a:chExt cx="7078256" cy="2128975"/>
            </a:xfrm>
          </p:grpSpPr>
          <p:sp>
            <p:nvSpPr>
              <p:cNvPr id="254"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新新生儿鼻饲护理的禁忌症</a:t>
                </a:r>
                <a:endParaRPr/>
              </a:p>
            </p:txBody>
          </p:sp>
          <p:sp>
            <p:nvSpPr>
              <p:cNvPr id="255"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鼻腔或食管有梗阻的新生儿</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有严重心肺功能不全的新生儿</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凝血功能障碍的新生儿</a:t>
                </a:r>
                <a:endParaRPr/>
              </a:p>
            </p:txBody>
          </p:sp>
          <p:sp>
            <p:nvSpPr>
              <p:cNvPr id="256"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7"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8"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新生儿鼻饲护理的适应症与禁忌症</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1" name="" descr="{&quot;isTemplate&quot;:true,&quot;type&quot;:2}"/>
        <p:cNvGrpSpPr/>
        <p:nvPr/>
      </p:nvGrpSpPr>
      <p:grpSpPr>
        <a:xfrm>
          <a:off x="0" y="0"/>
          <a:ext cx="0" cy="0"/>
        </a:xfrm>
      </p:grpSpPr>
      <p:sp>
        <p:nvSpPr>
          <p:cNvPr id="262"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新生儿鼻饲护理的操作流程与技术要点</a:t>
            </a:r>
            <a:endParaRPr/>
          </a:p>
        </p:txBody>
      </p:sp>
      <p:sp>
        <p:nvSpPr>
          <p:cNvPr id="263"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02</a:t>
            </a:r>
            <a:endParaRPr lang="zh-CN" sz="66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4" name="" descr="{&quot;isTemplate&quot;:true,&quot;type&quot;:3}"/>
        <p:cNvGrpSpPr/>
        <p:nvPr/>
      </p:nvGrpSpPr>
      <p:grpSpPr>
        <a:xfrm>
          <a:off x="0" y="0"/>
          <a:ext cx="0" cy="0"/>
        </a:xfrm>
      </p:grpSpPr>
      <p:grpSp>
        <p:nvGrpSpPr>
          <p:cNvPr id="265"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266" name=""/>
            <p:cNvGrpSpPr/>
            <p:nvPr/>
          </p:nvGrpSpPr>
          <p:grpSpPr>
            <a:xfrm>
              <a:off x="685801" y="3146904"/>
              <a:ext cx="4207178" cy="3287791"/>
              <a:chOff x="685801" y="3146904"/>
              <a:chExt cx="4207178" cy="3287791"/>
            </a:xfrm>
          </p:grpSpPr>
          <p:sp>
            <p:nvSpPr>
              <p:cNvPr id="267"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评估新生儿的病情和营养状况</a:t>
                </a:r>
                <a:endParaRPr kumimoji="1" lang="en-US" altLang="zh-CN" sz="1800" b="1">
                  <a:solidFill>
                    <a:schemeClr val="bg1"/>
                  </a:solidFill>
                  <a:latin typeface="+mj-ea"/>
                  <a:ea typeface="+mj-ea"/>
                </a:endParaRPr>
              </a:p>
            </p:txBody>
          </p:sp>
          <p:sp>
            <p:nvSpPr>
              <p:cNvPr id="268"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了解新生儿的出生情况</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评估新生儿的生长发育指标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评估新生儿的胃肠道功能</a:t>
                </a:r>
                <a:endParaRPr/>
              </a:p>
            </p:txBody>
          </p:sp>
        </p:grpSp>
        <p:grpSp>
          <p:nvGrpSpPr>
            <p:cNvPr id="269" name=""/>
            <p:cNvGrpSpPr/>
            <p:nvPr/>
          </p:nvGrpSpPr>
          <p:grpSpPr>
            <a:xfrm>
              <a:off x="4408278" y="3146904"/>
              <a:ext cx="3798485" cy="3287791"/>
              <a:chOff x="4408278" y="3146904"/>
              <a:chExt cx="3798485" cy="3287791"/>
            </a:xfrm>
          </p:grpSpPr>
          <p:sp>
            <p:nvSpPr>
              <p:cNvPr id="270"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准备鼻饲护理所需物品</a:t>
                </a:r>
                <a:endParaRPr kumimoji="1" lang="en-US" altLang="zh-CN" sz="1800" b="1">
                  <a:solidFill>
                    <a:schemeClr val="bg1"/>
                  </a:solidFill>
                  <a:latin typeface="+mj-ea"/>
                  <a:ea typeface="+mj-ea"/>
                </a:endParaRPr>
              </a:p>
            </p:txBody>
          </p:sp>
          <p:sp>
            <p:nvSpPr>
              <p:cNvPr id="271"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鼻饲管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营养液</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注射器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纱布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胶布</a:t>
                </a:r>
                <a:endParaRPr/>
              </a:p>
            </p:txBody>
          </p:sp>
        </p:grpSp>
        <p:grpSp>
          <p:nvGrpSpPr>
            <p:cNvPr id="272" name=""/>
            <p:cNvGrpSpPr/>
            <p:nvPr/>
          </p:nvGrpSpPr>
          <p:grpSpPr>
            <a:xfrm>
              <a:off x="7707715" y="3146904"/>
              <a:ext cx="3798485" cy="3287791"/>
              <a:chOff x="7707715" y="3146904"/>
              <a:chExt cx="3798485" cy="3287791"/>
            </a:xfrm>
          </p:grpSpPr>
          <p:sp>
            <p:nvSpPr>
              <p:cNvPr id="273"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清洁新生儿鼻腔</a:t>
                </a:r>
                <a:endParaRPr kumimoji="1" lang="en-US" altLang="zh-CN" sz="1800" b="1">
                  <a:solidFill>
                    <a:schemeClr val="bg1"/>
                  </a:solidFill>
                  <a:latin typeface="+mj-ea"/>
                  <a:ea typeface="+mj-ea"/>
                </a:endParaRPr>
              </a:p>
            </p:txBody>
          </p:sp>
          <p:sp>
            <p:nvSpPr>
              <p:cNvPr id="274"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用生理盐水湿润棉签</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清洁新生儿鼻腔</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检查鼻腔是否有异物</a:t>
                </a:r>
                <a:endParaRPr/>
              </a:p>
            </p:txBody>
          </p:sp>
        </p:grpSp>
      </p:grpSp>
      <p:sp>
        <p:nvSpPr>
          <p:cNvPr id="275"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新生儿鼻饲护理前的准备工作</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6" name="" descr="{&quot;isTemplate&quot;:true,&quot;type&quot;:3}"/>
        <p:cNvGrpSpPr/>
        <p:nvPr/>
      </p:nvGrpSpPr>
      <p:grpSpPr>
        <a:xfrm>
          <a:off x="0" y="0"/>
          <a:ext cx="0" cy="0"/>
        </a:xfrm>
      </p:grpSpPr>
      <p:sp>
        <p:nvSpPr>
          <p:cNvPr id="277"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新生儿鼻饲护理的操作步骤与方法</a:t>
            </a:r>
            <a:endParaRPr lang="en-US" altLang="zh-CN" sz="2800" b="1">
              <a:latin typeface="+mj-ea"/>
              <a:ea typeface="+mj-ea"/>
            </a:endParaRPr>
          </a:p>
        </p:txBody>
      </p:sp>
      <p:grpSp>
        <p:nvGrpSpPr>
          <p:cNvPr id="278" name="" descr="{&quot;isTemplate&quot;:true,&quot;type&quot;:&quot;list&quot;,&quot;alignment&quot;:&quot;left&quot;,&quot;alignmentVertical&quot;:&quot;top&quot;,&quot;canOmit&quot;:false,&quot;scalable&quot;:false,&quot;minItemsCount&quot;:-1}"/>
          <p:cNvGrpSpPr/>
          <p:nvPr/>
        </p:nvGrpSpPr>
        <p:grpSpPr>
          <a:xfrm>
            <a:off x="660399" y="2074672"/>
            <a:ext cx="10871202" cy="4063380"/>
            <a:chOff x="660399" y="2074672"/>
            <a:chExt cx="10871202" cy="4063380"/>
          </a:xfrm>
        </p:grpSpPr>
        <p:grpSp>
          <p:nvGrpSpPr>
            <p:cNvPr id="279" name=""/>
            <p:cNvGrpSpPr/>
            <p:nvPr/>
          </p:nvGrpSpPr>
          <p:grpSpPr>
            <a:xfrm>
              <a:off x="660399" y="2074672"/>
              <a:ext cx="2584800" cy="4063380"/>
              <a:chOff x="660399" y="2074672"/>
              <a:chExt cx="2584800" cy="4063380"/>
            </a:xfrm>
          </p:grpSpPr>
          <p:sp>
            <p:nvSpPr>
              <p:cNvPr id="280" name="Tencent"/>
              <p:cNvSpPr/>
              <p:nvPr/>
            </p:nvSpPr>
            <p:spPr>
              <a:xfrm>
                <a:off x="660399" y="2074672"/>
                <a:ext cx="25848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81" name="Tencent" descr="{&quot;isTemplate&quot;:true,&quot;type&quot;:&quot;title&quot;,&quot;canOmit&quot;:false,&quot;range&quot;:0}"/>
              <p:cNvSpPr txBox="1"/>
              <p:nvPr/>
            </p:nvSpPr>
            <p:spPr>
              <a:xfrm>
                <a:off x="788411" y="3635647"/>
                <a:ext cx="2320841"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摆放新生儿体位</a:t>
                </a:r>
                <a:endParaRPr lang="en-US" altLang="zh-CN" sz="2000" b="1">
                  <a:latin typeface="Microsoft YaHei" panose="020b0503020204020204" pitchFamily="34" charset="-122"/>
                  <a:ea typeface="Microsoft YaHei" panose="020b0503020204020204" pitchFamily="34" charset="-122"/>
                </a:endParaRPr>
              </a:p>
            </p:txBody>
          </p:sp>
          <p:sp>
            <p:nvSpPr>
              <p:cNvPr id="282" name="Tencent" descr="{&quot;isTemplate&quot;:true,&quot;type&quot;:&quot;content&quot;,&quot;canOmit&quot;:true,&quot;range&quot;:0}"/>
              <p:cNvSpPr txBox="1"/>
              <p:nvPr/>
            </p:nvSpPr>
            <p:spPr>
              <a:xfrm>
                <a:off x="788411" y="4021153"/>
                <a:ext cx="2320841" cy="197686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将新生儿平卧于床上</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头部稍抬高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颈部保持自然</a:t>
                </a:r>
                <a:endParaRPr/>
              </a:p>
            </p:txBody>
          </p:sp>
          <p:pic>
            <p:nvPicPr>
              <p:cNvPr id="283" name="图片 11" descr="{&quot;isTemplate&quot;:true,&quot;type&quot;:&quot;image&quot;,&quot;canOmit&quot;:false}"/>
              <p:cNvPicPr>
                <a:picLocks noChangeAspect="1"/>
              </p:cNvPicPr>
              <p:nvPr/>
            </p:nvPicPr>
            <p:blipFill>
              <a:blip r:embed="rId2"/>
              <a:srcRect l="933" r="933"/>
              <a:stretch>
                <a:fillRect/>
              </a:stretch>
            </p:blipFill>
            <p:spPr>
              <a:xfrm>
                <a:off x="788411" y="2205184"/>
                <a:ext cx="2324809" cy="1332579"/>
              </a:xfrm>
              <a:prstGeom prst="rect">
                <a:avLst/>
              </a:prstGeom>
            </p:spPr>
          </p:pic>
        </p:grpSp>
        <p:grpSp>
          <p:nvGrpSpPr>
            <p:cNvPr id="284" name=""/>
            <p:cNvGrpSpPr/>
            <p:nvPr/>
          </p:nvGrpSpPr>
          <p:grpSpPr>
            <a:xfrm>
              <a:off x="3422533" y="2074672"/>
              <a:ext cx="2584800" cy="4063380"/>
              <a:chOff x="660399" y="2074672"/>
              <a:chExt cx="2584800" cy="4063380"/>
            </a:xfrm>
          </p:grpSpPr>
          <p:sp>
            <p:nvSpPr>
              <p:cNvPr id="285" name="Tencent"/>
              <p:cNvSpPr/>
              <p:nvPr/>
            </p:nvSpPr>
            <p:spPr>
              <a:xfrm>
                <a:off x="660399" y="2074672"/>
                <a:ext cx="25848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86" name="Tencent" descr="{&quot;isTemplate&quot;:true,&quot;type&quot;:&quot;title&quot;,&quot;canOmit&quot;:false,&quot;range&quot;:0}"/>
              <p:cNvSpPr txBox="1"/>
              <p:nvPr/>
            </p:nvSpPr>
            <p:spPr>
              <a:xfrm>
                <a:off x="788411" y="3635647"/>
                <a:ext cx="2320841"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鼻腔插管</a:t>
                </a:r>
                <a:endParaRPr lang="en-US" altLang="zh-CN" sz="2000" b="1">
                  <a:latin typeface="Microsoft YaHei" panose="020b0503020204020204" pitchFamily="34" charset="-122"/>
                  <a:ea typeface="Microsoft YaHei" panose="020b0503020204020204" pitchFamily="34" charset="-122"/>
                </a:endParaRPr>
              </a:p>
            </p:txBody>
          </p:sp>
          <p:sp>
            <p:nvSpPr>
              <p:cNvPr id="287" name="Tencent" descr="{&quot;isTemplate&quot;:true,&quot;type&quot;:&quot;content&quot;,&quot;canOmit&quot;:true,&quot;range&quot;:0}"/>
              <p:cNvSpPr txBox="1"/>
              <p:nvPr/>
            </p:nvSpPr>
            <p:spPr>
              <a:xfrm>
                <a:off x="788411" y="4021153"/>
                <a:ext cx="2320841" cy="197686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用生理盐水湿润鼻饲管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将鼻饲管插入新生儿鼻腔</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用胶布固定鼻饲管</a:t>
                </a:r>
                <a:endParaRPr/>
              </a:p>
            </p:txBody>
          </p:sp>
          <p:pic>
            <p:nvPicPr>
              <p:cNvPr id="288" name="图片 11" descr="{&quot;isTemplate&quot;:true,&quot;type&quot;:&quot;image&quot;,&quot;canOmit&quot;:false}"/>
              <p:cNvPicPr>
                <a:picLocks noChangeAspect="1"/>
              </p:cNvPicPr>
              <p:nvPr/>
            </p:nvPicPr>
            <p:blipFill>
              <a:blip r:embed="rId3"/>
              <a:srcRect l="933" r="933"/>
              <a:stretch>
                <a:fillRect/>
              </a:stretch>
            </p:blipFill>
            <p:spPr>
              <a:xfrm>
                <a:off x="788411" y="2205184"/>
                <a:ext cx="2324809" cy="1332579"/>
              </a:xfrm>
              <a:prstGeom prst="rect">
                <a:avLst/>
              </a:prstGeom>
            </p:spPr>
          </p:pic>
        </p:grpSp>
        <p:grpSp>
          <p:nvGrpSpPr>
            <p:cNvPr id="289" name=""/>
            <p:cNvGrpSpPr/>
            <p:nvPr/>
          </p:nvGrpSpPr>
          <p:grpSpPr>
            <a:xfrm>
              <a:off x="6184667" y="2074672"/>
              <a:ext cx="2584800" cy="4063380"/>
              <a:chOff x="660399" y="2074672"/>
              <a:chExt cx="2584800" cy="4063380"/>
            </a:xfrm>
          </p:grpSpPr>
          <p:sp>
            <p:nvSpPr>
              <p:cNvPr id="290" name="Tencent"/>
              <p:cNvSpPr/>
              <p:nvPr/>
            </p:nvSpPr>
            <p:spPr>
              <a:xfrm>
                <a:off x="660399" y="2074672"/>
                <a:ext cx="25848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91" name="Tencent" descr="{&quot;isTemplate&quot;:true,&quot;type&quot;:&quot;title&quot;,&quot;canOmit&quot;:false,&quot;range&quot;:0}"/>
              <p:cNvSpPr txBox="1"/>
              <p:nvPr/>
            </p:nvSpPr>
            <p:spPr>
              <a:xfrm>
                <a:off x="788411" y="3635647"/>
                <a:ext cx="2320841"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灌入营养液</a:t>
                </a:r>
                <a:endParaRPr lang="en-US" altLang="zh-CN" sz="2000" b="1">
                  <a:latin typeface="Microsoft YaHei" panose="020b0503020204020204" pitchFamily="34" charset="-122"/>
                  <a:ea typeface="Microsoft YaHei" panose="020b0503020204020204" pitchFamily="34" charset="-122"/>
                </a:endParaRPr>
              </a:p>
            </p:txBody>
          </p:sp>
          <p:sp>
            <p:nvSpPr>
              <p:cNvPr id="292" name="Tencent" descr="{&quot;isTemplate&quot;:true,&quot;type&quot;:&quot;content&quot;,&quot;canOmit&quot;:true,&quot;range&quot;:0}"/>
              <p:cNvSpPr txBox="1"/>
              <p:nvPr/>
            </p:nvSpPr>
            <p:spPr>
              <a:xfrm>
                <a:off x="788411" y="4021153"/>
                <a:ext cx="2320841" cy="197686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用注射器抽取营养液</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缓慢灌入新生儿胃内</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注意观察新生儿的面色和呼吸</a:t>
                </a:r>
                <a:endParaRPr/>
              </a:p>
            </p:txBody>
          </p:sp>
          <p:pic>
            <p:nvPicPr>
              <p:cNvPr id="293" name="图片 11" descr="{&quot;isTemplate&quot;:true,&quot;type&quot;:&quot;image&quot;,&quot;canOmit&quot;:false}"/>
              <p:cNvPicPr>
                <a:picLocks noChangeAspect="1"/>
              </p:cNvPicPr>
              <p:nvPr/>
            </p:nvPicPr>
            <p:blipFill>
              <a:blip r:embed="rId4"/>
              <a:srcRect l="933" r="933"/>
              <a:stretch>
                <a:fillRect/>
              </a:stretch>
            </p:blipFill>
            <p:spPr>
              <a:xfrm>
                <a:off x="788411" y="2205184"/>
                <a:ext cx="2324809" cy="1332579"/>
              </a:xfrm>
              <a:prstGeom prst="rect">
                <a:avLst/>
              </a:prstGeom>
            </p:spPr>
          </p:pic>
        </p:grpSp>
        <p:grpSp>
          <p:nvGrpSpPr>
            <p:cNvPr id="294" name=""/>
            <p:cNvGrpSpPr/>
            <p:nvPr/>
          </p:nvGrpSpPr>
          <p:grpSpPr>
            <a:xfrm>
              <a:off x="8946801" y="2074672"/>
              <a:ext cx="2584800" cy="4063380"/>
              <a:chOff x="660399" y="2074672"/>
              <a:chExt cx="2584800" cy="4063380"/>
            </a:xfrm>
          </p:grpSpPr>
          <p:sp>
            <p:nvSpPr>
              <p:cNvPr id="295" name="Tencent"/>
              <p:cNvSpPr/>
              <p:nvPr/>
            </p:nvSpPr>
            <p:spPr>
              <a:xfrm>
                <a:off x="660399" y="2074672"/>
                <a:ext cx="25848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96" name="Tencent" descr="{&quot;isTemplate&quot;:true,&quot;type&quot;:&quot;title&quot;,&quot;canOmit&quot;:false,&quot;range&quot;:0}"/>
              <p:cNvSpPr txBox="1"/>
              <p:nvPr/>
            </p:nvSpPr>
            <p:spPr>
              <a:xfrm>
                <a:off x="788411" y="3635647"/>
                <a:ext cx="2320841"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结束后处理</a:t>
                </a:r>
                <a:endParaRPr lang="en-US" altLang="zh-CN" sz="2000" b="1">
                  <a:latin typeface="Microsoft YaHei" panose="020b0503020204020204" pitchFamily="34" charset="-122"/>
                  <a:ea typeface="Microsoft YaHei" panose="020b0503020204020204" pitchFamily="34" charset="-122"/>
                </a:endParaRPr>
              </a:p>
            </p:txBody>
          </p:sp>
          <p:sp>
            <p:nvSpPr>
              <p:cNvPr id="297" name="Tencent" descr="{&quot;isTemplate&quot;:true,&quot;type&quot;:&quot;content&quot;,&quot;canOmit&quot;:true,&quot;range&quot;:0}"/>
              <p:cNvSpPr txBox="1"/>
              <p:nvPr/>
            </p:nvSpPr>
            <p:spPr>
              <a:xfrm>
                <a:off x="788411" y="4021153"/>
                <a:ext cx="2320841" cy="197686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清理新生儿鼻腔</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关闭鼻饲管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将新生儿恢复舒适体位</a:t>
                </a:r>
                <a:endParaRPr/>
              </a:p>
            </p:txBody>
          </p:sp>
          <p:pic>
            <p:nvPicPr>
              <p:cNvPr id="298" name="图片 11" descr="{&quot;isTemplate&quot;:true,&quot;type&quot;:&quot;image&quot;,&quot;canOmit&quot;:false}"/>
              <p:cNvPicPr>
                <a:picLocks noChangeAspect="1"/>
              </p:cNvPicPr>
              <p:nvPr/>
            </p:nvPicPr>
            <p:blipFill>
              <a:blip r:embed="rId5"/>
              <a:srcRect l="933" r="933"/>
              <a:stretch>
                <a:fillRect/>
              </a:stretch>
            </p:blipFill>
            <p:spPr>
              <a:xfrm>
                <a:off x="788411" y="2205184"/>
                <a:ext cx="2324809" cy="1332579"/>
              </a:xfrm>
              <a:prstGeom prst="rect">
                <a:avLst/>
              </a:prstGeom>
            </p:spPr>
          </p:pic>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9" name="" descr="{&quot;isTemplate&quot;:true,&quot;type&quot;:3}"/>
        <p:cNvGrpSpPr/>
        <p:nvPr/>
      </p:nvGrpSpPr>
      <p:grpSpPr>
        <a:xfrm>
          <a:off x="0" y="0"/>
          <a:ext cx="0" cy="0"/>
        </a:xfrm>
      </p:grpSpPr>
      <p:pic>
        <p:nvPicPr>
          <p:cNvPr id="300" name="Picture 2" descr="{&quot;isTemplate&quot;:true,&quot;type&quot;:&quot;image&quot;,&quot;canOmit&quot;:false,&quot;range&quot;:0}"/>
          <p:cNvPicPr>
            <a:picLocks noChangeAspect="1"/>
          </p:cNvPicPr>
          <p:nvPr/>
        </p:nvPicPr>
        <p:blipFill>
          <a:blip r:embed="rId2"/>
          <a:srcRect l="21875" r="21875"/>
          <a:stretch>
            <a:fillRect/>
          </a:stretch>
        </p:blipFill>
        <p:spPr>
          <a:xfrm>
            <a:off x="7092556" y="1559288"/>
            <a:ext cx="4492828" cy="4492828"/>
          </a:xfrm>
          <a:prstGeom prst="roundRect">
            <a:avLst>
              <a:gd name="adj" fmla="val 6169"/>
            </a:avLst>
          </a:prstGeom>
        </p:spPr>
      </p:pic>
      <p:grpSp>
        <p:nvGrpSpPr>
          <p:cNvPr id="301" name="" descr="{&quot;isTemplate&quot;:true,&quot;type&quot;:&quot;list&quot;,&quot;canOmit&quot;:false,&quot;minItemsCount&quot;:-1,&quot;scalable&quot;:false,&quot;alignment&quot;:&quot;left&quot;,&quot;alignmentVertical&quot;:&quot;top&quot;}"/>
          <p:cNvGrpSpPr/>
          <p:nvPr/>
        </p:nvGrpSpPr>
        <p:grpSpPr>
          <a:xfrm>
            <a:off x="660396" y="1892786"/>
            <a:ext cx="5622868" cy="4617939"/>
            <a:chOff x="660396" y="1892786"/>
            <a:chExt cx="5622868" cy="4617939"/>
          </a:xfrm>
        </p:grpSpPr>
        <p:grpSp>
          <p:nvGrpSpPr>
            <p:cNvPr id="302" name="组合 4"/>
            <p:cNvGrpSpPr/>
            <p:nvPr/>
          </p:nvGrpSpPr>
          <p:grpSpPr>
            <a:xfrm>
              <a:off x="660396" y="1892786"/>
              <a:ext cx="5622867" cy="1446014"/>
              <a:chOff x="571500" y="1815543"/>
              <a:chExt cx="5622867" cy="1446014"/>
            </a:xfrm>
          </p:grpSpPr>
          <p:sp>
            <p:nvSpPr>
              <p:cNvPr id="303"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观察新生儿的生命体征</a:t>
                </a:r>
                <a:endParaRPr lang="en-US" b="1">
                  <a:solidFill>
                    <a:schemeClr val="accent1">
                      <a:alpha val="100000"/>
                    </a:schemeClr>
                  </a:solidFill>
                  <a:latin typeface="微软雅黑"/>
                  <a:ea typeface="微软雅黑"/>
                </a:endParaRPr>
              </a:p>
            </p:txBody>
          </p:sp>
          <p:sp>
            <p:nvSpPr>
              <p:cNvPr id="304" name="Tencent" descr="{&quot;isTemplate&quot;:true,&quot;type&quot;:&quot;content&quot;,&quot;canOmit&quot;:false,&quot;range&quot;:0}"/>
              <p:cNvSpPr/>
              <p:nvPr/>
            </p:nvSpPr>
            <p:spPr>
              <a:xfrm>
                <a:off x="1406367"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监测心率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监测血压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监测呼吸</a:t>
                </a:r>
                <a:endParaRPr/>
              </a:p>
            </p:txBody>
          </p:sp>
          <p:sp>
            <p:nvSpPr>
              <p:cNvPr id="305" name="椭圆 7"/>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306" name="组合 8"/>
            <p:cNvGrpSpPr/>
            <p:nvPr/>
          </p:nvGrpSpPr>
          <p:grpSpPr>
            <a:xfrm>
              <a:off x="660396" y="3478749"/>
              <a:ext cx="5622868" cy="1446014"/>
              <a:chOff x="571500" y="1815543"/>
              <a:chExt cx="5622868" cy="1446014"/>
            </a:xfrm>
          </p:grpSpPr>
          <p:sp>
            <p:nvSpPr>
              <p:cNvPr id="307"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观察新生儿胃肠道反应</a:t>
                </a:r>
                <a:endParaRPr lang="en-US" b="1">
                  <a:solidFill>
                    <a:schemeClr val="accent1">
                      <a:alpha val="100000"/>
                    </a:schemeClr>
                  </a:solidFill>
                  <a:latin typeface="微软雅黑"/>
                  <a:ea typeface="微软雅黑"/>
                </a:endParaRPr>
              </a:p>
            </p:txBody>
          </p:sp>
          <p:sp>
            <p:nvSpPr>
              <p:cNvPr id="308" name="Tencent" descr="{&quot;isTemplate&quot;:true,&quot;type&quot;:&quot;content&quot;,&quot;canOmit&quot;:false,&quot;range&quot;:0}"/>
              <p:cNvSpPr/>
              <p:nvPr/>
            </p:nvSpPr>
            <p:spPr>
              <a:xfrm>
                <a:off x="1406368"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注意腹部是否有胀气</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注意大便的颜色和性质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注意呕吐的情况</a:t>
                </a:r>
                <a:endParaRPr/>
              </a:p>
            </p:txBody>
          </p:sp>
          <p:sp>
            <p:nvSpPr>
              <p:cNvPr id="309" name="椭圆 11"/>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310" name="组合 12"/>
            <p:cNvGrpSpPr/>
            <p:nvPr/>
          </p:nvGrpSpPr>
          <p:grpSpPr>
            <a:xfrm>
              <a:off x="660396" y="5064711"/>
              <a:ext cx="5622867" cy="1446014"/>
              <a:chOff x="571500" y="1815543"/>
              <a:chExt cx="5622867" cy="1446014"/>
            </a:xfrm>
          </p:grpSpPr>
          <p:sp>
            <p:nvSpPr>
              <p:cNvPr id="311"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处理并发症</a:t>
                </a:r>
                <a:endParaRPr lang="en-US" b="1">
                  <a:solidFill>
                    <a:schemeClr val="accent1">
                      <a:alpha val="100000"/>
                    </a:schemeClr>
                  </a:solidFill>
                  <a:latin typeface="微软雅黑"/>
                  <a:ea typeface="微软雅黑"/>
                </a:endParaRPr>
              </a:p>
            </p:txBody>
          </p:sp>
          <p:sp>
            <p:nvSpPr>
              <p:cNvPr id="312" name="Tencent" descr="{&quot;isTemplate&quot;:true,&quot;type&quot;:&quot;content&quot;,&quot;canOmit&quot;:false,&quot;range&quot;:0}"/>
              <p:cNvSpPr/>
              <p:nvPr/>
            </p:nvSpPr>
            <p:spPr>
              <a:xfrm>
                <a:off x="1406368" y="2193913"/>
                <a:ext cx="4787999"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如出现恶心、呕吐等胃肠道反应，暂停鼻饲护理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如出现鼻饲管堵塞，及时更换鼻饲管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如出现皮肤感染，及时给予抗感染治疗</a:t>
                </a:r>
                <a:endParaRPr/>
              </a:p>
            </p:txBody>
          </p:sp>
          <p:sp>
            <p:nvSpPr>
              <p:cNvPr id="313" name="椭圆 15"/>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314"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新生儿鼻饲护理后的观察与处理</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新生儿鼻饲护理的并发症预防与护理</a:t>
            </a:r>
            <a:endParaRPr/>
          </a:p>
        </p:txBody>
      </p:sp>
      <p:sp>
        <p:nvSpPr>
          <p:cNvPr id="8"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03</a:t>
            </a:r>
            <a:endParaRPr lang="zh-CN" sz="66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https://d.book118.com/815211033012011124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minimalist_dark">
      <a:dk1>
        <a:srgbClr val="FFFFFF"/>
      </a:dk1>
      <a:lt1>
        <a:srgbClr val="000000"/>
      </a:lt1>
      <a:dk2>
        <a:srgbClr val="F5F4F5"/>
      </a:dk2>
      <a:lt2>
        <a:srgbClr val="24282D"/>
      </a:lt2>
      <a:accent1>
        <a:srgbClr val="C1C5CB"/>
      </a:accent1>
      <a:accent2>
        <a:srgbClr val="A1A5AA"/>
      </a:accent2>
      <a:accent3>
        <a:srgbClr val="828589"/>
      </a:accent3>
      <a:accent4>
        <a:srgbClr val="C4BEBC"/>
      </a:accent4>
      <a:accent5>
        <a:srgbClr val="7A7B79"/>
      </a:accent5>
      <a:accent6>
        <a:srgbClr val="5C555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11</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11</vt:i4>
      </vt:variant>
    </vt:vector>
  </HeadingPairs>
  <TitlesOfParts>
    <vt:vector baseType="lpstr" size="20">
      <vt:lpstr>Arial</vt:lpstr>
      <vt:lpstr>Calibri</vt:lpstr>
      <vt:lpstr>Arial Black</vt:lpstr>
      <vt:lpstr>微软雅黑</vt:lpstr>
      <vt:lpstr>黑体</vt:lpstr>
      <vt:lpstr>Microsoft YaHei</vt:lpstr>
      <vt:lpstr>Microsoft YaHei Light</vt:lpstr>
      <vt:lpstr>Microsoft Yahei</vt:lpstr>
      <vt:lpstr>Office Theme</vt:lpstr>
      <vt:lpstr>新生儿鼻饲护理查房PPT课件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2024-09-28T04:05:40.269</cp:lastPrinted>
  <dcterms:created xsi:type="dcterms:W3CDTF">2024-09-27T20:05:40Z</dcterms:created>
  <dcterms:modified xsi:type="dcterms:W3CDTF">2024-09-27T20:05:42Z</dcterms:modified>
</cp:coreProperties>
</file>