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76C058-358A-4606-8362-82214CA2A8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955E4C-3DD3-4465-942E-592932BC45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A07C01-9177-41C1-80B4-1224E0B143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44CD76-4C80-4667-BE01-F8A8BAD507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5D09BE7-CA1B-43DE-9058-DC74074159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0FE31B6-896C-4EBC-97FE-CD7D10DE1F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B644017-C86D-4DF1-86EF-41CE2E6577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4D146A-4428-478F-8AA6-4F24B14AE2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021E66-D715-42F2-B124-872EE56A14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C5DCFD-5CA1-4F28-B32E-C02A9FD36F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7CD100-4409-4379-856D-286D26CFBD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5230103103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DSMIV的五轴诊断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DSMIV简介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五轴诊断方法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DSMIV五轴诊断的重要性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DSMIV五轴诊断的挑战与解决方案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DSMIV五轴诊断的未来展望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DSMIV简介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DSMIV即《精神障碍诊断与统计手册第四版》，是由美国精神医学学会（American Psychiatric Association，APA）制定的，用于对精神障碍进行诊断和分类的工具。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它提供了对精神障碍的描述性、操作性和量化诊断标准，为临床医生和研究者提供了一个共同的语言来交流和评估精神障碍。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DSMIV定义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DSMIV发展历程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DSMIV的制定过程历时多年，汇集了全球精神卫生领域的专家意见和实践经验，以确保其科学性和实用性。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DSMIV是在DSM-III的基础上发展而来的，经过了大量的临床实践和科学研究验证，对精神障碍的诊断标准进行了修订和完善。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DSMIV的应用领域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DSMIV广泛应用于临床实践中，帮助医生对精神障碍进行准确的诊断和评估。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它也是精神卫生研究的重要工具，为研究者提供了统一的诊断标准，促进了精神障碍领域的科学研究和发展。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五轴诊断方法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诊断方法一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轴一 - 物质依赖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物质依赖是指个体对某种物质（如酒精、药物等）产生过度依赖，导致无法自控或戒断症状。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DSMIV中的轴一诊断主要关注个体对物质的过度依赖和滥用，包括酒精、药物等。诊断时需评估个体是否出现耐受、戒断、强迫性使用等行为，以及这些行为对个体日常生活、工作和学习的影响程度。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五轴诊断方法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诊断方法二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轴二 - 心境障碍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心境障碍是指个体出现持续的情绪低落、易怒、焦虑等心理症状，影响日常生活和社交功能。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DSMIV中的轴二诊断针对个体的心境障碍进行评估。诊断时需了解个体是否出现持续的情绪问题，如抑郁、焦虑、易怒等，并评估这些情绪对个体工作、学习和人际交往的影响程度。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五轴诊断方法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诊断方法三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轴三 - 焦虑障碍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焦虑障碍是指个体在面对压力或不确定情境时出现过度紧张、恐惧和不安的心理症状。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DSMIV中的轴三诊断关注个体的焦虑症状及其对日常生活的影响。诊断时需评估个体是否出现恐慌、强迫症、广泛性焦虑等表现，以及这些症状对个体工作、学习和人际交往的负面影响程度。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五轴诊断方法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091113" y="1349255"/>
            <a:ext cx="1102900" cy="11029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846826" y="1336491"/>
            <a:ext cx="347186" cy="34928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15621" y="1171423"/>
            <a:ext cx="158782" cy="15878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" name="Group 5"/>
          <p:cNvGrpSpPr/>
          <p:nvPr/>
        </p:nvGrpSpPr>
        <p:grpSpPr>
          <a:xfrm>
            <a:off x="5257991" y="1574521"/>
            <a:ext cx="859155" cy="624840"/>
            <a:chOff x="5257991" y="1574521"/>
            <a:chExt cx="859155" cy="624840"/>
          </a:xfrm>
        </p:grpSpPr>
        <p:sp>
          <p:nvSpPr>
            <p:cNvPr id="6" name="TextBox 6"/>
            <p:cNvSpPr txBox="1"/>
            <p:nvPr/>
          </p:nvSpPr>
          <p:spPr>
            <a:xfrm>
              <a:off x="5257991" y="1574521"/>
              <a:ext cx="859155" cy="6248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01</a:t>
              </a:r>
            </a:p>
          </p:txBody>
        </p:sp>
      </p:grpSp>
      <p:sp>
        <p:nvSpPr>
          <p:cNvPr id="7" name="AutoShape 7"/>
          <p:cNvSpPr/>
          <p:nvPr/>
        </p:nvSpPr>
        <p:spPr>
          <a:xfrm>
            <a:off x="5091113" y="3060668"/>
            <a:ext cx="1102900" cy="110499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846826" y="3048000"/>
            <a:ext cx="347186" cy="34928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115621" y="2882837"/>
            <a:ext cx="158782" cy="160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5257991" y="3286601"/>
            <a:ext cx="935355" cy="624840"/>
            <a:chOff x="5257991" y="3286601"/>
            <a:chExt cx="935355" cy="624840"/>
          </a:xfrm>
        </p:grpSpPr>
        <p:sp>
          <p:nvSpPr>
            <p:cNvPr id="11" name="TextBox 11"/>
            <p:cNvSpPr txBox="1"/>
            <p:nvPr/>
          </p:nvSpPr>
          <p:spPr>
            <a:xfrm>
              <a:off x="5257991" y="3286601"/>
              <a:ext cx="935355" cy="6248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02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5091113" y="4780407"/>
            <a:ext cx="1102900" cy="11029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846826" y="4767644"/>
            <a:ext cx="347186" cy="349282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115621" y="4602575"/>
            <a:ext cx="158782" cy="158782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5257991" y="5005674"/>
            <a:ext cx="935355" cy="624840"/>
            <a:chOff x="5257991" y="5005674"/>
            <a:chExt cx="935355" cy="624840"/>
          </a:xfrm>
        </p:grpSpPr>
        <p:sp>
          <p:nvSpPr>
            <p:cNvPr id="16" name="TextBox 16"/>
            <p:cNvSpPr txBox="1"/>
            <p:nvPr/>
          </p:nvSpPr>
          <p:spPr>
            <a:xfrm>
              <a:off x="5257991" y="5005674"/>
              <a:ext cx="935355" cy="6248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03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53066" y="1349255"/>
            <a:ext cx="1968722" cy="4629531"/>
            <a:chOff x="1353066" y="1349255"/>
            <a:chExt cx="1968722" cy="4629531"/>
          </a:xfrm>
        </p:grpSpPr>
        <p:sp>
          <p:nvSpPr>
            <p:cNvPr id="18" name="Freeform 18"/>
            <p:cNvSpPr/>
            <p:nvPr/>
          </p:nvSpPr>
          <p:spPr>
            <a:xfrm>
              <a:off x="1956379" y="4609281"/>
              <a:ext cx="827723" cy="1223582"/>
            </a:xfrm>
            <a:custGeom>
              <a:rect l="l" t="t" r="r" b="b"/>
              <a:pathLst>
                <a:path w="277" h="410">
                  <a:moveTo>
                    <a:pt x="277" y="410"/>
                  </a:moveTo>
                  <a:lnTo>
                    <a:pt x="167" y="410"/>
                  </a:lnTo>
                  <a:lnTo>
                    <a:pt x="139" y="105"/>
                  </a:lnTo>
                  <a:lnTo>
                    <a:pt x="110" y="410"/>
                  </a:lnTo>
                  <a:lnTo>
                    <a:pt x="0" y="410"/>
                  </a:lnTo>
                  <a:lnTo>
                    <a:pt x="0" y="0"/>
                  </a:lnTo>
                  <a:lnTo>
                    <a:pt x="277" y="0"/>
                  </a:lnTo>
                  <a:lnTo>
                    <a:pt x="277" y="410"/>
                  </a:lnTo>
                  <a:close/>
                </a:path>
              </a:pathLst>
            </a:custGeom>
            <a:solidFill>
              <a:srgbClr val="38373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725684" y="5635886"/>
              <a:ext cx="609695" cy="342900"/>
            </a:xfrm>
            <a:custGeom>
              <a:rect l="l" t="t" r="r" b="b"/>
              <a:pathLst>
                <a:path w="141" h="79">
                  <a:moveTo>
                    <a:pt x="112" y="17"/>
                  </a:moveTo>
                  <a:cubicBezTo>
                    <a:pt x="130" y="36"/>
                    <a:pt x="141" y="57"/>
                    <a:pt x="109" y="61"/>
                  </a:cubicBezTo>
                  <a:cubicBezTo>
                    <a:pt x="80" y="65"/>
                    <a:pt x="0" y="79"/>
                    <a:pt x="20" y="40"/>
                  </a:cubicBezTo>
                  <a:cubicBezTo>
                    <a:pt x="39" y="3"/>
                    <a:pt x="61" y="0"/>
                    <a:pt x="74" y="0"/>
                  </a:cubicBezTo>
                  <a:cubicBezTo>
                    <a:pt x="86" y="0"/>
                    <a:pt x="102" y="7"/>
                    <a:pt x="112" y="17"/>
                  </a:cubicBezTo>
                  <a:close/>
                </a:path>
              </a:pathLst>
            </a:custGeom>
            <a:solidFill>
              <a:srgbClr val="563A28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2407293" y="5635886"/>
              <a:ext cx="607504" cy="342900"/>
            </a:xfrm>
            <a:custGeom>
              <a:rect l="l" t="t" r="r" b="b"/>
              <a:pathLst>
                <a:path w="140" h="79">
                  <a:moveTo>
                    <a:pt x="29" y="17"/>
                  </a:moveTo>
                  <a:cubicBezTo>
                    <a:pt x="10" y="36"/>
                    <a:pt x="0" y="57"/>
                    <a:pt x="31" y="61"/>
                  </a:cubicBezTo>
                  <a:cubicBezTo>
                    <a:pt x="60" y="65"/>
                    <a:pt x="140" y="79"/>
                    <a:pt x="120" y="40"/>
                  </a:cubicBezTo>
                  <a:cubicBezTo>
                    <a:pt x="101" y="3"/>
                    <a:pt x="79" y="0"/>
                    <a:pt x="67" y="0"/>
                  </a:cubicBezTo>
                  <a:cubicBezTo>
                    <a:pt x="54" y="0"/>
                    <a:pt x="38" y="7"/>
                    <a:pt x="29" y="17"/>
                  </a:cubicBezTo>
                  <a:close/>
                </a:path>
              </a:pathLst>
            </a:custGeom>
            <a:solidFill>
              <a:srgbClr val="563A28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2123638" y="3523241"/>
              <a:ext cx="495395" cy="1115568"/>
            </a:xfrm>
            <a:prstGeom prst="rect">
              <a:avLst/>
            </a:prstGeom>
            <a:solidFill>
              <a:srgbClr val="F4EFE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2314138" y="3546577"/>
              <a:ext cx="97346" cy="110109"/>
            </a:xfrm>
            <a:prstGeom prst="rect">
              <a:avLst/>
            </a:prstGeom>
            <a:solidFill>
              <a:srgbClr val="3A332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2233652" y="3643923"/>
              <a:ext cx="281559" cy="965263"/>
            </a:xfrm>
            <a:custGeom>
              <a:rect l="l" t="t" r="r" b="b"/>
              <a:pathLst>
                <a:path w="94" h="323">
                  <a:moveTo>
                    <a:pt x="34" y="0"/>
                  </a:moveTo>
                  <a:lnTo>
                    <a:pt x="0" y="268"/>
                  </a:lnTo>
                  <a:lnTo>
                    <a:pt x="48" y="323"/>
                  </a:lnTo>
                  <a:lnTo>
                    <a:pt x="94" y="267"/>
                  </a:lnTo>
                  <a:lnTo>
                    <a:pt x="52" y="0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3A332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1442029" y="4422972"/>
              <a:ext cx="556736" cy="535591"/>
            </a:xfrm>
            <a:custGeom>
              <a:rect l="l" t="t" r="r" b="b"/>
              <a:pathLst>
                <a:path w="128" h="123">
                  <a:moveTo>
                    <a:pt x="48" y="0"/>
                  </a:moveTo>
                  <a:cubicBezTo>
                    <a:pt x="48" y="0"/>
                    <a:pt x="39" y="21"/>
                    <a:pt x="26" y="44"/>
                  </a:cubicBezTo>
                  <a:cubicBezTo>
                    <a:pt x="13" y="66"/>
                    <a:pt x="0" y="89"/>
                    <a:pt x="9" y="94"/>
                  </a:cubicBezTo>
                  <a:cubicBezTo>
                    <a:pt x="18" y="100"/>
                    <a:pt x="35" y="72"/>
                    <a:pt x="35" y="72"/>
                  </a:cubicBezTo>
                  <a:cubicBezTo>
                    <a:pt x="35" y="72"/>
                    <a:pt x="22" y="112"/>
                    <a:pt x="39" y="114"/>
                  </a:cubicBezTo>
                  <a:cubicBezTo>
                    <a:pt x="57" y="117"/>
                    <a:pt x="64" y="81"/>
                    <a:pt x="64" y="81"/>
                  </a:cubicBezTo>
                  <a:cubicBezTo>
                    <a:pt x="64" y="81"/>
                    <a:pt x="60" y="120"/>
                    <a:pt x="78" y="121"/>
                  </a:cubicBezTo>
                  <a:cubicBezTo>
                    <a:pt x="96" y="123"/>
                    <a:pt x="88" y="77"/>
                    <a:pt x="88" y="77"/>
                  </a:cubicBezTo>
                  <a:cubicBezTo>
                    <a:pt x="88" y="77"/>
                    <a:pt x="100" y="100"/>
                    <a:pt x="114" y="90"/>
                  </a:cubicBezTo>
                  <a:cubicBezTo>
                    <a:pt x="128" y="80"/>
                    <a:pt x="93" y="55"/>
                    <a:pt x="99" y="29"/>
                  </a:cubicBezTo>
                  <a:lnTo>
                    <a:pt x="48" y="0"/>
                  </a:lnTo>
                  <a:close/>
                </a:path>
              </a:pathLst>
            </a:custGeom>
            <a:solidFill>
              <a:srgbClr val="F9DAB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1598620" y="3538100"/>
              <a:ext cx="582168" cy="1030891"/>
            </a:xfrm>
            <a:custGeom>
              <a:rect l="l" t="t" r="r" b="b"/>
              <a:pathLst>
                <a:path w="134" h="238">
                  <a:moveTo>
                    <a:pt x="119" y="0"/>
                  </a:moveTo>
                  <a:cubicBezTo>
                    <a:pt x="119" y="0"/>
                    <a:pt x="22" y="34"/>
                    <a:pt x="0" y="213"/>
                  </a:cubicBezTo>
                  <a:cubicBezTo>
                    <a:pt x="0" y="213"/>
                    <a:pt x="28" y="236"/>
                    <a:pt x="68" y="238"/>
                  </a:cubicBezTo>
                  <a:cubicBezTo>
                    <a:pt x="68" y="238"/>
                    <a:pt x="84" y="189"/>
                    <a:pt x="102" y="183"/>
                  </a:cubicBezTo>
                  <a:cubicBezTo>
                    <a:pt x="134" y="2"/>
                    <a:pt x="134" y="2"/>
                    <a:pt x="134" y="2"/>
                  </a:cubicBezTo>
                  <a:lnTo>
                    <a:pt x="119" y="0"/>
                  </a:lnTo>
                  <a:close/>
                </a:path>
              </a:pathLst>
            </a:custGeom>
            <a:solidFill>
              <a:srgbClr val="38373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2197743" y="3538100"/>
              <a:ext cx="165164" cy="135446"/>
            </a:xfrm>
            <a:custGeom>
              <a:rect l="l" t="t" r="r" b="b"/>
              <a:pathLst>
                <a:path w="55" h="46">
                  <a:moveTo>
                    <a:pt x="55" y="5"/>
                  </a:moveTo>
                  <a:lnTo>
                    <a:pt x="23" y="46"/>
                  </a:lnTo>
                  <a:lnTo>
                    <a:pt x="0" y="0"/>
                  </a:lnTo>
                  <a:lnTo>
                    <a:pt x="55" y="5"/>
                  </a:lnTo>
                  <a:close/>
                </a:path>
              </a:pathLst>
            </a:custGeom>
            <a:solidFill>
              <a:srgbClr val="E2DCD9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1920375" y="3489427"/>
              <a:ext cx="326041" cy="1166431"/>
            </a:xfrm>
            <a:custGeom>
              <a:rect l="l" t="t" r="r" b="b"/>
              <a:pathLst>
                <a:path w="75" h="269">
                  <a:moveTo>
                    <a:pt x="52" y="0"/>
                  </a:moveTo>
                  <a:cubicBezTo>
                    <a:pt x="52" y="0"/>
                    <a:pt x="0" y="62"/>
                    <a:pt x="6" y="259"/>
                  </a:cubicBezTo>
                  <a:cubicBezTo>
                    <a:pt x="6" y="259"/>
                    <a:pt x="24" y="269"/>
                    <a:pt x="50" y="264"/>
                  </a:cubicBezTo>
                  <a:cubicBezTo>
                    <a:pt x="50" y="264"/>
                    <a:pt x="57" y="102"/>
                    <a:pt x="75" y="0"/>
                  </a:cubicBezTo>
                  <a:lnTo>
                    <a:pt x="52" y="0"/>
                  </a:lnTo>
                  <a:close/>
                </a:path>
              </a:pathLst>
            </a:custGeom>
            <a:solidFill>
              <a:srgbClr val="3F3E3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735429" y="4422972"/>
              <a:ext cx="563118" cy="535591"/>
            </a:xfrm>
            <a:custGeom>
              <a:rect l="l" t="t" r="r" b="b"/>
              <a:pathLst>
                <a:path w="129" h="123">
                  <a:moveTo>
                    <a:pt x="81" y="0"/>
                  </a:moveTo>
                  <a:cubicBezTo>
                    <a:pt x="81" y="0"/>
                    <a:pt x="90" y="21"/>
                    <a:pt x="103" y="44"/>
                  </a:cubicBezTo>
                  <a:cubicBezTo>
                    <a:pt x="116" y="66"/>
                    <a:pt x="129" y="89"/>
                    <a:pt x="120" y="94"/>
                  </a:cubicBezTo>
                  <a:cubicBezTo>
                    <a:pt x="111" y="100"/>
                    <a:pt x="93" y="72"/>
                    <a:pt x="93" y="72"/>
                  </a:cubicBezTo>
                  <a:cubicBezTo>
                    <a:pt x="93" y="72"/>
                    <a:pt x="107" y="112"/>
                    <a:pt x="89" y="114"/>
                  </a:cubicBezTo>
                  <a:cubicBezTo>
                    <a:pt x="72" y="117"/>
                    <a:pt x="65" y="81"/>
                    <a:pt x="65" y="81"/>
                  </a:cubicBezTo>
                  <a:cubicBezTo>
                    <a:pt x="65" y="81"/>
                    <a:pt x="69" y="120"/>
                    <a:pt x="51" y="121"/>
                  </a:cubicBezTo>
                  <a:cubicBezTo>
                    <a:pt x="33" y="123"/>
                    <a:pt x="40" y="77"/>
                    <a:pt x="40" y="77"/>
                  </a:cubicBezTo>
                  <a:cubicBezTo>
                    <a:pt x="40" y="77"/>
                    <a:pt x="29" y="100"/>
                    <a:pt x="15" y="90"/>
                  </a:cubicBezTo>
                  <a:cubicBezTo>
                    <a:pt x="0" y="80"/>
                    <a:pt x="35" y="55"/>
                    <a:pt x="29" y="29"/>
                  </a:cubicBezTo>
                  <a:lnTo>
                    <a:pt x="81" y="0"/>
                  </a:lnTo>
                  <a:close/>
                </a:path>
              </a:pathLst>
            </a:custGeom>
            <a:solidFill>
              <a:srgbClr val="F9DAB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2553311" y="3538100"/>
              <a:ext cx="586359" cy="1030891"/>
            </a:xfrm>
            <a:custGeom>
              <a:rect l="l" t="t" r="r" b="b"/>
              <a:pathLst>
                <a:path w="135" h="238">
                  <a:moveTo>
                    <a:pt x="16" y="0"/>
                  </a:moveTo>
                  <a:cubicBezTo>
                    <a:pt x="16" y="0"/>
                    <a:pt x="112" y="34"/>
                    <a:pt x="135" y="213"/>
                  </a:cubicBezTo>
                  <a:cubicBezTo>
                    <a:pt x="135" y="213"/>
                    <a:pt x="106" y="236"/>
                    <a:pt x="67" y="238"/>
                  </a:cubicBezTo>
                  <a:cubicBezTo>
                    <a:pt x="67" y="238"/>
                    <a:pt x="51" y="189"/>
                    <a:pt x="33" y="183"/>
                  </a:cubicBezTo>
                  <a:cubicBezTo>
                    <a:pt x="0" y="2"/>
                    <a:pt x="0" y="2"/>
                    <a:pt x="0" y="2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38373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2377670" y="3538100"/>
              <a:ext cx="165164" cy="135446"/>
            </a:xfrm>
            <a:custGeom>
              <a:rect l="l" t="t" r="r" b="b"/>
              <a:pathLst>
                <a:path w="55" h="46">
                  <a:moveTo>
                    <a:pt x="0" y="5"/>
                  </a:moveTo>
                  <a:lnTo>
                    <a:pt x="32" y="46"/>
                  </a:lnTo>
                  <a:lnTo>
                    <a:pt x="55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E2DCD9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2494065" y="3489427"/>
              <a:ext cx="326041" cy="1166431"/>
            </a:xfrm>
            <a:custGeom>
              <a:rect l="l" t="t" r="r" b="b"/>
              <a:pathLst>
                <a:path w="75" h="269">
                  <a:moveTo>
                    <a:pt x="23" y="0"/>
                  </a:moveTo>
                  <a:cubicBezTo>
                    <a:pt x="23" y="0"/>
                    <a:pt x="75" y="62"/>
                    <a:pt x="68" y="259"/>
                  </a:cubicBezTo>
                  <a:cubicBezTo>
                    <a:pt x="68" y="259"/>
                    <a:pt x="51" y="269"/>
                    <a:pt x="25" y="264"/>
                  </a:cubicBezTo>
                  <a:cubicBezTo>
                    <a:pt x="25" y="264"/>
                    <a:pt x="18" y="102"/>
                    <a:pt x="0" y="0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rgbClr val="3F3E3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1420788" y="1349255"/>
              <a:ext cx="1901000" cy="1293400"/>
            </a:xfrm>
            <a:custGeom>
              <a:rect l="l" t="t" r="r" b="b"/>
              <a:pathLst>
                <a:path w="438" h="297">
                  <a:moveTo>
                    <a:pt x="14" y="295"/>
                  </a:moveTo>
                  <a:cubicBezTo>
                    <a:pt x="14" y="295"/>
                    <a:pt x="0" y="238"/>
                    <a:pt x="10" y="192"/>
                  </a:cubicBezTo>
                  <a:cubicBezTo>
                    <a:pt x="20" y="145"/>
                    <a:pt x="23" y="154"/>
                    <a:pt x="22" y="134"/>
                  </a:cubicBezTo>
                  <a:cubicBezTo>
                    <a:pt x="22" y="134"/>
                    <a:pt x="31" y="139"/>
                    <a:pt x="31" y="145"/>
                  </a:cubicBezTo>
                  <a:cubicBezTo>
                    <a:pt x="31" y="145"/>
                    <a:pt x="56" y="67"/>
                    <a:pt x="119" y="52"/>
                  </a:cubicBezTo>
                  <a:cubicBezTo>
                    <a:pt x="119" y="52"/>
                    <a:pt x="114" y="62"/>
                    <a:pt x="116" y="73"/>
                  </a:cubicBezTo>
                  <a:cubicBezTo>
                    <a:pt x="116" y="73"/>
                    <a:pt x="173" y="0"/>
                    <a:pt x="296" y="15"/>
                  </a:cubicBezTo>
                  <a:cubicBezTo>
                    <a:pt x="296" y="15"/>
                    <a:pt x="281" y="31"/>
                    <a:pt x="285" y="40"/>
                  </a:cubicBezTo>
                  <a:cubicBezTo>
                    <a:pt x="285" y="40"/>
                    <a:pt x="342" y="31"/>
                    <a:pt x="363" y="48"/>
                  </a:cubicBezTo>
                  <a:cubicBezTo>
                    <a:pt x="363" y="48"/>
                    <a:pt x="347" y="61"/>
                    <a:pt x="348" y="69"/>
                  </a:cubicBezTo>
                  <a:cubicBezTo>
                    <a:pt x="348" y="69"/>
                    <a:pt x="393" y="67"/>
                    <a:pt x="422" y="115"/>
                  </a:cubicBezTo>
                  <a:cubicBezTo>
                    <a:pt x="422" y="115"/>
                    <a:pt x="405" y="128"/>
                    <a:pt x="407" y="137"/>
                  </a:cubicBezTo>
                  <a:cubicBezTo>
                    <a:pt x="407" y="137"/>
                    <a:pt x="432" y="147"/>
                    <a:pt x="438" y="171"/>
                  </a:cubicBezTo>
                  <a:cubicBezTo>
                    <a:pt x="438" y="171"/>
                    <a:pt x="413" y="195"/>
                    <a:pt x="412" y="229"/>
                  </a:cubicBezTo>
                  <a:cubicBezTo>
                    <a:pt x="411" y="262"/>
                    <a:pt x="401" y="295"/>
                    <a:pt x="399" y="297"/>
                  </a:cubicBezTo>
                  <a:lnTo>
                    <a:pt x="14" y="295"/>
                  </a:lnTo>
                  <a:close/>
                </a:path>
              </a:pathLst>
            </a:custGeom>
            <a:solidFill>
              <a:srgbClr val="4C453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2197743" y="1901800"/>
              <a:ext cx="751523" cy="683704"/>
            </a:xfrm>
            <a:custGeom>
              <a:rect l="l" t="t" r="r" b="b"/>
              <a:pathLst>
                <a:path w="173" h="157">
                  <a:moveTo>
                    <a:pt x="2" y="103"/>
                  </a:moveTo>
                  <a:cubicBezTo>
                    <a:pt x="2" y="103"/>
                    <a:pt x="0" y="14"/>
                    <a:pt x="70" y="0"/>
                  </a:cubicBezTo>
                  <a:cubicBezTo>
                    <a:pt x="70" y="0"/>
                    <a:pt x="53" y="29"/>
                    <a:pt x="56" y="36"/>
                  </a:cubicBezTo>
                  <a:cubicBezTo>
                    <a:pt x="56" y="36"/>
                    <a:pt x="84" y="4"/>
                    <a:pt x="131" y="19"/>
                  </a:cubicBezTo>
                  <a:cubicBezTo>
                    <a:pt x="131" y="19"/>
                    <a:pt x="110" y="24"/>
                    <a:pt x="108" y="35"/>
                  </a:cubicBezTo>
                  <a:cubicBezTo>
                    <a:pt x="108" y="35"/>
                    <a:pt x="169" y="26"/>
                    <a:pt x="173" y="109"/>
                  </a:cubicBezTo>
                  <a:cubicBezTo>
                    <a:pt x="173" y="109"/>
                    <a:pt x="51" y="157"/>
                    <a:pt x="2" y="103"/>
                  </a:cubicBezTo>
                  <a:close/>
                </a:path>
              </a:pathLst>
            </a:custGeom>
            <a:solidFill>
              <a:srgbClr val="3A332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1353066" y="2541023"/>
              <a:ext cx="281559" cy="419100"/>
            </a:xfrm>
            <a:custGeom>
              <a:rect l="l" t="t" r="r" b="b"/>
              <a:pathLst>
                <a:path w="65" h="97">
                  <a:moveTo>
                    <a:pt x="65" y="21"/>
                  </a:moveTo>
                  <a:cubicBezTo>
                    <a:pt x="65" y="21"/>
                    <a:pt x="30" y="0"/>
                    <a:pt x="15" y="21"/>
                  </a:cubicBezTo>
                  <a:cubicBezTo>
                    <a:pt x="0" y="43"/>
                    <a:pt x="28" y="82"/>
                    <a:pt x="65" y="97"/>
                  </a:cubicBezTo>
                  <a:lnTo>
                    <a:pt x="65" y="21"/>
                  </a:lnTo>
                  <a:close/>
                </a:path>
              </a:pathLst>
            </a:custGeom>
            <a:solidFill>
              <a:srgbClr val="F4D3B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014797" y="2541023"/>
              <a:ext cx="283655" cy="419100"/>
            </a:xfrm>
            <a:custGeom>
              <a:rect l="l" t="t" r="r" b="b"/>
              <a:pathLst>
                <a:path w="65" h="97">
                  <a:moveTo>
                    <a:pt x="0" y="21"/>
                  </a:moveTo>
                  <a:cubicBezTo>
                    <a:pt x="0" y="21"/>
                    <a:pt x="36" y="0"/>
                    <a:pt x="51" y="21"/>
                  </a:cubicBezTo>
                  <a:cubicBezTo>
                    <a:pt x="65" y="43"/>
                    <a:pt x="38" y="82"/>
                    <a:pt x="0" y="97"/>
                  </a:cubicBezTo>
                  <a:lnTo>
                    <a:pt x="0" y="21"/>
                  </a:lnTo>
                  <a:close/>
                </a:path>
              </a:pathLst>
            </a:custGeom>
            <a:solidFill>
              <a:srgbClr val="F4D3B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1439838" y="2111350"/>
              <a:ext cx="1771841" cy="1458563"/>
            </a:xfrm>
            <a:custGeom>
              <a:rect l="l" t="t" r="r" b="b"/>
              <a:pathLst>
                <a:path w="408" h="336">
                  <a:moveTo>
                    <a:pt x="389" y="194"/>
                  </a:moveTo>
                  <a:cubicBezTo>
                    <a:pt x="379" y="175"/>
                    <a:pt x="371" y="170"/>
                    <a:pt x="371" y="118"/>
                  </a:cubicBezTo>
                  <a:cubicBezTo>
                    <a:pt x="371" y="66"/>
                    <a:pt x="346" y="44"/>
                    <a:pt x="346" y="44"/>
                  </a:cubicBezTo>
                  <a:cubicBezTo>
                    <a:pt x="287" y="0"/>
                    <a:pt x="204" y="61"/>
                    <a:pt x="204" y="61"/>
                  </a:cubicBezTo>
                  <a:cubicBezTo>
                    <a:pt x="204" y="61"/>
                    <a:pt x="121" y="0"/>
                    <a:pt x="62" y="44"/>
                  </a:cubicBezTo>
                  <a:cubicBezTo>
                    <a:pt x="62" y="44"/>
                    <a:pt x="37" y="66"/>
                    <a:pt x="37" y="118"/>
                  </a:cubicBezTo>
                  <a:cubicBezTo>
                    <a:pt x="37" y="170"/>
                    <a:pt x="29" y="175"/>
                    <a:pt x="19" y="194"/>
                  </a:cubicBezTo>
                  <a:cubicBezTo>
                    <a:pt x="10" y="214"/>
                    <a:pt x="0" y="336"/>
                    <a:pt x="204" y="336"/>
                  </a:cubicBezTo>
                  <a:cubicBezTo>
                    <a:pt x="408" y="336"/>
                    <a:pt x="399" y="214"/>
                    <a:pt x="389" y="194"/>
                  </a:cubicBezTo>
                  <a:close/>
                </a:path>
              </a:pathLst>
            </a:custGeom>
            <a:solidFill>
              <a:srgbClr val="F9DAB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1837888" y="2761241"/>
              <a:ext cx="171450" cy="175736"/>
            </a:xfrm>
            <a:prstGeom prst="ellipse">
              <a:avLst/>
            </a:prstGeom>
            <a:solidFill>
              <a:srgbClr val="3A332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1873797" y="2769718"/>
              <a:ext cx="82582" cy="55055"/>
            </a:xfrm>
            <a:custGeom>
              <a:rect l="l" t="t" r="r" b="b"/>
              <a:pathLst>
                <a:path w="19" h="12">
                  <a:moveTo>
                    <a:pt x="18" y="4"/>
                  </a:moveTo>
                  <a:cubicBezTo>
                    <a:pt x="19" y="7"/>
                    <a:pt x="15" y="10"/>
                    <a:pt x="10" y="11"/>
                  </a:cubicBezTo>
                  <a:cubicBezTo>
                    <a:pt x="5" y="12"/>
                    <a:pt x="1" y="11"/>
                    <a:pt x="0" y="8"/>
                  </a:cubicBezTo>
                  <a:cubicBezTo>
                    <a:pt x="0" y="5"/>
                    <a:pt x="3" y="2"/>
                    <a:pt x="8" y="1"/>
                  </a:cubicBezTo>
                  <a:cubicBezTo>
                    <a:pt x="13" y="0"/>
                    <a:pt x="18" y="2"/>
                    <a:pt x="18" y="4"/>
                  </a:cubicBezTo>
                  <a:close/>
                </a:path>
              </a:pathLst>
            </a:custGeom>
            <a:solidFill>
              <a:srgbClr val="E8DFD9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1757402" y="2549500"/>
              <a:ext cx="334423" cy="112204"/>
            </a:xfrm>
            <a:custGeom>
              <a:rect l="l" t="t" r="r" b="b"/>
              <a:pathLst>
                <a:path w="112" h="38">
                  <a:moveTo>
                    <a:pt x="0" y="9"/>
                  </a:moveTo>
                  <a:lnTo>
                    <a:pt x="0" y="38"/>
                  </a:lnTo>
                  <a:lnTo>
                    <a:pt x="112" y="32"/>
                  </a:lnTo>
                  <a:lnTo>
                    <a:pt x="112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3A332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2608365" y="2761241"/>
              <a:ext cx="175736" cy="175736"/>
            </a:xfrm>
            <a:prstGeom prst="ellipse">
              <a:avLst/>
            </a:prstGeom>
            <a:solidFill>
              <a:srgbClr val="3A332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2640179" y="2769718"/>
              <a:ext cx="84677" cy="55055"/>
            </a:xfrm>
            <a:custGeom>
              <a:rect l="l" t="t" r="r" b="b"/>
              <a:pathLst>
                <a:path w="19" h="12">
                  <a:moveTo>
                    <a:pt x="19" y="4"/>
                  </a:moveTo>
                  <a:cubicBezTo>
                    <a:pt x="19" y="7"/>
                    <a:pt x="16" y="10"/>
                    <a:pt x="11" y="11"/>
                  </a:cubicBezTo>
                  <a:cubicBezTo>
                    <a:pt x="6" y="12"/>
                    <a:pt x="1" y="11"/>
                    <a:pt x="1" y="8"/>
                  </a:cubicBezTo>
                  <a:cubicBezTo>
                    <a:pt x="0" y="5"/>
                    <a:pt x="4" y="2"/>
                    <a:pt x="9" y="1"/>
                  </a:cubicBezTo>
                  <a:cubicBezTo>
                    <a:pt x="13" y="0"/>
                    <a:pt x="18" y="2"/>
                    <a:pt x="19" y="4"/>
                  </a:cubicBezTo>
                  <a:close/>
                </a:path>
              </a:pathLst>
            </a:custGeom>
            <a:solidFill>
              <a:srgbClr val="E8DFD9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2527974" y="2549500"/>
              <a:ext cx="338709" cy="112204"/>
            </a:xfrm>
            <a:custGeom>
              <a:rect l="l" t="t" r="r" b="b"/>
              <a:pathLst>
                <a:path w="114" h="38">
                  <a:moveTo>
                    <a:pt x="114" y="9"/>
                  </a:moveTo>
                  <a:lnTo>
                    <a:pt x="114" y="38"/>
                  </a:lnTo>
                  <a:lnTo>
                    <a:pt x="0" y="32"/>
                  </a:lnTo>
                  <a:lnTo>
                    <a:pt x="0" y="0"/>
                  </a:lnTo>
                  <a:lnTo>
                    <a:pt x="114" y="9"/>
                  </a:lnTo>
                  <a:close/>
                </a:path>
              </a:pathLst>
            </a:custGeom>
            <a:solidFill>
              <a:srgbClr val="3A332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2227365" y="2979268"/>
              <a:ext cx="230695" cy="131254"/>
            </a:xfrm>
            <a:custGeom>
              <a:rect l="l" t="t" r="r" b="b"/>
              <a:pathLst>
                <a:path w="52" h="30">
                  <a:moveTo>
                    <a:pt x="0" y="30"/>
                  </a:moveTo>
                  <a:cubicBezTo>
                    <a:pt x="0" y="30"/>
                    <a:pt x="1" y="4"/>
                    <a:pt x="22" y="2"/>
                  </a:cubicBezTo>
                  <a:cubicBezTo>
                    <a:pt x="43" y="0"/>
                    <a:pt x="53" y="27"/>
                    <a:pt x="53" y="27"/>
                  </a:cubicBezTo>
                  <a:cubicBezTo>
                    <a:pt x="53" y="27"/>
                    <a:pt x="39" y="9"/>
                    <a:pt x="23" y="11"/>
                  </a:cubicBezTo>
                  <a:cubicBezTo>
                    <a:pt x="7" y="12"/>
                    <a:pt x="0" y="30"/>
                    <a:pt x="0" y="30"/>
                  </a:cubicBezTo>
                  <a:close/>
                </a:path>
              </a:pathLst>
            </a:custGeom>
            <a:solidFill>
              <a:srgbClr val="EFC4A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2055915" y="3102045"/>
              <a:ext cx="694373" cy="359854"/>
            </a:xfrm>
            <a:custGeom>
              <a:rect l="l" t="t" r="r" b="b"/>
              <a:pathLst>
                <a:path w="160" h="83">
                  <a:moveTo>
                    <a:pt x="0" y="32"/>
                  </a:moveTo>
                  <a:cubicBezTo>
                    <a:pt x="0" y="32"/>
                    <a:pt x="118" y="44"/>
                    <a:pt x="150" y="0"/>
                  </a:cubicBezTo>
                  <a:cubicBezTo>
                    <a:pt x="150" y="0"/>
                    <a:pt x="160" y="83"/>
                    <a:pt x="29" y="68"/>
                  </a:cubicBezTo>
                  <a:cubicBezTo>
                    <a:pt x="29" y="68"/>
                    <a:pt x="30" y="50"/>
                    <a:pt x="0" y="32"/>
                  </a:cubicBezTo>
                  <a:close/>
                </a:path>
              </a:pathLst>
            </a:custGeom>
            <a:solidFill>
              <a:srgbClr val="49202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2240034" y="3298927"/>
              <a:ext cx="349282" cy="116396"/>
            </a:xfrm>
            <a:custGeom>
              <a:rect l="l" t="t" r="r" b="b"/>
              <a:pathLst>
                <a:path w="80" h="27">
                  <a:moveTo>
                    <a:pt x="80" y="10"/>
                  </a:moveTo>
                  <a:cubicBezTo>
                    <a:pt x="63" y="1"/>
                    <a:pt x="47" y="0"/>
                    <a:pt x="27" y="1"/>
                  </a:cubicBezTo>
                  <a:cubicBezTo>
                    <a:pt x="3" y="2"/>
                    <a:pt x="0" y="13"/>
                    <a:pt x="1" y="24"/>
                  </a:cubicBezTo>
                  <a:cubicBezTo>
                    <a:pt x="40" y="27"/>
                    <a:pt x="64" y="20"/>
                    <a:pt x="80" y="10"/>
                  </a:cubicBezTo>
                  <a:close/>
                </a:path>
              </a:pathLst>
            </a:custGeom>
            <a:solidFill>
              <a:srgbClr val="C6504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6" name="TextBox 46"/>
          <p:cNvSpPr txBox="1"/>
          <p:nvPr/>
        </p:nvSpPr>
        <p:spPr>
          <a:xfrm>
            <a:off x="6542983" y="1171423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诊断方法四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542983" y="1511132"/>
            <a:ext cx="4495800" cy="11049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轴四 - 人格障碍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6542983" y="2934249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6542983" y="3273958"/>
            <a:ext cx="4495800" cy="13811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人格障碍是指个体在人格结构上存在明显的缺陷或异常，导致情感、行为和思维模式异常。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6542983" y="4626808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6542983" y="4966517"/>
            <a:ext cx="4499225" cy="13811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DSMIV中的轴四诊断针对个体的人格障碍进行评估。诊断时需了解个体是否存在偏离常态的人格特质，如偏执、分裂样、反社会等，并评估这些特质对个体日常生活和人际关系的影响程度。</a:t>
            </a:r>
          </a:p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五轴诊断方法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43534" y="1338101"/>
            <a:ext cx="3333658" cy="4817902"/>
          </a:xfrm>
          <a:prstGeom prst="rec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43534" y="1338101"/>
            <a:ext cx="3333658" cy="126801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938867" y="1440614"/>
            <a:ext cx="2995145" cy="104851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诊断方法五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12791" y="2963397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轴五 - 精神分裂症</a:t>
            </a:r>
          </a:p>
        </p:txBody>
      </p:sp>
      <p:sp>
        <p:nvSpPr>
          <p:cNvPr id="6" name="AutoShape 6"/>
          <p:cNvSpPr/>
          <p:nvPr/>
        </p:nvSpPr>
        <p:spPr>
          <a:xfrm>
            <a:off x="4429171" y="1338101"/>
            <a:ext cx="3333658" cy="4817902"/>
          </a:xfrm>
          <a:prstGeom prst="rec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429171" y="1338101"/>
            <a:ext cx="3333658" cy="126801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624504" y="1440614"/>
            <a:ext cx="2995145" cy="104851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24504" y="2963397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精神分裂症是一种严重的精神疾病，表现为个体出现幻觉、妄想等症状，且常伴有社交和职业功能的严重损害。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18788" y="1338101"/>
            <a:ext cx="3333658" cy="4817902"/>
          </a:xfrm>
          <a:prstGeom prst="rec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118788" y="1338101"/>
            <a:ext cx="3333658" cy="126801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8314120" y="1440614"/>
            <a:ext cx="2995145" cy="104851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14120" y="2963397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SMIV中的轴五诊断针对个体的精神分裂症进行评估。诊断时需了解个体是否出现幻听、幻视、妄想等症状，并评估这些症状对个体日常生活和人际交往的负面影响程度。同时，还需考虑个体是否出现社交和职业功能的严重损害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五轴诊断方法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DSMIV五轴诊断的重要性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DSMIV提供了标准化的诊断术语，有助于医生更准确地进行诊断，减少误诊的可能性。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标准化术语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DSMIV对每个精神障碍的诊断提供了详细的指导，包括症状描述、病程、严重程度等方面，有助于医生全面评估患者情况。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详细指导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DSMIV的诊断标准经过大量临床实践验证，具有较高的可靠性和有效性，能够提高诊断的准确性。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临床实践验证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提高诊断准确性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https://d.book118.com/815230103103011101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2024-09-09T14:32:05.850</cp:lastPrinted>
  <dcterms:created xsi:type="dcterms:W3CDTF">2024-09-09T06:32:05Z</dcterms:created>
  <dcterms:modified xsi:type="dcterms:W3CDTF">2024-09-09T06:32:07Z</dcterms:modified>
</cp:coreProperties>
</file>