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136.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思源黑体 CN Bold" panose="020b0800000000000000" pitchFamily="34" charset="-122"/>
                <a:ea typeface="思源黑体 CN Bold" panose="020b0800000000000000" pitchFamily="34" charset="-122"/>
                <a:cs typeface="思源黑体 CN Bold" panose="020b0800000000000000" pitchFamily="34" charset="-122"/>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思源黑体 CN Bold" panose="020b0800000000000000" pitchFamily="34" charset="-122"/>
                <a:ea typeface="思源黑体 CN Bold" panose="020b0800000000000000" pitchFamily="34" charset="-122"/>
                <a:cs typeface="思源黑体 CN Bold" panose="020b0800000000000000" pitchFamily="34" charset="-122"/>
              </a:defRPr>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思源黑体 CN Bold" panose="020b0800000000000000" pitchFamily="34" charset="-122"/>
                <a:ea typeface="思源黑体 CN Bold" panose="020b0800000000000000" pitchFamily="34" charset="-122"/>
                <a:cs typeface="思源黑体 CN Bold" panose="020b0800000000000000" pitchFamily="34" charset="-122"/>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思源黑体 CN Bold" panose="020b0800000000000000" pitchFamily="34" charset="-122"/>
                <a:ea typeface="思源黑体 CN Bold" panose="020b0800000000000000" pitchFamily="34" charset="-122"/>
                <a:cs typeface="思源黑体 CN Bold" panose="020b0800000000000000" pitchFamily="34" charset="-122"/>
              </a:defRPr>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defRPr>
    </a:lvl1pPr>
    <a:lvl2pPr marL="457200" algn="l" defTabSz="914400" rtl="0" eaLnBrk="1" latinLnBrk="0" hangingPunct="1">
      <a:defRPr sz="1200" kern="12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defRPr>
    </a:lvl2pPr>
    <a:lvl3pPr marL="914400" algn="l" defTabSz="914400" rtl="0" eaLnBrk="1" latinLnBrk="0" hangingPunct="1">
      <a:defRPr sz="1200" kern="12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defRPr>
    </a:lvl3pPr>
    <a:lvl4pPr marL="1371600" algn="l" defTabSz="914400" rtl="0" eaLnBrk="1" latinLnBrk="0" hangingPunct="1">
      <a:defRPr sz="1200" kern="12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defRPr>
    </a:lvl4pPr>
    <a:lvl5pPr marL="1828800" algn="l" defTabSz="914400" rtl="0" eaLnBrk="1" latinLnBrk="0" hangingPunct="1">
      <a:defRPr sz="1200" kern="12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C071B38-D05B-4AA2-8CA4-857767487DAE}"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1F2F51-1B4B-4CF1-AD91-FD0EF5A78B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5524F7-DEE4-4201-8569-9F8D258ABE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150FE9-7755-4B44-BBEB-CB8BA42D43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59DF78-4B40-491E-B31C-5896EA4559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DDE682-F925-4170-90EA-F50AF616AC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E2481E-2E33-435E-B10C-FE6D791A99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CA72BB-B567-47D5-8BD0-EFD13ACFC5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031124-67AD-4A6E-AADD-D60E64AEE9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EFED4C-B093-44A9-9BE9-70EF738BEA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1FCADA-08AC-4C29-A38E-5AB43CE911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647512-A67E-402C-8035-2E52B68957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mc:AlternateContent>
    <mc:Choice xmlns:p14="http://schemas.microsoft.com/office/powerpoint/2010/main" Requires="p14">
      <p:transition spd="slow" advTm="3000" p14:dur="1600">
        <p:blinds/>
      </p:transition>
    </mc:Choice>
    <mc:Fallback>
      <p:transition spd="slow" advTm="3000">
        <p:blinds/>
      </p:transition>
    </mc:Fallback>
  </mc:AlternateContent>
  <p:timing/>
  <p:txStyles>
    <p:titleStyle>
      <a:lvl1pPr algn="l" defTabSz="914400" rtl="0" eaLnBrk="1" latinLnBrk="0" hangingPunct="1">
        <a:lnSpc>
          <a:spcPct val="90000"/>
        </a:lnSpc>
        <a:spcBef>
          <a:spcPct val="0"/>
        </a:spcBef>
        <a:buNone/>
        <a:defRPr sz="4400" kern="12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tags" Target="../tags/tag16.xml" /><Relationship Id="rId19" Type="http://schemas.openxmlformats.org/officeDocument/2006/relationships/tags" Target="../tags/tag17.xml" /><Relationship Id="rId2" Type="http://schemas.openxmlformats.org/officeDocument/2006/relationships/notesSlide" Target="../notesSlides/notesSlide2.xml" /><Relationship Id="rId20" Type="http://schemas.openxmlformats.org/officeDocument/2006/relationships/tags" Target="../tags/tag18.xml" /><Relationship Id="rId21" Type="http://schemas.openxmlformats.org/officeDocument/2006/relationships/tags" Target="../tags/tag19.xml" /><Relationship Id="rId22" Type="http://schemas.openxmlformats.org/officeDocument/2006/relationships/tags" Target="../tags/tag20.xml" /><Relationship Id="rId23" Type="http://schemas.openxmlformats.org/officeDocument/2006/relationships/tags" Target="../tags/tag21.xml" /><Relationship Id="rId24" Type="http://schemas.openxmlformats.org/officeDocument/2006/relationships/tags" Target="../tags/tag22.xml" /><Relationship Id="rId25" Type="http://schemas.openxmlformats.org/officeDocument/2006/relationships/image" Target="../media/image1.jpeg" /><Relationship Id="rId26" Type="http://schemas.openxmlformats.org/officeDocument/2006/relationships/tags" Target="../tags/tag23.xml" /><Relationship Id="rId27" Type="http://schemas.openxmlformats.org/officeDocument/2006/relationships/tags" Target="../tags/tag24.xml" /><Relationship Id="rId28" Type="http://schemas.openxmlformats.org/officeDocument/2006/relationships/tags" Target="../tags/tag25.xml" /><Relationship Id="rId29" Type="http://schemas.openxmlformats.org/officeDocument/2006/relationships/tags" Target="../tags/tag26.xml" /><Relationship Id="rId3" Type="http://schemas.openxmlformats.org/officeDocument/2006/relationships/tags" Target="../tags/tag1.xml" /><Relationship Id="rId30" Type="http://schemas.openxmlformats.org/officeDocument/2006/relationships/tags" Target="../tags/tag27.xml" /><Relationship Id="rId31" Type="http://schemas.openxmlformats.org/officeDocument/2006/relationships/tags" Target="../tags/tag28.xml" /><Relationship Id="rId32" Type="http://schemas.openxmlformats.org/officeDocument/2006/relationships/tags" Target="../tags/tag29.xml" /><Relationship Id="rId33" Type="http://schemas.openxmlformats.org/officeDocument/2006/relationships/tags" Target="../tags/tag30.xml" /><Relationship Id="rId34" Type="http://schemas.openxmlformats.org/officeDocument/2006/relationships/tags" Target="../tags/tag31.xml" /><Relationship Id="rId35" Type="http://schemas.openxmlformats.org/officeDocument/2006/relationships/tags" Target="../tags/tag32.xml" /><Relationship Id="rId36" Type="http://schemas.openxmlformats.org/officeDocument/2006/relationships/tags" Target="../tags/tag33.xml" /><Relationship Id="rId37" Type="http://schemas.openxmlformats.org/officeDocument/2006/relationships/tags" Target="../tags/tag34.xml" /><Relationship Id="rId38" Type="http://schemas.openxmlformats.org/officeDocument/2006/relationships/tags" Target="../tags/tag35.xml" /><Relationship Id="rId39" Type="http://schemas.openxmlformats.org/officeDocument/2006/relationships/tags" Target="../tags/tag36.xml" /><Relationship Id="rId4" Type="http://schemas.openxmlformats.org/officeDocument/2006/relationships/tags" Target="../tags/tag2.xml" /><Relationship Id="rId40" Type="http://schemas.openxmlformats.org/officeDocument/2006/relationships/tags" Target="../tags/tag37.xml" /><Relationship Id="rId41" Type="http://schemas.openxmlformats.org/officeDocument/2006/relationships/tags" Target="../tags/tag38.xml" /><Relationship Id="rId42" Type="http://schemas.openxmlformats.org/officeDocument/2006/relationships/tags" Target="../tags/tag39.xml" /><Relationship Id="rId43" Type="http://schemas.openxmlformats.org/officeDocument/2006/relationships/tags" Target="../tags/tag40.xml" /><Relationship Id="rId44" Type="http://schemas.openxmlformats.org/officeDocument/2006/relationships/tags" Target="../tags/tag41.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50.xml" /><Relationship Id="rId11" Type="http://schemas.openxmlformats.org/officeDocument/2006/relationships/tags" Target="../tags/tag51.xml" /><Relationship Id="rId12" Type="http://schemas.openxmlformats.org/officeDocument/2006/relationships/tags" Target="../tags/tag52.xml" /><Relationship Id="rId13" Type="http://schemas.openxmlformats.org/officeDocument/2006/relationships/tags" Target="../tags/tag53.xml" /><Relationship Id="rId14" Type="http://schemas.openxmlformats.org/officeDocument/2006/relationships/tags" Target="../tags/tag54.xml" /><Relationship Id="rId15" Type="http://schemas.openxmlformats.org/officeDocument/2006/relationships/tags" Target="../tags/tag55.xml" /><Relationship Id="rId16" Type="http://schemas.openxmlformats.org/officeDocument/2006/relationships/tags" Target="../tags/tag56.xml" /><Relationship Id="rId17" Type="http://schemas.openxmlformats.org/officeDocument/2006/relationships/tags" Target="../tags/tag57.xml" /><Relationship Id="rId18" Type="http://schemas.openxmlformats.org/officeDocument/2006/relationships/tags" Target="../tags/tag58.xml" /><Relationship Id="rId19" Type="http://schemas.openxmlformats.org/officeDocument/2006/relationships/tags" Target="../tags/tag59.xml" /><Relationship Id="rId2" Type="http://schemas.openxmlformats.org/officeDocument/2006/relationships/tags" Target="../tags/tag42.xml" /><Relationship Id="rId20" Type="http://schemas.openxmlformats.org/officeDocument/2006/relationships/tags" Target="../tags/tag60.xml" /><Relationship Id="rId21" Type="http://schemas.openxmlformats.org/officeDocument/2006/relationships/tags" Target="../tags/tag61.xml" /><Relationship Id="rId22" Type="http://schemas.openxmlformats.org/officeDocument/2006/relationships/tags" Target="../tags/tag62.xml" /><Relationship Id="rId23" Type="http://schemas.openxmlformats.org/officeDocument/2006/relationships/tags" Target="../tags/tag63.xml" /><Relationship Id="rId24" Type="http://schemas.openxmlformats.org/officeDocument/2006/relationships/tags" Target="../tags/tag64.xml" /><Relationship Id="rId25" Type="http://schemas.openxmlformats.org/officeDocument/2006/relationships/tags" Target="../tags/tag65.xml" /><Relationship Id="rId26" Type="http://schemas.openxmlformats.org/officeDocument/2006/relationships/image" Target="../media/image1.jpeg" /><Relationship Id="rId27" Type="http://schemas.openxmlformats.org/officeDocument/2006/relationships/tags" Target="../tags/tag66.xml" /><Relationship Id="rId28" Type="http://schemas.openxmlformats.org/officeDocument/2006/relationships/tags" Target="../tags/tag67.xml" /><Relationship Id="rId29" Type="http://schemas.openxmlformats.org/officeDocument/2006/relationships/tags" Target="../tags/tag68.xml" /><Relationship Id="rId3" Type="http://schemas.openxmlformats.org/officeDocument/2006/relationships/tags" Target="../tags/tag43.xml" /><Relationship Id="rId30" Type="http://schemas.openxmlformats.org/officeDocument/2006/relationships/tags" Target="../tags/tag69.xml" /><Relationship Id="rId31" Type="http://schemas.openxmlformats.org/officeDocument/2006/relationships/tags" Target="../tags/tag70.xml" /><Relationship Id="rId32" Type="http://schemas.openxmlformats.org/officeDocument/2006/relationships/tags" Target="../tags/tag71.xml" /><Relationship Id="rId33" Type="http://schemas.openxmlformats.org/officeDocument/2006/relationships/tags" Target="../tags/tag72.xml" /><Relationship Id="rId34" Type="http://schemas.openxmlformats.org/officeDocument/2006/relationships/tags" Target="../tags/tag73.xml" /><Relationship Id="rId35" Type="http://schemas.openxmlformats.org/officeDocument/2006/relationships/tags" Target="../tags/tag74.xml" /><Relationship Id="rId36" Type="http://schemas.openxmlformats.org/officeDocument/2006/relationships/tags" Target="../tags/tag75.xml" /><Relationship Id="rId37" Type="http://schemas.openxmlformats.org/officeDocument/2006/relationships/tags" Target="../tags/tag76.xml" /><Relationship Id="rId38" Type="http://schemas.openxmlformats.org/officeDocument/2006/relationships/tags" Target="../tags/tag77.xml" /><Relationship Id="rId39" Type="http://schemas.openxmlformats.org/officeDocument/2006/relationships/tags" Target="../tags/tag78.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88.xml" /><Relationship Id="rId3" Type="http://schemas.openxmlformats.org/officeDocument/2006/relationships/tags" Target="../tags/tag89.xml" /><Relationship Id="rId4" Type="http://schemas.openxmlformats.org/officeDocument/2006/relationships/tags" Target="../tags/tag90.xml" /><Relationship Id="rId5" Type="http://schemas.openxmlformats.org/officeDocument/2006/relationships/tags" Target="../tags/tag91.xml" /><Relationship Id="rId6" Type="http://schemas.openxmlformats.org/officeDocument/2006/relationships/tags" Target="../tags/tag9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tags" Target="../tags/tag99.xml" /><Relationship Id="rId9" Type="http://schemas.openxmlformats.org/officeDocument/2006/relationships/tags" Target="../tags/tag10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tags" Target="../tags/tag11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tags" Target="../tags/tag1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tags" Target="../tags/tag124.xml" /><Relationship Id="rId6" Type="http://schemas.openxmlformats.org/officeDocument/2006/relationships/tags" Target="../tags/tag12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23100232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5000"/>
          </a:blip>
          <a:stretch>
            <a:fillRect/>
          </a:stretch>
        </a:blipFill>
        <a:effectLst/>
      </p:bgPr>
    </p:bg>
    <p:spTree>
      <p:nvGrpSpPr>
        <p:cNvPr id="1" name=""/>
        <p:cNvGrpSpPr/>
        <p:nvPr/>
      </p:nvGrpSpPr>
      <p:grpSpPr>
        <a:xfrm>
          <a:off x="0" y="0"/>
          <a:ext cx="0" cy="0"/>
        </a:xfrm>
      </p:grpSpPr>
      <p:sp>
        <p:nvSpPr>
          <p:cNvPr id="65" name="矩形 64"/>
          <p:cNvSpPr/>
          <p:nvPr/>
        </p:nvSpPr>
        <p:spPr>
          <a:xfrm>
            <a:off x="10939145" y="4810125"/>
            <a:ext cx="1252855" cy="32702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33" name="矩形 32"/>
          <p:cNvSpPr/>
          <p:nvPr/>
        </p:nvSpPr>
        <p:spPr>
          <a:xfrm>
            <a:off x="2470785" y="4761865"/>
            <a:ext cx="9721215" cy="22288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18" name="内容占位符 2"/>
          <p:cNvSpPr txBox="1"/>
          <p:nvPr/>
        </p:nvSpPr>
        <p:spPr>
          <a:xfrm>
            <a:off x="5393387" y="3922815"/>
            <a:ext cx="5297214" cy="550086"/>
          </a:xfrm>
          <a:prstGeom prst="rect">
            <a:avLst/>
          </a:prstGeom>
          <a:noFill/>
          <a:ln>
            <a:noFill/>
          </a:ln>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gn="ctr">
              <a:lnSpc>
                <a:spcPct val="150000"/>
              </a:lnSpc>
              <a:spcBef>
                <a:spcPct val="0"/>
              </a:spcBef>
              <a:buNone/>
            </a:pPr>
            <a:r>
              <a:rPr lang="zh-CN" altLang="en-US" sz="10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lt"/>
              </a:rPr>
              <a:t>由于内外环境的变化，组织在运营过程中会面临各种风险，如果处理不当，就可能使组织陷入困境，甚至会引发重大突发事件，导致危机的发生</a:t>
            </a:r>
            <a:endParaRPr lang="zh-CN" altLang="en-US" sz="10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lt"/>
            </a:endParaRPr>
          </a:p>
        </p:txBody>
      </p:sp>
      <p:grpSp>
        <p:nvGrpSpPr>
          <p:cNvPr id="45" name="组合 44"/>
          <p:cNvGrpSpPr/>
          <p:nvPr/>
        </p:nvGrpSpPr>
        <p:grpSpPr>
          <a:xfrm>
            <a:off x="10267950" y="357505"/>
            <a:ext cx="1709420" cy="456993"/>
            <a:chOff x="1005707" y="363582"/>
            <a:chExt cx="2264203" cy="605261"/>
          </a:xfrm>
        </p:grpSpPr>
        <p:grpSp>
          <p:nvGrpSpPr>
            <p:cNvPr id="42" name="组合 41"/>
            <p:cNvGrpSpPr/>
            <p:nvPr/>
          </p:nvGrpSpPr>
          <p:grpSpPr>
            <a:xfrm>
              <a:off x="1005707" y="448865"/>
              <a:ext cx="715871" cy="470926"/>
              <a:chOff x="1878066" y="490905"/>
              <a:chExt cx="715871" cy="470926"/>
            </a:xfrm>
          </p:grpSpPr>
          <p:sp>
            <p:nvSpPr>
              <p:cNvPr id="41" name="对角圆角矩形 40"/>
              <p:cNvSpPr/>
              <p:nvPr/>
            </p:nvSpPr>
            <p:spPr>
              <a:xfrm>
                <a:off x="2033474" y="609800"/>
                <a:ext cx="560463" cy="352031"/>
              </a:xfrm>
              <a:prstGeom prst="round2DiagRect">
                <a:avLst>
                  <a:gd name="adj1" fmla="val 45885"/>
                  <a:gd name="adj2" fmla="val 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0" name="对角圆角矩形 39"/>
              <p:cNvSpPr/>
              <p:nvPr/>
            </p:nvSpPr>
            <p:spPr>
              <a:xfrm>
                <a:off x="1878066" y="490905"/>
                <a:ext cx="560463" cy="352031"/>
              </a:xfrm>
              <a:prstGeom prst="round2DiagRect">
                <a:avLst>
                  <a:gd name="adj1" fmla="val 45885"/>
                  <a:gd name="adj2" fmla="val 0"/>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
          <p:nvSpPr>
            <p:cNvPr id="43" name="文本框 42"/>
            <p:cNvSpPr txBox="1"/>
            <p:nvPr/>
          </p:nvSpPr>
          <p:spPr>
            <a:xfrm>
              <a:off x="1789609" y="363582"/>
              <a:ext cx="1176655" cy="48779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LOGO</a:t>
              </a:r>
              <a:endParaRPr kumimoji="1" lang="en-US" altLang="zh-CN">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4" name="文本框 43"/>
            <p:cNvSpPr txBox="1"/>
            <p:nvPr/>
          </p:nvSpPr>
          <p:spPr>
            <a:xfrm>
              <a:off x="1789702" y="766998"/>
              <a:ext cx="1480208" cy="2018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COMPANY</a:t>
              </a:r>
              <a:r>
                <a:rPr kumimoji="1" lang="zh-CN" altLang="en-US"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 </a:t>
              </a:r>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SLOGAN</a:t>
              </a:r>
              <a:endPar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
        <p:nvSpPr>
          <p:cNvPr id="52" name="文本框 51"/>
          <p:cNvSpPr txBox="1"/>
          <p:nvPr/>
        </p:nvSpPr>
        <p:spPr>
          <a:xfrm>
            <a:off x="5719445" y="5065395"/>
            <a:ext cx="464629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altLang="zh-CN" sz="1600">
                <a:solidFill>
                  <a:schemeClr val="tx1"/>
                </a:solidFill>
                <a:latin typeface="思源黑体 CN Bold" panose="020b0800000000000000" pitchFamily="34" charset="-122"/>
                <a:ea typeface="思源黑体 CN Bold" panose="020b0800000000000000" pitchFamily="34" charset="-122"/>
                <a:cs typeface="+mn-ea"/>
                <a:sym typeface="+mn-lt"/>
              </a:rPr>
              <a:t>RISK CONTROL</a:t>
            </a:r>
            <a:endParaRPr lang="en-US" altLang="zh-CN" sz="1600">
              <a:solidFill>
                <a:schemeClr val="tx1"/>
              </a:solidFill>
              <a:latin typeface="思源黑体 CN Bold" panose="020b0800000000000000" pitchFamily="34" charset="-122"/>
              <a:ea typeface="思源黑体 CN Bold" panose="020b0800000000000000" pitchFamily="34" charset="-122"/>
              <a:cs typeface="+mn-ea"/>
              <a:sym typeface="+mn-lt"/>
            </a:endParaRPr>
          </a:p>
          <a:p>
            <a:pPr algn="ctr">
              <a:lnSpc>
                <a:spcPct val="100000"/>
              </a:lnSpc>
            </a:pPr>
            <a:r>
              <a:rPr lang="en-US" altLang="zh-CN" sz="1600">
                <a:solidFill>
                  <a:schemeClr val="tx1"/>
                </a:solidFill>
                <a:latin typeface="思源黑体 CN Bold" panose="020b0800000000000000" pitchFamily="34" charset="-122"/>
                <a:ea typeface="思源黑体 CN Bold" panose="020b0800000000000000" pitchFamily="34" charset="-122"/>
                <a:cs typeface="+mn-ea"/>
                <a:sym typeface="+mn-lt"/>
              </a:rPr>
              <a:t>AND CRISIS MANAGEMENT</a:t>
            </a:r>
            <a:endParaRPr lang="en-US" altLang="zh-CN" sz="1600">
              <a:solidFill>
                <a:schemeClr val="tx1"/>
              </a:solidFill>
              <a:latin typeface="思源黑体 CN Bold" panose="020b0800000000000000" pitchFamily="34" charset="-122"/>
              <a:ea typeface="思源黑体 CN Bold" panose="020b0800000000000000" pitchFamily="34" charset="-122"/>
              <a:cs typeface="+mn-ea"/>
              <a:sym typeface="+mn-lt"/>
            </a:endParaRPr>
          </a:p>
        </p:txBody>
      </p:sp>
      <p:sp>
        <p:nvSpPr>
          <p:cNvPr id="53" name="文本框 52"/>
          <p:cNvSpPr txBox="1"/>
          <p:nvPr/>
        </p:nvSpPr>
        <p:spPr>
          <a:xfrm>
            <a:off x="5554699" y="1195070"/>
            <a:ext cx="4974590" cy="15684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9600" kern="1200">
                <a:gradFill>
                  <a:gsLst>
                    <a:gs pos="45000">
                      <a:schemeClr val="accent1"/>
                    </a:gs>
                    <a:gs pos="66000">
                      <a:schemeClr val="accent1">
                        <a:lumMod val="75000"/>
                      </a:schemeClr>
                    </a:gs>
                    <a:gs pos="100000">
                      <a:schemeClr val="accent1">
                        <a:lumMod val="75000"/>
                      </a:schemeClr>
                    </a:gs>
                  </a:gsLst>
                  <a:lin ang="10800000" scaled="0"/>
                </a:gradFill>
                <a:latin typeface="思源宋体 CN Heavy" panose="02020900000000000000" charset="-122"/>
                <a:ea typeface="思源宋体 CN Heavy" panose="02020900000000000000" charset="-122"/>
                <a:cs typeface="+mn-ea"/>
                <a:sym typeface="+mn-lt"/>
              </a:rPr>
              <a:t>风险</a:t>
            </a:r>
            <a:r>
              <a:rPr lang="zh-CN" altLang="en-US" sz="8000" kern="1200">
                <a:solidFill>
                  <a:schemeClr val="tx1"/>
                </a:solidFill>
                <a:latin typeface="思源宋体 CN Heavy" panose="02020900000000000000" charset="-122"/>
                <a:ea typeface="思源宋体 CN Heavy" panose="02020900000000000000" charset="-122"/>
                <a:cs typeface="+mn-ea"/>
                <a:sym typeface="+mn-lt"/>
              </a:rPr>
              <a:t>控制</a:t>
            </a:r>
            <a:endParaRPr kumimoji="1" lang="zh-CN" altLang="en-US" sz="8000" kern="1200">
              <a:solidFill>
                <a:schemeClr val="tx1"/>
              </a:solidFill>
              <a:latin typeface="思源宋体 CN Heavy" panose="02020900000000000000" charset="-122"/>
              <a:ea typeface="思源宋体 CN Heavy" panose="02020900000000000000" charset="-122"/>
              <a:cs typeface="+mn-ea"/>
              <a:sym typeface="+mn-lt"/>
            </a:endParaRPr>
          </a:p>
        </p:txBody>
      </p:sp>
      <p:sp>
        <p:nvSpPr>
          <p:cNvPr id="54" name="文本框 53"/>
          <p:cNvSpPr txBox="1"/>
          <p:nvPr/>
        </p:nvSpPr>
        <p:spPr>
          <a:xfrm>
            <a:off x="4960022" y="2589530"/>
            <a:ext cx="6163945" cy="13220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8000" kern="1200">
                <a:solidFill>
                  <a:schemeClr val="tx1"/>
                </a:solidFill>
                <a:latin typeface="思源宋体 CN Heavy" panose="02020900000000000000" charset="-122"/>
                <a:ea typeface="思源宋体 CN Heavy" panose="02020900000000000000" charset="-122"/>
                <a:cs typeface="+mn-ea"/>
                <a:sym typeface="+mn-lt"/>
              </a:rPr>
              <a:t>与危机管理</a:t>
            </a:r>
            <a:endParaRPr lang="zh-CN" altLang="en-US" sz="8000" kern="1200">
              <a:solidFill>
                <a:schemeClr val="tx1"/>
              </a:solidFill>
              <a:latin typeface="思源宋体 CN Heavy" panose="02020900000000000000" charset="-122"/>
              <a:ea typeface="思源宋体 CN Heavy" panose="02020900000000000000" charset="-122"/>
              <a:cs typeface="+mn-ea"/>
              <a:sym typeface="+mn-lt"/>
            </a:endParaRPr>
          </a:p>
        </p:txBody>
      </p:sp>
      <p:grpSp>
        <p:nvGrpSpPr>
          <p:cNvPr id="34" name="组合 33"/>
          <p:cNvGrpSpPr/>
          <p:nvPr/>
        </p:nvGrpSpPr>
        <p:grpSpPr>
          <a:xfrm>
            <a:off x="6865620" y="5744210"/>
            <a:ext cx="2352675" cy="445770"/>
            <a:chOff x="6296" y="9764"/>
            <a:chExt cx="3705" cy="702"/>
          </a:xfrm>
        </p:grpSpPr>
        <p:sp>
          <p:nvSpPr>
            <p:cNvPr id="56" name="圆角矩形 55"/>
            <p:cNvSpPr/>
            <p:nvPr/>
          </p:nvSpPr>
          <p:spPr>
            <a:xfrm>
              <a:off x="6296" y="9764"/>
              <a:ext cx="3705" cy="702"/>
            </a:xfrm>
            <a:prstGeom prst="roundRect">
              <a:avLst/>
            </a:prstGeom>
            <a:solidFill>
              <a:schemeClr val="accent1"/>
            </a:solidFill>
            <a:ln>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a:solidFill>
                  <a:schemeClr val="bg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55" name="文本框 54"/>
            <p:cNvSpPr txBox="1"/>
            <p:nvPr/>
          </p:nvSpPr>
          <p:spPr>
            <a:xfrm>
              <a:off x="7125" y="9849"/>
              <a:ext cx="2048" cy="53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altLang="en-US" sz="1600">
                  <a:solidFill>
                    <a:schemeClr val="bg1"/>
                  </a:solidFill>
                  <a:latin typeface="思源黑体 CN Bold" panose="020b0800000000000000" pitchFamily="34" charset="-122"/>
                  <a:ea typeface="思源黑体 CN Bold" panose="020b0800000000000000" pitchFamily="34" charset="-122"/>
                  <a:cs typeface="思源黑体 CN Bold" panose="020b0800000000000000" pitchFamily="34" charset="-122"/>
                </a:rPr>
                <a:t>汇报人：</a:t>
              </a:r>
              <a:r>
                <a:rPr kumimoji="1" lang="en-US" altLang="zh-CN" sz="1600">
                  <a:solidFill>
                    <a:schemeClr val="bg1"/>
                  </a:solidFill>
                  <a:latin typeface="思源黑体 CN Bold" panose="020b0800000000000000" pitchFamily="34" charset="-122"/>
                  <a:ea typeface="思源黑体 CN Bold" panose="020b0800000000000000" pitchFamily="34" charset="-122"/>
                  <a:cs typeface="思源黑体 CN Bold" panose="020b0800000000000000" pitchFamily="34" charset="-122"/>
                </a:rPr>
                <a:t>XXX</a:t>
              </a:r>
              <a:endParaRPr kumimoji="1" lang="en-US" altLang="zh-CN" sz="1600">
                <a:solidFill>
                  <a:schemeClr val="bg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cxnSp>
        <p:nvCxnSpPr>
          <p:cNvPr id="35" name="直接连接符 34"/>
          <p:cNvCxnSpPr/>
          <p:nvPr/>
        </p:nvCxnSpPr>
        <p:spPr>
          <a:xfrm>
            <a:off x="5637530" y="4570730"/>
            <a:ext cx="4811395" cy="0"/>
          </a:xfrm>
          <a:prstGeom prst="line">
            <a:avLst/>
          </a:prstGeom>
          <a:ln>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60" name="直接连接符 59"/>
          <p:cNvCxnSpPr/>
          <p:nvPr/>
        </p:nvCxnSpPr>
        <p:spPr>
          <a:xfrm flipH="1">
            <a:off x="11109960" y="4548505"/>
            <a:ext cx="659130" cy="1249680"/>
          </a:xfrm>
          <a:prstGeom prst="line">
            <a:avLst/>
          </a:prstGeom>
          <a:ln w="9525">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2" name="直接连接符 61"/>
          <p:cNvCxnSpPr/>
          <p:nvPr/>
        </p:nvCxnSpPr>
        <p:spPr>
          <a:xfrm flipH="1">
            <a:off x="11151235" y="4192905"/>
            <a:ext cx="617855" cy="1171575"/>
          </a:xfrm>
          <a:prstGeom prst="line">
            <a:avLst/>
          </a:prstGeom>
          <a:ln w="9525">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3" name="直接连接符 62"/>
          <p:cNvCxnSpPr/>
          <p:nvPr/>
        </p:nvCxnSpPr>
        <p:spPr>
          <a:xfrm flipH="1">
            <a:off x="8238490" y="1588135"/>
            <a:ext cx="0" cy="99060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 name="组合 1"/>
          <p:cNvGrpSpPr/>
          <p:nvPr/>
        </p:nvGrpSpPr>
        <p:grpSpPr>
          <a:xfrm>
            <a:off x="-2446655" y="-217805"/>
            <a:ext cx="7628890" cy="7075805"/>
            <a:chOff x="-3853" y="-343"/>
            <a:chExt cx="12014" cy="11143"/>
          </a:xfrm>
        </p:grpSpPr>
        <p:sp>
          <p:nvSpPr>
            <p:cNvPr id="67" name="矩形 66"/>
            <p:cNvSpPr/>
            <p:nvPr/>
          </p:nvSpPr>
          <p:spPr>
            <a:xfrm>
              <a:off x="0" y="10553"/>
              <a:ext cx="6565" cy="247"/>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64" name="矩形 63"/>
            <p:cNvSpPr/>
            <p:nvPr/>
          </p:nvSpPr>
          <p:spPr>
            <a:xfrm>
              <a:off x="5345" y="7045"/>
              <a:ext cx="2816" cy="53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nvGrpSpPr>
            <p:cNvPr id="36" name="组合 35"/>
            <p:cNvGrpSpPr/>
            <p:nvPr/>
          </p:nvGrpSpPr>
          <p:grpSpPr>
            <a:xfrm>
              <a:off x="-3853" y="-2"/>
              <a:ext cx="12012" cy="10801"/>
              <a:chOff x="19737" y="-1371"/>
              <a:chExt cx="6888" cy="6192"/>
            </a:xfrm>
            <a:solidFill>
              <a:srgbClr val="8C8C8C">
                <a:alpha val="21000"/>
              </a:srgbClr>
            </a:solidFill>
          </p:grpSpPr>
          <p:grpSp>
            <p:nvGrpSpPr>
              <p:cNvPr id="37" name="组合 36"/>
              <p:cNvGrpSpPr/>
              <p:nvPr/>
            </p:nvGrpSpPr>
            <p:grpSpPr>
              <a:xfrm>
                <a:off x="19737" y="-1371"/>
                <a:ext cx="6889" cy="3096"/>
                <a:chOff x="19112" y="-4755"/>
                <a:chExt cx="6482" cy="3240"/>
              </a:xfrm>
              <a:grpFill/>
            </p:grpSpPr>
            <p:sp>
              <p:nvSpPr>
                <p:cNvPr id="38" name="等腰三角形 37"/>
                <p:cNvSpPr/>
                <p:nvPr/>
              </p:nvSpPr>
              <p:spPr>
                <a:xfrm>
                  <a:off x="19112" y="-4755"/>
                  <a:ext cx="3240" cy="3240"/>
                </a:xfrm>
                <a:prstGeom prst="triangl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46" name="等腰三角形 45"/>
                <p:cNvSpPr/>
                <p:nvPr/>
              </p:nvSpPr>
              <p:spPr>
                <a:xfrm>
                  <a:off x="22354" y="-4755"/>
                  <a:ext cx="3240" cy="3240"/>
                </a:xfrm>
                <a:prstGeom prst="triangle">
                  <a:avLst/>
                </a:prstGeom>
                <a:solidFill>
                  <a:schemeClr val="accent1">
                    <a:lumMod val="75000"/>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47" name="等腰三角形 46"/>
                <p:cNvSpPr/>
                <p:nvPr/>
              </p:nvSpPr>
              <p:spPr>
                <a:xfrm rot="10800000">
                  <a:off x="20733" y="-4755"/>
                  <a:ext cx="3240" cy="3240"/>
                </a:xfrm>
                <a:prstGeom prst="triangle">
                  <a:avLst/>
                </a:prstGeom>
                <a:solidFill>
                  <a:schemeClr val="accent1">
                    <a:lumMod val="60000"/>
                    <a:lumOff val="40000"/>
                    <a:alpha val="9000"/>
                  </a:schemeClr>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grpSp>
            <p:nvGrpSpPr>
              <p:cNvPr id="48" name="组合 47"/>
              <p:cNvGrpSpPr/>
              <p:nvPr/>
            </p:nvGrpSpPr>
            <p:grpSpPr>
              <a:xfrm rot="10800000">
                <a:off x="19737" y="1725"/>
                <a:ext cx="6889" cy="3096"/>
                <a:chOff x="19112" y="-4755"/>
                <a:chExt cx="6482" cy="3240"/>
              </a:xfrm>
              <a:grpFill/>
            </p:grpSpPr>
            <p:sp>
              <p:nvSpPr>
                <p:cNvPr id="49" name="等腰三角形 48"/>
                <p:cNvSpPr/>
                <p:nvPr/>
              </p:nvSpPr>
              <p:spPr>
                <a:xfrm>
                  <a:off x="19112" y="-4755"/>
                  <a:ext cx="3240" cy="3240"/>
                </a:xfrm>
                <a:prstGeom prst="triangle">
                  <a:avLst/>
                </a:prstGeom>
                <a:solidFill>
                  <a:schemeClr val="accent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50" name="等腰三角形 49"/>
                <p:cNvSpPr/>
                <p:nvPr/>
              </p:nvSpPr>
              <p:spPr>
                <a:xfrm>
                  <a:off x="22354" y="-4755"/>
                  <a:ext cx="3240" cy="3240"/>
                </a:xfrm>
                <a:prstGeom prs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58" name="等腰三角形 57"/>
                <p:cNvSpPr/>
                <p:nvPr/>
              </p:nvSpPr>
              <p:spPr>
                <a:xfrm rot="10800000">
                  <a:off x="20733" y="-4755"/>
                  <a:ext cx="3240" cy="3240"/>
                </a:xfrm>
                <a:prstGeom prst="triangle">
                  <a:avLst/>
                </a:prstGeom>
                <a:solidFill>
                  <a:schemeClr val="accent1">
                    <a:lumMod val="60000"/>
                    <a:lumOff val="40000"/>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grpSp>
        <p:cxnSp>
          <p:nvCxnSpPr>
            <p:cNvPr id="59" name="直接连接符 58"/>
            <p:cNvCxnSpPr/>
            <p:nvPr/>
          </p:nvCxnSpPr>
          <p:spPr>
            <a:xfrm flipH="1">
              <a:off x="1423" y="6603"/>
              <a:ext cx="1491" cy="2828"/>
            </a:xfrm>
            <a:prstGeom prst="line">
              <a:avLst/>
            </a:prstGeom>
            <a:ln w="9525">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1" name="直接连接符 60"/>
            <p:cNvCxnSpPr/>
            <p:nvPr/>
          </p:nvCxnSpPr>
          <p:spPr>
            <a:xfrm flipH="1">
              <a:off x="665" y="7163"/>
              <a:ext cx="1491" cy="2828"/>
            </a:xfrm>
            <a:prstGeom prst="line">
              <a:avLst/>
            </a:prstGeom>
            <a:ln w="9525">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66" name="矩形 65"/>
            <p:cNvSpPr/>
            <p:nvPr/>
          </p:nvSpPr>
          <p:spPr>
            <a:xfrm>
              <a:off x="0" y="10270"/>
              <a:ext cx="2816" cy="53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nvGrpSpPr>
            <p:cNvPr id="76" name="组合 75"/>
            <p:cNvGrpSpPr/>
            <p:nvPr/>
          </p:nvGrpSpPr>
          <p:grpSpPr>
            <a:xfrm>
              <a:off x="601" y="-343"/>
              <a:ext cx="7021" cy="10237"/>
              <a:chOff x="1272" y="1504"/>
              <a:chExt cx="5425" cy="7910"/>
            </a:xfrm>
          </p:grpSpPr>
          <p:grpSp>
            <p:nvGrpSpPr>
              <p:cNvPr id="7" name="组合 6"/>
              <p:cNvGrpSpPr/>
              <p:nvPr/>
            </p:nvGrpSpPr>
            <p:grpSpPr>
              <a:xfrm>
                <a:off x="3036" y="4677"/>
                <a:ext cx="3529" cy="3172"/>
                <a:chOff x="18912" y="-8195"/>
                <a:chExt cx="6482" cy="6480"/>
              </a:xfrm>
              <a:solidFill>
                <a:schemeClr val="accent1"/>
              </a:solidFill>
            </p:grpSpPr>
            <p:sp>
              <p:nvSpPr>
                <p:cNvPr id="3" name="等腰三角形 2"/>
                <p:cNvSpPr/>
                <p:nvPr/>
              </p:nvSpPr>
              <p:spPr>
                <a:xfrm>
                  <a:off x="18912" y="-4955"/>
                  <a:ext cx="3240" cy="3240"/>
                </a:xfrm>
                <a:prstGeom prst="triangl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4" name="等腰三角形 3"/>
                <p:cNvSpPr/>
                <p:nvPr/>
              </p:nvSpPr>
              <p:spPr>
                <a:xfrm>
                  <a:off x="22154" y="-4955"/>
                  <a:ext cx="3240" cy="3240"/>
                </a:xfrm>
                <a:prstGeom prst="triangl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5" name="等腰三角形 4"/>
                <p:cNvSpPr/>
                <p:nvPr/>
              </p:nvSpPr>
              <p:spPr>
                <a:xfrm>
                  <a:off x="20533" y="-8195"/>
                  <a:ext cx="3240" cy="3240"/>
                </a:xfrm>
                <a:prstGeom prst="triangle">
                  <a:avLst/>
                </a:prstGeom>
                <a:solidFill>
                  <a:srgbClr val="F6B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6" name="等腰三角形 5"/>
                <p:cNvSpPr/>
                <p:nvPr/>
              </p:nvSpPr>
              <p:spPr>
                <a:xfrm rot="10800000">
                  <a:off x="20533" y="-4955"/>
                  <a:ext cx="3240" cy="3240"/>
                </a:xfrm>
                <a:prstGeom prst="triangle">
                  <a:avLst/>
                </a:prstGeom>
                <a:solidFill>
                  <a:schemeClr val="accent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grpSp>
            <p:nvGrpSpPr>
              <p:cNvPr id="16" name="组合 15"/>
              <p:cNvGrpSpPr/>
              <p:nvPr/>
            </p:nvGrpSpPr>
            <p:grpSpPr>
              <a:xfrm>
                <a:off x="1272" y="3090"/>
                <a:ext cx="3529" cy="3173"/>
                <a:chOff x="19737" y="-1371"/>
                <a:chExt cx="6888" cy="6192"/>
              </a:xfrm>
              <a:solidFill>
                <a:srgbClr val="8C8C8C"/>
              </a:solidFill>
            </p:grpSpPr>
            <p:grpSp>
              <p:nvGrpSpPr>
                <p:cNvPr id="11" name="组合 10"/>
                <p:cNvGrpSpPr/>
                <p:nvPr/>
              </p:nvGrpSpPr>
              <p:grpSpPr>
                <a:xfrm>
                  <a:off x="19737" y="-1371"/>
                  <a:ext cx="6889" cy="3096"/>
                  <a:chOff x="19112" y="-4755"/>
                  <a:chExt cx="6482" cy="3240"/>
                </a:xfrm>
                <a:grpFill/>
              </p:grpSpPr>
              <p:sp>
                <p:nvSpPr>
                  <p:cNvPr id="8" name="等腰三角形 7"/>
                  <p:cNvSpPr/>
                  <p:nvPr/>
                </p:nvSpPr>
                <p:spPr>
                  <a:xfrm>
                    <a:off x="19112" y="-4755"/>
                    <a:ext cx="3240" cy="3240"/>
                  </a:xfrm>
                  <a:prstGeom prst="triangle">
                    <a:avLst/>
                  </a:prstGeom>
                  <a:solidFill>
                    <a:srgbClr val="F6B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9" name="等腰三角形 8"/>
                  <p:cNvSpPr/>
                  <p:nvPr/>
                </p:nvSpPr>
                <p:spPr>
                  <a:xfrm>
                    <a:off x="22354" y="-4755"/>
                    <a:ext cx="3240" cy="3240"/>
                  </a:xfrm>
                  <a:prstGeom prst="triangle">
                    <a:avLst/>
                  </a:prstGeom>
                  <a:solidFill>
                    <a:srgbClr val="3D38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10" name="等腰三角形 9"/>
                  <p:cNvSpPr/>
                  <p:nvPr/>
                </p:nvSpPr>
                <p:spPr>
                  <a:xfrm rot="10800000">
                    <a:off x="20733" y="-4755"/>
                    <a:ext cx="3240" cy="3240"/>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grpSp>
              <p:nvGrpSpPr>
                <p:cNvPr id="12" name="组合 11"/>
                <p:cNvGrpSpPr/>
                <p:nvPr/>
              </p:nvGrpSpPr>
              <p:grpSpPr>
                <a:xfrm rot="10800000">
                  <a:off x="19737" y="1725"/>
                  <a:ext cx="6889" cy="3096"/>
                  <a:chOff x="19112" y="-4755"/>
                  <a:chExt cx="6482" cy="3240"/>
                </a:xfrm>
                <a:grpFill/>
              </p:grpSpPr>
              <p:sp>
                <p:nvSpPr>
                  <p:cNvPr id="13" name="等腰三角形 12"/>
                  <p:cNvSpPr/>
                  <p:nvPr/>
                </p:nvSpPr>
                <p:spPr>
                  <a:xfrm>
                    <a:off x="19112" y="-4755"/>
                    <a:ext cx="3240" cy="3240"/>
                  </a:xfrm>
                  <a:prstGeom prst="triangle">
                    <a:avLst/>
                  </a:prstGeom>
                  <a:solidFill>
                    <a:srgbClr val="F6B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14" name="等腰三角形 13"/>
                  <p:cNvSpPr/>
                  <p:nvPr/>
                </p:nvSpPr>
                <p:spPr>
                  <a:xfrm>
                    <a:off x="22354" y="-4755"/>
                    <a:ext cx="3240" cy="3240"/>
                  </a:xfrm>
                  <a:prstGeom prst="triangl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15" name="等腰三角形 14"/>
                  <p:cNvSpPr/>
                  <p:nvPr/>
                </p:nvSpPr>
                <p:spPr>
                  <a:xfrm rot="10800000">
                    <a:off x="20733" y="-4755"/>
                    <a:ext cx="3240" cy="3240"/>
                  </a:xfrm>
                  <a:prstGeom prst="triangle">
                    <a:avLst/>
                  </a:prstGeom>
                  <a:solidFill>
                    <a:schemeClr val="accent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grpSp>
          <p:grpSp>
            <p:nvGrpSpPr>
              <p:cNvPr id="19" name="组合 18"/>
              <p:cNvGrpSpPr/>
              <p:nvPr/>
            </p:nvGrpSpPr>
            <p:grpSpPr>
              <a:xfrm>
                <a:off x="3036" y="3090"/>
                <a:ext cx="3529" cy="3173"/>
                <a:chOff x="19737" y="-1371"/>
                <a:chExt cx="6888" cy="6192"/>
              </a:xfrm>
              <a:solidFill>
                <a:srgbClr val="8C8C8C"/>
              </a:solidFill>
            </p:grpSpPr>
            <p:grpSp>
              <p:nvGrpSpPr>
                <p:cNvPr id="20" name="组合 19"/>
                <p:cNvGrpSpPr/>
                <p:nvPr/>
              </p:nvGrpSpPr>
              <p:grpSpPr>
                <a:xfrm>
                  <a:off x="19737" y="-1371"/>
                  <a:ext cx="6889" cy="3096"/>
                  <a:chOff x="19112" y="-4755"/>
                  <a:chExt cx="6482" cy="3240"/>
                </a:xfrm>
                <a:grpFill/>
              </p:grpSpPr>
              <p:sp>
                <p:nvSpPr>
                  <p:cNvPr id="21" name="等腰三角形 20"/>
                  <p:cNvSpPr/>
                  <p:nvPr/>
                </p:nvSpPr>
                <p:spPr>
                  <a:xfrm>
                    <a:off x="19112" y="-4755"/>
                    <a:ext cx="3240" cy="3240"/>
                  </a:xfrm>
                  <a:prstGeom prst="triangle">
                    <a:avLst/>
                  </a:prstGeom>
                  <a:solidFill>
                    <a:srgbClr val="F6B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22" name="等腰三角形 21"/>
                  <p:cNvSpPr/>
                  <p:nvPr/>
                </p:nvSpPr>
                <p:spPr>
                  <a:xfrm>
                    <a:off x="22354" y="-4755"/>
                    <a:ext cx="3240" cy="3240"/>
                  </a:xfrm>
                  <a:prstGeom prs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23" name="等腰三角形 22"/>
                  <p:cNvSpPr/>
                  <p:nvPr/>
                </p:nvSpPr>
                <p:spPr>
                  <a:xfrm rot="10800000">
                    <a:off x="20733" y="-4755"/>
                    <a:ext cx="3240" cy="3240"/>
                  </a:xfrm>
                  <a:prstGeom prst="triangle">
                    <a:avLst/>
                  </a:prstGeom>
                  <a:solidFill>
                    <a:schemeClr val="accent1">
                      <a:lumMod val="60000"/>
                      <a:lumOff val="40000"/>
                    </a:schemeClr>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grpSp>
              <p:nvGrpSpPr>
                <p:cNvPr id="24" name="组合 23"/>
                <p:cNvGrpSpPr/>
                <p:nvPr/>
              </p:nvGrpSpPr>
              <p:grpSpPr>
                <a:xfrm rot="10800000">
                  <a:off x="19737" y="1725"/>
                  <a:ext cx="6889" cy="3096"/>
                  <a:chOff x="19112" y="-4755"/>
                  <a:chExt cx="6482" cy="3240"/>
                </a:xfrm>
                <a:grpFill/>
              </p:grpSpPr>
              <p:sp>
                <p:nvSpPr>
                  <p:cNvPr id="25" name="等腰三角形 24"/>
                  <p:cNvSpPr/>
                  <p:nvPr/>
                </p:nvSpPr>
                <p:spPr>
                  <a:xfrm>
                    <a:off x="19112" y="-4755"/>
                    <a:ext cx="3240" cy="324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26" name="等腰三角形 25"/>
                  <p:cNvSpPr/>
                  <p:nvPr/>
                </p:nvSpPr>
                <p:spPr>
                  <a:xfrm>
                    <a:off x="22354" y="-4755"/>
                    <a:ext cx="3240" cy="3240"/>
                  </a:xfrm>
                  <a:prstGeom prs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27" name="等腰三角形 26"/>
                  <p:cNvSpPr/>
                  <p:nvPr/>
                </p:nvSpPr>
                <p:spPr>
                  <a:xfrm rot="10800000">
                    <a:off x="20733" y="-4755"/>
                    <a:ext cx="3240" cy="3240"/>
                  </a:xfrm>
                  <a:prstGeom prst="triangl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grpSp>
          <p:grpSp>
            <p:nvGrpSpPr>
              <p:cNvPr id="28" name="组合 27"/>
              <p:cNvGrpSpPr/>
              <p:nvPr/>
            </p:nvGrpSpPr>
            <p:grpSpPr>
              <a:xfrm>
                <a:off x="1272" y="1504"/>
                <a:ext cx="3529" cy="3172"/>
                <a:chOff x="18912" y="-8195"/>
                <a:chExt cx="6482" cy="6480"/>
              </a:xfrm>
              <a:solidFill>
                <a:schemeClr val="accent1"/>
              </a:solidFill>
            </p:grpSpPr>
            <p:sp>
              <p:nvSpPr>
                <p:cNvPr id="29" name="等腰三角形 28"/>
                <p:cNvSpPr/>
                <p:nvPr/>
              </p:nvSpPr>
              <p:spPr>
                <a:xfrm>
                  <a:off x="18912" y="-4955"/>
                  <a:ext cx="3240" cy="324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30" name="等腰三角形 29"/>
                <p:cNvSpPr/>
                <p:nvPr/>
              </p:nvSpPr>
              <p:spPr>
                <a:xfrm>
                  <a:off x="22154" y="-4955"/>
                  <a:ext cx="3240" cy="324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31" name="等腰三角形 30"/>
                <p:cNvSpPr/>
                <p:nvPr/>
              </p:nvSpPr>
              <p:spPr>
                <a:xfrm>
                  <a:off x="20533" y="-8195"/>
                  <a:ext cx="3240" cy="324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32" name="等腰三角形 31"/>
                <p:cNvSpPr/>
                <p:nvPr/>
              </p:nvSpPr>
              <p:spPr>
                <a:xfrm rot="10800000">
                  <a:off x="20533" y="-4955"/>
                  <a:ext cx="3240" cy="3240"/>
                </a:xfrm>
                <a:prstGeom prst="triangle">
                  <a:avLst/>
                </a:prstGeom>
                <a:solidFill>
                  <a:schemeClr val="accent1">
                    <a:lumMod val="60000"/>
                    <a:lumOff val="40000"/>
                  </a:schemeClr>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pic>
            <p:nvPicPr>
              <p:cNvPr id="70" name="图片 69" descr="588ku_db3b951950f7334faa1094e70e57c425_273622"/>
              <p:cNvPicPr>
                <a:picLocks noChangeAspect="1"/>
              </p:cNvPicPr>
              <p:nvPr/>
            </p:nvPicPr>
            <p:blipFill>
              <a:blip r:embed="rId3"/>
              <a:srcRect r="23049"/>
              <a:stretch>
                <a:fillRect/>
              </a:stretch>
            </p:blipFill>
            <p:spPr>
              <a:xfrm>
                <a:off x="3037" y="3090"/>
                <a:ext cx="3661" cy="3173"/>
              </a:xfrm>
              <a:prstGeom prst="hexagon">
                <a:avLst/>
              </a:prstGeom>
            </p:spPr>
          </p:pic>
          <p:grpSp>
            <p:nvGrpSpPr>
              <p:cNvPr id="71" name="组合 70"/>
              <p:cNvGrpSpPr/>
              <p:nvPr/>
            </p:nvGrpSpPr>
            <p:grpSpPr>
              <a:xfrm flipV="1">
                <a:off x="3059" y="7850"/>
                <a:ext cx="1741" cy="1565"/>
                <a:chOff x="18912" y="-8195"/>
                <a:chExt cx="6482" cy="6480"/>
              </a:xfrm>
              <a:solidFill>
                <a:schemeClr val="accent1"/>
              </a:solidFill>
            </p:grpSpPr>
            <p:sp>
              <p:nvSpPr>
                <p:cNvPr id="72" name="等腰三角形 71"/>
                <p:cNvSpPr/>
                <p:nvPr/>
              </p:nvSpPr>
              <p:spPr>
                <a:xfrm>
                  <a:off x="18912" y="-4955"/>
                  <a:ext cx="3240" cy="3240"/>
                </a:xfrm>
                <a:prstGeom prs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73" name="等腰三角形 72"/>
                <p:cNvSpPr/>
                <p:nvPr/>
              </p:nvSpPr>
              <p:spPr>
                <a:xfrm>
                  <a:off x="22154" y="-4955"/>
                  <a:ext cx="3240" cy="3240"/>
                </a:xfrm>
                <a:prstGeom prs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74" name="等腰三角形 73"/>
                <p:cNvSpPr/>
                <p:nvPr/>
              </p:nvSpPr>
              <p:spPr>
                <a:xfrm>
                  <a:off x="20533" y="-8195"/>
                  <a:ext cx="3240" cy="3240"/>
                </a:xfrm>
                <a:prstGeom prs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75" name="等腰三角形 74"/>
                <p:cNvSpPr/>
                <p:nvPr/>
              </p:nvSpPr>
              <p:spPr>
                <a:xfrm rot="10800000">
                  <a:off x="20533" y="-4955"/>
                  <a:ext cx="3240" cy="3240"/>
                </a:xfrm>
                <a:prstGeom prst="triangle">
                  <a:avLst/>
                </a:prstGeom>
                <a:solidFill>
                  <a:schemeClr val="accent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grpSp>
      </p:grp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3"/>
                                        </p:tgtEl>
                                        <p:attrNameLst>
                                          <p:attrName>style.visibility</p:attrName>
                                        </p:attrNameLst>
                                      </p:cBhvr>
                                      <p:to>
                                        <p:strVal val="visible"/>
                                      </p:to>
                                    </p:set>
                                    <p:anim calcmode="lin" valueType="num">
                                      <p:cBhvr additive="base">
                                        <p:cTn id="7" dur="500" fill="hold"/>
                                        <p:tgtEl>
                                          <p:spTgt spid="53"/>
                                        </p:tgtEl>
                                        <p:attrNameLst>
                                          <p:attrName>ppt_x</p:attrName>
                                        </p:attrNameLst>
                                      </p:cBhvr>
                                      <p:tavLst>
                                        <p:tav tm="0">
                                          <p:val>
                                            <p:strVal val="#ppt_x"/>
                                          </p:val>
                                        </p:tav>
                                        <p:tav tm="100000">
                                          <p:val>
                                            <p:strVal val="#ppt_x"/>
                                          </p:val>
                                        </p:tav>
                                      </p:tavLst>
                                    </p:anim>
                                    <p:anim calcmode="lin" valueType="num">
                                      <p:cBhvr additive="base">
                                        <p:cTn id="8" dur="500" fill="hold"/>
                                        <p:tgtEl>
                                          <p:spTgt spid="53"/>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54"/>
                                        </p:tgtEl>
                                        <p:attrNameLst>
                                          <p:attrName>style.visibility</p:attrName>
                                        </p:attrNameLst>
                                      </p:cBhvr>
                                      <p:to>
                                        <p:strVal val="visible"/>
                                      </p:to>
                                    </p:set>
                                    <p:anim calcmode="lin" valueType="num">
                                      <p:cBhvr additive="base">
                                        <p:cTn id="11" dur="500" fill="hold"/>
                                        <p:tgtEl>
                                          <p:spTgt spid="54"/>
                                        </p:tgtEl>
                                        <p:attrNameLst>
                                          <p:attrName>ppt_x</p:attrName>
                                        </p:attrNameLst>
                                      </p:cBhvr>
                                      <p:tavLst>
                                        <p:tav tm="0">
                                          <p:val>
                                            <p:strVal val="#ppt_x"/>
                                          </p:val>
                                        </p:tav>
                                        <p:tav tm="100000">
                                          <p:val>
                                            <p:strVal val="#ppt_x"/>
                                          </p:val>
                                        </p:tav>
                                      </p:tavLst>
                                    </p:anim>
                                    <p:anim calcmode="lin" valueType="num">
                                      <p:cBhvr additive="base">
                                        <p:cTn id="12" dur="500" fill="hold"/>
                                        <p:tgtEl>
                                          <p:spTgt spid="54"/>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52"/>
                                        </p:tgtEl>
                                        <p:attrNameLst>
                                          <p:attrName>style.visibility</p:attrName>
                                        </p:attrNameLst>
                                      </p:cBhvr>
                                      <p:to>
                                        <p:strVal val="visible"/>
                                      </p:to>
                                    </p:set>
                                    <p:animEffect transition="in" filter="blinds(horizontal)">
                                      <p:cBhvr>
                                        <p:cTn id="17" dur="500"/>
                                        <p:tgtEl>
                                          <p:spTgt spid="52"/>
                                        </p:tgtEl>
                                      </p:cBhvr>
                                    </p:animEffect>
                                  </p:childTnLst>
                                </p:cTn>
                              </p:par>
                              <p:par>
                                <p:cTn id="18" presetID="3" presetClass="entr" presetSubtype="10" dur="500" fill="hold" grpId="0" nodeType="withEffect">
                                  <p:stCondLst>
                                    <p:cond delay="0"/>
                                  </p:stCondLst>
                                  <p:childTnLst>
                                    <p:set>
                                      <p:cBhvr>
                                        <p:cTn id="19" dur="1" fill="hold">
                                          <p:stCondLst>
                                            <p:cond delay="0"/>
                                          </p:stCondLst>
                                        </p:cTn>
                                        <p:tgtEl>
                                          <p:spTgt spid="18"/>
                                        </p:tgtEl>
                                        <p:attrNameLst>
                                          <p:attrName>style.visibility</p:attrName>
                                        </p:attrNameLst>
                                      </p:cBhvr>
                                      <p:to>
                                        <p:strVal val="visible"/>
                                      </p:to>
                                    </p:set>
                                    <p:animEffect transition="in" filter="blinds(horizontal)">
                                      <p:cBhvr>
                                        <p:cTn id="20" dur="500"/>
                                        <p:tgtEl>
                                          <p:spTgt spid="18"/>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additive="base">
                                        <p:cTn id="25" dur="500" fill="hold"/>
                                        <p:tgtEl>
                                          <p:spTgt spid="2"/>
                                        </p:tgtEl>
                                        <p:attrNameLst>
                                          <p:attrName>ppt_x</p:attrName>
                                        </p:attrNameLst>
                                      </p:cBhvr>
                                      <p:tavLst>
                                        <p:tav tm="0">
                                          <p:val>
                                            <p:strVal val="#ppt_x"/>
                                          </p:val>
                                        </p:tav>
                                        <p:tav tm="100000">
                                          <p:val>
                                            <p:strVal val="#ppt_x"/>
                                          </p:val>
                                        </p:tav>
                                      </p:tavLst>
                                    </p:anim>
                                    <p:anim calcmode="lin" valueType="num">
                                      <p:cBhvr additive="base">
                                        <p:cTn id="2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34"/>
                                        </p:tgtEl>
                                        <p:attrNameLst>
                                          <p:attrName>style.visibility</p:attrName>
                                        </p:attrNameLst>
                                      </p:cBhvr>
                                      <p:to>
                                        <p:strVal val="visible"/>
                                      </p:to>
                                    </p:set>
                                    <p:anim calcmode="lin" valueType="num">
                                      <p:cBhvr additive="base">
                                        <p:cTn id="31" dur="500" fill="hold"/>
                                        <p:tgtEl>
                                          <p:spTgt spid="34"/>
                                        </p:tgtEl>
                                        <p:attrNameLst>
                                          <p:attrName>ppt_x</p:attrName>
                                        </p:attrNameLst>
                                      </p:cBhvr>
                                      <p:tavLst>
                                        <p:tav tm="0">
                                          <p:val>
                                            <p:strVal val="#ppt_x"/>
                                          </p:val>
                                        </p:tav>
                                        <p:tav tm="100000">
                                          <p:val>
                                            <p:strVal val="#ppt_x"/>
                                          </p:val>
                                        </p:tav>
                                      </p:tavLst>
                                    </p:anim>
                                    <p:anim calcmode="lin" valueType="num">
                                      <p:cBhvr additive="base">
                                        <p:cTn id="32"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nodeType="clickEffect">
                                  <p:stCondLst>
                                    <p:cond delay="0"/>
                                  </p:stCondLst>
                                  <p:childTnLst>
                                    <p:set>
                                      <p:cBhvr>
                                        <p:cTn id="36" dur="1" fill="hold">
                                          <p:stCondLst>
                                            <p:cond delay="0"/>
                                          </p:stCondLst>
                                        </p:cTn>
                                        <p:tgtEl>
                                          <p:spTgt spid="45"/>
                                        </p:tgtEl>
                                        <p:attrNameLst>
                                          <p:attrName>style.visibility</p:attrName>
                                        </p:attrNameLst>
                                      </p:cBhvr>
                                      <p:to>
                                        <p:strVal val="visible"/>
                                      </p:to>
                                    </p:set>
                                    <p:anim calcmode="lin" valueType="num">
                                      <p:cBhvr additive="base">
                                        <p:cTn id="37" dur="500" fill="hold"/>
                                        <p:tgtEl>
                                          <p:spTgt spid="45"/>
                                        </p:tgtEl>
                                        <p:attrNameLst>
                                          <p:attrName>ppt_x</p:attrName>
                                        </p:attrNameLst>
                                      </p:cBhvr>
                                      <p:tavLst>
                                        <p:tav tm="0">
                                          <p:val>
                                            <p:strVal val="#ppt_x"/>
                                          </p:val>
                                        </p:tav>
                                        <p:tav tm="100000">
                                          <p:val>
                                            <p:strVal val="#ppt_x"/>
                                          </p:val>
                                        </p:tav>
                                      </p:tavLst>
                                    </p:anim>
                                    <p:anim calcmode="lin" valueType="num">
                                      <p:cBhvr additive="base">
                                        <p:cTn id="38"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52" grpId="0"/>
      <p:bldP spid="53" grpId="0"/>
      <p:bldP spid="54"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5">
            <a:alphaModFix amt="5000"/>
          </a:blip>
          <a:stretch>
            <a:fillRect/>
          </a:stretch>
        </a:blipFill>
        <a:effectLst/>
      </p:bgPr>
    </p:bg>
    <p:spTree>
      <p:nvGrpSpPr>
        <p:cNvPr id="1" name=""/>
        <p:cNvGrpSpPr/>
        <p:nvPr/>
      </p:nvGrpSpPr>
      <p:grpSpPr>
        <a:xfrm>
          <a:off x="0" y="0"/>
          <a:ext cx="0" cy="0"/>
        </a:xfrm>
      </p:grpSpPr>
      <p:grpSp>
        <p:nvGrpSpPr>
          <p:cNvPr id="2" name="组合 1"/>
          <p:cNvGrpSpPr/>
          <p:nvPr/>
        </p:nvGrpSpPr>
        <p:grpSpPr>
          <a:xfrm>
            <a:off x="-1979065" y="-1270"/>
            <a:ext cx="5721120" cy="6859270"/>
            <a:chOff x="-849" y="-2"/>
            <a:chExt cx="9010" cy="10802"/>
          </a:xfrm>
        </p:grpSpPr>
        <p:sp>
          <p:nvSpPr>
            <p:cNvPr id="3" name="矩形 2"/>
            <p:cNvSpPr/>
            <p:nvPr>
              <p:custDataLst>
                <p:tags r:id="rId3"/>
              </p:custDataLst>
            </p:nvPr>
          </p:nvSpPr>
          <p:spPr>
            <a:xfrm>
              <a:off x="0" y="10553"/>
              <a:ext cx="6565" cy="247"/>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64" name="矩形 63"/>
            <p:cNvSpPr/>
            <p:nvPr>
              <p:custDataLst>
                <p:tags r:id="rId4"/>
              </p:custDataLst>
            </p:nvPr>
          </p:nvSpPr>
          <p:spPr>
            <a:xfrm>
              <a:off x="5345" y="7045"/>
              <a:ext cx="2816" cy="53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nvGrpSpPr>
            <p:cNvPr id="36" name="组合 35"/>
            <p:cNvGrpSpPr/>
            <p:nvPr/>
          </p:nvGrpSpPr>
          <p:grpSpPr>
            <a:xfrm>
              <a:off x="-849" y="-2"/>
              <a:ext cx="9009" cy="10801"/>
              <a:chOff x="21460" y="-1371"/>
              <a:chExt cx="5166" cy="6192"/>
            </a:xfrm>
            <a:solidFill>
              <a:srgbClr val="8C8C8C">
                <a:alpha val="21000"/>
              </a:srgbClr>
            </a:solidFill>
          </p:grpSpPr>
          <p:grpSp>
            <p:nvGrpSpPr>
              <p:cNvPr id="37" name="组合 36"/>
              <p:cNvGrpSpPr/>
              <p:nvPr/>
            </p:nvGrpSpPr>
            <p:grpSpPr>
              <a:xfrm>
                <a:off x="21460" y="-1371"/>
                <a:ext cx="5166" cy="3096"/>
                <a:chOff x="20733" y="-4755"/>
                <a:chExt cx="4861" cy="3240"/>
              </a:xfrm>
              <a:grpFill/>
            </p:grpSpPr>
            <p:sp>
              <p:nvSpPr>
                <p:cNvPr id="5" name="等腰三角形 4"/>
                <p:cNvSpPr/>
                <p:nvPr>
                  <p:custDataLst>
                    <p:tags r:id="rId5"/>
                  </p:custDataLst>
                </p:nvPr>
              </p:nvSpPr>
              <p:spPr>
                <a:xfrm>
                  <a:off x="22354" y="-4755"/>
                  <a:ext cx="3240" cy="3240"/>
                </a:xfrm>
                <a:prstGeom prst="triangle">
                  <a:avLst/>
                </a:prstGeom>
                <a:solidFill>
                  <a:schemeClr val="accent1">
                    <a:lumMod val="75000"/>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47" name="等腰三角形 46"/>
                <p:cNvSpPr/>
                <p:nvPr>
                  <p:custDataLst>
                    <p:tags r:id="rId6"/>
                  </p:custDataLst>
                </p:nvPr>
              </p:nvSpPr>
              <p:spPr>
                <a:xfrm rot="10800000">
                  <a:off x="20733" y="-4755"/>
                  <a:ext cx="3240" cy="3240"/>
                </a:xfrm>
                <a:prstGeom prst="triangle">
                  <a:avLst/>
                </a:prstGeom>
                <a:solidFill>
                  <a:schemeClr val="accent1">
                    <a:lumMod val="60000"/>
                    <a:lumOff val="40000"/>
                    <a:alpha val="9000"/>
                  </a:schemeClr>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grpSp>
            <p:nvGrpSpPr>
              <p:cNvPr id="48" name="组合 47"/>
              <p:cNvGrpSpPr/>
              <p:nvPr/>
            </p:nvGrpSpPr>
            <p:grpSpPr>
              <a:xfrm rot="10800000">
                <a:off x="21460" y="1725"/>
                <a:ext cx="5166" cy="3096"/>
                <a:chOff x="19112" y="-4755"/>
                <a:chExt cx="4861" cy="3240"/>
              </a:xfrm>
              <a:grpFill/>
            </p:grpSpPr>
            <p:sp>
              <p:nvSpPr>
                <p:cNvPr id="49" name="等腰三角形 48"/>
                <p:cNvSpPr/>
                <p:nvPr>
                  <p:custDataLst>
                    <p:tags r:id="rId7"/>
                  </p:custDataLst>
                </p:nvPr>
              </p:nvSpPr>
              <p:spPr>
                <a:xfrm>
                  <a:off x="19112" y="-4755"/>
                  <a:ext cx="3240" cy="3240"/>
                </a:xfrm>
                <a:prstGeom prst="triangle">
                  <a:avLst/>
                </a:prstGeom>
                <a:solidFill>
                  <a:schemeClr val="accent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58" name="等腰三角形 57"/>
                <p:cNvSpPr/>
                <p:nvPr>
                  <p:custDataLst>
                    <p:tags r:id="rId8"/>
                  </p:custDataLst>
                </p:nvPr>
              </p:nvSpPr>
              <p:spPr>
                <a:xfrm rot="10800000">
                  <a:off x="20733" y="-4755"/>
                  <a:ext cx="3240" cy="3240"/>
                </a:xfrm>
                <a:prstGeom prst="triangle">
                  <a:avLst/>
                </a:prstGeom>
                <a:solidFill>
                  <a:schemeClr val="accent1">
                    <a:lumMod val="60000"/>
                    <a:lumOff val="40000"/>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grpSp>
        <p:cxnSp>
          <p:nvCxnSpPr>
            <p:cNvPr id="59" name="直接连接符 58"/>
            <p:cNvCxnSpPr/>
            <p:nvPr>
              <p:custDataLst>
                <p:tags r:id="rId9"/>
              </p:custDataLst>
            </p:nvPr>
          </p:nvCxnSpPr>
          <p:spPr>
            <a:xfrm flipH="1">
              <a:off x="1423" y="6603"/>
              <a:ext cx="1491" cy="2828"/>
            </a:xfrm>
            <a:prstGeom prst="line">
              <a:avLst/>
            </a:prstGeom>
            <a:ln w="9525">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1" name="直接连接符 60"/>
            <p:cNvCxnSpPr/>
            <p:nvPr>
              <p:custDataLst>
                <p:tags r:id="rId10"/>
              </p:custDataLst>
            </p:nvPr>
          </p:nvCxnSpPr>
          <p:spPr>
            <a:xfrm flipH="1">
              <a:off x="665" y="7163"/>
              <a:ext cx="1491" cy="2828"/>
            </a:xfrm>
            <a:prstGeom prst="line">
              <a:avLst/>
            </a:prstGeom>
            <a:ln w="9525">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6" name="矩形 5"/>
            <p:cNvSpPr/>
            <p:nvPr>
              <p:custDataLst>
                <p:tags r:id="rId11"/>
              </p:custDataLst>
            </p:nvPr>
          </p:nvSpPr>
          <p:spPr>
            <a:xfrm>
              <a:off x="0" y="10270"/>
              <a:ext cx="2816" cy="53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nvGrpSpPr>
            <p:cNvPr id="7" name="组合 6"/>
            <p:cNvGrpSpPr/>
            <p:nvPr/>
          </p:nvGrpSpPr>
          <p:grpSpPr>
            <a:xfrm>
              <a:off x="2884" y="1710"/>
              <a:ext cx="4739" cy="8186"/>
              <a:chOff x="3036" y="3090"/>
              <a:chExt cx="3662" cy="6325"/>
            </a:xfrm>
          </p:grpSpPr>
          <p:grpSp>
            <p:nvGrpSpPr>
              <p:cNvPr id="8" name="组合 7"/>
              <p:cNvGrpSpPr/>
              <p:nvPr/>
            </p:nvGrpSpPr>
            <p:grpSpPr>
              <a:xfrm>
                <a:off x="3036" y="4677"/>
                <a:ext cx="3529" cy="3172"/>
                <a:chOff x="18912" y="-8195"/>
                <a:chExt cx="6482" cy="6480"/>
              </a:xfrm>
              <a:solidFill>
                <a:schemeClr val="accent1"/>
              </a:solidFill>
            </p:grpSpPr>
            <p:sp>
              <p:nvSpPr>
                <p:cNvPr id="9" name="等腰三角形 8"/>
                <p:cNvSpPr/>
                <p:nvPr>
                  <p:custDataLst>
                    <p:tags r:id="rId12"/>
                  </p:custDataLst>
                </p:nvPr>
              </p:nvSpPr>
              <p:spPr>
                <a:xfrm>
                  <a:off x="18912" y="-4955"/>
                  <a:ext cx="3240" cy="3240"/>
                </a:xfrm>
                <a:prstGeom prst="triangl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10" name="等腰三角形 9"/>
                <p:cNvSpPr/>
                <p:nvPr>
                  <p:custDataLst>
                    <p:tags r:id="rId13"/>
                  </p:custDataLst>
                </p:nvPr>
              </p:nvSpPr>
              <p:spPr>
                <a:xfrm>
                  <a:off x="22154" y="-4955"/>
                  <a:ext cx="3240" cy="3240"/>
                </a:xfrm>
                <a:prstGeom prst="triangl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11" name="等腰三角形 10"/>
                <p:cNvSpPr/>
                <p:nvPr>
                  <p:custDataLst>
                    <p:tags r:id="rId14"/>
                  </p:custDataLst>
                </p:nvPr>
              </p:nvSpPr>
              <p:spPr>
                <a:xfrm>
                  <a:off x="20533" y="-8195"/>
                  <a:ext cx="3240" cy="3240"/>
                </a:xfrm>
                <a:prstGeom prst="triangle">
                  <a:avLst/>
                </a:prstGeom>
                <a:solidFill>
                  <a:srgbClr val="F6B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12" name="等腰三角形 11"/>
                <p:cNvSpPr/>
                <p:nvPr>
                  <p:custDataLst>
                    <p:tags r:id="rId15"/>
                  </p:custDataLst>
                </p:nvPr>
              </p:nvSpPr>
              <p:spPr>
                <a:xfrm rot="10800000">
                  <a:off x="20533" y="-4955"/>
                  <a:ext cx="3240" cy="3240"/>
                </a:xfrm>
                <a:prstGeom prst="triangle">
                  <a:avLst/>
                </a:prstGeom>
                <a:solidFill>
                  <a:schemeClr val="accent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grpSp>
            <p:nvGrpSpPr>
              <p:cNvPr id="16" name="组合 15"/>
              <p:cNvGrpSpPr/>
              <p:nvPr/>
            </p:nvGrpSpPr>
            <p:grpSpPr>
              <a:xfrm>
                <a:off x="3038" y="3090"/>
                <a:ext cx="1764" cy="3173"/>
                <a:chOff x="23183" y="-1371"/>
                <a:chExt cx="3443" cy="6192"/>
              </a:xfrm>
              <a:solidFill>
                <a:srgbClr val="8C8C8C"/>
              </a:solidFill>
            </p:grpSpPr>
            <p:sp>
              <p:nvSpPr>
                <p:cNvPr id="15" name="等腰三角形 14"/>
                <p:cNvSpPr/>
                <p:nvPr>
                  <p:custDataLst>
                    <p:tags r:id="rId16"/>
                  </p:custDataLst>
                </p:nvPr>
              </p:nvSpPr>
              <p:spPr>
                <a:xfrm>
                  <a:off x="23183" y="-1371"/>
                  <a:ext cx="3443" cy="3096"/>
                </a:xfrm>
                <a:prstGeom prst="triangle">
                  <a:avLst/>
                </a:prstGeom>
                <a:solidFill>
                  <a:srgbClr val="3D38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19" name="等腰三角形 18"/>
                <p:cNvSpPr/>
                <p:nvPr>
                  <p:custDataLst>
                    <p:tags r:id="rId17"/>
                  </p:custDataLst>
                </p:nvPr>
              </p:nvSpPr>
              <p:spPr>
                <a:xfrm rot="10800000">
                  <a:off x="23183" y="1725"/>
                  <a:ext cx="3443" cy="3096"/>
                </a:xfrm>
                <a:prstGeom prst="triangle">
                  <a:avLst/>
                </a:prstGeom>
                <a:solidFill>
                  <a:srgbClr val="F6B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grpSp>
            <p:nvGrpSpPr>
              <p:cNvPr id="22" name="组合 21"/>
              <p:cNvGrpSpPr/>
              <p:nvPr/>
            </p:nvGrpSpPr>
            <p:grpSpPr>
              <a:xfrm>
                <a:off x="3036" y="3090"/>
                <a:ext cx="3529" cy="3173"/>
                <a:chOff x="19737" y="-1371"/>
                <a:chExt cx="6888" cy="6192"/>
              </a:xfrm>
              <a:solidFill>
                <a:srgbClr val="8C8C8C"/>
              </a:solidFill>
            </p:grpSpPr>
            <p:grpSp>
              <p:nvGrpSpPr>
                <p:cNvPr id="23" name="组合 22"/>
                <p:cNvGrpSpPr/>
                <p:nvPr/>
              </p:nvGrpSpPr>
              <p:grpSpPr>
                <a:xfrm>
                  <a:off x="19737" y="-1371"/>
                  <a:ext cx="6889" cy="3096"/>
                  <a:chOff x="19112" y="-4755"/>
                  <a:chExt cx="6482" cy="3240"/>
                </a:xfrm>
                <a:grpFill/>
              </p:grpSpPr>
              <p:sp>
                <p:nvSpPr>
                  <p:cNvPr id="24" name="等腰三角形 23"/>
                  <p:cNvSpPr/>
                  <p:nvPr>
                    <p:custDataLst>
                      <p:tags r:id="rId18"/>
                    </p:custDataLst>
                  </p:nvPr>
                </p:nvSpPr>
                <p:spPr>
                  <a:xfrm>
                    <a:off x="19112" y="-4755"/>
                    <a:ext cx="3240" cy="3240"/>
                  </a:xfrm>
                  <a:prstGeom prst="triangle">
                    <a:avLst/>
                  </a:prstGeom>
                  <a:solidFill>
                    <a:srgbClr val="F6B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25" name="等腰三角形 24"/>
                  <p:cNvSpPr/>
                  <p:nvPr>
                    <p:custDataLst>
                      <p:tags r:id="rId19"/>
                    </p:custDataLst>
                  </p:nvPr>
                </p:nvSpPr>
                <p:spPr>
                  <a:xfrm>
                    <a:off x="22354" y="-4755"/>
                    <a:ext cx="3240" cy="3240"/>
                  </a:xfrm>
                  <a:prstGeom prs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26" name="等腰三角形 25"/>
                  <p:cNvSpPr/>
                  <p:nvPr>
                    <p:custDataLst>
                      <p:tags r:id="rId20"/>
                    </p:custDataLst>
                  </p:nvPr>
                </p:nvSpPr>
                <p:spPr>
                  <a:xfrm rot="10800000">
                    <a:off x="20733" y="-4755"/>
                    <a:ext cx="3240" cy="3240"/>
                  </a:xfrm>
                  <a:prstGeom prst="triangle">
                    <a:avLst/>
                  </a:prstGeom>
                  <a:solidFill>
                    <a:schemeClr val="accent1">
                      <a:lumMod val="60000"/>
                      <a:lumOff val="40000"/>
                    </a:schemeClr>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grpSp>
              <p:nvGrpSpPr>
                <p:cNvPr id="27" name="组合 26"/>
                <p:cNvGrpSpPr/>
                <p:nvPr/>
              </p:nvGrpSpPr>
              <p:grpSpPr>
                <a:xfrm rot="10800000">
                  <a:off x="19737" y="1725"/>
                  <a:ext cx="6889" cy="3096"/>
                  <a:chOff x="19112" y="-4755"/>
                  <a:chExt cx="6482" cy="3240"/>
                </a:xfrm>
                <a:grpFill/>
              </p:grpSpPr>
              <p:sp>
                <p:nvSpPr>
                  <p:cNvPr id="28" name="等腰三角形 27"/>
                  <p:cNvSpPr/>
                  <p:nvPr>
                    <p:custDataLst>
                      <p:tags r:id="rId21"/>
                    </p:custDataLst>
                  </p:nvPr>
                </p:nvSpPr>
                <p:spPr>
                  <a:xfrm>
                    <a:off x="19112" y="-4755"/>
                    <a:ext cx="3240" cy="324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29" name="等腰三角形 28"/>
                  <p:cNvSpPr/>
                  <p:nvPr>
                    <p:custDataLst>
                      <p:tags r:id="rId22"/>
                    </p:custDataLst>
                  </p:nvPr>
                </p:nvSpPr>
                <p:spPr>
                  <a:xfrm>
                    <a:off x="22354" y="-4755"/>
                    <a:ext cx="3240" cy="3240"/>
                  </a:xfrm>
                  <a:prstGeom prs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30" name="等腰三角形 29"/>
                  <p:cNvSpPr/>
                  <p:nvPr>
                    <p:custDataLst>
                      <p:tags r:id="rId23"/>
                    </p:custDataLst>
                  </p:nvPr>
                </p:nvSpPr>
                <p:spPr>
                  <a:xfrm rot="10800000">
                    <a:off x="20733" y="-4755"/>
                    <a:ext cx="3240" cy="3240"/>
                  </a:xfrm>
                  <a:prstGeom prst="triangl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grpSp>
          <p:sp>
            <p:nvSpPr>
              <p:cNvPr id="33" name="等腰三角形 32"/>
              <p:cNvSpPr/>
              <p:nvPr>
                <p:custDataLst>
                  <p:tags r:id="rId24"/>
                </p:custDataLst>
              </p:nvPr>
            </p:nvSpPr>
            <p:spPr>
              <a:xfrm>
                <a:off x="3037" y="3090"/>
                <a:ext cx="1764" cy="1586"/>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pic>
            <p:nvPicPr>
              <p:cNvPr id="39" name="图片 38" descr="588ku_db3b951950f7334faa1094e70e57c425_273622"/>
              <p:cNvPicPr>
                <a:picLocks noChangeAspect="1"/>
              </p:cNvPicPr>
              <p:nvPr>
                <p:custDataLst>
                  <p:tags r:id="rId26"/>
                </p:custDataLst>
              </p:nvPr>
            </p:nvPicPr>
            <p:blipFill>
              <a:blip r:embed="rId25"/>
              <a:srcRect r="23049"/>
              <a:stretch>
                <a:fillRect/>
              </a:stretch>
            </p:blipFill>
            <p:spPr>
              <a:xfrm>
                <a:off x="3037" y="3090"/>
                <a:ext cx="3661" cy="3173"/>
              </a:xfrm>
              <a:prstGeom prst="hexagon">
                <a:avLst/>
              </a:prstGeom>
            </p:spPr>
          </p:pic>
          <p:grpSp>
            <p:nvGrpSpPr>
              <p:cNvPr id="40" name="组合 39"/>
              <p:cNvGrpSpPr/>
              <p:nvPr/>
            </p:nvGrpSpPr>
            <p:grpSpPr>
              <a:xfrm flipV="1">
                <a:off x="3059" y="7850"/>
                <a:ext cx="1741" cy="1565"/>
                <a:chOff x="18912" y="-8195"/>
                <a:chExt cx="6482" cy="6480"/>
              </a:xfrm>
              <a:solidFill>
                <a:schemeClr val="accent1"/>
              </a:solidFill>
            </p:grpSpPr>
            <p:sp>
              <p:nvSpPr>
                <p:cNvPr id="41" name="等腰三角形 40"/>
                <p:cNvSpPr/>
                <p:nvPr>
                  <p:custDataLst>
                    <p:tags r:id="rId27"/>
                  </p:custDataLst>
                </p:nvPr>
              </p:nvSpPr>
              <p:spPr>
                <a:xfrm>
                  <a:off x="18912" y="-4955"/>
                  <a:ext cx="3240" cy="3240"/>
                </a:xfrm>
                <a:prstGeom prs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51" name="等腰三角形 50"/>
                <p:cNvSpPr/>
                <p:nvPr>
                  <p:custDataLst>
                    <p:tags r:id="rId28"/>
                  </p:custDataLst>
                </p:nvPr>
              </p:nvSpPr>
              <p:spPr>
                <a:xfrm>
                  <a:off x="22154" y="-4955"/>
                  <a:ext cx="3240" cy="3240"/>
                </a:xfrm>
                <a:prstGeom prs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52" name="等腰三角形 51"/>
                <p:cNvSpPr/>
                <p:nvPr>
                  <p:custDataLst>
                    <p:tags r:id="rId29"/>
                  </p:custDataLst>
                </p:nvPr>
              </p:nvSpPr>
              <p:spPr>
                <a:xfrm>
                  <a:off x="20533" y="-8195"/>
                  <a:ext cx="3240" cy="3240"/>
                </a:xfrm>
                <a:prstGeom prs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53" name="等腰三角形 52"/>
                <p:cNvSpPr/>
                <p:nvPr>
                  <p:custDataLst>
                    <p:tags r:id="rId30"/>
                  </p:custDataLst>
                </p:nvPr>
              </p:nvSpPr>
              <p:spPr>
                <a:xfrm rot="10800000">
                  <a:off x="20533" y="-4955"/>
                  <a:ext cx="3240" cy="3240"/>
                </a:xfrm>
                <a:prstGeom prst="triangle">
                  <a:avLst/>
                </a:prstGeom>
                <a:solidFill>
                  <a:schemeClr val="accent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grpSp>
      </p:grpSp>
      <p:sp>
        <p:nvSpPr>
          <p:cNvPr id="42" name="文本框 41"/>
          <p:cNvSpPr txBox="1"/>
          <p:nvPr/>
        </p:nvSpPr>
        <p:spPr>
          <a:xfrm>
            <a:off x="6567805" y="2959100"/>
            <a:ext cx="367220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kumimoji="1" lang="en-GB" altLang="zh-CN" sz="10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enter the relevant content you need here. thank you for downloading our ppt template file.</a:t>
            </a:r>
            <a:endParaRPr kumimoji="1" lang="en-GB" altLang="zh-CN" sz="10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76" name="文本框 75"/>
          <p:cNvSpPr txBox="1"/>
          <p:nvPr/>
        </p:nvSpPr>
        <p:spPr>
          <a:xfrm>
            <a:off x="5097079" y="991114"/>
            <a:ext cx="4697730" cy="76835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400">
                <a:solidFill>
                  <a:schemeClr val="tx1"/>
                </a:solidFill>
                <a:latin typeface="思源宋体 CN Heavy" panose="02020900000000000000" charset="-122"/>
                <a:ea typeface="思源宋体 CN Heavy" panose="02020900000000000000" charset="-122"/>
                <a:cs typeface="思源宋体 CN Heavy" panose="02020900000000000000" charset="-122"/>
              </a:rPr>
              <a:t>目录 </a:t>
            </a:r>
            <a:r>
              <a:rPr kumimoji="1" lang="en-US" altLang="zh-CN" sz="4400">
                <a:solidFill>
                  <a:schemeClr val="tx1"/>
                </a:solidFill>
                <a:latin typeface="思源宋体 CN Heavy" panose="02020900000000000000" charset="-122"/>
                <a:ea typeface="思源宋体 CN Heavy" panose="02020900000000000000" charset="-122"/>
                <a:cs typeface="思源宋体 CN Heavy" panose="02020900000000000000" charset="-122"/>
              </a:rPr>
              <a:t>CONTENTS</a:t>
            </a:r>
            <a:endParaRPr kumimoji="1" lang="en-US" altLang="zh-CN" sz="4400">
              <a:solidFill>
                <a:schemeClr val="tx1"/>
              </a:solidFill>
              <a:latin typeface="思源宋体 CN Heavy" panose="02020900000000000000" charset="-122"/>
              <a:ea typeface="思源宋体 CN Heavy" panose="02020900000000000000" charset="-122"/>
              <a:cs typeface="思源宋体 CN Heavy" panose="02020900000000000000" charset="-122"/>
            </a:endParaRPr>
          </a:p>
        </p:txBody>
      </p:sp>
      <p:sp>
        <p:nvSpPr>
          <p:cNvPr id="56" name="文本框 55"/>
          <p:cNvSpPr txBox="1"/>
          <p:nvPr>
            <p:custDataLst>
              <p:tags r:id="rId31"/>
            </p:custDataLst>
          </p:nvPr>
        </p:nvSpPr>
        <p:spPr>
          <a:xfrm>
            <a:off x="6567805" y="4252595"/>
            <a:ext cx="367220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kumimoji="1" lang="en-GB" altLang="zh-CN" sz="10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enter the relevant content you need here. thank you for downloading our ppt template file.</a:t>
            </a:r>
            <a:endParaRPr kumimoji="1" lang="en-GB" altLang="zh-CN" sz="10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65" name="文本框 64"/>
          <p:cNvSpPr txBox="1"/>
          <p:nvPr>
            <p:custDataLst>
              <p:tags r:id="rId32"/>
            </p:custDataLst>
          </p:nvPr>
        </p:nvSpPr>
        <p:spPr>
          <a:xfrm>
            <a:off x="5775960" y="3667760"/>
            <a:ext cx="640080" cy="58483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32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02</a:t>
            </a:r>
            <a:endParaRPr kumimoji="1" lang="en-US" altLang="zh-CN" sz="32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77" name="文本框 76"/>
          <p:cNvSpPr txBox="1"/>
          <p:nvPr>
            <p:custDataLst>
              <p:tags r:id="rId33"/>
            </p:custDataLst>
          </p:nvPr>
        </p:nvSpPr>
        <p:spPr>
          <a:xfrm>
            <a:off x="5775960" y="2475230"/>
            <a:ext cx="661670" cy="5835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32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01</a:t>
            </a:r>
            <a:endParaRPr kumimoji="1" lang="en-US" altLang="zh-CN" sz="32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78" name="内容占位符 2"/>
          <p:cNvSpPr txBox="1"/>
          <p:nvPr>
            <p:custDataLst>
              <p:tags r:id="rId34"/>
            </p:custDataLst>
          </p:nvPr>
        </p:nvSpPr>
        <p:spPr>
          <a:xfrm>
            <a:off x="6567810" y="4967609"/>
            <a:ext cx="2133356" cy="672912"/>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gn="l">
              <a:lnSpc>
                <a:spcPct val="130000"/>
              </a:lnSpc>
              <a:spcBef>
                <a:spcPct val="0"/>
              </a:spcBef>
              <a:buNone/>
            </a:pPr>
            <a:r>
              <a:rPr lang="zh-CN" altLang="en-US" sz="36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lt"/>
              </a:rPr>
              <a:t>危机管理</a:t>
            </a:r>
            <a:endParaRPr lang="zh-CN" altLang="en-US" sz="36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lt"/>
            </a:endParaRPr>
          </a:p>
        </p:txBody>
      </p:sp>
      <p:sp>
        <p:nvSpPr>
          <p:cNvPr id="79" name="文本框 78"/>
          <p:cNvSpPr txBox="1"/>
          <p:nvPr>
            <p:custDataLst>
              <p:tags r:id="rId35"/>
            </p:custDataLst>
          </p:nvPr>
        </p:nvSpPr>
        <p:spPr>
          <a:xfrm>
            <a:off x="6567805" y="5640705"/>
            <a:ext cx="367284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kumimoji="1" lang="en-GB" altLang="zh-CN" sz="10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enter the relevant content you need here. thank you for downloading template.</a:t>
            </a:r>
            <a:endParaRPr kumimoji="1" lang="en-GB" altLang="zh-CN" sz="10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80" name="文本框 79"/>
          <p:cNvSpPr txBox="1"/>
          <p:nvPr>
            <p:custDataLst>
              <p:tags r:id="rId36"/>
            </p:custDataLst>
          </p:nvPr>
        </p:nvSpPr>
        <p:spPr>
          <a:xfrm>
            <a:off x="5775960" y="5153660"/>
            <a:ext cx="661670" cy="5835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32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03</a:t>
            </a:r>
            <a:endParaRPr kumimoji="1" lang="en-US" altLang="zh-CN" sz="32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82" name="内容占位符 2"/>
          <p:cNvSpPr txBox="1"/>
          <p:nvPr>
            <p:custDataLst>
              <p:tags r:id="rId37"/>
            </p:custDataLst>
          </p:nvPr>
        </p:nvSpPr>
        <p:spPr>
          <a:xfrm>
            <a:off x="6567810" y="2286004"/>
            <a:ext cx="3410486" cy="672912"/>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gn="l">
              <a:lnSpc>
                <a:spcPct val="130000"/>
              </a:lnSpc>
              <a:spcBef>
                <a:spcPct val="0"/>
              </a:spcBef>
              <a:buNone/>
            </a:pPr>
            <a:r>
              <a:rPr lang="zh-CN" altLang="en-US" sz="36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lt"/>
              </a:rPr>
              <a:t>风险识别与分析</a:t>
            </a:r>
            <a:endParaRPr lang="zh-CN" altLang="en-US" sz="36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lt"/>
            </a:endParaRPr>
          </a:p>
        </p:txBody>
      </p:sp>
      <p:sp>
        <p:nvSpPr>
          <p:cNvPr id="83" name="内容占位符 2"/>
          <p:cNvSpPr txBox="1"/>
          <p:nvPr>
            <p:custDataLst>
              <p:tags r:id="rId38"/>
            </p:custDataLst>
          </p:nvPr>
        </p:nvSpPr>
        <p:spPr>
          <a:xfrm>
            <a:off x="6567810" y="3579499"/>
            <a:ext cx="3410486" cy="672912"/>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gn="l">
              <a:lnSpc>
                <a:spcPct val="130000"/>
              </a:lnSpc>
              <a:spcBef>
                <a:spcPct val="0"/>
              </a:spcBef>
              <a:buNone/>
            </a:pPr>
            <a:r>
              <a:rPr lang="zh-CN" altLang="en-US" sz="36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lt"/>
              </a:rPr>
              <a:t>风险评估与控制</a:t>
            </a:r>
            <a:endParaRPr lang="zh-CN" altLang="en-US" sz="36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lt"/>
            </a:endParaRPr>
          </a:p>
        </p:txBody>
      </p:sp>
      <p:sp>
        <p:nvSpPr>
          <p:cNvPr id="84" name="等腰三角形 83"/>
          <p:cNvSpPr/>
          <p:nvPr>
            <p:custDataLst>
              <p:tags r:id="rId39"/>
            </p:custDataLst>
          </p:nvPr>
        </p:nvSpPr>
        <p:spPr>
          <a:xfrm>
            <a:off x="-2459990" y="-1270"/>
            <a:ext cx="3813187" cy="3429318"/>
          </a:xfrm>
          <a:prstGeom prst="triangle">
            <a:avLst/>
          </a:prstGeom>
          <a:solidFill>
            <a:srgbClr val="2E54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85" name="等腰三角形 84"/>
          <p:cNvSpPr/>
          <p:nvPr>
            <p:custDataLst>
              <p:tags r:id="rId40"/>
            </p:custDataLst>
          </p:nvPr>
        </p:nvSpPr>
        <p:spPr>
          <a:xfrm rot="10800000">
            <a:off x="-2459990" y="3428048"/>
            <a:ext cx="3813187" cy="3429318"/>
          </a:xfrm>
          <a:prstGeom prst="triangle">
            <a:avLst/>
          </a:prstGeom>
          <a:solidFill>
            <a:srgbClr val="2E54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cxnSp>
        <p:nvCxnSpPr>
          <p:cNvPr id="86" name="直接连接符 85"/>
          <p:cNvCxnSpPr/>
          <p:nvPr/>
        </p:nvCxnSpPr>
        <p:spPr>
          <a:xfrm flipH="1">
            <a:off x="5097145" y="2324100"/>
            <a:ext cx="0" cy="3946525"/>
          </a:xfrm>
          <a:prstGeom prst="line">
            <a:avLst/>
          </a:prstGeom>
          <a:ln>
            <a:solidFill>
              <a:schemeClr val="tx1"/>
            </a:solidFill>
            <a:prstDash val="dash"/>
          </a:ln>
        </p:spPr>
        <p:style>
          <a:lnRef idx="2">
            <a:schemeClr val="accent1"/>
          </a:lnRef>
          <a:fillRef idx="0">
            <a:srgbClr val="FFFFFF"/>
          </a:fillRef>
          <a:effectRef idx="0">
            <a:srgbClr val="FFFFFF"/>
          </a:effectRef>
          <a:fontRef idx="minor">
            <a:schemeClr val="tx1"/>
          </a:fontRef>
        </p:style>
      </p:cxnSp>
      <p:grpSp>
        <p:nvGrpSpPr>
          <p:cNvPr id="87" name="组合 86"/>
          <p:cNvGrpSpPr/>
          <p:nvPr/>
        </p:nvGrpSpPr>
        <p:grpSpPr>
          <a:xfrm>
            <a:off x="10267950" y="357505"/>
            <a:ext cx="1709420" cy="456993"/>
            <a:chOff x="1005707" y="363582"/>
            <a:chExt cx="2264203" cy="605261"/>
          </a:xfrm>
        </p:grpSpPr>
        <p:grpSp>
          <p:nvGrpSpPr>
            <p:cNvPr id="88" name="组合 87"/>
            <p:cNvGrpSpPr/>
            <p:nvPr/>
          </p:nvGrpSpPr>
          <p:grpSpPr>
            <a:xfrm>
              <a:off x="1005707" y="448865"/>
              <a:ext cx="715871" cy="470926"/>
              <a:chOff x="1878066" y="490905"/>
              <a:chExt cx="715871" cy="470926"/>
            </a:xfrm>
          </p:grpSpPr>
          <p:sp>
            <p:nvSpPr>
              <p:cNvPr id="89" name="对角圆角矩形 88"/>
              <p:cNvSpPr/>
              <p:nvPr>
                <p:custDataLst>
                  <p:tags r:id="rId41"/>
                </p:custDataLst>
              </p:nvPr>
            </p:nvSpPr>
            <p:spPr>
              <a:xfrm>
                <a:off x="2033474" y="609800"/>
                <a:ext cx="560463" cy="352031"/>
              </a:xfrm>
              <a:prstGeom prst="round2DiagRect">
                <a:avLst>
                  <a:gd name="adj1" fmla="val 45885"/>
                  <a:gd name="adj2" fmla="val 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90" name="对角圆角矩形 89"/>
              <p:cNvSpPr/>
              <p:nvPr>
                <p:custDataLst>
                  <p:tags r:id="rId42"/>
                </p:custDataLst>
              </p:nvPr>
            </p:nvSpPr>
            <p:spPr>
              <a:xfrm>
                <a:off x="1878066" y="490905"/>
                <a:ext cx="560463" cy="352031"/>
              </a:xfrm>
              <a:prstGeom prst="round2DiagRect">
                <a:avLst>
                  <a:gd name="adj1" fmla="val 45885"/>
                  <a:gd name="adj2" fmla="val 0"/>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
          <p:nvSpPr>
            <p:cNvPr id="91" name="文本框 90"/>
            <p:cNvSpPr txBox="1"/>
            <p:nvPr>
              <p:custDataLst>
                <p:tags r:id="rId43"/>
              </p:custDataLst>
            </p:nvPr>
          </p:nvSpPr>
          <p:spPr>
            <a:xfrm>
              <a:off x="1789609" y="363582"/>
              <a:ext cx="1176655" cy="48779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LOGO</a:t>
              </a:r>
              <a:endParaRPr kumimoji="1" lang="en-US" altLang="zh-CN">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92" name="文本框 91"/>
            <p:cNvSpPr txBox="1"/>
            <p:nvPr>
              <p:custDataLst>
                <p:tags r:id="rId44"/>
              </p:custDataLst>
            </p:nvPr>
          </p:nvSpPr>
          <p:spPr>
            <a:xfrm>
              <a:off x="1789702" y="766998"/>
              <a:ext cx="1480208" cy="2018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COMPANY</a:t>
              </a:r>
              <a:r>
                <a:rPr kumimoji="1" lang="zh-CN" altLang="en-US"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 </a:t>
              </a:r>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SLOGAN</a:t>
              </a:r>
              <a:endPar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grpId="0" nodeType="withEffect">
                                  <p:stCondLst>
                                    <p:cond delay="0"/>
                                  </p:stCondLst>
                                  <p:childTnLst>
                                    <p:set>
                                      <p:cBhvr>
                                        <p:cTn id="6" dur="1" fill="hold">
                                          <p:stCondLst>
                                            <p:cond delay="0"/>
                                          </p:stCondLst>
                                        </p:cTn>
                                        <p:tgtEl>
                                          <p:spTgt spid="42"/>
                                        </p:tgtEl>
                                        <p:attrNameLst>
                                          <p:attrName>style.visibility</p:attrName>
                                        </p:attrNameLst>
                                      </p:cBhvr>
                                      <p:to>
                                        <p:strVal val="visible"/>
                                      </p:to>
                                    </p:set>
                                    <p:anim calcmode="lin" valueType="num">
                                      <p:cBhvr additive="base">
                                        <p:cTn id="7" dur="500" fill="hold"/>
                                        <p:tgtEl>
                                          <p:spTgt spid="42"/>
                                        </p:tgtEl>
                                        <p:attrNameLst>
                                          <p:attrName>ppt_x</p:attrName>
                                        </p:attrNameLst>
                                      </p:cBhvr>
                                      <p:tavLst>
                                        <p:tav tm="0">
                                          <p:val>
                                            <p:strVal val="#ppt_x"/>
                                          </p:val>
                                        </p:tav>
                                        <p:tav tm="100000">
                                          <p:val>
                                            <p:strVal val="#ppt_x"/>
                                          </p:val>
                                        </p:tav>
                                      </p:tavLst>
                                    </p:anim>
                                    <p:anim calcmode="lin" valueType="num">
                                      <p:cBhvr additive="base">
                                        <p:cTn id="8" dur="500" fill="hold"/>
                                        <p:tgtEl>
                                          <p:spTgt spid="42"/>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78"/>
                                        </p:tgtEl>
                                        <p:attrNameLst>
                                          <p:attrName>style.visibility</p:attrName>
                                        </p:attrNameLst>
                                      </p:cBhvr>
                                      <p:to>
                                        <p:strVal val="visible"/>
                                      </p:to>
                                    </p:set>
                                    <p:anim calcmode="lin" valueType="num">
                                      <p:cBhvr additive="base">
                                        <p:cTn id="11" dur="500" fill="hold"/>
                                        <p:tgtEl>
                                          <p:spTgt spid="78"/>
                                        </p:tgtEl>
                                        <p:attrNameLst>
                                          <p:attrName>ppt_x</p:attrName>
                                        </p:attrNameLst>
                                      </p:cBhvr>
                                      <p:tavLst>
                                        <p:tav tm="0">
                                          <p:val>
                                            <p:strVal val="#ppt_x"/>
                                          </p:val>
                                        </p:tav>
                                        <p:tav tm="100000">
                                          <p:val>
                                            <p:strVal val="#ppt_x"/>
                                          </p:val>
                                        </p:tav>
                                      </p:tavLst>
                                    </p:anim>
                                    <p:anim calcmode="lin" valueType="num">
                                      <p:cBhvr additive="base">
                                        <p:cTn id="12" dur="500" fill="hold"/>
                                        <p:tgtEl>
                                          <p:spTgt spid="78"/>
                                        </p:tgtEl>
                                        <p:attrNameLst>
                                          <p:attrName>ppt_y</p:attrName>
                                        </p:attrNameLst>
                                      </p:cBhvr>
                                      <p:tavLst>
                                        <p:tav tm="0">
                                          <p:val>
                                            <p:strVal val="1+#ppt_h/2"/>
                                          </p:val>
                                        </p:tav>
                                        <p:tav tm="100000">
                                          <p:val>
                                            <p:strVal val="#ppt_y"/>
                                          </p:val>
                                        </p:tav>
                                      </p:tavLst>
                                    </p:anim>
                                  </p:childTnLst>
                                </p:cTn>
                              </p:par>
                              <p:par>
                                <p:cTn id="13" presetID="2" presetClass="entr" presetSubtype="4" dur="500" fill="hold" grpId="0" nodeType="withEffect">
                                  <p:stCondLst>
                                    <p:cond delay="0"/>
                                  </p:stCondLst>
                                  <p:childTnLst>
                                    <p:set>
                                      <p:cBhvr>
                                        <p:cTn id="14" dur="1" fill="hold">
                                          <p:stCondLst>
                                            <p:cond delay="0"/>
                                          </p:stCondLst>
                                        </p:cTn>
                                        <p:tgtEl>
                                          <p:spTgt spid="79"/>
                                        </p:tgtEl>
                                        <p:attrNameLst>
                                          <p:attrName>style.visibility</p:attrName>
                                        </p:attrNameLst>
                                      </p:cBhvr>
                                      <p:to>
                                        <p:strVal val="visible"/>
                                      </p:to>
                                    </p:set>
                                    <p:anim calcmode="lin" valueType="num">
                                      <p:cBhvr additive="base">
                                        <p:cTn id="15" dur="500" fill="hold"/>
                                        <p:tgtEl>
                                          <p:spTgt spid="79"/>
                                        </p:tgtEl>
                                        <p:attrNameLst>
                                          <p:attrName>ppt_x</p:attrName>
                                        </p:attrNameLst>
                                      </p:cBhvr>
                                      <p:tavLst>
                                        <p:tav tm="0">
                                          <p:val>
                                            <p:strVal val="#ppt_x"/>
                                          </p:val>
                                        </p:tav>
                                        <p:tav tm="100000">
                                          <p:val>
                                            <p:strVal val="#ppt_x"/>
                                          </p:val>
                                        </p:tav>
                                      </p:tavLst>
                                    </p:anim>
                                    <p:anim calcmode="lin" valueType="num">
                                      <p:cBhvr additive="base">
                                        <p:cTn id="16" dur="500" fill="hold"/>
                                        <p:tgtEl>
                                          <p:spTgt spid="79"/>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2" presetClass="entr" presetSubtype="4" dur="500" fill="hold" grpId="0" nodeType="clickEffect">
                                  <p:stCondLst>
                                    <p:cond delay="0"/>
                                  </p:stCondLst>
                                  <p:childTnLst>
                                    <p:set>
                                      <p:cBhvr>
                                        <p:cTn id="20" dur="1" fill="hold">
                                          <p:stCondLst>
                                            <p:cond delay="0"/>
                                          </p:stCondLst>
                                        </p:cTn>
                                        <p:tgtEl>
                                          <p:spTgt spid="82"/>
                                        </p:tgtEl>
                                        <p:attrNameLst>
                                          <p:attrName>style.visibility</p:attrName>
                                        </p:attrNameLst>
                                      </p:cBhvr>
                                      <p:to>
                                        <p:strVal val="visible"/>
                                      </p:to>
                                    </p:set>
                                    <p:anim calcmode="lin" valueType="num">
                                      <p:cBhvr additive="base">
                                        <p:cTn id="21" dur="500" fill="hold"/>
                                        <p:tgtEl>
                                          <p:spTgt spid="82"/>
                                        </p:tgtEl>
                                        <p:attrNameLst>
                                          <p:attrName>ppt_x</p:attrName>
                                        </p:attrNameLst>
                                      </p:cBhvr>
                                      <p:tavLst>
                                        <p:tav tm="0">
                                          <p:val>
                                            <p:strVal val="#ppt_x"/>
                                          </p:val>
                                        </p:tav>
                                        <p:tav tm="100000">
                                          <p:val>
                                            <p:strVal val="#ppt_x"/>
                                          </p:val>
                                        </p:tav>
                                      </p:tavLst>
                                    </p:anim>
                                    <p:anim calcmode="lin" valueType="num">
                                      <p:cBhvr additive="base">
                                        <p:cTn id="22" dur="500" fill="hold"/>
                                        <p:tgtEl>
                                          <p:spTgt spid="8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78" grpId="0"/>
      <p:bldP spid="79" grpId="0"/>
      <p:bldP spid="82"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6">
            <a:alphaModFix amt="5000"/>
          </a:blip>
          <a:stretch>
            <a:fillRect/>
          </a:stretch>
        </a:blipFill>
        <a:effectLst/>
      </p:bgPr>
    </p:bg>
    <p:spTree>
      <p:nvGrpSpPr>
        <p:cNvPr id="1" name=""/>
        <p:cNvGrpSpPr/>
        <p:nvPr/>
      </p:nvGrpSpPr>
      <p:grpSpPr>
        <a:xfrm>
          <a:off x="0" y="0"/>
          <a:ext cx="0" cy="0"/>
        </a:xfrm>
      </p:grpSpPr>
      <p:sp>
        <p:nvSpPr>
          <p:cNvPr id="65" name="矩形 64"/>
          <p:cNvSpPr/>
          <p:nvPr>
            <p:custDataLst>
              <p:tags r:id="rId2"/>
            </p:custDataLst>
          </p:nvPr>
        </p:nvSpPr>
        <p:spPr>
          <a:xfrm>
            <a:off x="10939145" y="3313430"/>
            <a:ext cx="1252855" cy="32702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18" name="矩形 17"/>
          <p:cNvSpPr/>
          <p:nvPr>
            <p:custDataLst>
              <p:tags r:id="rId3"/>
            </p:custDataLst>
          </p:nvPr>
        </p:nvSpPr>
        <p:spPr>
          <a:xfrm>
            <a:off x="2470785" y="3263265"/>
            <a:ext cx="9721215" cy="22288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30" name="文本框 29"/>
          <p:cNvSpPr txBox="1"/>
          <p:nvPr/>
        </p:nvSpPr>
        <p:spPr>
          <a:xfrm>
            <a:off x="6730049" y="1429858"/>
            <a:ext cx="1438214" cy="144655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a:solidFill>
                  <a:schemeClr val="tx1">
                    <a:lumMod val="75000"/>
                    <a:lumOff val="2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rPr>
              <a:t>01</a:t>
            </a:r>
            <a:endParaRPr kumimoji="1" lang="zh-CN" altLang="en-US" sz="8800">
              <a:solidFill>
                <a:schemeClr val="tx1">
                  <a:lumMod val="75000"/>
                  <a:lumOff val="2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31" name="文本框 30"/>
          <p:cNvSpPr txBox="1"/>
          <p:nvPr/>
        </p:nvSpPr>
        <p:spPr>
          <a:xfrm>
            <a:off x="6734584" y="2698473"/>
            <a:ext cx="1443028" cy="25391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sz="1050">
                <a:solidFill>
                  <a:schemeClr val="tx1">
                    <a:lumMod val="75000"/>
                    <a:lumOff val="2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rPr>
              <a:t>PART</a:t>
            </a:r>
            <a:r>
              <a:rPr kumimoji="1" lang="zh-CN" altLang="en-US" sz="1050">
                <a:solidFill>
                  <a:schemeClr val="tx1">
                    <a:lumMod val="75000"/>
                    <a:lumOff val="2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rPr>
              <a:t> </a:t>
            </a:r>
            <a:r>
              <a:rPr kumimoji="1" lang="en-US" altLang="zh-CN" sz="1050">
                <a:solidFill>
                  <a:schemeClr val="tx1">
                    <a:lumMod val="75000"/>
                    <a:lumOff val="2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rPr>
              <a:t>ONE</a:t>
            </a:r>
            <a:endParaRPr kumimoji="1" lang="en-US" altLang="zh-CN" sz="1050">
              <a:solidFill>
                <a:schemeClr val="tx1">
                  <a:lumMod val="75000"/>
                  <a:lumOff val="2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32" name="文本框 31"/>
          <p:cNvSpPr txBox="1"/>
          <p:nvPr/>
        </p:nvSpPr>
        <p:spPr>
          <a:xfrm>
            <a:off x="4461837" y="3796844"/>
            <a:ext cx="6647974"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solidFill>
                  <a:schemeClr val="tx1">
                    <a:lumMod val="75000"/>
                    <a:lumOff val="2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rPr>
              <a:t>风险识别与分析</a:t>
            </a:r>
            <a:endParaRPr kumimoji="1" lang="zh-CN" altLang="en-US" sz="7200">
              <a:solidFill>
                <a:schemeClr val="tx1">
                  <a:lumMod val="75000"/>
                  <a:lumOff val="2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33" name="文本框 32"/>
          <p:cNvSpPr txBox="1"/>
          <p:nvPr/>
        </p:nvSpPr>
        <p:spPr>
          <a:xfrm>
            <a:off x="4472346" y="5070549"/>
            <a:ext cx="6547945" cy="27699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zh-CN" altLang="en-US" sz="1200">
                <a:solidFill>
                  <a:schemeClr val="tx1">
                    <a:lumMod val="65000"/>
                    <a:lumOff val="3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rPr>
              <a:t>一、风险及其分类</a:t>
            </a:r>
            <a:r>
              <a:rPr kumimoji="1" lang="en-US" altLang="zh-CN" sz="1200">
                <a:solidFill>
                  <a:schemeClr val="tx1">
                    <a:lumMod val="65000"/>
                    <a:lumOff val="3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rPr>
              <a:t>;</a:t>
            </a:r>
            <a:r>
              <a:rPr kumimoji="1" lang="zh-CN" altLang="en-US" sz="1200">
                <a:solidFill>
                  <a:schemeClr val="tx1">
                    <a:lumMod val="65000"/>
                    <a:lumOff val="3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rPr>
              <a:t>二、风险管理的目标</a:t>
            </a:r>
            <a:r>
              <a:rPr kumimoji="1" lang="en-US" altLang="zh-CN" sz="1200">
                <a:solidFill>
                  <a:schemeClr val="tx1">
                    <a:lumMod val="65000"/>
                    <a:lumOff val="3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rPr>
              <a:t>;</a:t>
            </a:r>
            <a:r>
              <a:rPr kumimoji="1" lang="zh-CN" altLang="en-US" sz="1200">
                <a:solidFill>
                  <a:schemeClr val="tx1">
                    <a:lumMod val="65000"/>
                    <a:lumOff val="3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rPr>
              <a:t>三、风险识别的过程</a:t>
            </a:r>
            <a:r>
              <a:rPr kumimoji="1" lang="en-US" altLang="zh-CN" sz="1200">
                <a:solidFill>
                  <a:schemeClr val="tx1">
                    <a:lumMod val="65000"/>
                    <a:lumOff val="3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rPr>
              <a:t>;</a:t>
            </a:r>
            <a:r>
              <a:rPr kumimoji="1" lang="zh-CN" altLang="en-US" sz="1200">
                <a:solidFill>
                  <a:schemeClr val="tx1">
                    <a:lumMod val="65000"/>
                    <a:lumOff val="3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rPr>
              <a:t>四、风险识别的方法</a:t>
            </a:r>
            <a:endParaRPr kumimoji="1" lang="zh-CN" altLang="en-US" sz="1200">
              <a:solidFill>
                <a:schemeClr val="tx1">
                  <a:lumMod val="65000"/>
                  <a:lumOff val="3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nvGrpSpPr>
          <p:cNvPr id="2" name="组合 1"/>
          <p:cNvGrpSpPr/>
          <p:nvPr/>
        </p:nvGrpSpPr>
        <p:grpSpPr>
          <a:xfrm>
            <a:off x="-1979065" y="-1270"/>
            <a:ext cx="5721120" cy="6859270"/>
            <a:chOff x="-849" y="-2"/>
            <a:chExt cx="9010" cy="10802"/>
          </a:xfrm>
        </p:grpSpPr>
        <p:sp>
          <p:nvSpPr>
            <p:cNvPr id="3" name="矩形 2"/>
            <p:cNvSpPr/>
            <p:nvPr>
              <p:custDataLst>
                <p:tags r:id="rId4"/>
              </p:custDataLst>
            </p:nvPr>
          </p:nvSpPr>
          <p:spPr>
            <a:xfrm>
              <a:off x="0" y="10553"/>
              <a:ext cx="6565" cy="247"/>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64" name="矩形 63"/>
            <p:cNvSpPr/>
            <p:nvPr>
              <p:custDataLst>
                <p:tags r:id="rId5"/>
              </p:custDataLst>
            </p:nvPr>
          </p:nvSpPr>
          <p:spPr>
            <a:xfrm>
              <a:off x="5345" y="7045"/>
              <a:ext cx="2816" cy="53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nvGrpSpPr>
            <p:cNvPr id="36" name="组合 35"/>
            <p:cNvGrpSpPr/>
            <p:nvPr/>
          </p:nvGrpSpPr>
          <p:grpSpPr>
            <a:xfrm>
              <a:off x="-849" y="-2"/>
              <a:ext cx="9009" cy="10801"/>
              <a:chOff x="21460" y="-1371"/>
              <a:chExt cx="5166" cy="6192"/>
            </a:xfrm>
            <a:solidFill>
              <a:srgbClr val="8C8C8C">
                <a:alpha val="21000"/>
              </a:srgbClr>
            </a:solidFill>
          </p:grpSpPr>
          <p:grpSp>
            <p:nvGrpSpPr>
              <p:cNvPr id="37" name="组合 36"/>
              <p:cNvGrpSpPr/>
              <p:nvPr/>
            </p:nvGrpSpPr>
            <p:grpSpPr>
              <a:xfrm>
                <a:off x="21460" y="-1371"/>
                <a:ext cx="5166" cy="3096"/>
                <a:chOff x="20733" y="-4755"/>
                <a:chExt cx="4861" cy="3240"/>
              </a:xfrm>
              <a:grpFill/>
            </p:grpSpPr>
            <p:sp>
              <p:nvSpPr>
                <p:cNvPr id="5" name="等腰三角形 4"/>
                <p:cNvSpPr/>
                <p:nvPr>
                  <p:custDataLst>
                    <p:tags r:id="rId6"/>
                  </p:custDataLst>
                </p:nvPr>
              </p:nvSpPr>
              <p:spPr>
                <a:xfrm>
                  <a:off x="22354" y="-4755"/>
                  <a:ext cx="3240" cy="3240"/>
                </a:xfrm>
                <a:prstGeom prst="triangle">
                  <a:avLst/>
                </a:prstGeom>
                <a:solidFill>
                  <a:schemeClr val="accent1">
                    <a:lumMod val="75000"/>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47" name="等腰三角形 46"/>
                <p:cNvSpPr/>
                <p:nvPr>
                  <p:custDataLst>
                    <p:tags r:id="rId7"/>
                  </p:custDataLst>
                </p:nvPr>
              </p:nvSpPr>
              <p:spPr>
                <a:xfrm rot="10800000">
                  <a:off x="20733" y="-4755"/>
                  <a:ext cx="3240" cy="3240"/>
                </a:xfrm>
                <a:prstGeom prst="triangle">
                  <a:avLst/>
                </a:prstGeom>
                <a:solidFill>
                  <a:schemeClr val="accent1">
                    <a:lumMod val="60000"/>
                    <a:lumOff val="40000"/>
                    <a:alpha val="9000"/>
                  </a:schemeClr>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grpSp>
            <p:nvGrpSpPr>
              <p:cNvPr id="48" name="组合 47"/>
              <p:cNvGrpSpPr/>
              <p:nvPr/>
            </p:nvGrpSpPr>
            <p:grpSpPr>
              <a:xfrm rot="10800000">
                <a:off x="21460" y="1725"/>
                <a:ext cx="5166" cy="3096"/>
                <a:chOff x="19112" y="-4755"/>
                <a:chExt cx="4861" cy="3240"/>
              </a:xfrm>
              <a:grpFill/>
            </p:grpSpPr>
            <p:sp>
              <p:nvSpPr>
                <p:cNvPr id="49" name="等腰三角形 48"/>
                <p:cNvSpPr/>
                <p:nvPr>
                  <p:custDataLst>
                    <p:tags r:id="rId8"/>
                  </p:custDataLst>
                </p:nvPr>
              </p:nvSpPr>
              <p:spPr>
                <a:xfrm>
                  <a:off x="19112" y="-4755"/>
                  <a:ext cx="3240" cy="3240"/>
                </a:xfrm>
                <a:prstGeom prst="triangle">
                  <a:avLst/>
                </a:prstGeom>
                <a:solidFill>
                  <a:schemeClr val="accent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58" name="等腰三角形 57"/>
                <p:cNvSpPr/>
                <p:nvPr>
                  <p:custDataLst>
                    <p:tags r:id="rId9"/>
                  </p:custDataLst>
                </p:nvPr>
              </p:nvSpPr>
              <p:spPr>
                <a:xfrm rot="10800000">
                  <a:off x="20733" y="-4755"/>
                  <a:ext cx="3240" cy="3240"/>
                </a:xfrm>
                <a:prstGeom prst="triangle">
                  <a:avLst/>
                </a:prstGeom>
                <a:solidFill>
                  <a:schemeClr val="accent1">
                    <a:lumMod val="60000"/>
                    <a:lumOff val="40000"/>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grpSp>
        <p:cxnSp>
          <p:nvCxnSpPr>
            <p:cNvPr id="59" name="直接连接符 58"/>
            <p:cNvCxnSpPr/>
            <p:nvPr>
              <p:custDataLst>
                <p:tags r:id="rId10"/>
              </p:custDataLst>
            </p:nvPr>
          </p:nvCxnSpPr>
          <p:spPr>
            <a:xfrm flipH="1">
              <a:off x="1423" y="6603"/>
              <a:ext cx="1491" cy="2828"/>
            </a:xfrm>
            <a:prstGeom prst="line">
              <a:avLst/>
            </a:prstGeom>
            <a:ln w="9525">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1" name="直接连接符 60"/>
            <p:cNvCxnSpPr/>
            <p:nvPr>
              <p:custDataLst>
                <p:tags r:id="rId11"/>
              </p:custDataLst>
            </p:nvPr>
          </p:nvCxnSpPr>
          <p:spPr>
            <a:xfrm flipH="1">
              <a:off x="665" y="7163"/>
              <a:ext cx="1491" cy="2828"/>
            </a:xfrm>
            <a:prstGeom prst="line">
              <a:avLst/>
            </a:prstGeom>
            <a:ln w="9525">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6" name="矩形 5"/>
            <p:cNvSpPr/>
            <p:nvPr>
              <p:custDataLst>
                <p:tags r:id="rId12"/>
              </p:custDataLst>
            </p:nvPr>
          </p:nvSpPr>
          <p:spPr>
            <a:xfrm>
              <a:off x="0" y="10270"/>
              <a:ext cx="2816" cy="53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nvGrpSpPr>
            <p:cNvPr id="7" name="组合 6"/>
            <p:cNvGrpSpPr/>
            <p:nvPr/>
          </p:nvGrpSpPr>
          <p:grpSpPr>
            <a:xfrm>
              <a:off x="2884" y="1710"/>
              <a:ext cx="4739" cy="8186"/>
              <a:chOff x="3036" y="3090"/>
              <a:chExt cx="3662" cy="6325"/>
            </a:xfrm>
          </p:grpSpPr>
          <p:grpSp>
            <p:nvGrpSpPr>
              <p:cNvPr id="8" name="组合 7"/>
              <p:cNvGrpSpPr/>
              <p:nvPr/>
            </p:nvGrpSpPr>
            <p:grpSpPr>
              <a:xfrm>
                <a:off x="3036" y="4677"/>
                <a:ext cx="3529" cy="3172"/>
                <a:chOff x="18912" y="-8195"/>
                <a:chExt cx="6482" cy="6480"/>
              </a:xfrm>
              <a:solidFill>
                <a:schemeClr val="accent1"/>
              </a:solidFill>
            </p:grpSpPr>
            <p:sp>
              <p:nvSpPr>
                <p:cNvPr id="9" name="等腰三角形 8"/>
                <p:cNvSpPr/>
                <p:nvPr>
                  <p:custDataLst>
                    <p:tags r:id="rId13"/>
                  </p:custDataLst>
                </p:nvPr>
              </p:nvSpPr>
              <p:spPr>
                <a:xfrm>
                  <a:off x="18912" y="-4955"/>
                  <a:ext cx="3240" cy="3240"/>
                </a:xfrm>
                <a:prstGeom prst="triangl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10" name="等腰三角形 9"/>
                <p:cNvSpPr/>
                <p:nvPr>
                  <p:custDataLst>
                    <p:tags r:id="rId14"/>
                  </p:custDataLst>
                </p:nvPr>
              </p:nvSpPr>
              <p:spPr>
                <a:xfrm>
                  <a:off x="22154" y="-4955"/>
                  <a:ext cx="3240" cy="3240"/>
                </a:xfrm>
                <a:prstGeom prst="triangl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11" name="等腰三角形 10"/>
                <p:cNvSpPr/>
                <p:nvPr>
                  <p:custDataLst>
                    <p:tags r:id="rId15"/>
                  </p:custDataLst>
                </p:nvPr>
              </p:nvSpPr>
              <p:spPr>
                <a:xfrm>
                  <a:off x="20533" y="-8195"/>
                  <a:ext cx="3240" cy="3240"/>
                </a:xfrm>
                <a:prstGeom prst="triangle">
                  <a:avLst/>
                </a:prstGeom>
                <a:solidFill>
                  <a:srgbClr val="F6B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12" name="等腰三角形 11"/>
                <p:cNvSpPr/>
                <p:nvPr>
                  <p:custDataLst>
                    <p:tags r:id="rId16"/>
                  </p:custDataLst>
                </p:nvPr>
              </p:nvSpPr>
              <p:spPr>
                <a:xfrm rot="10800000">
                  <a:off x="20533" y="-4955"/>
                  <a:ext cx="3240" cy="3240"/>
                </a:xfrm>
                <a:prstGeom prst="triangle">
                  <a:avLst/>
                </a:prstGeom>
                <a:solidFill>
                  <a:schemeClr val="accent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grpSp>
            <p:nvGrpSpPr>
              <p:cNvPr id="16" name="组合 15"/>
              <p:cNvGrpSpPr/>
              <p:nvPr/>
            </p:nvGrpSpPr>
            <p:grpSpPr>
              <a:xfrm>
                <a:off x="3038" y="3090"/>
                <a:ext cx="1764" cy="3173"/>
                <a:chOff x="23183" y="-1371"/>
                <a:chExt cx="3443" cy="6192"/>
              </a:xfrm>
              <a:solidFill>
                <a:srgbClr val="8C8C8C"/>
              </a:solidFill>
            </p:grpSpPr>
            <p:sp>
              <p:nvSpPr>
                <p:cNvPr id="15" name="等腰三角形 14"/>
                <p:cNvSpPr/>
                <p:nvPr>
                  <p:custDataLst>
                    <p:tags r:id="rId17"/>
                  </p:custDataLst>
                </p:nvPr>
              </p:nvSpPr>
              <p:spPr>
                <a:xfrm>
                  <a:off x="23183" y="-1371"/>
                  <a:ext cx="3443" cy="3096"/>
                </a:xfrm>
                <a:prstGeom prst="triangle">
                  <a:avLst/>
                </a:prstGeom>
                <a:solidFill>
                  <a:srgbClr val="3D38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19" name="等腰三角形 18"/>
                <p:cNvSpPr/>
                <p:nvPr>
                  <p:custDataLst>
                    <p:tags r:id="rId18"/>
                  </p:custDataLst>
                </p:nvPr>
              </p:nvSpPr>
              <p:spPr>
                <a:xfrm rot="10800000">
                  <a:off x="23183" y="1725"/>
                  <a:ext cx="3443" cy="3096"/>
                </a:xfrm>
                <a:prstGeom prst="triangle">
                  <a:avLst/>
                </a:prstGeom>
                <a:solidFill>
                  <a:srgbClr val="F6B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grpSp>
            <p:nvGrpSpPr>
              <p:cNvPr id="22" name="组合 21"/>
              <p:cNvGrpSpPr/>
              <p:nvPr/>
            </p:nvGrpSpPr>
            <p:grpSpPr>
              <a:xfrm>
                <a:off x="3036" y="3090"/>
                <a:ext cx="3529" cy="3173"/>
                <a:chOff x="19737" y="-1371"/>
                <a:chExt cx="6888" cy="6192"/>
              </a:xfrm>
              <a:solidFill>
                <a:srgbClr val="8C8C8C"/>
              </a:solidFill>
            </p:grpSpPr>
            <p:grpSp>
              <p:nvGrpSpPr>
                <p:cNvPr id="23" name="组合 22"/>
                <p:cNvGrpSpPr/>
                <p:nvPr/>
              </p:nvGrpSpPr>
              <p:grpSpPr>
                <a:xfrm>
                  <a:off x="19737" y="-1371"/>
                  <a:ext cx="6889" cy="3096"/>
                  <a:chOff x="19112" y="-4755"/>
                  <a:chExt cx="6482" cy="3240"/>
                </a:xfrm>
                <a:grpFill/>
              </p:grpSpPr>
              <p:sp>
                <p:nvSpPr>
                  <p:cNvPr id="24" name="等腰三角形 23"/>
                  <p:cNvSpPr/>
                  <p:nvPr>
                    <p:custDataLst>
                      <p:tags r:id="rId19"/>
                    </p:custDataLst>
                  </p:nvPr>
                </p:nvSpPr>
                <p:spPr>
                  <a:xfrm>
                    <a:off x="19112" y="-4755"/>
                    <a:ext cx="3240" cy="3240"/>
                  </a:xfrm>
                  <a:prstGeom prst="triangle">
                    <a:avLst/>
                  </a:prstGeom>
                  <a:solidFill>
                    <a:srgbClr val="F6B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25" name="等腰三角形 24"/>
                  <p:cNvSpPr/>
                  <p:nvPr>
                    <p:custDataLst>
                      <p:tags r:id="rId20"/>
                    </p:custDataLst>
                  </p:nvPr>
                </p:nvSpPr>
                <p:spPr>
                  <a:xfrm>
                    <a:off x="22354" y="-4755"/>
                    <a:ext cx="3240" cy="3240"/>
                  </a:xfrm>
                  <a:prstGeom prs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26" name="等腰三角形 25"/>
                  <p:cNvSpPr/>
                  <p:nvPr>
                    <p:custDataLst>
                      <p:tags r:id="rId21"/>
                    </p:custDataLst>
                  </p:nvPr>
                </p:nvSpPr>
                <p:spPr>
                  <a:xfrm rot="10800000">
                    <a:off x="20733" y="-4755"/>
                    <a:ext cx="3240" cy="3240"/>
                  </a:xfrm>
                  <a:prstGeom prst="triangle">
                    <a:avLst/>
                  </a:prstGeom>
                  <a:solidFill>
                    <a:schemeClr val="accent1">
                      <a:lumMod val="60000"/>
                      <a:lumOff val="40000"/>
                    </a:schemeClr>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grpSp>
              <p:nvGrpSpPr>
                <p:cNvPr id="27" name="组合 26"/>
                <p:cNvGrpSpPr/>
                <p:nvPr/>
              </p:nvGrpSpPr>
              <p:grpSpPr>
                <a:xfrm rot="10800000">
                  <a:off x="19737" y="1725"/>
                  <a:ext cx="6889" cy="3096"/>
                  <a:chOff x="19112" y="-4755"/>
                  <a:chExt cx="6482" cy="3240"/>
                </a:xfrm>
                <a:grpFill/>
              </p:grpSpPr>
              <p:sp>
                <p:nvSpPr>
                  <p:cNvPr id="4" name="等腰三角形 3"/>
                  <p:cNvSpPr/>
                  <p:nvPr>
                    <p:custDataLst>
                      <p:tags r:id="rId22"/>
                    </p:custDataLst>
                  </p:nvPr>
                </p:nvSpPr>
                <p:spPr>
                  <a:xfrm>
                    <a:off x="19112" y="-4755"/>
                    <a:ext cx="3240" cy="324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13" name="等腰三角形 12"/>
                  <p:cNvSpPr/>
                  <p:nvPr>
                    <p:custDataLst>
                      <p:tags r:id="rId23"/>
                    </p:custDataLst>
                  </p:nvPr>
                </p:nvSpPr>
                <p:spPr>
                  <a:xfrm>
                    <a:off x="22354" y="-4755"/>
                    <a:ext cx="3240" cy="3240"/>
                  </a:xfrm>
                  <a:prstGeom prs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14" name="等腰三角形 13"/>
                  <p:cNvSpPr/>
                  <p:nvPr>
                    <p:custDataLst>
                      <p:tags r:id="rId24"/>
                    </p:custDataLst>
                  </p:nvPr>
                </p:nvSpPr>
                <p:spPr>
                  <a:xfrm rot="10800000">
                    <a:off x="20733" y="-4755"/>
                    <a:ext cx="3240" cy="3240"/>
                  </a:xfrm>
                  <a:prstGeom prst="triangl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grpSp>
          <p:sp>
            <p:nvSpPr>
              <p:cNvPr id="17" name="等腰三角形 16"/>
              <p:cNvSpPr/>
              <p:nvPr>
                <p:custDataLst>
                  <p:tags r:id="rId25"/>
                </p:custDataLst>
              </p:nvPr>
            </p:nvSpPr>
            <p:spPr>
              <a:xfrm>
                <a:off x="3037" y="3090"/>
                <a:ext cx="1764" cy="1586"/>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pic>
            <p:nvPicPr>
              <p:cNvPr id="39" name="图片 38" descr="588ku_db3b951950f7334faa1094e70e57c425_273622"/>
              <p:cNvPicPr>
                <a:picLocks noChangeAspect="1"/>
              </p:cNvPicPr>
              <p:nvPr>
                <p:custDataLst>
                  <p:tags r:id="rId27"/>
                </p:custDataLst>
              </p:nvPr>
            </p:nvPicPr>
            <p:blipFill>
              <a:blip r:embed="rId26"/>
              <a:srcRect r="23049"/>
              <a:stretch>
                <a:fillRect/>
              </a:stretch>
            </p:blipFill>
            <p:spPr>
              <a:xfrm>
                <a:off x="3037" y="3090"/>
                <a:ext cx="3661" cy="3173"/>
              </a:xfrm>
              <a:prstGeom prst="hexagon">
                <a:avLst/>
              </a:prstGeom>
            </p:spPr>
          </p:pic>
          <p:grpSp>
            <p:nvGrpSpPr>
              <p:cNvPr id="40" name="组合 39"/>
              <p:cNvGrpSpPr/>
              <p:nvPr/>
            </p:nvGrpSpPr>
            <p:grpSpPr>
              <a:xfrm flipV="1">
                <a:off x="3059" y="7850"/>
                <a:ext cx="1741" cy="1565"/>
                <a:chOff x="18912" y="-8195"/>
                <a:chExt cx="6482" cy="6480"/>
              </a:xfrm>
              <a:solidFill>
                <a:schemeClr val="accent1"/>
              </a:solidFill>
            </p:grpSpPr>
            <p:sp>
              <p:nvSpPr>
                <p:cNvPr id="41" name="等腰三角形 40"/>
                <p:cNvSpPr/>
                <p:nvPr>
                  <p:custDataLst>
                    <p:tags r:id="rId28"/>
                  </p:custDataLst>
                </p:nvPr>
              </p:nvSpPr>
              <p:spPr>
                <a:xfrm>
                  <a:off x="18912" y="-4955"/>
                  <a:ext cx="3240" cy="3240"/>
                </a:xfrm>
                <a:prstGeom prs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51" name="等腰三角形 50"/>
                <p:cNvSpPr/>
                <p:nvPr>
                  <p:custDataLst>
                    <p:tags r:id="rId29"/>
                  </p:custDataLst>
                </p:nvPr>
              </p:nvSpPr>
              <p:spPr>
                <a:xfrm>
                  <a:off x="22154" y="-4955"/>
                  <a:ext cx="3240" cy="3240"/>
                </a:xfrm>
                <a:prstGeom prs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52" name="等腰三角形 51"/>
                <p:cNvSpPr/>
                <p:nvPr>
                  <p:custDataLst>
                    <p:tags r:id="rId30"/>
                  </p:custDataLst>
                </p:nvPr>
              </p:nvSpPr>
              <p:spPr>
                <a:xfrm>
                  <a:off x="20533" y="-8195"/>
                  <a:ext cx="3240" cy="3240"/>
                </a:xfrm>
                <a:prstGeom prs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53" name="等腰三角形 52"/>
                <p:cNvSpPr/>
                <p:nvPr>
                  <p:custDataLst>
                    <p:tags r:id="rId31"/>
                  </p:custDataLst>
                </p:nvPr>
              </p:nvSpPr>
              <p:spPr>
                <a:xfrm rot="10800000">
                  <a:off x="20533" y="-4955"/>
                  <a:ext cx="3240" cy="3240"/>
                </a:xfrm>
                <a:prstGeom prst="triangle">
                  <a:avLst/>
                </a:prstGeom>
                <a:solidFill>
                  <a:schemeClr val="accent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grpSp>
      </p:grpSp>
      <p:sp>
        <p:nvSpPr>
          <p:cNvPr id="84" name="等腰三角形 83"/>
          <p:cNvSpPr/>
          <p:nvPr>
            <p:custDataLst>
              <p:tags r:id="rId32"/>
            </p:custDataLst>
          </p:nvPr>
        </p:nvSpPr>
        <p:spPr>
          <a:xfrm>
            <a:off x="-2459990" y="-1270"/>
            <a:ext cx="3813187" cy="3429318"/>
          </a:xfrm>
          <a:prstGeom prst="triangle">
            <a:avLst/>
          </a:prstGeom>
          <a:solidFill>
            <a:srgbClr val="2E54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sp>
        <p:nvSpPr>
          <p:cNvPr id="85" name="等腰三角形 84"/>
          <p:cNvSpPr/>
          <p:nvPr>
            <p:custDataLst>
              <p:tags r:id="rId33"/>
            </p:custDataLst>
          </p:nvPr>
        </p:nvSpPr>
        <p:spPr>
          <a:xfrm rot="10800000">
            <a:off x="-2459990" y="3428048"/>
            <a:ext cx="3813187" cy="3429318"/>
          </a:xfrm>
          <a:prstGeom prst="triangle">
            <a:avLst/>
          </a:prstGeom>
          <a:solidFill>
            <a:srgbClr val="2E54A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p>
        </p:txBody>
      </p:sp>
      <p:grpSp>
        <p:nvGrpSpPr>
          <p:cNvPr id="87" name="组合 86"/>
          <p:cNvGrpSpPr/>
          <p:nvPr/>
        </p:nvGrpSpPr>
        <p:grpSpPr>
          <a:xfrm>
            <a:off x="10267950" y="357505"/>
            <a:ext cx="1709420" cy="456993"/>
            <a:chOff x="1005707" y="363582"/>
            <a:chExt cx="2264203" cy="605261"/>
          </a:xfrm>
        </p:grpSpPr>
        <p:grpSp>
          <p:nvGrpSpPr>
            <p:cNvPr id="88" name="组合 87"/>
            <p:cNvGrpSpPr/>
            <p:nvPr/>
          </p:nvGrpSpPr>
          <p:grpSpPr>
            <a:xfrm>
              <a:off x="1005707" y="448865"/>
              <a:ext cx="715871" cy="470926"/>
              <a:chOff x="1878066" y="490905"/>
              <a:chExt cx="715871" cy="470926"/>
            </a:xfrm>
          </p:grpSpPr>
          <p:sp>
            <p:nvSpPr>
              <p:cNvPr id="89" name="对角圆角矩形 88"/>
              <p:cNvSpPr/>
              <p:nvPr>
                <p:custDataLst>
                  <p:tags r:id="rId34"/>
                </p:custDataLst>
              </p:nvPr>
            </p:nvSpPr>
            <p:spPr>
              <a:xfrm>
                <a:off x="2033474" y="609800"/>
                <a:ext cx="560463" cy="352031"/>
              </a:xfrm>
              <a:prstGeom prst="round2DiagRect">
                <a:avLst>
                  <a:gd name="adj1" fmla="val 45885"/>
                  <a:gd name="adj2" fmla="val 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90" name="对角圆角矩形 89"/>
              <p:cNvSpPr/>
              <p:nvPr>
                <p:custDataLst>
                  <p:tags r:id="rId35"/>
                </p:custDataLst>
              </p:nvPr>
            </p:nvSpPr>
            <p:spPr>
              <a:xfrm>
                <a:off x="1878066" y="490905"/>
                <a:ext cx="560463" cy="352031"/>
              </a:xfrm>
              <a:prstGeom prst="round2DiagRect">
                <a:avLst>
                  <a:gd name="adj1" fmla="val 45885"/>
                  <a:gd name="adj2" fmla="val 0"/>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
          <p:nvSpPr>
            <p:cNvPr id="91" name="文本框 90"/>
            <p:cNvSpPr txBox="1"/>
            <p:nvPr>
              <p:custDataLst>
                <p:tags r:id="rId36"/>
              </p:custDataLst>
            </p:nvPr>
          </p:nvSpPr>
          <p:spPr>
            <a:xfrm>
              <a:off x="1789609" y="363582"/>
              <a:ext cx="1176655" cy="48779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LOGO</a:t>
              </a:r>
              <a:endParaRPr kumimoji="1" lang="en-US" altLang="zh-CN">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92" name="文本框 91"/>
            <p:cNvSpPr txBox="1"/>
            <p:nvPr>
              <p:custDataLst>
                <p:tags r:id="rId37"/>
              </p:custDataLst>
            </p:nvPr>
          </p:nvSpPr>
          <p:spPr>
            <a:xfrm>
              <a:off x="1789702" y="766998"/>
              <a:ext cx="1480208" cy="2018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COMPANY</a:t>
              </a:r>
              <a:r>
                <a:rPr kumimoji="1" lang="zh-CN" altLang="en-US"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 </a:t>
              </a:r>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SLOGAN</a:t>
              </a:r>
              <a:endPar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cxnSp>
        <p:nvCxnSpPr>
          <p:cNvPr id="60" name="直接连接符 59"/>
          <p:cNvCxnSpPr/>
          <p:nvPr>
            <p:custDataLst>
              <p:tags r:id="rId38"/>
            </p:custDataLst>
          </p:nvPr>
        </p:nvCxnSpPr>
        <p:spPr>
          <a:xfrm flipH="1">
            <a:off x="11109960" y="3051810"/>
            <a:ext cx="659130" cy="1249680"/>
          </a:xfrm>
          <a:prstGeom prst="line">
            <a:avLst/>
          </a:prstGeom>
          <a:ln w="9525">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2" name="直接连接符 61"/>
          <p:cNvCxnSpPr/>
          <p:nvPr>
            <p:custDataLst>
              <p:tags r:id="rId39"/>
            </p:custDataLst>
          </p:nvPr>
        </p:nvCxnSpPr>
        <p:spPr>
          <a:xfrm flipH="1">
            <a:off x="11151235" y="2696210"/>
            <a:ext cx="617855" cy="1171575"/>
          </a:xfrm>
          <a:prstGeom prst="line">
            <a:avLst/>
          </a:prstGeom>
          <a:ln w="9525">
            <a:solidFill>
              <a:schemeClr val="tx1"/>
            </a:solidFill>
            <a:prstDash val="dash"/>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9" presetClass="entr" presetSubtype="0" dur="500" fill="hold" grpId="0" nodeType="with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dissolve">
                                      <p:cBhvr>
                                        <p:cTn id="7" dur="500"/>
                                        <p:tgtEl>
                                          <p:spTgt spid="30"/>
                                        </p:tgtEl>
                                      </p:cBhvr>
                                    </p:animEffect>
                                  </p:childTnLst>
                                </p:cTn>
                              </p:par>
                              <p:par>
                                <p:cTn id="8" presetID="9" presetClass="entr" presetSubtype="0" dur="500" fill="hold" grpId="0" nodeType="withEffect">
                                  <p:stCondLst>
                                    <p:cond delay="0"/>
                                  </p:stCondLst>
                                  <p:childTnLst>
                                    <p:set>
                                      <p:cBhvr>
                                        <p:cTn id="9" dur="1" fill="hold">
                                          <p:stCondLst>
                                            <p:cond delay="0"/>
                                          </p:stCondLst>
                                        </p:cTn>
                                        <p:tgtEl>
                                          <p:spTgt spid="31"/>
                                        </p:tgtEl>
                                        <p:attrNameLst>
                                          <p:attrName>style.visibility</p:attrName>
                                        </p:attrNameLst>
                                      </p:cBhvr>
                                      <p:to>
                                        <p:strVal val="visible"/>
                                      </p:to>
                                    </p:set>
                                    <p:animEffect transition="in" filter="dissolve">
                                      <p:cBhvr>
                                        <p:cTn id="10" dur="500"/>
                                        <p:tgtEl>
                                          <p:spTgt spid="31"/>
                                        </p:tgtEl>
                                      </p:cBhvr>
                                    </p:animEffect>
                                  </p:childTnLst>
                                </p:cTn>
                              </p:par>
                              <p:par>
                                <p:cTn id="11" presetID="9" presetClass="entr" presetSubtype="0" dur="500" fill="hold" grpId="0" nodeType="withEffect">
                                  <p:stCondLst>
                                    <p:cond delay="0"/>
                                  </p:stCondLst>
                                  <p:childTnLst>
                                    <p:set>
                                      <p:cBhvr>
                                        <p:cTn id="12" dur="1" fill="hold">
                                          <p:stCondLst>
                                            <p:cond delay="0"/>
                                          </p:stCondLst>
                                        </p:cTn>
                                        <p:tgtEl>
                                          <p:spTgt spid="32"/>
                                        </p:tgtEl>
                                        <p:attrNameLst>
                                          <p:attrName>style.visibility</p:attrName>
                                        </p:attrNameLst>
                                      </p:cBhvr>
                                      <p:to>
                                        <p:strVal val="visible"/>
                                      </p:to>
                                    </p:set>
                                    <p:animEffect transition="in" filter="dissolve">
                                      <p:cBhvr>
                                        <p:cTn id="13" dur="500"/>
                                        <p:tgtEl>
                                          <p:spTgt spid="32"/>
                                        </p:tgtEl>
                                      </p:cBhvr>
                                    </p:animEffect>
                                  </p:childTnLst>
                                </p:cTn>
                              </p:par>
                              <p:par>
                                <p:cTn id="14" presetID="9" presetClass="entr" presetSubtype="0" dur="500" fill="hold" grpId="0" nodeType="withEffect">
                                  <p:stCondLst>
                                    <p:cond delay="0"/>
                                  </p:stCondLst>
                                  <p:childTnLst>
                                    <p:set>
                                      <p:cBhvr>
                                        <p:cTn id="15" dur="1" fill="hold">
                                          <p:stCondLst>
                                            <p:cond delay="0"/>
                                          </p:stCondLst>
                                        </p:cTn>
                                        <p:tgtEl>
                                          <p:spTgt spid="33"/>
                                        </p:tgtEl>
                                        <p:attrNameLst>
                                          <p:attrName>style.visibility</p:attrName>
                                        </p:attrNameLst>
                                      </p:cBhvr>
                                      <p:to>
                                        <p:strVal val="visible"/>
                                      </p:to>
                                    </p:set>
                                    <p:animEffect transition="in" filter="dissolve">
                                      <p:cBhvr>
                                        <p:cTn id="16"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31" grpId="0"/>
      <p:bldP spid="32" grpId="0"/>
      <p:bldP spid="33"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4294967295"/>
          </p:nvPr>
        </p:nvSpPr>
        <p:spPr>
          <a:xfrm>
            <a:off x="790575" y="2384312"/>
            <a:ext cx="10610850" cy="1321435"/>
          </a:xfrm>
          <a:prstGeom prst="rect">
            <a:avLst/>
          </a:prstGeom>
          <a:noFill/>
          <a:ln>
            <a:noFill/>
          </a:ln>
        </p:spPr>
        <p:txBody>
          <a:bodyPr/>
          <a:lstStyle/>
          <a:p>
            <a:pPr marL="0" indent="0">
              <a:lnSpc>
                <a:spcPct val="130000"/>
              </a:lnSpc>
              <a:spcBef>
                <a:spcPct val="0"/>
              </a:spcBef>
              <a:buNone/>
            </a:pPr>
            <a:r>
              <a:rPr lang="zh-CN" altLang="en-US" sz="1800" kern="1200">
                <a:solidFill>
                  <a:schemeClr val="tx1">
                    <a:lumMod val="85000"/>
                    <a:lumOff val="15000"/>
                  </a:schemeClr>
                </a:solidFill>
                <a:cs typeface="+mn-ea"/>
                <a:sym typeface="+mn-lt"/>
              </a:rPr>
              <a:t>对于什么是风险，学术界的观点并不一致，目前并没有一个公认的定义。目前，尽管界定的视角不同，但大部分学者都将风险限定在给组织带来损失的不确定性方面。</a:t>
            </a:r>
            <a:endParaRPr lang="en-US" altLang="zh-CN" sz="1800" kern="1200">
              <a:solidFill>
                <a:schemeClr val="tx1">
                  <a:lumMod val="85000"/>
                  <a:lumOff val="15000"/>
                </a:schemeClr>
              </a:solidFill>
              <a:cs typeface="+mn-ea"/>
              <a:sym typeface="+mn-lt"/>
            </a:endParaRPr>
          </a:p>
        </p:txBody>
      </p:sp>
      <p:sp>
        <p:nvSpPr>
          <p:cNvPr id="22" name="圆角矩形 21"/>
          <p:cNvSpPr/>
          <p:nvPr/>
        </p:nvSpPr>
        <p:spPr>
          <a:xfrm>
            <a:off x="1586594" y="1624992"/>
            <a:ext cx="4414838" cy="530225"/>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30000"/>
              </a:lnSpc>
              <a:spcBef>
                <a:spcPct val="0"/>
              </a:spcBef>
              <a:spcAft>
                <a:spcPct val="0"/>
              </a:spcAft>
              <a:buClrTx/>
              <a:buSzTx/>
              <a:buFontTx/>
              <a:buNone/>
              <a:defRPr/>
            </a:pPr>
            <a:r>
              <a:rPr kumimoji="0" lang="zh-CN" altLang="en-US" sz="2800" u="none" strike="noStrike" kern="1200" cap="none" spc="0" normalizeH="0" baseline="0" noProof="0">
                <a:ln>
                  <a:noFill/>
                </a:ln>
                <a:solidFill>
                  <a:schemeClr val="tx1">
                    <a:lumMod val="85000"/>
                    <a:lumOff val="15000"/>
                  </a:schemeClr>
                </a:solidFill>
                <a:effectLst/>
                <a:uLnTx/>
                <a:uFillTx/>
                <a:latin typeface="思源黑体 CN Bold" panose="020b0800000000000000" pitchFamily="34" charset="-122"/>
                <a:ea typeface="思源黑体 CN Bold" panose="020b0800000000000000" pitchFamily="34" charset="-122"/>
                <a:cs typeface="+mn-ea"/>
                <a:sym typeface="+mn-lt"/>
              </a:rPr>
              <a:t>风险及其分类</a:t>
            </a:r>
            <a:endParaRPr kumimoji="0" lang="zh-CN" altLang="en-US" sz="2800" u="none" strike="noStrike" kern="1200" cap="none" spc="0" normalizeH="0" baseline="0" noProof="0">
              <a:ln>
                <a:noFill/>
              </a:ln>
              <a:solidFill>
                <a:schemeClr val="tx1">
                  <a:lumMod val="85000"/>
                  <a:lumOff val="15000"/>
                </a:schemeClr>
              </a:solidFill>
              <a:effectLst/>
              <a:uLnTx/>
              <a:uFillTx/>
              <a:latin typeface="思源黑体 CN Bold" panose="020b0800000000000000" pitchFamily="34" charset="-122"/>
              <a:ea typeface="思源黑体 CN Bold" panose="020b0800000000000000" pitchFamily="34" charset="-122"/>
              <a:cs typeface="+mn-ea"/>
              <a:sym typeface="+mn-lt"/>
            </a:endParaRPr>
          </a:p>
        </p:txBody>
      </p:sp>
      <p:sp>
        <p:nvSpPr>
          <p:cNvPr id="4" name="文本框 3"/>
          <p:cNvSpPr txBox="1"/>
          <p:nvPr/>
        </p:nvSpPr>
        <p:spPr>
          <a:xfrm>
            <a:off x="674461" y="4133849"/>
            <a:ext cx="10726964" cy="7557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just" defTabSz="914400" rtl="0" eaLnBrk="0" fontAlgn="base" latinLnBrk="0" hangingPunct="0">
              <a:lnSpc>
                <a:spcPct val="130000"/>
              </a:lnSpc>
              <a:spcBef>
                <a:spcPct val="0"/>
              </a:spcBef>
              <a:spcAft>
                <a:spcPct val="0"/>
              </a:spcAft>
              <a:buClrTx/>
              <a:buSzTx/>
              <a:buFontTx/>
              <a:buNone/>
              <a:defRPr/>
            </a:pPr>
            <a:r>
              <a:rPr lang="zh-CN" altLang="en-US" noProof="0">
                <a:ln>
                  <a:noFill/>
                </a:ln>
                <a:solidFill>
                  <a:srgbClr val="2E54A1"/>
                </a:solidFill>
                <a:effectLst/>
                <a:uLnTx/>
                <a:uFillTx/>
                <a:latin typeface="思源黑体 CN Bold" panose="020b0800000000000000" pitchFamily="34" charset="-122"/>
                <a:ea typeface="思源黑体 CN Bold" panose="020b0800000000000000" pitchFamily="34" charset="-122"/>
                <a:cs typeface="+mn-ea"/>
                <a:sym typeface="+mn-lt"/>
              </a:rPr>
              <a:t>风险客观说：</a:t>
            </a:r>
            <a:r>
              <a:rPr lang="zh-CN" altLang="en-US" noProof="0">
                <a:ln>
                  <a:noFill/>
                </a:ln>
                <a:solidFill>
                  <a:schemeClr val="tx1">
                    <a:lumMod val="85000"/>
                    <a:lumOff val="15000"/>
                  </a:schemeClr>
                </a:solidFill>
                <a:effectLst/>
                <a:uLnTx/>
                <a:uFillTx/>
                <a:latin typeface="思源黑体 CN Bold" panose="020b0800000000000000" pitchFamily="34" charset="-122"/>
                <a:ea typeface="思源黑体 CN Bold" panose="020b0800000000000000" pitchFamily="34" charset="-122"/>
                <a:cs typeface="+mn-ea"/>
                <a:sym typeface="+mn-lt"/>
              </a:rPr>
              <a:t>风险是客观存在的损失的不确定性，是可以预测的。在对风险事故进行观察统计的基础上，可以利用统计学等工具对风险的不确定性进行描述和度量。</a:t>
            </a:r>
            <a:endParaRPr lang="zh-CN" altLang="en-US" noProof="0">
              <a:ln>
                <a:noFill/>
              </a:ln>
              <a:solidFill>
                <a:schemeClr val="tx1">
                  <a:lumMod val="85000"/>
                  <a:lumOff val="15000"/>
                </a:schemeClr>
              </a:solidFill>
              <a:effectLst/>
              <a:uLnTx/>
              <a:uFillTx/>
              <a:latin typeface="思源黑体 CN Bold" panose="020b0800000000000000" pitchFamily="34" charset="-122"/>
              <a:ea typeface="思源黑体 CN Bold" panose="020b0800000000000000" pitchFamily="34" charset="-122"/>
              <a:cs typeface="+mn-ea"/>
              <a:sym typeface="+mn-lt"/>
            </a:endParaRPr>
          </a:p>
        </p:txBody>
      </p:sp>
      <p:sp>
        <p:nvSpPr>
          <p:cNvPr id="8" name="Oval 29"/>
          <p:cNvSpPr>
            <a:spLocks noChangeAspect="1"/>
          </p:cNvSpPr>
          <p:nvPr/>
        </p:nvSpPr>
        <p:spPr>
          <a:xfrm>
            <a:off x="861833" y="1624992"/>
            <a:ext cx="581247" cy="581475"/>
          </a:xfrm>
          <a:prstGeom prst="ellipse">
            <a:avLst/>
          </a:prstGeom>
          <a:solidFill>
            <a:srgbClr val="2E54A1"/>
          </a:soli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defTabSz="914400"/>
            <a:r>
              <a:rPr lang="zh-CN" altLang="en-US" sz="240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rPr>
              <a:t>一</a:t>
            </a:r>
            <a:endParaRPr lang="en-US" sz="240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9" name="矩形: 圆角 8"/>
          <p:cNvSpPr/>
          <p:nvPr/>
        </p:nvSpPr>
        <p:spPr>
          <a:xfrm rot="10800000" flipH="1">
            <a:off x="791717" y="3388216"/>
            <a:ext cx="3626633" cy="464679"/>
          </a:xfrm>
          <a:prstGeom prst="roundRect">
            <a:avLst>
              <a:gd name="adj" fmla="val 50000"/>
            </a:avLst>
          </a:prstGeom>
          <a:solidFill>
            <a:srgbClr val="2E54A1"/>
          </a:solidFill>
          <a:ln w="28575">
            <a:noFill/>
          </a:ln>
          <a:effectLst>
            <a:outerShdw blurRad="444500" dist="190500" dir="8100000" algn="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u="none" strike="noStrike" kern="120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2" name="文本框 1"/>
          <p:cNvSpPr txBox="1"/>
          <p:nvPr/>
        </p:nvSpPr>
        <p:spPr>
          <a:xfrm>
            <a:off x="500290" y="3359149"/>
            <a:ext cx="3980577" cy="429348"/>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457200">
              <a:lnSpc>
                <a:spcPct val="130000"/>
              </a:lnSpc>
              <a:buNone/>
            </a:pPr>
            <a:r>
              <a:rPr lang="zh-CN" altLang="en-US" sz="2000">
                <a:solidFill>
                  <a:schemeClr val="bg1"/>
                </a:solidFill>
                <a:latin typeface="思源黑体 CN Bold" panose="020b0800000000000000" pitchFamily="34" charset="-122"/>
                <a:ea typeface="思源黑体 CN Bold" panose="020b0800000000000000" pitchFamily="34" charset="-122"/>
                <a:cs typeface="+mn-ea"/>
                <a:sym typeface="+mn-lt"/>
              </a:rPr>
              <a:t>总体而言，主要有两类观点：</a:t>
            </a:r>
            <a:endParaRPr lang="zh-CN" altLang="en-US" sz="2000">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10" name="文本框 9"/>
          <p:cNvSpPr txBox="1"/>
          <p:nvPr/>
        </p:nvSpPr>
        <p:spPr>
          <a:xfrm>
            <a:off x="674461" y="5062764"/>
            <a:ext cx="10726964" cy="7557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just" defTabSz="914400" rtl="0" eaLnBrk="0" fontAlgn="base" latinLnBrk="0" hangingPunct="0">
              <a:lnSpc>
                <a:spcPct val="130000"/>
              </a:lnSpc>
              <a:spcBef>
                <a:spcPct val="0"/>
              </a:spcBef>
              <a:spcAft>
                <a:spcPct val="0"/>
              </a:spcAft>
              <a:buClrTx/>
              <a:buSzTx/>
              <a:buFontTx/>
              <a:buNone/>
              <a:defRPr/>
            </a:pPr>
            <a:r>
              <a:rPr lang="zh-CN" altLang="en-US" noProof="0">
                <a:ln>
                  <a:noFill/>
                </a:ln>
                <a:solidFill>
                  <a:srgbClr val="2E54A1"/>
                </a:solidFill>
                <a:effectLst/>
                <a:uLnTx/>
                <a:uFillTx/>
                <a:latin typeface="思源黑体 CN Bold" panose="020b0800000000000000" pitchFamily="34" charset="-122"/>
                <a:ea typeface="思源黑体 CN Bold" panose="020b0800000000000000" pitchFamily="34" charset="-122"/>
                <a:cs typeface="+mn-ea"/>
                <a:sym typeface="+mn-lt"/>
              </a:rPr>
              <a:t>风险主观说：</a:t>
            </a:r>
            <a:r>
              <a:rPr lang="zh-CN" altLang="en-US" noProof="0">
                <a:ln>
                  <a:noFill/>
                </a:ln>
                <a:solidFill>
                  <a:schemeClr val="tx1">
                    <a:lumMod val="85000"/>
                    <a:lumOff val="15000"/>
                  </a:schemeClr>
                </a:solidFill>
                <a:effectLst/>
                <a:uLnTx/>
                <a:uFillTx/>
                <a:latin typeface="思源黑体 CN Bold" panose="020b0800000000000000" pitchFamily="34" charset="-122"/>
                <a:ea typeface="思源黑体 CN Bold" panose="020b0800000000000000" pitchFamily="34" charset="-122"/>
                <a:cs typeface="+mn-ea"/>
                <a:sym typeface="+mn-lt"/>
              </a:rPr>
              <a:t>承认风险是损失的不确定性的同时，认为这种不确定性是个人对客观风险的评估，它同个人的知识、经验、精神和心理状态等因素有关，不同的人面对相同的风险会做出不同的判断。</a:t>
            </a:r>
            <a:endParaRPr kumimoji="0" lang="zh-CN" altLang="en-US" u="none" strike="noStrike" kern="1200" cap="none" spc="0" normalizeH="0" baseline="0" noProof="0">
              <a:ln>
                <a:noFill/>
              </a:ln>
              <a:solidFill>
                <a:schemeClr val="tx1">
                  <a:lumMod val="85000"/>
                  <a:lumOff val="15000"/>
                </a:schemeClr>
              </a:solidFill>
              <a:effectLst/>
              <a:uLnTx/>
              <a:uFillTx/>
              <a:latin typeface="思源黑体 CN Bold" panose="020b0800000000000000" pitchFamily="34" charset="-122"/>
              <a:ea typeface="思源黑体 CN Bold" panose="020b0800000000000000" pitchFamily="34" charset="-122"/>
              <a:cs typeface="+mn-ea"/>
              <a:sym typeface="+mn-lt"/>
            </a:endParaRPr>
          </a:p>
        </p:txBody>
      </p:sp>
      <p:sp>
        <p:nvSpPr>
          <p:cNvPr id="11" name="文本框 10"/>
          <p:cNvSpPr txBox="1"/>
          <p:nvPr/>
        </p:nvSpPr>
        <p:spPr>
          <a:xfrm>
            <a:off x="695482" y="264512"/>
            <a:ext cx="285701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rPr>
              <a:t>风险识别与分析</a:t>
            </a:r>
            <a:endPar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endParaRPr>
          </a:p>
        </p:txBody>
      </p:sp>
      <p:grpSp>
        <p:nvGrpSpPr>
          <p:cNvPr id="45" name="组合 44"/>
          <p:cNvGrpSpPr/>
          <p:nvPr/>
        </p:nvGrpSpPr>
        <p:grpSpPr>
          <a:xfrm>
            <a:off x="438785" y="332105"/>
            <a:ext cx="2309495" cy="456993"/>
            <a:chOff x="1005707" y="363582"/>
            <a:chExt cx="3059029" cy="605261"/>
          </a:xfrm>
        </p:grpSpPr>
        <p:grpSp>
          <p:nvGrpSpPr>
            <p:cNvPr id="42" name="组合 41"/>
            <p:cNvGrpSpPr/>
            <p:nvPr/>
          </p:nvGrpSpPr>
          <p:grpSpPr>
            <a:xfrm>
              <a:off x="1005707" y="448865"/>
              <a:ext cx="715871" cy="470926"/>
              <a:chOff x="1878066" y="490905"/>
              <a:chExt cx="715871" cy="470926"/>
            </a:xfrm>
          </p:grpSpPr>
          <p:sp>
            <p:nvSpPr>
              <p:cNvPr id="41" name="对角圆角矩形 40"/>
              <p:cNvSpPr/>
              <p:nvPr>
                <p:custDataLst>
                  <p:tags r:id="rId2"/>
                </p:custDataLst>
              </p:nvPr>
            </p:nvSpPr>
            <p:spPr>
              <a:xfrm>
                <a:off x="2033474" y="609800"/>
                <a:ext cx="560463" cy="352031"/>
              </a:xfrm>
              <a:prstGeom prst="round2DiagRect">
                <a:avLst>
                  <a:gd name="adj1" fmla="val 45885"/>
                  <a:gd name="adj2" fmla="val 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0" name="对角圆角矩形 39"/>
              <p:cNvSpPr/>
              <p:nvPr>
                <p:custDataLst>
                  <p:tags r:id="rId3"/>
                </p:custDataLst>
              </p:nvPr>
            </p:nvSpPr>
            <p:spPr>
              <a:xfrm>
                <a:off x="1878066" y="490905"/>
                <a:ext cx="560463" cy="352031"/>
              </a:xfrm>
              <a:prstGeom prst="round2DiagRect">
                <a:avLst>
                  <a:gd name="adj1" fmla="val 45885"/>
                  <a:gd name="adj2" fmla="val 0"/>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
          <p:nvSpPr>
            <p:cNvPr id="43" name="文本框 42"/>
            <p:cNvSpPr txBox="1"/>
            <p:nvPr>
              <p:custDataLst>
                <p:tags r:id="rId4"/>
              </p:custDataLst>
            </p:nvPr>
          </p:nvSpPr>
          <p:spPr>
            <a:xfrm>
              <a:off x="1789599" y="363582"/>
              <a:ext cx="2275137" cy="48779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solidFill>
                    <a:schemeClr val="tx1">
                      <a:lumMod val="75000"/>
                      <a:lumOff val="2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ea"/>
                </a:rPr>
                <a:t>风险识别</a:t>
              </a:r>
              <a:endParaRPr kumimoji="1" lang="en-US" altLang="zh-CN">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4" name="文本框 43"/>
            <p:cNvSpPr txBox="1"/>
            <p:nvPr>
              <p:custDataLst>
                <p:tags r:id="rId5"/>
              </p:custDataLst>
            </p:nvPr>
          </p:nvSpPr>
          <p:spPr>
            <a:xfrm>
              <a:off x="1789702" y="766998"/>
              <a:ext cx="1480208" cy="2018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COMPANY</a:t>
              </a:r>
              <a:r>
                <a:rPr kumimoji="1" lang="zh-CN" altLang="en-US"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 </a:t>
              </a:r>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SLOGAN</a:t>
              </a:r>
              <a:endPar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randombar(horizontal)">
                                      <p:cBhvr>
                                        <p:cTn id="7" dur="500"/>
                                        <p:tgtEl>
                                          <p:spTgt spid="2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 calcmode="lin" valueType="num">
                                      <p:cBhvr>
                                        <p:cTn id="18" dur="500" fill="hold"/>
                                        <p:tgtEl>
                                          <p:spTgt spid="9"/>
                                        </p:tgtEl>
                                        <p:attrNameLst>
                                          <p:attrName>ppt_w</p:attrName>
                                        </p:attrNameLst>
                                      </p:cBhvr>
                                      <p:tavLst>
                                        <p:tav tm="0">
                                          <p:val>
                                            <p:fltVal val="0"/>
                                          </p:val>
                                        </p:tav>
                                        <p:tav tm="100000">
                                          <p:val>
                                            <p:strVal val="#ppt_w"/>
                                          </p:val>
                                        </p:tav>
                                      </p:tavLst>
                                    </p:anim>
                                    <p:anim calcmode="lin" valueType="num">
                                      <p:cBhvr>
                                        <p:cTn id="19" dur="500" fill="hold"/>
                                        <p:tgtEl>
                                          <p:spTgt spid="9"/>
                                        </p:tgtEl>
                                        <p:attrNameLst>
                                          <p:attrName>ppt_h</p:attrName>
                                        </p:attrNameLst>
                                      </p:cBhvr>
                                      <p:tavLst>
                                        <p:tav tm="0">
                                          <p:val>
                                            <p:fltVal val="0"/>
                                          </p:val>
                                        </p:tav>
                                        <p:tav tm="100000">
                                          <p:val>
                                            <p:strVal val="#ppt_h"/>
                                          </p:val>
                                        </p:tav>
                                      </p:tavLst>
                                    </p:anim>
                                    <p:animEffect transition="in" filter="fade">
                                      <p:cBhvr>
                                        <p:cTn id="20" dur="500"/>
                                        <p:tgtEl>
                                          <p:spTgt spid="9"/>
                                        </p:tgtEl>
                                      </p:cBhvr>
                                    </p:animEffect>
                                  </p:childTnLst>
                                </p:cTn>
                              </p:par>
                              <p:par>
                                <p:cTn id="21" presetID="53" presetClass="entr" presetSubtype="16" dur="500" fill="hold" grpId="0" nodeType="withEffect">
                                  <p:stCondLst>
                                    <p:cond delay="0"/>
                                  </p:stCondLst>
                                  <p:childTnLst>
                                    <p:set>
                                      <p:cBhvr>
                                        <p:cTn id="22" dur="1" fill="hold">
                                          <p:stCondLst>
                                            <p:cond delay="0"/>
                                          </p:stCondLst>
                                        </p:cTn>
                                        <p:tgtEl>
                                          <p:spTgt spid="2"/>
                                        </p:tgtEl>
                                        <p:attrNameLst>
                                          <p:attrName>style.visibility</p:attrName>
                                        </p:attrNameLst>
                                      </p:cBhvr>
                                      <p:to>
                                        <p:strVal val="visible"/>
                                      </p:to>
                                    </p:set>
                                    <p:anim calcmode="lin" valueType="num">
                                      <p:cBhvr>
                                        <p:cTn id="23" dur="500" fill="hold"/>
                                        <p:tgtEl>
                                          <p:spTgt spid="2"/>
                                        </p:tgtEl>
                                        <p:attrNameLst>
                                          <p:attrName>ppt_w</p:attrName>
                                        </p:attrNameLst>
                                      </p:cBhvr>
                                      <p:tavLst>
                                        <p:tav tm="0">
                                          <p:val>
                                            <p:fltVal val="0"/>
                                          </p:val>
                                        </p:tav>
                                        <p:tav tm="100000">
                                          <p:val>
                                            <p:strVal val="#ppt_w"/>
                                          </p:val>
                                        </p:tav>
                                      </p:tavLst>
                                    </p:anim>
                                    <p:anim calcmode="lin" valueType="num">
                                      <p:cBhvr>
                                        <p:cTn id="24" dur="500" fill="hold"/>
                                        <p:tgtEl>
                                          <p:spTgt spid="2"/>
                                        </p:tgtEl>
                                        <p:attrNameLst>
                                          <p:attrName>ppt_h</p:attrName>
                                        </p:attrNameLst>
                                      </p:cBhvr>
                                      <p:tavLst>
                                        <p:tav tm="0">
                                          <p:val>
                                            <p:fltVal val="0"/>
                                          </p:val>
                                        </p:tav>
                                        <p:tav tm="100000">
                                          <p:val>
                                            <p:strVal val="#ppt_h"/>
                                          </p:val>
                                        </p:tav>
                                      </p:tavLst>
                                    </p:anim>
                                    <p:animEffect transition="in" filter="fade">
                                      <p:cBhvr>
                                        <p:cTn id="25" dur="500"/>
                                        <p:tgtEl>
                                          <p:spTgt spid="2"/>
                                        </p:tgtEl>
                                      </p:cBhvr>
                                    </p:animEffect>
                                  </p:childTnLst>
                                </p:cTn>
                              </p:par>
                            </p:childTnLst>
                          </p:cTn>
                        </p:par>
                      </p:childTnLst>
                    </p:cTn>
                  </p:par>
                  <p:par>
                    <p:cTn id="26" fill="hold" nodeType="clickPar">
                      <p:stCondLst>
                        <p:cond delay="indefinite"/>
                      </p:stCondLst>
                      <p:childTnLst>
                        <p:par>
                          <p:cTn id="27" fill="hold">
                            <p:stCondLst>
                              <p:cond delay="0"/>
                            </p:stCondLst>
                            <p:childTnLst>
                              <p:par>
                                <p:cTn id="28" presetID="42" presetClass="entr" presetSubtype="0" dur="1000" fill="hold" grpId="0" nodeType="clickEffect">
                                  <p:stCondLst>
                                    <p:cond delay="0"/>
                                  </p:stCondLst>
                                  <p:childTnLst>
                                    <p:set>
                                      <p:cBhvr>
                                        <p:cTn id="29" dur="1" fill="hold">
                                          <p:stCondLst>
                                            <p:cond delay="0"/>
                                          </p:stCondLst>
                                        </p:cTn>
                                        <p:tgtEl>
                                          <p:spTgt spid="4"/>
                                        </p:tgtEl>
                                        <p:attrNameLst>
                                          <p:attrName>style.visibility</p:attrName>
                                        </p:attrNameLst>
                                      </p:cBhvr>
                                      <p:to>
                                        <p:strVal val="visible"/>
                                      </p:to>
                                    </p:set>
                                    <p:animEffect transition="in" filter="fade">
                                      <p:cBhvr>
                                        <p:cTn id="30" dur="1000"/>
                                        <p:tgtEl>
                                          <p:spTgt spid="4"/>
                                        </p:tgtEl>
                                      </p:cBhvr>
                                    </p:animEffect>
                                    <p:anim calcmode="lin" valueType="num">
                                      <p:cBhvr>
                                        <p:cTn id="31" dur="1000" fill="hold"/>
                                        <p:tgtEl>
                                          <p:spTgt spid="4"/>
                                        </p:tgtEl>
                                        <p:attrNameLst>
                                          <p:attrName>ppt_x</p:attrName>
                                        </p:attrNameLst>
                                      </p:cBhvr>
                                      <p:tavLst>
                                        <p:tav tm="0">
                                          <p:val>
                                            <p:strVal val="#ppt_x"/>
                                          </p:val>
                                        </p:tav>
                                        <p:tav tm="100000">
                                          <p:val>
                                            <p:strVal val="#ppt_x"/>
                                          </p:val>
                                        </p:tav>
                                      </p:tavLst>
                                    </p:anim>
                                    <p:anim calcmode="lin" valueType="num">
                                      <p:cBhvr>
                                        <p:cTn id="32"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42" presetClass="entr" presetSubtype="0" dur="100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1000"/>
                                        <p:tgtEl>
                                          <p:spTgt spid="10"/>
                                        </p:tgtEl>
                                      </p:cBhvr>
                                    </p:animEffect>
                                    <p:anim calcmode="lin" valueType="num">
                                      <p:cBhvr>
                                        <p:cTn id="38" dur="1000" fill="hold"/>
                                        <p:tgtEl>
                                          <p:spTgt spid="10"/>
                                        </p:tgtEl>
                                        <p:attrNameLst>
                                          <p:attrName>ppt_x</p:attrName>
                                        </p:attrNameLst>
                                      </p:cBhvr>
                                      <p:tavLst>
                                        <p:tav tm="0">
                                          <p:val>
                                            <p:strVal val="#ppt_x"/>
                                          </p:val>
                                        </p:tav>
                                        <p:tav tm="100000">
                                          <p:val>
                                            <p:strVal val="#ppt_x"/>
                                          </p:val>
                                        </p:tav>
                                      </p:tavLst>
                                    </p:anim>
                                    <p:anim calcmode="lin" valueType="num">
                                      <p:cBhvr>
                                        <p:cTn id="3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2" grpId="0"/>
      <p:bldP spid="4" grpId="0"/>
      <p:bldP spid="9" grpId="0"/>
      <p:bldP spid="2" grpId="0"/>
      <p:bldP spid="10"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4294967295"/>
          </p:nvPr>
        </p:nvSpPr>
        <p:spPr>
          <a:xfrm>
            <a:off x="680448" y="1551215"/>
            <a:ext cx="10831103" cy="1655445"/>
          </a:xfrm>
          <a:prstGeom prst="rect">
            <a:avLst/>
          </a:prstGeom>
          <a:noFill/>
          <a:ln>
            <a:noFill/>
          </a:ln>
        </p:spPr>
        <p:txBody>
          <a:bodyPr/>
          <a:lstStyle/>
          <a:p>
            <a:pPr marL="0" indent="0">
              <a:lnSpc>
                <a:spcPct val="130000"/>
              </a:lnSpc>
              <a:spcBef>
                <a:spcPct val="0"/>
              </a:spcBef>
              <a:buNone/>
            </a:pPr>
            <a:r>
              <a:rPr lang="zh-CN" altLang="en-US" sz="1800" kern="1200">
                <a:solidFill>
                  <a:schemeClr val="tx1">
                    <a:lumMod val="85000"/>
                    <a:lumOff val="15000"/>
                  </a:schemeClr>
                </a:solidFill>
                <a:cs typeface="+mn-ea"/>
                <a:sym typeface="+mn-lt"/>
              </a:rPr>
              <a:t>我们借鉴大多数风险管理研究的观点来界定风险：风险是指发生对组织不利事件的不确定性，包括事件发生的可能性及后果的大小。我们可以从不同的视角对风险进行区分和研究。</a:t>
            </a:r>
            <a:endParaRPr lang="en-US" altLang="zh-CN" sz="1800" kern="1200">
              <a:solidFill>
                <a:schemeClr val="tx1">
                  <a:lumMod val="85000"/>
                  <a:lumOff val="15000"/>
                </a:schemeClr>
              </a:solidFill>
              <a:cs typeface="+mn-ea"/>
              <a:sym typeface="+mn-lt"/>
            </a:endParaRPr>
          </a:p>
        </p:txBody>
      </p:sp>
      <p:sp>
        <p:nvSpPr>
          <p:cNvPr id="5" name="文本框 4"/>
          <p:cNvSpPr txBox="1"/>
          <p:nvPr/>
        </p:nvSpPr>
        <p:spPr>
          <a:xfrm>
            <a:off x="1684121" y="2443892"/>
            <a:ext cx="2863215" cy="42934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a:solidFill>
                  <a:srgbClr val="2E54A1"/>
                </a:solidFill>
                <a:latin typeface="思源黑体 CN Bold" panose="020b0800000000000000" pitchFamily="34" charset="-122"/>
                <a:ea typeface="思源黑体 CN Bold" panose="020b0800000000000000" pitchFamily="34" charset="-122"/>
                <a:cs typeface="+mn-ea"/>
                <a:sym typeface="+mn-lt"/>
              </a:rPr>
              <a:t>经济环境</a:t>
            </a:r>
            <a:endParaRPr lang="zh-CN" altLang="en-US" sz="2000">
              <a:solidFill>
                <a:srgbClr val="2E54A1"/>
              </a:solidFill>
              <a:latin typeface="思源黑体 CN Bold" panose="020b0800000000000000" pitchFamily="34" charset="-122"/>
              <a:ea typeface="思源黑体 CN Bold" panose="020b0800000000000000" pitchFamily="34" charset="-122"/>
              <a:cs typeface="+mn-ea"/>
              <a:sym typeface="+mn-lt"/>
            </a:endParaRPr>
          </a:p>
        </p:txBody>
      </p:sp>
      <p:sp>
        <p:nvSpPr>
          <p:cNvPr id="6" name="文本框 5"/>
          <p:cNvSpPr txBox="1"/>
          <p:nvPr/>
        </p:nvSpPr>
        <p:spPr>
          <a:xfrm>
            <a:off x="1684120" y="2812192"/>
            <a:ext cx="9690543" cy="1030347"/>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静态风险：</a:t>
            </a:r>
            <a:r>
              <a:rPr lang="zh-CN" altLang="en-US" sz="1600" noProof="0">
                <a:ln>
                  <a:noFill/>
                </a:ln>
                <a:solidFill>
                  <a:schemeClr val="tx1">
                    <a:lumMod val="85000"/>
                    <a:lumOff val="15000"/>
                  </a:schemeClr>
                </a:solidFill>
                <a:effectLst/>
                <a:uLnTx/>
                <a:uFillTx/>
                <a:latin typeface="思源黑体 CN Bold" panose="020b0800000000000000" pitchFamily="34" charset="-122"/>
                <a:ea typeface="思源黑体 CN Bold" panose="020b0800000000000000" pitchFamily="34" charset="-122"/>
                <a:cs typeface="+mn-ea"/>
                <a:sym typeface="+mn-lt"/>
              </a:rPr>
              <a:t>在经济环境没有变化时发生损失的可能性，通常是由自然客观因素或者人们的错误或失当行为造成的。</a:t>
            </a:r>
            <a:r>
              <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动态风险</a:t>
            </a:r>
            <a:r>
              <a:rPr lang="en-US" altLang="zh-CN"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a:t>
            </a:r>
            <a:r>
              <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由组织外部环境变化而带来的损失可能性，通常由宏观经济、产业组织、生产方式、生产技术以及消费者等因素的变化所引起。</a:t>
            </a:r>
            <a:endPar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p:txBody>
      </p:sp>
      <p:sp>
        <p:nvSpPr>
          <p:cNvPr id="13" name="Freeform 5"/>
          <p:cNvSpPr/>
          <p:nvPr/>
        </p:nvSpPr>
        <p:spPr bwMode="auto">
          <a:xfrm rot="5400000">
            <a:off x="899322" y="2950667"/>
            <a:ext cx="565925" cy="510698"/>
          </a:xfrm>
          <a:custGeom>
            <a:gdLst>
              <a:gd name="T0" fmla="*/ 1136760 w 2740"/>
              <a:gd name="T1" fmla="*/ 1235640 h 2446"/>
              <a:gd name="T2" fmla="*/ 1086026 w 2740"/>
              <a:gd name="T3" fmla="*/ 1286347 h 2446"/>
              <a:gd name="T4" fmla="*/ 1013624 w 2740"/>
              <a:gd name="T5" fmla="*/ 1305028 h 2446"/>
              <a:gd name="T6" fmla="*/ 431239 w 2740"/>
              <a:gd name="T7" fmla="*/ 1305028 h 2446"/>
              <a:gd name="T8" fmla="*/ 362009 w 2740"/>
              <a:gd name="T9" fmla="*/ 1286347 h 2446"/>
              <a:gd name="T10" fmla="*/ 311274 w 2740"/>
              <a:gd name="T11" fmla="*/ 1235107 h 2446"/>
              <a:gd name="T12" fmla="*/ 19025 w 2740"/>
              <a:gd name="T13" fmla="*/ 723770 h 2446"/>
              <a:gd name="T14" fmla="*/ 0 w 2740"/>
              <a:gd name="T15" fmla="*/ 652781 h 2446"/>
              <a:gd name="T16" fmla="*/ 19025 w 2740"/>
              <a:gd name="T17" fmla="*/ 581258 h 2446"/>
              <a:gd name="T18" fmla="*/ 310218 w 2740"/>
              <a:gd name="T19" fmla="*/ 72057 h 2446"/>
              <a:gd name="T20" fmla="*/ 362009 w 2740"/>
              <a:gd name="T21" fmla="*/ 19749 h 2446"/>
              <a:gd name="T22" fmla="*/ 428068 w 2740"/>
              <a:gd name="T23" fmla="*/ 534 h 2446"/>
              <a:gd name="T24" fmla="*/ 1012567 w 2740"/>
              <a:gd name="T25" fmla="*/ 534 h 2446"/>
              <a:gd name="T26" fmla="*/ 1086026 w 2740"/>
              <a:gd name="T27" fmla="*/ 19749 h 2446"/>
              <a:gd name="T28" fmla="*/ 1136760 w 2740"/>
              <a:gd name="T29" fmla="*/ 70456 h 2446"/>
              <a:gd name="T30" fmla="*/ 1427952 w 2740"/>
              <a:gd name="T31" fmla="*/ 579657 h 2446"/>
              <a:gd name="T32" fmla="*/ 1448034 w 2740"/>
              <a:gd name="T33" fmla="*/ 652781 h 2446"/>
              <a:gd name="T34" fmla="*/ 1427423 w 2740"/>
              <a:gd name="T35" fmla="*/ 726439 h 2446"/>
              <a:gd name="T36" fmla="*/ 1136760 w 2740"/>
              <a:gd name="T37" fmla="*/ 1235640 h 244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740"/>
              <a:gd name="T58" fmla="*/ 0 h 2446"/>
              <a:gd name="T59" fmla="*/ 2740 w 2740"/>
              <a:gd name="T60" fmla="*/ 2446 h 2446"/>
            </a:gd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rgbClr val="2E54A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sz="2000">
              <a:solidFill>
                <a:srgbClr val="4A639A"/>
              </a:solidFill>
              <a:latin typeface="思源黑体 CN Bold" panose="020b0800000000000000" pitchFamily="34" charset="-122"/>
              <a:ea typeface="思源黑体 CN Bold" panose="020b0800000000000000" pitchFamily="34" charset="-122"/>
              <a:cs typeface="+mn-ea"/>
              <a:sym typeface="+mn-lt"/>
            </a:endParaRPr>
          </a:p>
        </p:txBody>
      </p:sp>
      <p:sp>
        <p:nvSpPr>
          <p:cNvPr id="14" name="矩形 13"/>
          <p:cNvSpPr/>
          <p:nvPr/>
        </p:nvSpPr>
        <p:spPr>
          <a:xfrm>
            <a:off x="847392" y="3044421"/>
            <a:ext cx="669784" cy="323189"/>
          </a:xfrm>
          <a:prstGeom prst="rect">
            <a:avLst/>
          </a:prstGeom>
          <a:noFill/>
          <a:ln>
            <a:noFill/>
          </a:ln>
          <a:effectLst>
            <a:outerShdw blurRad="152400" dist="63500" dir="2700000" sx="101000" sy="101000" algn="tl" rotWithShape="0">
              <a:prstClr val="black">
                <a:alpha val="2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r>
              <a:rPr lang="en-US" altLang="zh-CN" sz="2000">
                <a:solidFill>
                  <a:schemeClr val="bg1"/>
                </a:solidFill>
                <a:latin typeface="思源黑体 CN Bold" panose="020b0800000000000000" pitchFamily="34" charset="-122"/>
                <a:ea typeface="思源黑体 CN Bold" panose="020b0800000000000000" pitchFamily="34" charset="-122"/>
                <a:cs typeface="+mn-ea"/>
                <a:sym typeface="+mn-lt"/>
              </a:rPr>
              <a:t>01</a:t>
            </a:r>
            <a:endParaRPr lang="zh-CN" altLang="en-US" sz="2000">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15" name="文本框 14"/>
          <p:cNvSpPr txBox="1"/>
          <p:nvPr/>
        </p:nvSpPr>
        <p:spPr>
          <a:xfrm>
            <a:off x="1684121" y="3837264"/>
            <a:ext cx="2863215" cy="42934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a:solidFill>
                  <a:srgbClr val="2E54A1"/>
                </a:solidFill>
                <a:latin typeface="思源黑体 CN Bold" panose="020b0800000000000000" pitchFamily="34" charset="-122"/>
                <a:ea typeface="思源黑体 CN Bold" panose="020b0800000000000000" pitchFamily="34" charset="-122"/>
                <a:cs typeface="+mn-ea"/>
                <a:sym typeface="+mn-lt"/>
              </a:rPr>
              <a:t>获利机会</a:t>
            </a:r>
            <a:endParaRPr lang="zh-CN" altLang="en-US" sz="2000">
              <a:solidFill>
                <a:srgbClr val="2E54A1"/>
              </a:solidFill>
              <a:latin typeface="思源黑体 CN Bold" panose="020b0800000000000000" pitchFamily="34" charset="-122"/>
              <a:ea typeface="思源黑体 CN Bold" panose="020b0800000000000000" pitchFamily="34" charset="-122"/>
              <a:cs typeface="+mn-ea"/>
              <a:sym typeface="+mn-lt"/>
            </a:endParaRPr>
          </a:p>
        </p:txBody>
      </p:sp>
      <p:sp>
        <p:nvSpPr>
          <p:cNvPr id="16" name="文本框 15"/>
          <p:cNvSpPr txBox="1"/>
          <p:nvPr/>
        </p:nvSpPr>
        <p:spPr>
          <a:xfrm>
            <a:off x="1684120" y="4205564"/>
            <a:ext cx="9690543" cy="682046"/>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fontAlgn="base" hangingPunct="0">
              <a:lnSpc>
                <a:spcPct val="130000"/>
              </a:lnSpc>
              <a:spcBef>
                <a:spcPct val="0"/>
              </a:spcBef>
              <a:spcAft>
                <a:spcPct val="0"/>
              </a:spcAft>
              <a:defRPr/>
            </a:pPr>
            <a:r>
              <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纯粹风险</a:t>
            </a:r>
            <a:r>
              <a:rPr lang="en-US" altLang="zh-CN"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a:t>
            </a:r>
            <a:r>
              <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指那些只有损失可能而无获利机会的风险。纯粹风险事故发生后，对特定组织或个人一定会造成损失。投机风险</a:t>
            </a:r>
            <a:r>
              <a:rPr lang="en-US" altLang="zh-CN"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a:t>
            </a:r>
            <a:r>
              <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指那些既有损失可能也有获利机会的风险。</a:t>
            </a:r>
            <a:endPar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p:txBody>
      </p:sp>
      <p:sp>
        <p:nvSpPr>
          <p:cNvPr id="19" name="Freeform 5"/>
          <p:cNvSpPr/>
          <p:nvPr/>
        </p:nvSpPr>
        <p:spPr bwMode="auto">
          <a:xfrm rot="5400000">
            <a:off x="899322" y="4229739"/>
            <a:ext cx="565925" cy="510698"/>
          </a:xfrm>
          <a:custGeom>
            <a:gdLst>
              <a:gd name="T0" fmla="*/ 1136760 w 2740"/>
              <a:gd name="T1" fmla="*/ 1235640 h 2446"/>
              <a:gd name="T2" fmla="*/ 1086026 w 2740"/>
              <a:gd name="T3" fmla="*/ 1286347 h 2446"/>
              <a:gd name="T4" fmla="*/ 1013624 w 2740"/>
              <a:gd name="T5" fmla="*/ 1305028 h 2446"/>
              <a:gd name="T6" fmla="*/ 431239 w 2740"/>
              <a:gd name="T7" fmla="*/ 1305028 h 2446"/>
              <a:gd name="T8" fmla="*/ 362009 w 2740"/>
              <a:gd name="T9" fmla="*/ 1286347 h 2446"/>
              <a:gd name="T10" fmla="*/ 311274 w 2740"/>
              <a:gd name="T11" fmla="*/ 1235107 h 2446"/>
              <a:gd name="T12" fmla="*/ 19025 w 2740"/>
              <a:gd name="T13" fmla="*/ 723770 h 2446"/>
              <a:gd name="T14" fmla="*/ 0 w 2740"/>
              <a:gd name="T15" fmla="*/ 652781 h 2446"/>
              <a:gd name="T16" fmla="*/ 19025 w 2740"/>
              <a:gd name="T17" fmla="*/ 581258 h 2446"/>
              <a:gd name="T18" fmla="*/ 310218 w 2740"/>
              <a:gd name="T19" fmla="*/ 72057 h 2446"/>
              <a:gd name="T20" fmla="*/ 362009 w 2740"/>
              <a:gd name="T21" fmla="*/ 19749 h 2446"/>
              <a:gd name="T22" fmla="*/ 428068 w 2740"/>
              <a:gd name="T23" fmla="*/ 534 h 2446"/>
              <a:gd name="T24" fmla="*/ 1012567 w 2740"/>
              <a:gd name="T25" fmla="*/ 534 h 2446"/>
              <a:gd name="T26" fmla="*/ 1086026 w 2740"/>
              <a:gd name="T27" fmla="*/ 19749 h 2446"/>
              <a:gd name="T28" fmla="*/ 1136760 w 2740"/>
              <a:gd name="T29" fmla="*/ 70456 h 2446"/>
              <a:gd name="T30" fmla="*/ 1427952 w 2740"/>
              <a:gd name="T31" fmla="*/ 579657 h 2446"/>
              <a:gd name="T32" fmla="*/ 1448034 w 2740"/>
              <a:gd name="T33" fmla="*/ 652781 h 2446"/>
              <a:gd name="T34" fmla="*/ 1427423 w 2740"/>
              <a:gd name="T35" fmla="*/ 726439 h 2446"/>
              <a:gd name="T36" fmla="*/ 1136760 w 2740"/>
              <a:gd name="T37" fmla="*/ 1235640 h 244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740"/>
              <a:gd name="T58" fmla="*/ 0 h 2446"/>
              <a:gd name="T59" fmla="*/ 2740 w 2740"/>
              <a:gd name="T60" fmla="*/ 2446 h 2446"/>
            </a:gd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rgbClr val="2E54A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sz="2000">
              <a:solidFill>
                <a:schemeClr val="accent2"/>
              </a:solidFill>
              <a:latin typeface="思源黑体 CN Bold" panose="020b0800000000000000" pitchFamily="34" charset="-122"/>
              <a:ea typeface="思源黑体 CN Bold" panose="020b0800000000000000" pitchFamily="34" charset="-122"/>
              <a:cs typeface="+mn-ea"/>
              <a:sym typeface="+mn-lt"/>
            </a:endParaRPr>
          </a:p>
        </p:txBody>
      </p:sp>
      <p:sp>
        <p:nvSpPr>
          <p:cNvPr id="20" name="矩形 19"/>
          <p:cNvSpPr/>
          <p:nvPr/>
        </p:nvSpPr>
        <p:spPr>
          <a:xfrm>
            <a:off x="847392" y="4323493"/>
            <a:ext cx="669784" cy="323189"/>
          </a:xfrm>
          <a:prstGeom prst="rect">
            <a:avLst/>
          </a:prstGeom>
          <a:noFill/>
          <a:ln>
            <a:noFill/>
          </a:ln>
          <a:effectLst>
            <a:outerShdw blurRad="152400" dist="63500" dir="2700000" sx="101000" sy="101000" algn="tl" rotWithShape="0">
              <a:prstClr val="black">
                <a:alpha val="2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r>
              <a:rPr lang="en-US" altLang="zh-CN" sz="2000">
                <a:solidFill>
                  <a:schemeClr val="bg1"/>
                </a:solidFill>
                <a:latin typeface="思源黑体 CN Bold" panose="020b0800000000000000" pitchFamily="34" charset="-122"/>
                <a:ea typeface="思源黑体 CN Bold" panose="020b0800000000000000" pitchFamily="34" charset="-122"/>
                <a:cs typeface="+mn-ea"/>
                <a:sym typeface="+mn-lt"/>
              </a:rPr>
              <a:t>02</a:t>
            </a:r>
            <a:endParaRPr lang="zh-CN" altLang="en-US" sz="2000">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21" name="文本框 20"/>
          <p:cNvSpPr txBox="1"/>
          <p:nvPr/>
        </p:nvSpPr>
        <p:spPr>
          <a:xfrm>
            <a:off x="1684121" y="5205185"/>
            <a:ext cx="2863215" cy="42934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a:solidFill>
                  <a:srgbClr val="2E54A1"/>
                </a:solidFill>
                <a:latin typeface="思源黑体 CN Bold" panose="020b0800000000000000" pitchFamily="34" charset="-122"/>
                <a:ea typeface="思源黑体 CN Bold" panose="020b0800000000000000" pitchFamily="34" charset="-122"/>
                <a:cs typeface="+mn-ea"/>
                <a:sym typeface="+mn-lt"/>
              </a:rPr>
              <a:t>风险范围</a:t>
            </a:r>
            <a:endParaRPr lang="zh-CN" altLang="en-US" sz="2000">
              <a:solidFill>
                <a:srgbClr val="2E54A1"/>
              </a:solidFill>
              <a:latin typeface="思源黑体 CN Bold" panose="020b0800000000000000" pitchFamily="34" charset="-122"/>
              <a:ea typeface="思源黑体 CN Bold" panose="020b0800000000000000" pitchFamily="34" charset="-122"/>
              <a:cs typeface="+mn-ea"/>
              <a:sym typeface="+mn-lt"/>
            </a:endParaRPr>
          </a:p>
        </p:txBody>
      </p:sp>
      <p:sp>
        <p:nvSpPr>
          <p:cNvPr id="22" name="文本框 21"/>
          <p:cNvSpPr txBox="1"/>
          <p:nvPr/>
        </p:nvSpPr>
        <p:spPr>
          <a:xfrm>
            <a:off x="1684120" y="5573485"/>
            <a:ext cx="9690543" cy="682046"/>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fontAlgn="base" hangingPunct="0">
              <a:lnSpc>
                <a:spcPct val="130000"/>
              </a:lnSpc>
              <a:spcBef>
                <a:spcPct val="0"/>
              </a:spcBef>
              <a:spcAft>
                <a:spcPct val="0"/>
              </a:spcAft>
              <a:defRPr/>
            </a:pPr>
            <a:r>
              <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基本风险</a:t>
            </a:r>
            <a:r>
              <a:rPr lang="en-US" altLang="zh-CN"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a:t>
            </a:r>
            <a:r>
              <a:rPr lang="zh-CN" altLang="zh-CN"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也称为重大风险，是指特定的社会个体所不能预防或控制的风险。</a:t>
            </a:r>
            <a:r>
              <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特定风险</a:t>
            </a:r>
            <a:r>
              <a:rPr lang="en-US" altLang="zh-CN"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a:t>
            </a:r>
            <a:r>
              <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指与特定的社会个体有因果关系的风险。</a:t>
            </a:r>
            <a:endPar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p:txBody>
      </p:sp>
      <p:sp>
        <p:nvSpPr>
          <p:cNvPr id="25" name="Freeform 5"/>
          <p:cNvSpPr/>
          <p:nvPr/>
        </p:nvSpPr>
        <p:spPr bwMode="auto">
          <a:xfrm rot="5400000">
            <a:off x="899322" y="5546860"/>
            <a:ext cx="565925" cy="510698"/>
          </a:xfrm>
          <a:custGeom>
            <a:gdLst>
              <a:gd name="T0" fmla="*/ 1136760 w 2740"/>
              <a:gd name="T1" fmla="*/ 1235640 h 2446"/>
              <a:gd name="T2" fmla="*/ 1086026 w 2740"/>
              <a:gd name="T3" fmla="*/ 1286347 h 2446"/>
              <a:gd name="T4" fmla="*/ 1013624 w 2740"/>
              <a:gd name="T5" fmla="*/ 1305028 h 2446"/>
              <a:gd name="T6" fmla="*/ 431239 w 2740"/>
              <a:gd name="T7" fmla="*/ 1305028 h 2446"/>
              <a:gd name="T8" fmla="*/ 362009 w 2740"/>
              <a:gd name="T9" fmla="*/ 1286347 h 2446"/>
              <a:gd name="T10" fmla="*/ 311274 w 2740"/>
              <a:gd name="T11" fmla="*/ 1235107 h 2446"/>
              <a:gd name="T12" fmla="*/ 19025 w 2740"/>
              <a:gd name="T13" fmla="*/ 723770 h 2446"/>
              <a:gd name="T14" fmla="*/ 0 w 2740"/>
              <a:gd name="T15" fmla="*/ 652781 h 2446"/>
              <a:gd name="T16" fmla="*/ 19025 w 2740"/>
              <a:gd name="T17" fmla="*/ 581258 h 2446"/>
              <a:gd name="T18" fmla="*/ 310218 w 2740"/>
              <a:gd name="T19" fmla="*/ 72057 h 2446"/>
              <a:gd name="T20" fmla="*/ 362009 w 2740"/>
              <a:gd name="T21" fmla="*/ 19749 h 2446"/>
              <a:gd name="T22" fmla="*/ 428068 w 2740"/>
              <a:gd name="T23" fmla="*/ 534 h 2446"/>
              <a:gd name="T24" fmla="*/ 1012567 w 2740"/>
              <a:gd name="T25" fmla="*/ 534 h 2446"/>
              <a:gd name="T26" fmla="*/ 1086026 w 2740"/>
              <a:gd name="T27" fmla="*/ 19749 h 2446"/>
              <a:gd name="T28" fmla="*/ 1136760 w 2740"/>
              <a:gd name="T29" fmla="*/ 70456 h 2446"/>
              <a:gd name="T30" fmla="*/ 1427952 w 2740"/>
              <a:gd name="T31" fmla="*/ 579657 h 2446"/>
              <a:gd name="T32" fmla="*/ 1448034 w 2740"/>
              <a:gd name="T33" fmla="*/ 652781 h 2446"/>
              <a:gd name="T34" fmla="*/ 1427423 w 2740"/>
              <a:gd name="T35" fmla="*/ 726439 h 2446"/>
              <a:gd name="T36" fmla="*/ 1136760 w 2740"/>
              <a:gd name="T37" fmla="*/ 1235640 h 244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740"/>
              <a:gd name="T58" fmla="*/ 0 h 2446"/>
              <a:gd name="T59" fmla="*/ 2740 w 2740"/>
              <a:gd name="T60" fmla="*/ 2446 h 2446"/>
            </a:gd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rgbClr val="2E54A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sz="2000">
              <a:solidFill>
                <a:srgbClr val="4A639A"/>
              </a:solidFill>
              <a:latin typeface="思源黑体 CN Bold" panose="020b0800000000000000" pitchFamily="34" charset="-122"/>
              <a:ea typeface="思源黑体 CN Bold" panose="020b0800000000000000" pitchFamily="34" charset="-122"/>
              <a:cs typeface="+mn-ea"/>
              <a:sym typeface="+mn-lt"/>
            </a:endParaRPr>
          </a:p>
        </p:txBody>
      </p:sp>
      <p:sp>
        <p:nvSpPr>
          <p:cNvPr id="26" name="矩形 25"/>
          <p:cNvSpPr/>
          <p:nvPr/>
        </p:nvSpPr>
        <p:spPr>
          <a:xfrm>
            <a:off x="847392" y="5640614"/>
            <a:ext cx="669784" cy="323189"/>
          </a:xfrm>
          <a:prstGeom prst="rect">
            <a:avLst/>
          </a:prstGeom>
          <a:noFill/>
          <a:ln>
            <a:noFill/>
          </a:ln>
          <a:effectLst>
            <a:outerShdw blurRad="152400" dist="63500" dir="2700000" sx="101000" sy="101000" algn="tl" rotWithShape="0">
              <a:prstClr val="black">
                <a:alpha val="2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r>
              <a:rPr lang="en-US" altLang="zh-CN" sz="2000">
                <a:solidFill>
                  <a:schemeClr val="bg1"/>
                </a:solidFill>
                <a:latin typeface="思源黑体 CN Bold" panose="020b0800000000000000" pitchFamily="34" charset="-122"/>
                <a:ea typeface="思源黑体 CN Bold" panose="020b0800000000000000" pitchFamily="34" charset="-122"/>
                <a:cs typeface="+mn-ea"/>
                <a:sym typeface="+mn-lt"/>
              </a:rPr>
              <a:t>03</a:t>
            </a:r>
            <a:endParaRPr lang="zh-CN" altLang="en-US" sz="2000">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4" name="文本框 3"/>
          <p:cNvSpPr txBox="1"/>
          <p:nvPr/>
        </p:nvSpPr>
        <p:spPr>
          <a:xfrm>
            <a:off x="695482" y="264512"/>
            <a:ext cx="285701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rPr>
              <a:t>风险识别与分析</a:t>
            </a:r>
            <a:endPar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11" name="文本框 10"/>
          <p:cNvSpPr txBox="1"/>
          <p:nvPr>
            <p:custDataLst>
              <p:tags r:id="rId2"/>
            </p:custDataLst>
          </p:nvPr>
        </p:nvSpPr>
        <p:spPr>
          <a:xfrm>
            <a:off x="822482" y="391512"/>
            <a:ext cx="285701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rPr>
              <a:t>风险识别与分析</a:t>
            </a:r>
            <a:endPar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endParaRPr>
          </a:p>
        </p:txBody>
      </p:sp>
      <p:grpSp>
        <p:nvGrpSpPr>
          <p:cNvPr id="45" name="组合 44"/>
          <p:cNvGrpSpPr/>
          <p:nvPr/>
        </p:nvGrpSpPr>
        <p:grpSpPr>
          <a:xfrm>
            <a:off x="438785" y="332105"/>
            <a:ext cx="2309495" cy="456993"/>
            <a:chOff x="1005707" y="363582"/>
            <a:chExt cx="3059029" cy="605261"/>
          </a:xfrm>
        </p:grpSpPr>
        <p:grpSp>
          <p:nvGrpSpPr>
            <p:cNvPr id="42" name="组合 41"/>
            <p:cNvGrpSpPr/>
            <p:nvPr/>
          </p:nvGrpSpPr>
          <p:grpSpPr>
            <a:xfrm>
              <a:off x="1005707" y="448865"/>
              <a:ext cx="715871" cy="470926"/>
              <a:chOff x="1878066" y="490905"/>
              <a:chExt cx="715871" cy="470926"/>
            </a:xfrm>
          </p:grpSpPr>
          <p:sp>
            <p:nvSpPr>
              <p:cNvPr id="41" name="对角圆角矩形 40"/>
              <p:cNvSpPr/>
              <p:nvPr>
                <p:custDataLst>
                  <p:tags r:id="rId3"/>
                </p:custDataLst>
              </p:nvPr>
            </p:nvSpPr>
            <p:spPr>
              <a:xfrm>
                <a:off x="2033474" y="609800"/>
                <a:ext cx="560463" cy="352031"/>
              </a:xfrm>
              <a:prstGeom prst="round2DiagRect">
                <a:avLst>
                  <a:gd name="adj1" fmla="val 45885"/>
                  <a:gd name="adj2" fmla="val 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0" name="对角圆角矩形 39"/>
              <p:cNvSpPr/>
              <p:nvPr>
                <p:custDataLst>
                  <p:tags r:id="rId4"/>
                </p:custDataLst>
              </p:nvPr>
            </p:nvSpPr>
            <p:spPr>
              <a:xfrm>
                <a:off x="1878066" y="490905"/>
                <a:ext cx="560463" cy="352031"/>
              </a:xfrm>
              <a:prstGeom prst="round2DiagRect">
                <a:avLst>
                  <a:gd name="adj1" fmla="val 45885"/>
                  <a:gd name="adj2" fmla="val 0"/>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
          <p:nvSpPr>
            <p:cNvPr id="43" name="文本框 42"/>
            <p:cNvSpPr txBox="1"/>
            <p:nvPr>
              <p:custDataLst>
                <p:tags r:id="rId5"/>
              </p:custDataLst>
            </p:nvPr>
          </p:nvSpPr>
          <p:spPr>
            <a:xfrm>
              <a:off x="1789599" y="363582"/>
              <a:ext cx="2275137" cy="48779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solidFill>
                    <a:schemeClr val="tx1">
                      <a:lumMod val="75000"/>
                      <a:lumOff val="2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ea"/>
                </a:rPr>
                <a:t>风险识别</a:t>
              </a:r>
              <a:endParaRPr kumimoji="1" lang="en-US" altLang="zh-CN">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4" name="文本框 43"/>
            <p:cNvSpPr txBox="1"/>
            <p:nvPr>
              <p:custDataLst>
                <p:tags r:id="rId6"/>
              </p:custDataLst>
            </p:nvPr>
          </p:nvSpPr>
          <p:spPr>
            <a:xfrm>
              <a:off x="1789702" y="766998"/>
              <a:ext cx="1480208" cy="2018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COMPANY</a:t>
              </a:r>
              <a:r>
                <a:rPr kumimoji="1" lang="zh-CN" altLang="en-US"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 </a:t>
              </a:r>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SLOGAN</a:t>
              </a:r>
              <a:endPar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2" presetClass="entr" presetSubtype="4" dur="50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p:tgtEl>
                                          <p:spTgt spid="6"/>
                                        </p:tgtEl>
                                        <p:attrNameLst>
                                          <p:attrName>ppt_y</p:attrName>
                                        </p:attrNameLst>
                                      </p:cBhvr>
                                      <p:tavLst>
                                        <p:tav tm="0">
                                          <p:val>
                                            <p:strVal val="#ppt_y+#ppt_h*1.125000"/>
                                          </p:val>
                                        </p:tav>
                                        <p:tav tm="100000">
                                          <p:val>
                                            <p:strVal val="#ppt_y"/>
                                          </p:val>
                                        </p:tav>
                                      </p:tavLst>
                                    </p:anim>
                                    <p:animEffect transition="in" filter="wipe(up)">
                                      <p:cBhvr>
                                        <p:cTn id="18" dur="500"/>
                                        <p:tgtEl>
                                          <p:spTgt spid="6"/>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10" presetClass="entr" presetSubtype="0" dur="50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500"/>
                                        <p:tgtEl>
                                          <p:spTgt spid="15"/>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12" presetClass="entr" presetSubtype="4" dur="500" fill="hold" grpId="0" nodeType="clickEffect">
                                  <p:stCondLst>
                                    <p:cond delay="0"/>
                                  </p:stCondLst>
                                  <p:childTnLst>
                                    <p:set>
                                      <p:cBhvr>
                                        <p:cTn id="27" dur="1" fill="hold">
                                          <p:stCondLst>
                                            <p:cond delay="0"/>
                                          </p:stCondLst>
                                        </p:cTn>
                                        <p:tgtEl>
                                          <p:spTgt spid="16"/>
                                        </p:tgtEl>
                                        <p:attrNameLst>
                                          <p:attrName>style.visibility</p:attrName>
                                        </p:attrNameLst>
                                      </p:cBhvr>
                                      <p:to>
                                        <p:strVal val="visible"/>
                                      </p:to>
                                    </p:set>
                                    <p:anim calcmode="lin" valueType="num">
                                      <p:cBhvr additive="base">
                                        <p:cTn id="28" dur="500"/>
                                        <p:tgtEl>
                                          <p:spTgt spid="16"/>
                                        </p:tgtEl>
                                        <p:attrNameLst>
                                          <p:attrName>ppt_y</p:attrName>
                                        </p:attrNameLst>
                                      </p:cBhvr>
                                      <p:tavLst>
                                        <p:tav tm="0">
                                          <p:val>
                                            <p:strVal val="#ppt_y+#ppt_h*1.125000"/>
                                          </p:val>
                                        </p:tav>
                                        <p:tav tm="100000">
                                          <p:val>
                                            <p:strVal val="#ppt_y"/>
                                          </p:val>
                                        </p:tav>
                                      </p:tavLst>
                                    </p:anim>
                                    <p:animEffect transition="in" filter="wipe(up)">
                                      <p:cBhvr>
                                        <p:cTn id="29" dur="500"/>
                                        <p:tgtEl>
                                          <p:spTgt spid="16"/>
                                        </p:tgtEl>
                                      </p:cBhvr>
                                    </p:animEffect>
                                  </p:childTnLst>
                                </p:cTn>
                              </p:par>
                            </p:childTnLst>
                          </p:cTn>
                        </p:par>
                      </p:childTnLst>
                    </p:cTn>
                  </p:par>
                  <p:par>
                    <p:cTn id="30" fill="hold" nodeType="clickPar">
                      <p:stCondLst>
                        <p:cond delay="indefinite"/>
                      </p:stCondLst>
                      <p:childTnLst>
                        <p:par>
                          <p:cTn id="31" fill="hold">
                            <p:stCondLst>
                              <p:cond delay="0"/>
                            </p:stCondLst>
                            <p:childTnLst>
                              <p:par>
                                <p:cTn id="32" presetID="10" presetClass="entr" presetSubtype="0" dur="500" fill="hold" grpId="0" nodeType="clickEffect">
                                  <p:stCondLst>
                                    <p:cond delay="0"/>
                                  </p:stCondLst>
                                  <p:childTnLst>
                                    <p:set>
                                      <p:cBhvr>
                                        <p:cTn id="33" dur="1" fill="hold">
                                          <p:stCondLst>
                                            <p:cond delay="0"/>
                                          </p:stCondLst>
                                        </p:cTn>
                                        <p:tgtEl>
                                          <p:spTgt spid="21"/>
                                        </p:tgtEl>
                                        <p:attrNameLst>
                                          <p:attrName>style.visibility</p:attrName>
                                        </p:attrNameLst>
                                      </p:cBhvr>
                                      <p:to>
                                        <p:strVal val="visible"/>
                                      </p:to>
                                    </p:set>
                                    <p:animEffect transition="in" filter="fade">
                                      <p:cBhvr>
                                        <p:cTn id="34" dur="500"/>
                                        <p:tgtEl>
                                          <p:spTgt spid="21"/>
                                        </p:tgtEl>
                                      </p:cBhvr>
                                    </p:animEffect>
                                  </p:childTnLst>
                                </p:cTn>
                              </p:par>
                            </p:childTnLst>
                          </p:cTn>
                        </p:par>
                      </p:childTnLst>
                    </p:cTn>
                  </p:par>
                  <p:par>
                    <p:cTn id="35" fill="hold" nodeType="clickPar">
                      <p:stCondLst>
                        <p:cond delay="indefinite"/>
                      </p:stCondLst>
                      <p:childTnLst>
                        <p:par>
                          <p:cTn id="36" fill="hold">
                            <p:stCondLst>
                              <p:cond delay="0"/>
                            </p:stCondLst>
                            <p:childTnLst>
                              <p:par>
                                <p:cTn id="37" presetID="12" presetClass="entr" presetSubtype="4" dur="500" fill="hold" grpId="0" nodeType="clickEffect">
                                  <p:stCondLst>
                                    <p:cond delay="0"/>
                                  </p:stCondLst>
                                  <p:childTnLst>
                                    <p:set>
                                      <p:cBhvr>
                                        <p:cTn id="38" dur="1" fill="hold">
                                          <p:stCondLst>
                                            <p:cond delay="0"/>
                                          </p:stCondLst>
                                        </p:cTn>
                                        <p:tgtEl>
                                          <p:spTgt spid="22"/>
                                        </p:tgtEl>
                                        <p:attrNameLst>
                                          <p:attrName>style.visibility</p:attrName>
                                        </p:attrNameLst>
                                      </p:cBhvr>
                                      <p:to>
                                        <p:strVal val="visible"/>
                                      </p:to>
                                    </p:set>
                                    <p:anim calcmode="lin" valueType="num">
                                      <p:cBhvr additive="base">
                                        <p:cTn id="39" dur="500"/>
                                        <p:tgtEl>
                                          <p:spTgt spid="22"/>
                                        </p:tgtEl>
                                        <p:attrNameLst>
                                          <p:attrName>ppt_y</p:attrName>
                                        </p:attrNameLst>
                                      </p:cBhvr>
                                      <p:tavLst>
                                        <p:tav tm="0">
                                          <p:val>
                                            <p:strVal val="#ppt_y+#ppt_h*1.125000"/>
                                          </p:val>
                                        </p:tav>
                                        <p:tav tm="100000">
                                          <p:val>
                                            <p:strVal val="#ppt_y"/>
                                          </p:val>
                                        </p:tav>
                                      </p:tavLst>
                                    </p:anim>
                                    <p:animEffect transition="in" filter="wipe(up)">
                                      <p:cBhvr>
                                        <p:cTn id="40"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P spid="15" grpId="0"/>
      <p:bldP spid="16" grpId="0"/>
      <p:bldP spid="21" grpId="0"/>
      <p:bldP spid="22"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4294967295"/>
          </p:nvPr>
        </p:nvSpPr>
        <p:spPr>
          <a:xfrm>
            <a:off x="1005795" y="1670229"/>
            <a:ext cx="7886700" cy="685800"/>
          </a:xfrm>
          <a:prstGeom prst="rect">
            <a:avLst/>
          </a:prstGeom>
          <a:noFill/>
          <a:ln>
            <a:noFill/>
          </a:ln>
        </p:spPr>
        <p:txBody>
          <a:bodyPr/>
          <a:lstStyle/>
          <a:p>
            <a:pPr marL="0" indent="0">
              <a:lnSpc>
                <a:spcPct val="130000"/>
              </a:lnSpc>
              <a:spcBef>
                <a:spcPct val="0"/>
              </a:spcBef>
              <a:buNone/>
            </a:pPr>
            <a:r>
              <a:rPr lang="zh-CN" altLang="en-US" sz="2000" kern="1200">
                <a:solidFill>
                  <a:schemeClr val="tx1">
                    <a:lumMod val="85000"/>
                    <a:lumOff val="15000"/>
                  </a:schemeClr>
                </a:solidFill>
                <a:cs typeface="+mn-ea"/>
                <a:sym typeface="+mn-lt"/>
              </a:rPr>
              <a:t>当然，还可以按照其他一些标准对风险进行分类：</a:t>
            </a:r>
            <a:endParaRPr lang="zh-CN" altLang="en-US" sz="2000" kern="1200">
              <a:solidFill>
                <a:schemeClr val="tx1">
                  <a:lumMod val="85000"/>
                  <a:lumOff val="15000"/>
                </a:schemeClr>
              </a:solidFill>
              <a:cs typeface="+mn-ea"/>
              <a:sym typeface="+mn-lt"/>
            </a:endParaRPr>
          </a:p>
        </p:txBody>
      </p:sp>
      <p:grpSp>
        <p:nvGrpSpPr>
          <p:cNvPr id="5" name="组合 4"/>
          <p:cNvGrpSpPr/>
          <p:nvPr/>
        </p:nvGrpSpPr>
        <p:grpSpPr>
          <a:xfrm>
            <a:off x="1031240" y="2570480"/>
            <a:ext cx="10589895" cy="2759075"/>
            <a:chOff x="622532" y="2941291"/>
            <a:chExt cx="8006510" cy="2759035"/>
          </a:xfrm>
        </p:grpSpPr>
        <p:sp>
          <p:nvSpPr>
            <p:cNvPr id="6" name="矩形 5"/>
            <p:cNvSpPr/>
            <p:nvPr/>
          </p:nvSpPr>
          <p:spPr>
            <a:xfrm>
              <a:off x="622532" y="3000028"/>
              <a:ext cx="612832" cy="2700298"/>
            </a:xfrm>
            <a:prstGeom prst="rect">
              <a:avLst/>
            </a:prstGeom>
            <a:solidFill>
              <a:srgbClr val="2E54A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marL="0" marR="0" lvl="0" indent="0" algn="ctr" defTabSz="914400" rtl="0" eaLnBrk="0" fontAlgn="base" latinLnBrk="0" hangingPunct="0">
                <a:lnSpc>
                  <a:spcPct val="130000"/>
                </a:lnSpc>
                <a:spcBef>
                  <a:spcPct val="0"/>
                </a:spcBef>
                <a:spcAft>
                  <a:spcPct val="0"/>
                </a:spcAft>
                <a:buClrTx/>
                <a:buSzTx/>
                <a:buFontTx/>
                <a:buNone/>
                <a:defRPr/>
              </a:pPr>
              <a:r>
                <a:rPr kumimoji="0" lang="zh-CN" altLang="en-US" sz="1800" u="none" strike="noStrike" kern="1200" cap="none" spc="0" normalizeH="0" baseline="0" noProof="0">
                  <a:ln>
                    <a:noFill/>
                  </a:ln>
                  <a:solidFill>
                    <a:srgbClr val="FFFFFF"/>
                  </a:solidFill>
                  <a:effectLst/>
                  <a:uLnTx/>
                  <a:uFillTx/>
                  <a:latin typeface="思源黑体 CN Bold" panose="020b0800000000000000" pitchFamily="34" charset="-122"/>
                  <a:ea typeface="思源黑体 CN Bold" panose="020b0800000000000000" pitchFamily="34" charset="-122"/>
                  <a:cs typeface="+mn-ea"/>
                  <a:sym typeface="+mn-lt"/>
                </a:rPr>
                <a:t>风险分类</a:t>
              </a:r>
              <a:endParaRPr kumimoji="0" lang="zh-CN" altLang="en-US" sz="1800" u="none" strike="noStrike" kern="1200" cap="none" spc="0" normalizeH="0" baseline="0" noProof="0">
                <a:ln>
                  <a:noFill/>
                </a:ln>
                <a:solidFill>
                  <a:srgbClr val="FFFFFF"/>
                </a:solidFill>
                <a:effectLst/>
                <a:uLnTx/>
                <a:uFillTx/>
                <a:latin typeface="思源黑体 CN Bold" panose="020b0800000000000000" pitchFamily="34" charset="-122"/>
                <a:ea typeface="思源黑体 CN Bold" panose="020b0800000000000000" pitchFamily="34" charset="-122"/>
                <a:cs typeface="+mn-ea"/>
                <a:sym typeface="+mn-lt"/>
              </a:endParaRPr>
            </a:p>
          </p:txBody>
        </p:sp>
        <p:sp>
          <p:nvSpPr>
            <p:cNvPr id="7" name="矩形 6"/>
            <p:cNvSpPr/>
            <p:nvPr/>
          </p:nvSpPr>
          <p:spPr>
            <a:xfrm>
              <a:off x="1443347" y="3000028"/>
              <a:ext cx="2413225" cy="511168"/>
            </a:xfrm>
            <a:prstGeom prst="rect">
              <a:avLst/>
            </a:prstGeom>
            <a:ln>
              <a:solidFill>
                <a:srgbClr val="2E54A1"/>
              </a:solidFill>
            </a:ln>
          </p:spPr>
          <p:style>
            <a:lnRef idx="2">
              <a:schemeClr val="accent6"/>
            </a:lnRef>
            <a:fillRef idx="1">
              <a:schemeClr val="lt1"/>
            </a:fillRef>
            <a:effectRef idx="0">
              <a:schemeClr val="accent6"/>
            </a:effectRef>
            <a:fontRef idx="minor">
              <a:schemeClr val="dk1"/>
            </a:fontRef>
          </p:style>
          <p:txBody>
            <a:bodyPr anchor="ct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marL="0" marR="0" lvl="0" indent="0" algn="ctr" defTabSz="914400" rtl="0" eaLnBrk="0" fontAlgn="base" latinLnBrk="0" hangingPunct="0">
                <a:lnSpc>
                  <a:spcPct val="130000"/>
                </a:lnSpc>
                <a:spcBef>
                  <a:spcPct val="0"/>
                </a:spcBef>
                <a:spcAft>
                  <a:spcPct val="0"/>
                </a:spcAft>
                <a:buClrTx/>
                <a:buSzTx/>
                <a:buFontTx/>
                <a:buNone/>
                <a:defRPr/>
              </a:pPr>
              <a:r>
                <a:rPr kumimoji="0" lang="zh-CN" altLang="zh-CN" sz="1800" u="none" strike="noStrike" kern="1200" cap="none" spc="0" normalizeH="0" baseline="0" noProof="0">
                  <a:ln>
                    <a:noFill/>
                  </a:ln>
                  <a:solidFill>
                    <a:srgbClr val="000000"/>
                  </a:solidFill>
                  <a:effectLst/>
                  <a:uLnTx/>
                  <a:uFillTx/>
                  <a:latin typeface="思源黑体 CN Bold" panose="020b0800000000000000" pitchFamily="34" charset="-122"/>
                  <a:ea typeface="思源黑体 CN Bold" panose="020b0800000000000000" pitchFamily="34" charset="-122"/>
                  <a:cs typeface="+mn-ea"/>
                  <a:sym typeface="+mn-lt"/>
                </a:rPr>
                <a:t>是否会带来经济损失</a:t>
              </a:r>
              <a:endParaRPr kumimoji="0" lang="zh-CN" altLang="zh-CN" sz="1800" u="none" strike="noStrike" kern="1200" cap="none" spc="0" normalizeH="0" baseline="0" noProof="0">
                <a:ln>
                  <a:noFill/>
                </a:ln>
                <a:solidFill>
                  <a:srgbClr val="000000"/>
                </a:solidFill>
                <a:effectLst/>
                <a:uLnTx/>
                <a:uFillTx/>
                <a:latin typeface="思源黑体 CN Bold" panose="020b0800000000000000" pitchFamily="34" charset="-122"/>
                <a:ea typeface="思源黑体 CN Bold" panose="020b0800000000000000" pitchFamily="34" charset="-122"/>
                <a:cs typeface="+mn-ea"/>
                <a:sym typeface="+mn-lt"/>
              </a:endParaRPr>
            </a:p>
          </p:txBody>
        </p:sp>
        <p:sp>
          <p:nvSpPr>
            <p:cNvPr id="8" name="矩形 7"/>
            <p:cNvSpPr/>
            <p:nvPr/>
          </p:nvSpPr>
          <p:spPr>
            <a:xfrm>
              <a:off x="1443347" y="3741379"/>
              <a:ext cx="2413225" cy="511168"/>
            </a:xfrm>
            <a:prstGeom prst="rect">
              <a:avLst/>
            </a:prstGeom>
            <a:ln>
              <a:solidFill>
                <a:srgbClr val="2E54A1"/>
              </a:solidFill>
            </a:ln>
          </p:spPr>
          <p:style>
            <a:lnRef idx="2">
              <a:schemeClr val="accent6"/>
            </a:lnRef>
            <a:fillRef idx="1">
              <a:schemeClr val="lt1"/>
            </a:fillRef>
            <a:effectRef idx="0">
              <a:schemeClr val="accent6"/>
            </a:effectRef>
            <a:fontRef idx="minor">
              <a:schemeClr val="dk1"/>
            </a:fontRef>
          </p:style>
          <p:txBody>
            <a:bodyPr anchor="ct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marL="0" marR="0" lvl="0" indent="0" algn="ctr" defTabSz="914400" rtl="0" eaLnBrk="0" fontAlgn="base" latinLnBrk="0" hangingPunct="0">
                <a:lnSpc>
                  <a:spcPct val="130000"/>
                </a:lnSpc>
                <a:spcBef>
                  <a:spcPct val="0"/>
                </a:spcBef>
                <a:spcAft>
                  <a:spcPct val="0"/>
                </a:spcAft>
                <a:buClrTx/>
                <a:buSzTx/>
                <a:buFontTx/>
                <a:buNone/>
                <a:defRPr/>
              </a:pPr>
              <a:r>
                <a:rPr kumimoji="0" lang="zh-CN" altLang="zh-CN" sz="1800" u="none" strike="noStrike" kern="1200" cap="none" spc="0" normalizeH="0" baseline="0" noProof="0">
                  <a:ln>
                    <a:noFill/>
                  </a:ln>
                  <a:solidFill>
                    <a:srgbClr val="000000"/>
                  </a:solidFill>
                  <a:effectLst/>
                  <a:uLnTx/>
                  <a:uFillTx/>
                  <a:latin typeface="思源黑体 CN Bold" panose="020b0800000000000000" pitchFamily="34" charset="-122"/>
                  <a:ea typeface="思源黑体 CN Bold" panose="020b0800000000000000" pitchFamily="34" charset="-122"/>
                  <a:cs typeface="+mn-ea"/>
                  <a:sym typeface="+mn-lt"/>
                </a:rPr>
                <a:t>风险是否可以分散</a:t>
              </a:r>
              <a:endParaRPr kumimoji="0" lang="zh-CN" altLang="zh-CN" sz="1800" u="none" strike="noStrike" kern="1200" cap="none" spc="0" normalizeH="0" baseline="0" noProof="0">
                <a:ln>
                  <a:noFill/>
                </a:ln>
                <a:solidFill>
                  <a:srgbClr val="000000"/>
                </a:solidFill>
                <a:effectLst/>
                <a:uLnTx/>
                <a:uFillTx/>
                <a:latin typeface="思源黑体 CN Bold" panose="020b0800000000000000" pitchFamily="34" charset="-122"/>
                <a:ea typeface="思源黑体 CN Bold" panose="020b0800000000000000" pitchFamily="34" charset="-122"/>
                <a:cs typeface="+mn-ea"/>
                <a:sym typeface="+mn-lt"/>
              </a:endParaRPr>
            </a:p>
          </p:txBody>
        </p:sp>
        <p:sp>
          <p:nvSpPr>
            <p:cNvPr id="10" name="矩形 9"/>
            <p:cNvSpPr/>
            <p:nvPr/>
          </p:nvSpPr>
          <p:spPr>
            <a:xfrm>
              <a:off x="1443347" y="4452569"/>
              <a:ext cx="2413225" cy="511168"/>
            </a:xfrm>
            <a:prstGeom prst="rect">
              <a:avLst/>
            </a:prstGeom>
            <a:ln>
              <a:solidFill>
                <a:srgbClr val="2E54A1"/>
              </a:solidFill>
            </a:ln>
          </p:spPr>
          <p:style>
            <a:lnRef idx="2">
              <a:schemeClr val="accent6"/>
            </a:lnRef>
            <a:fillRef idx="1">
              <a:schemeClr val="lt1"/>
            </a:fillRef>
            <a:effectRef idx="0">
              <a:schemeClr val="accent6"/>
            </a:effectRef>
            <a:fontRef idx="minor">
              <a:schemeClr val="dk1"/>
            </a:fontRef>
          </p:style>
          <p:txBody>
            <a:bodyPr anchor="ct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marL="0" marR="0" lvl="0" indent="0" algn="ctr" defTabSz="914400" rtl="0" eaLnBrk="0" fontAlgn="base" latinLnBrk="0" hangingPunct="0">
                <a:lnSpc>
                  <a:spcPct val="130000"/>
                </a:lnSpc>
                <a:spcBef>
                  <a:spcPct val="0"/>
                </a:spcBef>
                <a:spcAft>
                  <a:spcPct val="0"/>
                </a:spcAft>
                <a:buClrTx/>
                <a:buSzTx/>
                <a:buFontTx/>
                <a:buNone/>
                <a:defRPr/>
              </a:pPr>
              <a:r>
                <a:rPr kumimoji="0" lang="zh-CN" altLang="zh-CN" sz="1800" u="none" strike="noStrike" kern="1200" cap="none" spc="0" normalizeH="0" baseline="0" noProof="0">
                  <a:ln>
                    <a:noFill/>
                  </a:ln>
                  <a:solidFill>
                    <a:srgbClr val="000000"/>
                  </a:solidFill>
                  <a:effectLst/>
                  <a:uLnTx/>
                  <a:uFillTx/>
                  <a:latin typeface="思源黑体 CN Bold" panose="020b0800000000000000" pitchFamily="34" charset="-122"/>
                  <a:ea typeface="思源黑体 CN Bold" panose="020b0800000000000000" pitchFamily="34" charset="-122"/>
                  <a:cs typeface="+mn-ea"/>
                  <a:sym typeface="+mn-lt"/>
                </a:rPr>
                <a:t>潜在的损失形态</a:t>
              </a:r>
              <a:endParaRPr kumimoji="0" lang="zh-CN" altLang="zh-CN" sz="1800" u="none" strike="noStrike" kern="1200" cap="none" spc="0" normalizeH="0" baseline="0" noProof="0">
                <a:ln>
                  <a:noFill/>
                </a:ln>
                <a:solidFill>
                  <a:srgbClr val="000000"/>
                </a:solidFill>
                <a:effectLst/>
                <a:uLnTx/>
                <a:uFillTx/>
                <a:latin typeface="思源黑体 CN Bold" panose="020b0800000000000000" pitchFamily="34" charset="-122"/>
                <a:ea typeface="思源黑体 CN Bold" panose="020b0800000000000000" pitchFamily="34" charset="-122"/>
                <a:cs typeface="+mn-ea"/>
                <a:sym typeface="+mn-lt"/>
              </a:endParaRPr>
            </a:p>
          </p:txBody>
        </p:sp>
        <p:sp>
          <p:nvSpPr>
            <p:cNvPr id="11" name="矩形 10"/>
            <p:cNvSpPr/>
            <p:nvPr/>
          </p:nvSpPr>
          <p:spPr>
            <a:xfrm>
              <a:off x="4064553" y="2941291"/>
              <a:ext cx="4564489" cy="620704"/>
            </a:xfrm>
            <a:prstGeom prst="rect">
              <a:avLst/>
            </a:prstGeom>
            <a:ln w="19050">
              <a:solidFill>
                <a:srgbClr val="2E54A1"/>
              </a:solidFill>
              <a:prstDash val="dash"/>
            </a:ln>
          </p:spPr>
          <p:style>
            <a:lnRef idx="2">
              <a:schemeClr val="accent6"/>
            </a:lnRef>
            <a:fillRef idx="1">
              <a:schemeClr val="lt1"/>
            </a:fillRef>
            <a:effectRef idx="0">
              <a:schemeClr val="accent6"/>
            </a:effectRef>
            <a:fontRef idx="minor">
              <a:schemeClr val="dk1"/>
            </a:fontRef>
          </p:style>
          <p:txBody>
            <a:bodyPr anchor="ct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marL="0" marR="0" lvl="0" indent="0" algn="ctr" defTabSz="914400" rtl="0" eaLnBrk="0" fontAlgn="base" latinLnBrk="0" hangingPunct="0">
                <a:lnSpc>
                  <a:spcPct val="130000"/>
                </a:lnSpc>
                <a:spcBef>
                  <a:spcPct val="0"/>
                </a:spcBef>
                <a:spcAft>
                  <a:spcPct val="0"/>
                </a:spcAft>
                <a:buClrTx/>
                <a:buSzTx/>
                <a:buFontTx/>
                <a:buNone/>
                <a:defRPr/>
              </a:pPr>
              <a:r>
                <a:rPr kumimoji="0" lang="zh-CN" altLang="zh-CN" sz="1800" u="none" strike="noStrike" kern="1200" cap="none" spc="0" normalizeH="0" baseline="0" noProof="0">
                  <a:ln>
                    <a:noFill/>
                  </a:ln>
                  <a:solidFill>
                    <a:srgbClr val="000000"/>
                  </a:solidFill>
                  <a:effectLst/>
                  <a:uLnTx/>
                  <a:uFillTx/>
                  <a:latin typeface="思源黑体 CN Bold" panose="020b0800000000000000" pitchFamily="34" charset="-122"/>
                  <a:ea typeface="思源黑体 CN Bold" panose="020b0800000000000000" pitchFamily="34" charset="-122"/>
                  <a:cs typeface="+mn-ea"/>
                  <a:sym typeface="+mn-lt"/>
                </a:rPr>
                <a:t>经济风险和非经济风险</a:t>
              </a:r>
              <a:endParaRPr kumimoji="0" lang="zh-CN" altLang="zh-CN" sz="1800" u="none" strike="noStrike" kern="1200" cap="none" spc="0" normalizeH="0" baseline="0" noProof="0">
                <a:ln>
                  <a:noFill/>
                </a:ln>
                <a:solidFill>
                  <a:srgbClr val="000000"/>
                </a:solidFill>
                <a:effectLst/>
                <a:uLnTx/>
                <a:uFillTx/>
                <a:latin typeface="思源黑体 CN Bold" panose="020b0800000000000000" pitchFamily="34" charset="-122"/>
                <a:ea typeface="思源黑体 CN Bold" panose="020b0800000000000000" pitchFamily="34" charset="-122"/>
                <a:cs typeface="+mn-ea"/>
                <a:sym typeface="+mn-lt"/>
              </a:endParaRPr>
            </a:p>
          </p:txBody>
        </p:sp>
        <p:sp>
          <p:nvSpPr>
            <p:cNvPr id="12" name="矩形 11"/>
            <p:cNvSpPr/>
            <p:nvPr/>
          </p:nvSpPr>
          <p:spPr>
            <a:xfrm>
              <a:off x="4064553" y="3693755"/>
              <a:ext cx="4564489" cy="620704"/>
            </a:xfrm>
            <a:prstGeom prst="rect">
              <a:avLst/>
            </a:prstGeom>
            <a:ln w="19050">
              <a:solidFill>
                <a:srgbClr val="2E54A1"/>
              </a:solidFill>
              <a:prstDash val="dash"/>
            </a:ln>
          </p:spPr>
          <p:style>
            <a:lnRef idx="2">
              <a:schemeClr val="accent6"/>
            </a:lnRef>
            <a:fillRef idx="1">
              <a:schemeClr val="lt1"/>
            </a:fillRef>
            <a:effectRef idx="0">
              <a:schemeClr val="accent6"/>
            </a:effectRef>
            <a:fontRef idx="minor">
              <a:schemeClr val="dk1"/>
            </a:fontRef>
          </p:style>
          <p:txBody>
            <a:bodyPr anchor="ct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marL="0" marR="0" lvl="0" indent="0" algn="ctr" defTabSz="914400" rtl="0" eaLnBrk="0" fontAlgn="base" latinLnBrk="0" hangingPunct="0">
                <a:lnSpc>
                  <a:spcPct val="130000"/>
                </a:lnSpc>
                <a:spcBef>
                  <a:spcPct val="0"/>
                </a:spcBef>
                <a:spcAft>
                  <a:spcPct val="0"/>
                </a:spcAft>
                <a:buClrTx/>
                <a:buSzTx/>
                <a:buFontTx/>
                <a:buNone/>
                <a:defRPr/>
              </a:pPr>
              <a:r>
                <a:rPr kumimoji="0" lang="zh-CN" altLang="zh-CN" sz="1800" u="none" strike="noStrike" kern="1200" cap="none" spc="0" normalizeH="0" baseline="0" noProof="0">
                  <a:ln>
                    <a:noFill/>
                  </a:ln>
                  <a:solidFill>
                    <a:srgbClr val="000000"/>
                  </a:solidFill>
                  <a:effectLst/>
                  <a:uLnTx/>
                  <a:uFillTx/>
                  <a:latin typeface="思源黑体 CN Bold" panose="020b0800000000000000" pitchFamily="34" charset="-122"/>
                  <a:ea typeface="思源黑体 CN Bold" panose="020b0800000000000000" pitchFamily="34" charset="-122"/>
                  <a:cs typeface="+mn-ea"/>
                  <a:sym typeface="+mn-lt"/>
                </a:rPr>
                <a:t>可分散风险和不可分散风险</a:t>
              </a:r>
              <a:endParaRPr kumimoji="0" lang="zh-CN" altLang="zh-CN" sz="1800" u="none" strike="noStrike" kern="1200" cap="none" spc="0" normalizeH="0" baseline="0" noProof="0">
                <a:ln>
                  <a:noFill/>
                </a:ln>
                <a:solidFill>
                  <a:srgbClr val="000000"/>
                </a:solidFill>
                <a:effectLst/>
                <a:uLnTx/>
                <a:uFillTx/>
                <a:latin typeface="思源黑体 CN Bold" panose="020b0800000000000000" pitchFamily="34" charset="-122"/>
                <a:ea typeface="思源黑体 CN Bold" panose="020b0800000000000000" pitchFamily="34" charset="-122"/>
                <a:cs typeface="+mn-ea"/>
                <a:sym typeface="+mn-lt"/>
              </a:endParaRPr>
            </a:p>
          </p:txBody>
        </p:sp>
        <p:sp>
          <p:nvSpPr>
            <p:cNvPr id="13" name="矩形 12"/>
            <p:cNvSpPr/>
            <p:nvPr/>
          </p:nvSpPr>
          <p:spPr>
            <a:xfrm>
              <a:off x="4064553" y="4444632"/>
              <a:ext cx="4564489" cy="550854"/>
            </a:xfrm>
            <a:prstGeom prst="rect">
              <a:avLst/>
            </a:prstGeom>
            <a:ln w="19050">
              <a:solidFill>
                <a:srgbClr val="2E54A1"/>
              </a:solidFill>
              <a:prstDash val="dash"/>
            </a:ln>
          </p:spPr>
          <p:style>
            <a:lnRef idx="2">
              <a:schemeClr val="accent6"/>
            </a:lnRef>
            <a:fillRef idx="1">
              <a:schemeClr val="lt1"/>
            </a:fillRef>
            <a:effectRef idx="0">
              <a:schemeClr val="accent6"/>
            </a:effectRef>
            <a:fontRef idx="minor">
              <a:schemeClr val="dk1"/>
            </a:fontRef>
          </p:style>
          <p:txBody>
            <a:bodyPr anchor="ct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marL="0" marR="0" lvl="0" indent="0" algn="ctr" defTabSz="914400" rtl="0" eaLnBrk="0" fontAlgn="base" latinLnBrk="0" hangingPunct="0">
                <a:lnSpc>
                  <a:spcPct val="130000"/>
                </a:lnSpc>
                <a:spcBef>
                  <a:spcPct val="0"/>
                </a:spcBef>
                <a:spcAft>
                  <a:spcPct val="0"/>
                </a:spcAft>
                <a:buClrTx/>
                <a:buSzTx/>
                <a:buFontTx/>
                <a:buNone/>
                <a:defRPr/>
              </a:pPr>
              <a:r>
                <a:rPr kumimoji="0" lang="zh-CN" altLang="zh-CN" sz="1800" u="none" strike="noStrike" kern="1200" cap="none" spc="0" normalizeH="0" baseline="0" noProof="0">
                  <a:ln>
                    <a:noFill/>
                  </a:ln>
                  <a:solidFill>
                    <a:srgbClr val="000000"/>
                  </a:solidFill>
                  <a:effectLst/>
                  <a:uLnTx/>
                  <a:uFillTx/>
                  <a:latin typeface="思源黑体 CN Bold" panose="020b0800000000000000" pitchFamily="34" charset="-122"/>
                  <a:ea typeface="思源黑体 CN Bold" panose="020b0800000000000000" pitchFamily="34" charset="-122"/>
                  <a:cs typeface="+mn-ea"/>
                  <a:sym typeface="+mn-lt"/>
                </a:rPr>
                <a:t>财产风险、人身风险、责任风险和信用风险</a:t>
              </a:r>
              <a:endParaRPr kumimoji="0" lang="zh-CN" altLang="zh-CN" sz="1800" u="none" strike="noStrike" kern="1200" cap="none" spc="0" normalizeH="0" baseline="0" noProof="0">
                <a:ln>
                  <a:noFill/>
                </a:ln>
                <a:solidFill>
                  <a:srgbClr val="000000"/>
                </a:solidFill>
                <a:effectLst/>
                <a:uLnTx/>
                <a:uFillTx/>
                <a:latin typeface="思源黑体 CN Bold" panose="020b0800000000000000" pitchFamily="34" charset="-122"/>
                <a:ea typeface="思源黑体 CN Bold" panose="020b0800000000000000" pitchFamily="34" charset="-122"/>
                <a:cs typeface="+mn-ea"/>
                <a:sym typeface="+mn-lt"/>
              </a:endParaRPr>
            </a:p>
          </p:txBody>
        </p:sp>
        <p:sp>
          <p:nvSpPr>
            <p:cNvPr id="14" name="矩形 13"/>
            <p:cNvSpPr/>
            <p:nvPr/>
          </p:nvSpPr>
          <p:spPr>
            <a:xfrm>
              <a:off x="1443347" y="5189158"/>
              <a:ext cx="2413225" cy="511168"/>
            </a:xfrm>
            <a:prstGeom prst="rect">
              <a:avLst/>
            </a:prstGeom>
            <a:ln>
              <a:solidFill>
                <a:srgbClr val="2E54A1"/>
              </a:solidFill>
            </a:ln>
          </p:spPr>
          <p:style>
            <a:lnRef idx="2">
              <a:schemeClr val="accent6"/>
            </a:lnRef>
            <a:fillRef idx="1">
              <a:schemeClr val="lt1"/>
            </a:fillRef>
            <a:effectRef idx="0">
              <a:schemeClr val="accent6"/>
            </a:effectRef>
            <a:fontRef idx="minor">
              <a:schemeClr val="dk1"/>
            </a:fontRef>
          </p:style>
          <p:txBody>
            <a:bodyPr anchor="ct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marL="0" marR="0" lvl="0" indent="0" algn="ctr" defTabSz="914400" rtl="0" eaLnBrk="0" fontAlgn="base" latinLnBrk="0" hangingPunct="0">
                <a:lnSpc>
                  <a:spcPct val="130000"/>
                </a:lnSpc>
                <a:spcBef>
                  <a:spcPct val="0"/>
                </a:spcBef>
                <a:spcAft>
                  <a:spcPct val="0"/>
                </a:spcAft>
                <a:buClrTx/>
                <a:buSzTx/>
                <a:buFontTx/>
                <a:buNone/>
                <a:defRPr/>
              </a:pPr>
              <a:r>
                <a:rPr kumimoji="0" lang="zh-CN" altLang="zh-CN" sz="1800" u="none" strike="noStrike" kern="1200" cap="none" spc="0" normalizeH="0" baseline="0" noProof="0">
                  <a:ln>
                    <a:noFill/>
                  </a:ln>
                  <a:solidFill>
                    <a:srgbClr val="000000"/>
                  </a:solidFill>
                  <a:effectLst/>
                  <a:uLnTx/>
                  <a:uFillTx/>
                  <a:latin typeface="思源黑体 CN Bold" panose="020b0800000000000000" pitchFamily="34" charset="-122"/>
                  <a:ea typeface="思源黑体 CN Bold" panose="020b0800000000000000" pitchFamily="34" charset="-122"/>
                  <a:cs typeface="+mn-ea"/>
                  <a:sym typeface="+mn-lt"/>
                </a:rPr>
                <a:t>损失形成的原因</a:t>
              </a:r>
              <a:endParaRPr kumimoji="0" lang="zh-CN" altLang="zh-CN" sz="1800" u="none" strike="noStrike" kern="1200" cap="none" spc="0" normalizeH="0" baseline="0" noProof="0">
                <a:ln>
                  <a:noFill/>
                </a:ln>
                <a:solidFill>
                  <a:srgbClr val="000000"/>
                </a:solidFill>
                <a:effectLst/>
                <a:uLnTx/>
                <a:uFillTx/>
                <a:latin typeface="思源黑体 CN Bold" panose="020b0800000000000000" pitchFamily="34" charset="-122"/>
                <a:ea typeface="思源黑体 CN Bold" panose="020b0800000000000000" pitchFamily="34" charset="-122"/>
                <a:cs typeface="+mn-ea"/>
                <a:sym typeface="+mn-lt"/>
              </a:endParaRPr>
            </a:p>
          </p:txBody>
        </p:sp>
        <p:sp>
          <p:nvSpPr>
            <p:cNvPr id="15" name="矩形 14"/>
            <p:cNvSpPr/>
            <p:nvPr/>
          </p:nvSpPr>
          <p:spPr>
            <a:xfrm>
              <a:off x="4064553" y="5127247"/>
              <a:ext cx="4564489" cy="550854"/>
            </a:xfrm>
            <a:prstGeom prst="rect">
              <a:avLst/>
            </a:prstGeom>
            <a:ln w="19050">
              <a:solidFill>
                <a:srgbClr val="2E54A1"/>
              </a:solidFill>
              <a:prstDash val="dash"/>
            </a:ln>
          </p:spPr>
          <p:style>
            <a:lnRef idx="2">
              <a:schemeClr val="accent6"/>
            </a:lnRef>
            <a:fillRef idx="1">
              <a:schemeClr val="lt1"/>
            </a:fillRef>
            <a:effectRef idx="0">
              <a:schemeClr val="accent6"/>
            </a:effectRef>
            <a:fontRef idx="minor">
              <a:schemeClr val="dk1"/>
            </a:fontRef>
          </p:style>
          <p:txBody>
            <a:bodyPr anchor="ct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marL="0" marR="0" lvl="0" indent="0" algn="ctr" defTabSz="914400" rtl="0" eaLnBrk="0" fontAlgn="base" latinLnBrk="0" hangingPunct="0">
                <a:lnSpc>
                  <a:spcPct val="130000"/>
                </a:lnSpc>
                <a:spcBef>
                  <a:spcPct val="0"/>
                </a:spcBef>
                <a:spcAft>
                  <a:spcPct val="0"/>
                </a:spcAft>
                <a:buClrTx/>
                <a:buSzTx/>
                <a:buFontTx/>
                <a:buNone/>
                <a:defRPr/>
              </a:pPr>
              <a:r>
                <a:rPr kumimoji="0" lang="zh-CN" altLang="zh-CN" sz="1800" u="none" strike="noStrike" kern="1200" cap="none" spc="0" normalizeH="0" baseline="0" noProof="0">
                  <a:ln>
                    <a:noFill/>
                  </a:ln>
                  <a:solidFill>
                    <a:srgbClr val="000000"/>
                  </a:solidFill>
                  <a:effectLst/>
                  <a:uLnTx/>
                  <a:uFillTx/>
                  <a:latin typeface="思源黑体 CN Bold" panose="020b0800000000000000" pitchFamily="34" charset="-122"/>
                  <a:ea typeface="思源黑体 CN Bold" panose="020b0800000000000000" pitchFamily="34" charset="-122"/>
                  <a:cs typeface="+mn-ea"/>
                  <a:sym typeface="+mn-lt"/>
                </a:rPr>
                <a:t>自然风险、社会风险、经济风险和政治风险</a:t>
              </a:r>
              <a:endParaRPr kumimoji="0" lang="zh-CN" altLang="zh-CN" sz="1800" u="none" strike="noStrike" kern="1200" cap="none" spc="0" normalizeH="0" baseline="0" noProof="0">
                <a:ln>
                  <a:noFill/>
                </a:ln>
                <a:solidFill>
                  <a:srgbClr val="000000"/>
                </a:solidFill>
                <a:effectLst/>
                <a:uLnTx/>
                <a:uFillTx/>
                <a:latin typeface="思源黑体 CN Bold" panose="020b0800000000000000" pitchFamily="34" charset="-122"/>
                <a:ea typeface="思源黑体 CN Bold" panose="020b0800000000000000" pitchFamily="34" charset="-122"/>
                <a:cs typeface="+mn-ea"/>
                <a:sym typeface="+mn-lt"/>
              </a:endParaRPr>
            </a:p>
          </p:txBody>
        </p:sp>
      </p:grpSp>
      <p:sp>
        <p:nvSpPr>
          <p:cNvPr id="4" name="文本框 3"/>
          <p:cNvSpPr txBox="1"/>
          <p:nvPr/>
        </p:nvSpPr>
        <p:spPr>
          <a:xfrm>
            <a:off x="695482" y="264512"/>
            <a:ext cx="285701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rPr>
              <a:t>风险识别与分析</a:t>
            </a:r>
            <a:endPar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2" name="文本框 1"/>
          <p:cNvSpPr txBox="1"/>
          <p:nvPr>
            <p:custDataLst>
              <p:tags r:id="rId2"/>
            </p:custDataLst>
          </p:nvPr>
        </p:nvSpPr>
        <p:spPr>
          <a:xfrm>
            <a:off x="822482" y="391512"/>
            <a:ext cx="285701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rPr>
              <a:t>风险识别与分析</a:t>
            </a:r>
            <a:endPar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endParaRPr>
          </a:p>
        </p:txBody>
      </p:sp>
      <p:grpSp>
        <p:nvGrpSpPr>
          <p:cNvPr id="45" name="组合 44"/>
          <p:cNvGrpSpPr/>
          <p:nvPr/>
        </p:nvGrpSpPr>
        <p:grpSpPr>
          <a:xfrm>
            <a:off x="438785" y="332105"/>
            <a:ext cx="2309495" cy="456993"/>
            <a:chOff x="1005707" y="363582"/>
            <a:chExt cx="3059029" cy="605261"/>
          </a:xfrm>
        </p:grpSpPr>
        <p:grpSp>
          <p:nvGrpSpPr>
            <p:cNvPr id="42" name="组合 41"/>
            <p:cNvGrpSpPr/>
            <p:nvPr/>
          </p:nvGrpSpPr>
          <p:grpSpPr>
            <a:xfrm>
              <a:off x="1005707" y="448865"/>
              <a:ext cx="715871" cy="470926"/>
              <a:chOff x="1878066" y="490905"/>
              <a:chExt cx="715871" cy="470926"/>
            </a:xfrm>
          </p:grpSpPr>
          <p:sp>
            <p:nvSpPr>
              <p:cNvPr id="41" name="对角圆角矩形 40"/>
              <p:cNvSpPr/>
              <p:nvPr>
                <p:custDataLst>
                  <p:tags r:id="rId3"/>
                </p:custDataLst>
              </p:nvPr>
            </p:nvSpPr>
            <p:spPr>
              <a:xfrm>
                <a:off x="2033474" y="609800"/>
                <a:ext cx="560463" cy="352031"/>
              </a:xfrm>
              <a:prstGeom prst="round2DiagRect">
                <a:avLst>
                  <a:gd name="adj1" fmla="val 45885"/>
                  <a:gd name="adj2" fmla="val 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0" name="对角圆角矩形 39"/>
              <p:cNvSpPr/>
              <p:nvPr>
                <p:custDataLst>
                  <p:tags r:id="rId4"/>
                </p:custDataLst>
              </p:nvPr>
            </p:nvSpPr>
            <p:spPr>
              <a:xfrm>
                <a:off x="1878066" y="490905"/>
                <a:ext cx="560463" cy="352031"/>
              </a:xfrm>
              <a:prstGeom prst="round2DiagRect">
                <a:avLst>
                  <a:gd name="adj1" fmla="val 45885"/>
                  <a:gd name="adj2" fmla="val 0"/>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
          <p:nvSpPr>
            <p:cNvPr id="43" name="文本框 42"/>
            <p:cNvSpPr txBox="1"/>
            <p:nvPr>
              <p:custDataLst>
                <p:tags r:id="rId5"/>
              </p:custDataLst>
            </p:nvPr>
          </p:nvSpPr>
          <p:spPr>
            <a:xfrm>
              <a:off x="1789599" y="363582"/>
              <a:ext cx="2275137" cy="48779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solidFill>
                    <a:schemeClr val="tx1">
                      <a:lumMod val="75000"/>
                      <a:lumOff val="2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ea"/>
                </a:rPr>
                <a:t>风险识别</a:t>
              </a:r>
              <a:endParaRPr kumimoji="1" lang="en-US" altLang="zh-CN">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4" name="文本框 43"/>
            <p:cNvSpPr txBox="1"/>
            <p:nvPr>
              <p:custDataLst>
                <p:tags r:id="rId6"/>
              </p:custDataLst>
            </p:nvPr>
          </p:nvSpPr>
          <p:spPr>
            <a:xfrm>
              <a:off x="1789702" y="766998"/>
              <a:ext cx="1480208" cy="2018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COMPANY</a:t>
              </a:r>
              <a:r>
                <a:rPr kumimoji="1" lang="zh-CN" altLang="en-US"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 </a:t>
              </a:r>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SLOGAN</a:t>
              </a:r>
              <a:endPar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100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left)">
                                      <p:cBhvr>
                                        <p:cTn id="12"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4294967295"/>
          </p:nvPr>
        </p:nvSpPr>
        <p:spPr>
          <a:xfrm>
            <a:off x="822325" y="2459990"/>
            <a:ext cx="5160645" cy="1698625"/>
          </a:xfrm>
          <a:prstGeom prst="rect">
            <a:avLst/>
          </a:prstGeom>
          <a:noFill/>
          <a:ln>
            <a:noFill/>
          </a:ln>
        </p:spPr>
        <p:txBody>
          <a:bodyPr/>
          <a:lstStyle/>
          <a:p>
            <a:pPr marL="0" indent="0" algn="just">
              <a:lnSpc>
                <a:spcPct val="130000"/>
              </a:lnSpc>
              <a:spcBef>
                <a:spcPct val="0"/>
              </a:spcBef>
              <a:buNone/>
            </a:pPr>
            <a:r>
              <a:rPr lang="zh-CN" altLang="en-US" sz="2000" kern="1200">
                <a:solidFill>
                  <a:srgbClr val="2E54A1"/>
                </a:solidFill>
                <a:cs typeface="+mn-ea"/>
                <a:sym typeface="+mn-lt"/>
              </a:rPr>
              <a:t>风险管理：</a:t>
            </a:r>
            <a:r>
              <a:rPr lang="zh-CN" altLang="en-US" sz="2000" kern="1200">
                <a:solidFill>
                  <a:schemeClr val="tx1">
                    <a:lumMod val="85000"/>
                    <a:lumOff val="15000"/>
                  </a:schemeClr>
                </a:solidFill>
                <a:cs typeface="+mn-ea"/>
                <a:sym typeface="+mn-lt"/>
              </a:rPr>
              <a:t>是指组织通过对风险的识别、衡量和处理，力求以最小的经济代价为组织目标的实现提供安全保障的管理活动。</a:t>
            </a:r>
            <a:endParaRPr lang="zh-CN" altLang="en-US" sz="2000" kern="1200">
              <a:solidFill>
                <a:schemeClr val="tx1">
                  <a:lumMod val="85000"/>
                  <a:lumOff val="15000"/>
                </a:schemeClr>
              </a:solidFill>
              <a:cs typeface="+mn-ea"/>
              <a:sym typeface="+mn-lt"/>
            </a:endParaRPr>
          </a:p>
        </p:txBody>
      </p:sp>
      <p:sp>
        <p:nvSpPr>
          <p:cNvPr id="5" name="圆角矩形 21"/>
          <p:cNvSpPr/>
          <p:nvPr/>
        </p:nvSpPr>
        <p:spPr>
          <a:xfrm>
            <a:off x="1586594" y="1688827"/>
            <a:ext cx="4414838" cy="530225"/>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lvl="0" eaLnBrk="0" fontAlgn="base" hangingPunct="0">
              <a:lnSpc>
                <a:spcPct val="130000"/>
              </a:lnSpc>
              <a:spcBef>
                <a:spcPct val="0"/>
              </a:spcBef>
              <a:spcAft>
                <a:spcPct val="0"/>
              </a:spcAft>
              <a:defRPr/>
            </a:pPr>
            <a:r>
              <a:rPr lang="zh-CN" altLang="en-US" sz="2800">
                <a:solidFill>
                  <a:schemeClr val="tx1">
                    <a:lumMod val="85000"/>
                    <a:lumOff val="1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lt"/>
              </a:rPr>
              <a:t>风险管理的目标</a:t>
            </a:r>
            <a:endParaRPr kumimoji="0" lang="zh-CN" altLang="en-US" sz="2800" u="none" strike="noStrike" kern="1200" cap="none" spc="0" normalizeH="0" baseline="0" noProof="0">
              <a:ln>
                <a:noFill/>
              </a:ln>
              <a:solidFill>
                <a:schemeClr val="tx1">
                  <a:lumMod val="85000"/>
                  <a:lumOff val="15000"/>
                </a:schemeClr>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sym typeface="+mn-lt"/>
            </a:endParaRPr>
          </a:p>
        </p:txBody>
      </p:sp>
      <p:sp>
        <p:nvSpPr>
          <p:cNvPr id="8" name="Oval 29"/>
          <p:cNvSpPr>
            <a:spLocks noChangeAspect="1"/>
          </p:cNvSpPr>
          <p:nvPr/>
        </p:nvSpPr>
        <p:spPr>
          <a:xfrm>
            <a:off x="861833" y="1624992"/>
            <a:ext cx="581247" cy="581475"/>
          </a:xfrm>
          <a:prstGeom prst="ellipse">
            <a:avLst/>
          </a:prstGeom>
          <a:solidFill>
            <a:srgbClr val="2E54A1"/>
          </a:soli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defTabSz="914400"/>
            <a:r>
              <a:rPr lang="zh-CN" altLang="en-US" sz="240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rPr>
              <a:t>二</a:t>
            </a:r>
            <a:endParaRPr lang="en-US" sz="240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9" name="内容占位符 2"/>
          <p:cNvSpPr txBox="1"/>
          <p:nvPr/>
        </p:nvSpPr>
        <p:spPr>
          <a:xfrm>
            <a:off x="822325" y="4158485"/>
            <a:ext cx="4347429" cy="1429230"/>
          </a:xfrm>
          <a:prstGeom prst="rect">
            <a:avLst/>
          </a:prstGeom>
          <a:noFill/>
          <a:ln>
            <a:noFill/>
          </a:ln>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30000"/>
              </a:lnSpc>
              <a:spcBef>
                <a:spcPct val="0"/>
              </a:spcBef>
              <a:buFont typeface="思源黑体 CN Bold" panose="020b0800000000000000" pitchFamily="34" charset="-122"/>
              <a:buNone/>
            </a:pPr>
            <a:r>
              <a:rPr lang="zh-CN" altLang="en-US" sz="20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风险管理是一项目标导向性的组织工作。其根本目标就是力求以最小的成本支出来保障组织目标的实现。</a:t>
            </a:r>
            <a:endParaRPr lang="en-US" altLang="zh-CN" sz="20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p:txBody>
      </p:sp>
      <p:sp>
        <p:nvSpPr>
          <p:cNvPr id="2" name="文本框 1"/>
          <p:cNvSpPr txBox="1"/>
          <p:nvPr/>
        </p:nvSpPr>
        <p:spPr>
          <a:xfrm>
            <a:off x="695482" y="264512"/>
            <a:ext cx="285701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rPr>
              <a:t>风险识别与分析</a:t>
            </a:r>
            <a:endPar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14339" name="内容占位符 2"/>
          <p:cNvSpPr>
            <a:spLocks noGrp="1"/>
          </p:cNvSpPr>
          <p:nvPr>
            <p:custDataLst>
              <p:tags r:id="rId2"/>
            </p:custDataLst>
          </p:nvPr>
        </p:nvSpPr>
        <p:spPr>
          <a:xfrm>
            <a:off x="6237788" y="2460168"/>
            <a:ext cx="4553857" cy="1835150"/>
          </a:xfrm>
          <a:prstGeom prst="rect">
            <a:avLst/>
          </a:prstGeom>
          <a:noFill/>
          <a:ln>
            <a:noFill/>
          </a:ln>
        </p:spPr>
        <p:txBody>
          <a:bodyPr vert="horz" lIns="91440" tIns="45720" rIns="91440" bIns="45720" rtlCol="0">
            <a:norm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30000"/>
              </a:lnSpc>
              <a:spcBef>
                <a:spcPct val="0"/>
              </a:spcBef>
              <a:buNone/>
            </a:pPr>
            <a:r>
              <a:rPr lang="zh-CN" altLang="en-US" sz="2000" kern="1200">
                <a:solidFill>
                  <a:schemeClr val="tx1">
                    <a:lumMod val="85000"/>
                    <a:lumOff val="15000"/>
                  </a:schemeClr>
                </a:solidFill>
                <a:cs typeface="+mn-ea"/>
                <a:sym typeface="+mn-lt"/>
              </a:rPr>
              <a:t>风险识别是指管理者运用相关的知识和方法，全面、系统和连续地发现和描述组织所面临的各种风险、风险原因以及潜在的后果。</a:t>
            </a:r>
            <a:endParaRPr lang="en-US" altLang="zh-CN" sz="2000" kern="1200">
              <a:solidFill>
                <a:schemeClr val="tx1">
                  <a:lumMod val="85000"/>
                  <a:lumOff val="15000"/>
                </a:schemeClr>
              </a:solidFill>
              <a:cs typeface="+mn-ea"/>
              <a:sym typeface="+mn-lt"/>
            </a:endParaRPr>
          </a:p>
        </p:txBody>
      </p:sp>
      <p:sp>
        <p:nvSpPr>
          <p:cNvPr id="4" name="圆角矩形 21"/>
          <p:cNvSpPr/>
          <p:nvPr>
            <p:custDataLst>
              <p:tags r:id="rId3"/>
            </p:custDataLst>
          </p:nvPr>
        </p:nvSpPr>
        <p:spPr>
          <a:xfrm>
            <a:off x="7055033" y="1624964"/>
            <a:ext cx="4414838" cy="530225"/>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lvl="0" eaLnBrk="0" fontAlgn="base" hangingPunct="0">
              <a:lnSpc>
                <a:spcPct val="130000"/>
              </a:lnSpc>
              <a:spcBef>
                <a:spcPct val="0"/>
              </a:spcBef>
              <a:spcAft>
                <a:spcPct val="0"/>
              </a:spcAft>
              <a:defRPr/>
            </a:pPr>
            <a:r>
              <a:rPr lang="zh-CN" altLang="en-US" sz="2800">
                <a:solidFill>
                  <a:schemeClr val="tx1">
                    <a:lumMod val="85000"/>
                    <a:lumOff val="1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lt"/>
              </a:rPr>
              <a:t>风险识别的过程</a:t>
            </a:r>
            <a:endParaRPr kumimoji="0" lang="zh-CN" altLang="en-US" sz="2800" u="none" strike="noStrike" kern="1200" cap="none" spc="0" normalizeH="0" baseline="0" noProof="0">
              <a:ln>
                <a:noFill/>
              </a:ln>
              <a:solidFill>
                <a:schemeClr val="tx1">
                  <a:lumMod val="85000"/>
                  <a:lumOff val="15000"/>
                </a:schemeClr>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sym typeface="+mn-lt"/>
            </a:endParaRPr>
          </a:p>
        </p:txBody>
      </p:sp>
      <p:sp>
        <p:nvSpPr>
          <p:cNvPr id="12" name="Oval 29"/>
          <p:cNvSpPr>
            <a:spLocks noChangeAspect="1"/>
          </p:cNvSpPr>
          <p:nvPr>
            <p:custDataLst>
              <p:tags r:id="rId4"/>
            </p:custDataLst>
          </p:nvPr>
        </p:nvSpPr>
        <p:spPr>
          <a:xfrm>
            <a:off x="6237562" y="1637964"/>
            <a:ext cx="581247" cy="581475"/>
          </a:xfrm>
          <a:prstGeom prst="ellipse">
            <a:avLst/>
          </a:prstGeom>
          <a:solidFill>
            <a:srgbClr val="2E54A1"/>
          </a:soli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defTabSz="914400"/>
            <a:r>
              <a:rPr lang="zh-CN" altLang="en-US" sz="240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rPr>
              <a:t>三</a:t>
            </a:r>
            <a:endParaRPr lang="en-US" sz="240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11" name="文本框 10"/>
          <p:cNvSpPr txBox="1"/>
          <p:nvPr>
            <p:custDataLst>
              <p:tags r:id="rId5"/>
            </p:custDataLst>
          </p:nvPr>
        </p:nvSpPr>
        <p:spPr>
          <a:xfrm>
            <a:off x="822482" y="391512"/>
            <a:ext cx="285701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rPr>
              <a:t>风险识别与分析</a:t>
            </a:r>
            <a:endPar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endParaRPr>
          </a:p>
        </p:txBody>
      </p:sp>
      <p:grpSp>
        <p:nvGrpSpPr>
          <p:cNvPr id="45" name="组合 44"/>
          <p:cNvGrpSpPr/>
          <p:nvPr/>
        </p:nvGrpSpPr>
        <p:grpSpPr>
          <a:xfrm>
            <a:off x="438785" y="332105"/>
            <a:ext cx="2309495" cy="456993"/>
            <a:chOff x="1005707" y="363582"/>
            <a:chExt cx="3059029" cy="605261"/>
          </a:xfrm>
        </p:grpSpPr>
        <p:grpSp>
          <p:nvGrpSpPr>
            <p:cNvPr id="42" name="组合 41"/>
            <p:cNvGrpSpPr/>
            <p:nvPr/>
          </p:nvGrpSpPr>
          <p:grpSpPr>
            <a:xfrm>
              <a:off x="1005707" y="448865"/>
              <a:ext cx="715871" cy="470926"/>
              <a:chOff x="1878066" y="490905"/>
              <a:chExt cx="715871" cy="470926"/>
            </a:xfrm>
          </p:grpSpPr>
          <p:sp>
            <p:nvSpPr>
              <p:cNvPr id="41" name="对角圆角矩形 40"/>
              <p:cNvSpPr/>
              <p:nvPr>
                <p:custDataLst>
                  <p:tags r:id="rId6"/>
                </p:custDataLst>
              </p:nvPr>
            </p:nvSpPr>
            <p:spPr>
              <a:xfrm>
                <a:off x="2033474" y="609800"/>
                <a:ext cx="560463" cy="352031"/>
              </a:xfrm>
              <a:prstGeom prst="round2DiagRect">
                <a:avLst>
                  <a:gd name="adj1" fmla="val 45885"/>
                  <a:gd name="adj2" fmla="val 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0" name="对角圆角矩形 39"/>
              <p:cNvSpPr/>
              <p:nvPr>
                <p:custDataLst>
                  <p:tags r:id="rId7"/>
                </p:custDataLst>
              </p:nvPr>
            </p:nvSpPr>
            <p:spPr>
              <a:xfrm>
                <a:off x="1878066" y="490905"/>
                <a:ext cx="560463" cy="352031"/>
              </a:xfrm>
              <a:prstGeom prst="round2DiagRect">
                <a:avLst>
                  <a:gd name="adj1" fmla="val 45885"/>
                  <a:gd name="adj2" fmla="val 0"/>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
          <p:nvSpPr>
            <p:cNvPr id="43" name="文本框 42"/>
            <p:cNvSpPr txBox="1"/>
            <p:nvPr>
              <p:custDataLst>
                <p:tags r:id="rId8"/>
              </p:custDataLst>
            </p:nvPr>
          </p:nvSpPr>
          <p:spPr>
            <a:xfrm>
              <a:off x="1789599" y="363582"/>
              <a:ext cx="2275137" cy="48779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solidFill>
                    <a:schemeClr val="tx1">
                      <a:lumMod val="75000"/>
                      <a:lumOff val="2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ea"/>
                </a:rPr>
                <a:t>风险识别</a:t>
              </a:r>
              <a:endParaRPr kumimoji="1" lang="en-US" altLang="zh-CN">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4" name="文本框 43"/>
            <p:cNvSpPr txBox="1"/>
            <p:nvPr>
              <p:custDataLst>
                <p:tags r:id="rId9"/>
              </p:custDataLst>
            </p:nvPr>
          </p:nvSpPr>
          <p:spPr>
            <a:xfrm>
              <a:off x="1789702" y="766998"/>
              <a:ext cx="1480208" cy="2018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COMPANY</a:t>
              </a:r>
              <a:r>
                <a:rPr kumimoji="1" lang="zh-CN" altLang="en-US"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 </a:t>
              </a:r>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SLOGAN</a:t>
              </a:r>
              <a:endPar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53" presetClass="entr" presetSubtype="16" dur="50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3">
                                            <p:txEl>
                                              <p:pRg st="0" end="0"/>
                                            </p:txEl>
                                          </p:spTgt>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45" presetClass="entr" presetSubtype="0" dur="200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2000"/>
                                        <p:tgtEl>
                                          <p:spTgt spid="9"/>
                                        </p:tgtEl>
                                      </p:cBhvr>
                                    </p:animEffect>
                                    <p:anim calcmode="lin" valueType="num">
                                      <p:cBhvr>
                                        <p:cTn id="20" dur="2000" fill="hold"/>
                                        <p:tgtEl>
                                          <p:spTgt spid="9"/>
                                        </p:tgtEl>
                                        <p:attrNameLst>
                                          <p:attrName>ppt_w</p:attrName>
                                        </p:attrNameLst>
                                      </p:cBhvr>
                                      <p:tavLst>
                                        <p:tav tm="0" fmla="#ppt_w*sin(2.5*pi*$)">
                                          <p:val>
                                            <p:fltVal val="0"/>
                                          </p:val>
                                        </p:tav>
                                        <p:tav tm="100000">
                                          <p:val>
                                            <p:fltVal val="1"/>
                                          </p:val>
                                        </p:tav>
                                      </p:tavLst>
                                    </p:anim>
                                    <p:anim calcmode="lin" valueType="num">
                                      <p:cBhvr>
                                        <p:cTn id="21" dur="2000" fill="hold"/>
                                        <p:tgtEl>
                                          <p:spTgt spid="9"/>
                                        </p:tgtEl>
                                        <p:attrNameLst>
                                          <p:attrName>ppt_h</p:attrName>
                                        </p:attrNameLst>
                                      </p:cBhvr>
                                      <p:tavLst>
                                        <p:tav tm="0">
                                          <p:val>
                                            <p:strVal val="#ppt_h"/>
                                          </p:val>
                                        </p:tav>
                                        <p:tav tm="100000">
                                          <p:val>
                                            <p:strVal val="#ppt_h"/>
                                          </p:val>
                                        </p:tav>
                                      </p:tavLst>
                                    </p:anim>
                                  </p:childTnLst>
                                </p:cTn>
                              </p:par>
                            </p:childTnLst>
                          </p:cTn>
                        </p:par>
                      </p:childTnLst>
                    </p:cTn>
                  </p:par>
                  <p:par>
                    <p:cTn id="22" fill="hold" nodeType="clickPar">
                      <p:stCondLst>
                        <p:cond delay="indefinite"/>
                      </p:stCondLst>
                      <p:childTnLst>
                        <p:par>
                          <p:cTn id="23" fill="hold">
                            <p:stCondLst>
                              <p:cond delay="0"/>
                            </p:stCondLst>
                            <p:childTnLst>
                              <p:par>
                                <p:cTn id="24" presetID="14" presetClass="entr" presetSubtype="10" dur="500" fill="hold" grpId="0"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randombar(horizontal)">
                                      <p:cBhvr>
                                        <p:cTn id="26" dur="500"/>
                                        <p:tgtEl>
                                          <p:spTgt spid="4"/>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14339">
                                            <p:txEl>
                                              <p:pRg st="0" end="0"/>
                                            </p:txEl>
                                          </p:spTgt>
                                        </p:tgtEl>
                                        <p:attrNameLst>
                                          <p:attrName>style.visibility</p:attrName>
                                        </p:attrNameLst>
                                      </p:cBhvr>
                                      <p:to>
                                        <p:strVal val="visible"/>
                                      </p:to>
                                    </p:set>
                                    <p:anim calcmode="lin" valueType="num">
                                      <p:cBhvr additive="base">
                                        <p:cTn id="31" dur="500" fill="hold"/>
                                        <p:tgtEl>
                                          <p:spTgt spid="14339">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433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9" grpId="0"/>
      <p:bldP spid="14339" grpId="0" build="p"/>
      <p:bldP spid="4"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内容占位符 2"/>
          <p:cNvSpPr>
            <a:spLocks noGrp="1"/>
          </p:cNvSpPr>
          <p:nvPr>
            <p:ph idx="4294967295"/>
          </p:nvPr>
        </p:nvSpPr>
        <p:spPr>
          <a:xfrm>
            <a:off x="1109345" y="2366282"/>
            <a:ext cx="10263505" cy="1167130"/>
          </a:xfrm>
          <a:prstGeom prst="rect">
            <a:avLst/>
          </a:prstGeom>
          <a:noFill/>
          <a:ln>
            <a:noFill/>
          </a:ln>
        </p:spPr>
        <p:txBody>
          <a:bodyPr/>
          <a:lstStyle/>
          <a:p>
            <a:pPr marL="0" indent="0">
              <a:lnSpc>
                <a:spcPct val="130000"/>
              </a:lnSpc>
              <a:spcBef>
                <a:spcPct val="0"/>
              </a:spcBef>
              <a:buNone/>
            </a:pPr>
            <a:r>
              <a:rPr lang="zh-CN" altLang="en-US" sz="1800" kern="1200">
                <a:solidFill>
                  <a:srgbClr val="2B406C"/>
                </a:solidFill>
                <a:cs typeface="+mn-ea"/>
                <a:sym typeface="+mn-lt"/>
              </a:rPr>
              <a:t>在风险事故尚未发生时，风险管理的目的是尽可能地消除、降低或转移风险事故的发生，确保组织的正常运营。</a:t>
            </a:r>
            <a:endParaRPr lang="en-US" altLang="zh-CN" sz="1800" kern="1200">
              <a:solidFill>
                <a:srgbClr val="2B406C"/>
              </a:solidFill>
              <a:cs typeface="+mn-ea"/>
              <a:sym typeface="+mn-lt"/>
            </a:endParaRPr>
          </a:p>
        </p:txBody>
      </p:sp>
      <p:sp>
        <p:nvSpPr>
          <p:cNvPr id="17" name="矩形 16"/>
          <p:cNvSpPr/>
          <p:nvPr/>
        </p:nvSpPr>
        <p:spPr>
          <a:xfrm>
            <a:off x="1109345" y="3327684"/>
            <a:ext cx="10263505" cy="770255"/>
          </a:xfrm>
          <a:prstGeom prst="rect">
            <a:avLst/>
          </a:prstGeom>
          <a:noFill/>
          <a:ln w="19050">
            <a:noFill/>
            <a:prstDash val="dash"/>
          </a:ln>
        </p:spPr>
        <p:style>
          <a:lnRef idx="2">
            <a:schemeClr val="accent6"/>
          </a:lnRef>
          <a:fillRef idx="1">
            <a:schemeClr val="lt1"/>
          </a:fillRef>
          <a:effectRef idx="0">
            <a:schemeClr val="accent6"/>
          </a:effectRef>
          <a:fontRef idx="minor">
            <a:schemeClr val="dk1"/>
          </a:fontRef>
        </p:style>
        <p:txBody>
          <a:bodyPr anchor="ct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30000"/>
              </a:lnSpc>
              <a:spcBef>
                <a:spcPct val="0"/>
              </a:spcBef>
              <a:spcAft>
                <a:spcPct val="0"/>
              </a:spcAft>
              <a:buClrTx/>
              <a:buSzTx/>
              <a:buFontTx/>
              <a:buNone/>
              <a:defRPr/>
            </a:pPr>
            <a:r>
              <a:rPr kumimoji="0" lang="zh-CN" altLang="en-US" sz="1600" u="none" strike="noStrike" kern="1200" cap="none" spc="0" normalizeH="0" baseline="0" noProof="0">
                <a:ln>
                  <a:noFill/>
                </a:ln>
                <a:solidFill>
                  <a:schemeClr val="tx1">
                    <a:lumMod val="85000"/>
                    <a:lumOff val="15000"/>
                  </a:schemeClr>
                </a:solidFill>
                <a:effectLst/>
                <a:uLnTx/>
                <a:uFillTx/>
                <a:latin typeface="思源黑体 CN Bold" panose="020b0800000000000000" pitchFamily="34" charset="-122"/>
                <a:ea typeface="思源黑体 CN Bold" panose="020b0800000000000000" pitchFamily="34" charset="-122"/>
                <a:cs typeface="+mn-ea"/>
                <a:sym typeface="+mn-lt"/>
              </a:rPr>
              <a:t>经济目标：以经济合理的方式预防潜在的损失。</a:t>
            </a:r>
            <a:r>
              <a:rPr lang="zh-CN" altLang="en-US" sz="1600" noProof="0">
                <a:ln>
                  <a:noFill/>
                </a:ln>
                <a:solidFill>
                  <a:schemeClr val="tx1">
                    <a:lumMod val="85000"/>
                    <a:lumOff val="15000"/>
                  </a:schemeClr>
                </a:solidFill>
                <a:effectLst/>
                <a:uLnTx/>
                <a:uFillTx/>
                <a:latin typeface="思源黑体 CN Bold" panose="020b0800000000000000" pitchFamily="34" charset="-122"/>
                <a:ea typeface="思源黑体 CN Bold" panose="020b0800000000000000" pitchFamily="34" charset="-122"/>
                <a:cs typeface="+mn-ea"/>
                <a:sym typeface="+mn-lt"/>
              </a:rPr>
              <a:t>合法性目标：组织的运营与发展合乎法律规范。社会责任目标：组织还必须关注利益相关者的利益，认真履行相应的社会责任。</a:t>
            </a:r>
            <a:endParaRPr kumimoji="0" lang="zh-CN" altLang="en-US" sz="1600" u="none" strike="noStrike" kern="1200" cap="none" spc="0" normalizeH="0" baseline="0" noProof="0">
              <a:ln>
                <a:noFill/>
              </a:ln>
              <a:solidFill>
                <a:schemeClr val="tx1">
                  <a:lumMod val="85000"/>
                  <a:lumOff val="15000"/>
                </a:schemeClr>
              </a:solidFill>
              <a:effectLst/>
              <a:uLnTx/>
              <a:uFillTx/>
              <a:latin typeface="思源黑体 CN Bold" panose="020b0800000000000000" pitchFamily="34" charset="-122"/>
              <a:ea typeface="思源黑体 CN Bold" panose="020b0800000000000000" pitchFamily="34" charset="-122"/>
              <a:cs typeface="+mn-ea"/>
              <a:sym typeface="+mn-lt"/>
            </a:endParaRPr>
          </a:p>
        </p:txBody>
      </p:sp>
      <p:sp>
        <p:nvSpPr>
          <p:cNvPr id="9" name="矩形: 圆角 8"/>
          <p:cNvSpPr/>
          <p:nvPr/>
        </p:nvSpPr>
        <p:spPr>
          <a:xfrm rot="10800000" flipH="1">
            <a:off x="1115567" y="1620194"/>
            <a:ext cx="5931432" cy="464679"/>
          </a:xfrm>
          <a:prstGeom prst="roundRect">
            <a:avLst>
              <a:gd name="adj" fmla="val 50000"/>
            </a:avLst>
          </a:prstGeom>
          <a:solidFill>
            <a:srgbClr val="2E54A1"/>
          </a:solidFill>
          <a:ln w="28575">
            <a:noFill/>
          </a:ln>
          <a:effectLst>
            <a:outerShdw blurRad="444500" dist="190500" dir="8100000" algn="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u="none" strike="noStrike" kern="120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10" name="文本框 9"/>
          <p:cNvSpPr txBox="1"/>
          <p:nvPr/>
        </p:nvSpPr>
        <p:spPr>
          <a:xfrm>
            <a:off x="930181" y="1593313"/>
            <a:ext cx="6032421" cy="429348"/>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30000"/>
              </a:lnSpc>
            </a:pPr>
            <a:r>
              <a:rPr lang="zh-CN" altLang="en-US" sz="2000">
                <a:solidFill>
                  <a:schemeClr val="bg1"/>
                </a:solidFill>
                <a:latin typeface="思源黑体 CN Bold" panose="020b0800000000000000" pitchFamily="34" charset="-122"/>
                <a:ea typeface="思源黑体 CN Bold" panose="020b0800000000000000" pitchFamily="34" charset="-122"/>
                <a:cs typeface="+mn-ea"/>
                <a:sym typeface="+mn-lt"/>
              </a:rPr>
              <a:t>具体而言，风险管理目标可以区分为两个方面：</a:t>
            </a:r>
            <a:endParaRPr lang="zh-CN" altLang="en-US" sz="2000">
              <a:solidFill>
                <a:schemeClr val="bg1"/>
              </a:solidFill>
              <a:latin typeface="思源黑体 CN Bold" panose="020b0800000000000000" pitchFamily="34" charset="-122"/>
              <a:ea typeface="思源黑体 CN Bold" panose="020b0800000000000000" pitchFamily="34" charset="-122"/>
              <a:cs typeface="+mn-ea"/>
              <a:sym typeface="+mn-lt"/>
            </a:endParaRPr>
          </a:p>
        </p:txBody>
      </p:sp>
      <p:cxnSp>
        <p:nvCxnSpPr>
          <p:cNvPr id="18" name="直接连接符 17"/>
          <p:cNvCxnSpPr/>
          <p:nvPr/>
        </p:nvCxnSpPr>
        <p:spPr>
          <a:xfrm>
            <a:off x="1109345" y="3191015"/>
            <a:ext cx="10263505" cy="0"/>
          </a:xfrm>
          <a:prstGeom prst="line">
            <a:avLst/>
          </a:prstGeom>
          <a:ln w="25400">
            <a:solidFill>
              <a:srgbClr val="2E54A1"/>
            </a:solidFill>
          </a:ln>
        </p:spPr>
        <p:style>
          <a:lnRef idx="1">
            <a:schemeClr val="accent1"/>
          </a:lnRef>
          <a:fillRef idx="0">
            <a:schemeClr val="accent1"/>
          </a:fillRef>
          <a:effectRef idx="0">
            <a:schemeClr val="accent1"/>
          </a:effectRef>
          <a:fontRef idx="minor">
            <a:schemeClr val="tx1"/>
          </a:fontRef>
        </p:style>
      </p:cxnSp>
      <p:sp>
        <p:nvSpPr>
          <p:cNvPr id="19" name="内容占位符 2"/>
          <p:cNvSpPr txBox="1"/>
          <p:nvPr/>
        </p:nvSpPr>
        <p:spPr>
          <a:xfrm>
            <a:off x="1109345" y="4383767"/>
            <a:ext cx="10263505" cy="1167130"/>
          </a:xfrm>
          <a:prstGeom prst="rect">
            <a:avLst/>
          </a:prstGeom>
          <a:noFill/>
          <a:ln>
            <a:noFill/>
          </a:ln>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30000"/>
              </a:lnSpc>
              <a:spcBef>
                <a:spcPct val="0"/>
              </a:spcBef>
              <a:buNone/>
            </a:pPr>
            <a:r>
              <a:rPr lang="zh-CN" altLang="en-US" sz="1800">
                <a:solidFill>
                  <a:srgbClr val="2B406C"/>
                </a:solidFill>
                <a:latin typeface="思源黑体 CN Bold" panose="020b0800000000000000" pitchFamily="34" charset="-122"/>
                <a:ea typeface="思源黑体 CN Bold" panose="020b0800000000000000" pitchFamily="34" charset="-122"/>
                <a:cs typeface="+mn-ea"/>
                <a:sym typeface="+mn-lt"/>
              </a:rPr>
              <a:t>风险事故一旦发生，组织就应努力降低风险事故的影响，采取必要措施，尽快恢复到正常运营状态。</a:t>
            </a:r>
            <a:endParaRPr lang="en-US" altLang="zh-CN" sz="1800">
              <a:solidFill>
                <a:srgbClr val="2B406C"/>
              </a:solidFill>
              <a:latin typeface="思源黑体 CN Bold" panose="020b0800000000000000" pitchFamily="34" charset="-122"/>
              <a:ea typeface="思源黑体 CN Bold" panose="020b0800000000000000" pitchFamily="34" charset="-122"/>
              <a:cs typeface="+mn-ea"/>
              <a:sym typeface="+mn-lt"/>
            </a:endParaRPr>
          </a:p>
        </p:txBody>
      </p:sp>
      <p:sp>
        <p:nvSpPr>
          <p:cNvPr id="22" name="矩形 21"/>
          <p:cNvSpPr/>
          <p:nvPr/>
        </p:nvSpPr>
        <p:spPr>
          <a:xfrm>
            <a:off x="1109345" y="5442234"/>
            <a:ext cx="10263505" cy="770255"/>
          </a:xfrm>
          <a:prstGeom prst="rect">
            <a:avLst/>
          </a:prstGeom>
          <a:noFill/>
          <a:ln w="19050">
            <a:noFill/>
            <a:prstDash val="dash"/>
          </a:ln>
        </p:spPr>
        <p:style>
          <a:lnRef idx="2">
            <a:schemeClr val="accent6"/>
          </a:lnRef>
          <a:fillRef idx="1">
            <a:schemeClr val="lt1"/>
          </a:fillRef>
          <a:effectRef idx="0">
            <a:schemeClr val="accent6"/>
          </a:effectRef>
          <a:fontRef idx="minor">
            <a:schemeClr val="dk1"/>
          </a:fontRef>
        </p:style>
        <p:txBody>
          <a:bodyPr anchor="ct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0" fontAlgn="base" hangingPunct="0">
              <a:lnSpc>
                <a:spcPct val="130000"/>
              </a:lnSpc>
              <a:spcBef>
                <a:spcPct val="0"/>
              </a:spcBef>
              <a:spcAft>
                <a:spcPct val="0"/>
              </a:spcAft>
              <a:defRPr/>
            </a:pPr>
            <a:r>
              <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lt"/>
              </a:rPr>
              <a:t>生存目标：组织应确保在合理的时间内能够部分或全部恢复组织的经营运作。持续经营目标：不能因为损失事件的发生而使经营运作活动中断，以免丧失原有的市场份额。收益稳定目标：组织应尽量稳定运营，消除风险事故的不利影响。社会责任目标：组织应尽量减轻损失事件对利益相关者的不利影响，承担相应的社会责任。</a:t>
            </a:r>
            <a:endPar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lt"/>
            </a:endParaRPr>
          </a:p>
          <a:p>
            <a:pPr eaLnBrk="0" fontAlgn="base" hangingPunct="0">
              <a:lnSpc>
                <a:spcPct val="130000"/>
              </a:lnSpc>
              <a:spcBef>
                <a:spcPct val="0"/>
              </a:spcBef>
              <a:spcAft>
                <a:spcPct val="0"/>
              </a:spcAft>
              <a:defRPr/>
            </a:pPr>
            <a:endPar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lt"/>
            </a:endParaRPr>
          </a:p>
        </p:txBody>
      </p:sp>
      <p:cxnSp>
        <p:nvCxnSpPr>
          <p:cNvPr id="27" name="直接连接符 26"/>
          <p:cNvCxnSpPr/>
          <p:nvPr/>
        </p:nvCxnSpPr>
        <p:spPr>
          <a:xfrm>
            <a:off x="1109345" y="5019815"/>
            <a:ext cx="10263505" cy="0"/>
          </a:xfrm>
          <a:prstGeom prst="line">
            <a:avLst/>
          </a:prstGeom>
          <a:ln w="25400">
            <a:solidFill>
              <a:srgbClr val="2E54A1"/>
            </a:solidFill>
          </a:ln>
        </p:spPr>
        <p:style>
          <a:lnRef idx="1">
            <a:schemeClr val="accent1"/>
          </a:lnRef>
          <a:fillRef idx="0">
            <a:schemeClr val="accent1"/>
          </a:fillRef>
          <a:effectRef idx="0">
            <a:schemeClr val="accent1"/>
          </a:effectRef>
          <a:fontRef idx="minor">
            <a:schemeClr val="tx1"/>
          </a:fontRef>
        </p:style>
      </p:cxnSp>
      <p:sp>
        <p:nvSpPr>
          <p:cNvPr id="2" name="文本框 1"/>
          <p:cNvSpPr txBox="1"/>
          <p:nvPr/>
        </p:nvSpPr>
        <p:spPr>
          <a:xfrm>
            <a:off x="695482" y="264512"/>
            <a:ext cx="285701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rPr>
              <a:t>风险识别与分析</a:t>
            </a:r>
            <a:endPar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3" name="文本框 2"/>
          <p:cNvSpPr txBox="1"/>
          <p:nvPr>
            <p:custDataLst>
              <p:tags r:id="rId2"/>
            </p:custDataLst>
          </p:nvPr>
        </p:nvSpPr>
        <p:spPr>
          <a:xfrm>
            <a:off x="822482" y="391512"/>
            <a:ext cx="285701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rPr>
              <a:t>风险识别与分析</a:t>
            </a:r>
            <a:endPar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endParaRPr>
          </a:p>
        </p:txBody>
      </p:sp>
      <p:grpSp>
        <p:nvGrpSpPr>
          <p:cNvPr id="45" name="组合 44"/>
          <p:cNvGrpSpPr/>
          <p:nvPr/>
        </p:nvGrpSpPr>
        <p:grpSpPr>
          <a:xfrm>
            <a:off x="438785" y="332105"/>
            <a:ext cx="2309495" cy="456993"/>
            <a:chOff x="1005707" y="363582"/>
            <a:chExt cx="3059029" cy="605261"/>
          </a:xfrm>
        </p:grpSpPr>
        <p:grpSp>
          <p:nvGrpSpPr>
            <p:cNvPr id="42" name="组合 41"/>
            <p:cNvGrpSpPr/>
            <p:nvPr/>
          </p:nvGrpSpPr>
          <p:grpSpPr>
            <a:xfrm>
              <a:off x="1005707" y="448865"/>
              <a:ext cx="715871" cy="470926"/>
              <a:chOff x="1878066" y="490905"/>
              <a:chExt cx="715871" cy="470926"/>
            </a:xfrm>
          </p:grpSpPr>
          <p:sp>
            <p:nvSpPr>
              <p:cNvPr id="41" name="对角圆角矩形 40"/>
              <p:cNvSpPr/>
              <p:nvPr>
                <p:custDataLst>
                  <p:tags r:id="rId3"/>
                </p:custDataLst>
              </p:nvPr>
            </p:nvSpPr>
            <p:spPr>
              <a:xfrm>
                <a:off x="2033474" y="609800"/>
                <a:ext cx="560463" cy="352031"/>
              </a:xfrm>
              <a:prstGeom prst="round2DiagRect">
                <a:avLst>
                  <a:gd name="adj1" fmla="val 45885"/>
                  <a:gd name="adj2" fmla="val 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0" name="对角圆角矩形 39"/>
              <p:cNvSpPr/>
              <p:nvPr>
                <p:custDataLst>
                  <p:tags r:id="rId4"/>
                </p:custDataLst>
              </p:nvPr>
            </p:nvSpPr>
            <p:spPr>
              <a:xfrm>
                <a:off x="1878066" y="490905"/>
                <a:ext cx="560463" cy="352031"/>
              </a:xfrm>
              <a:prstGeom prst="round2DiagRect">
                <a:avLst>
                  <a:gd name="adj1" fmla="val 45885"/>
                  <a:gd name="adj2" fmla="val 0"/>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
          <p:nvSpPr>
            <p:cNvPr id="43" name="文本框 42"/>
            <p:cNvSpPr txBox="1"/>
            <p:nvPr>
              <p:custDataLst>
                <p:tags r:id="rId5"/>
              </p:custDataLst>
            </p:nvPr>
          </p:nvSpPr>
          <p:spPr>
            <a:xfrm>
              <a:off x="1789599" y="363582"/>
              <a:ext cx="2275137" cy="48779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solidFill>
                    <a:schemeClr val="tx1">
                      <a:lumMod val="75000"/>
                      <a:lumOff val="2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ea"/>
                </a:rPr>
                <a:t>风险识别</a:t>
              </a:r>
              <a:endParaRPr kumimoji="1" lang="en-US" altLang="zh-CN">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4" name="文本框 43"/>
            <p:cNvSpPr txBox="1"/>
            <p:nvPr>
              <p:custDataLst>
                <p:tags r:id="rId6"/>
              </p:custDataLst>
            </p:nvPr>
          </p:nvSpPr>
          <p:spPr>
            <a:xfrm>
              <a:off x="1789702" y="766998"/>
              <a:ext cx="1480208" cy="2018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COMPANY</a:t>
              </a:r>
              <a:r>
                <a:rPr kumimoji="1" lang="zh-CN" altLang="en-US"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 </a:t>
              </a:r>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SLOGAN</a:t>
              </a:r>
              <a:endPar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par>
                                <p:cTn id="10" presetID="53" presetClass="entr" presetSubtype="16" dur="50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500" fill="hold"/>
                                        <p:tgtEl>
                                          <p:spTgt spid="10"/>
                                        </p:tgtEl>
                                        <p:attrNameLst>
                                          <p:attrName>ppt_w</p:attrName>
                                        </p:attrNameLst>
                                      </p:cBhvr>
                                      <p:tavLst>
                                        <p:tav tm="0">
                                          <p:val>
                                            <p:fltVal val="0"/>
                                          </p:val>
                                        </p:tav>
                                        <p:tav tm="100000">
                                          <p:val>
                                            <p:strVal val="#ppt_w"/>
                                          </p:val>
                                        </p:tav>
                                      </p:tavLst>
                                    </p:anim>
                                    <p:anim calcmode="lin" valueType="num">
                                      <p:cBhvr>
                                        <p:cTn id="13" dur="500" fill="hold"/>
                                        <p:tgtEl>
                                          <p:spTgt spid="10"/>
                                        </p:tgtEl>
                                        <p:attrNameLst>
                                          <p:attrName>ppt_h</p:attrName>
                                        </p:attrNameLst>
                                      </p:cBhvr>
                                      <p:tavLst>
                                        <p:tav tm="0">
                                          <p:val>
                                            <p:fltVal val="0"/>
                                          </p:val>
                                        </p:tav>
                                        <p:tav tm="100000">
                                          <p:val>
                                            <p:strVal val="#ppt_h"/>
                                          </p:val>
                                        </p:tav>
                                      </p:tavLst>
                                    </p:anim>
                                    <p:animEffect transition="in" filter="fade">
                                      <p:cBhvr>
                                        <p:cTn id="14" dur="500"/>
                                        <p:tgtEl>
                                          <p:spTgt spid="10"/>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22" presetClass="entr" presetSubtype="8" dur="500"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wipe(left)">
                                      <p:cBhvr>
                                        <p:cTn id="19" dur="500"/>
                                        <p:tgtEl>
                                          <p:spTgt spid="18"/>
                                        </p:tgtEl>
                                      </p:cBhvr>
                                    </p:animEffect>
                                  </p:childTnLst>
                                </p:cTn>
                              </p:par>
                            </p:childTnLst>
                          </p:cTn>
                        </p:par>
                      </p:childTnLst>
                    </p:cTn>
                  </p:par>
                  <p:par>
                    <p:cTn id="20" fill="hold" nodeType="clickPar">
                      <p:stCondLst>
                        <p:cond delay="indefinite"/>
                      </p:stCondLst>
                      <p:childTnLst>
                        <p:par>
                          <p:cTn id="21" fill="hold">
                            <p:stCondLst>
                              <p:cond delay="0"/>
                            </p:stCondLst>
                            <p:childTnLst>
                              <p:par>
                                <p:cTn id="22" presetID="55" presetClass="entr" presetSubtype="0" dur="1000" fill="hold" grpId="0" nodeType="clickEffect">
                                  <p:stCondLst>
                                    <p:cond delay="0"/>
                                  </p:stCondLst>
                                  <p:childTnLst>
                                    <p:set>
                                      <p:cBhvr>
                                        <p:cTn id="23" dur="1" fill="hold">
                                          <p:stCondLst>
                                            <p:cond delay="0"/>
                                          </p:stCondLst>
                                        </p:cTn>
                                        <p:tgtEl>
                                          <p:spTgt spid="12290">
                                            <p:txEl>
                                              <p:pRg st="0" end="0"/>
                                            </p:txEl>
                                          </p:spTgt>
                                        </p:tgtEl>
                                        <p:attrNameLst>
                                          <p:attrName>style.visibility</p:attrName>
                                        </p:attrNameLst>
                                      </p:cBhvr>
                                      <p:to>
                                        <p:strVal val="visible"/>
                                      </p:to>
                                    </p:set>
                                    <p:anim calcmode="lin" valueType="num">
                                      <p:cBhvr>
                                        <p:cTn id="24" dur="1000" fill="hold"/>
                                        <p:tgtEl>
                                          <p:spTgt spid="12290">
                                            <p:txEl>
                                              <p:pRg st="0" end="0"/>
                                            </p:txEl>
                                          </p:spTgt>
                                        </p:tgtEl>
                                        <p:attrNameLst>
                                          <p:attrName>ppt_w</p:attrName>
                                        </p:attrNameLst>
                                      </p:cBhvr>
                                      <p:tavLst>
                                        <p:tav tm="0">
                                          <p:val>
                                            <p:strVal val="#ppt_w*0.70"/>
                                          </p:val>
                                        </p:tav>
                                        <p:tav tm="100000">
                                          <p:val>
                                            <p:strVal val="#ppt_w"/>
                                          </p:val>
                                        </p:tav>
                                      </p:tavLst>
                                    </p:anim>
                                    <p:anim calcmode="lin" valueType="num">
                                      <p:cBhvr>
                                        <p:cTn id="25" dur="1000" fill="hold"/>
                                        <p:tgtEl>
                                          <p:spTgt spid="12290">
                                            <p:txEl>
                                              <p:pRg st="0" end="0"/>
                                            </p:txEl>
                                          </p:spTgt>
                                        </p:tgtEl>
                                        <p:attrNameLst>
                                          <p:attrName>ppt_h</p:attrName>
                                        </p:attrNameLst>
                                      </p:cBhvr>
                                      <p:tavLst>
                                        <p:tav tm="0">
                                          <p:val>
                                            <p:strVal val="#ppt_h"/>
                                          </p:val>
                                        </p:tav>
                                        <p:tav tm="100000">
                                          <p:val>
                                            <p:strVal val="#ppt_h"/>
                                          </p:val>
                                        </p:tav>
                                      </p:tavLst>
                                    </p:anim>
                                    <p:animEffect transition="in" filter="fade">
                                      <p:cBhvr>
                                        <p:cTn id="26" dur="1000"/>
                                        <p:tgtEl>
                                          <p:spTgt spid="12290">
                                            <p:txEl>
                                              <p:pRg st="0" end="0"/>
                                            </p:txEl>
                                          </p:spTgt>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42" presetClass="entr" presetSubtype="0" dur="100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fade">
                                      <p:cBhvr>
                                        <p:cTn id="31" dur="1000"/>
                                        <p:tgtEl>
                                          <p:spTgt spid="17"/>
                                        </p:tgtEl>
                                      </p:cBhvr>
                                    </p:animEffect>
                                    <p:anim calcmode="lin" valueType="num">
                                      <p:cBhvr>
                                        <p:cTn id="32" dur="1000" fill="hold"/>
                                        <p:tgtEl>
                                          <p:spTgt spid="17"/>
                                        </p:tgtEl>
                                        <p:attrNameLst>
                                          <p:attrName>ppt_x</p:attrName>
                                        </p:attrNameLst>
                                      </p:cBhvr>
                                      <p:tavLst>
                                        <p:tav tm="0">
                                          <p:val>
                                            <p:strVal val="#ppt_x"/>
                                          </p:val>
                                        </p:tav>
                                        <p:tav tm="100000">
                                          <p:val>
                                            <p:strVal val="#ppt_x"/>
                                          </p:val>
                                        </p:tav>
                                      </p:tavLst>
                                    </p:anim>
                                    <p:anim calcmode="lin" valueType="num">
                                      <p:cBhvr>
                                        <p:cTn id="33"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34" fill="hold" nodeType="clickPar">
                      <p:stCondLst>
                        <p:cond delay="indefinite"/>
                      </p:stCondLst>
                      <p:childTnLst>
                        <p:par>
                          <p:cTn id="35" fill="hold">
                            <p:stCondLst>
                              <p:cond delay="0"/>
                            </p:stCondLst>
                            <p:childTnLst>
                              <p:par>
                                <p:cTn id="36" presetID="22" presetClass="entr" presetSubtype="8" dur="500" fill="hold" nodeType="clickEffect">
                                  <p:stCondLst>
                                    <p:cond delay="0"/>
                                  </p:stCondLst>
                                  <p:childTnLst>
                                    <p:set>
                                      <p:cBhvr>
                                        <p:cTn id="37" dur="1" fill="hold">
                                          <p:stCondLst>
                                            <p:cond delay="0"/>
                                          </p:stCondLst>
                                        </p:cTn>
                                        <p:tgtEl>
                                          <p:spTgt spid="27"/>
                                        </p:tgtEl>
                                        <p:attrNameLst>
                                          <p:attrName>style.visibility</p:attrName>
                                        </p:attrNameLst>
                                      </p:cBhvr>
                                      <p:to>
                                        <p:strVal val="visible"/>
                                      </p:to>
                                    </p:set>
                                    <p:animEffect transition="in" filter="wipe(left)">
                                      <p:cBhvr>
                                        <p:cTn id="38" dur="500"/>
                                        <p:tgtEl>
                                          <p:spTgt spid="27"/>
                                        </p:tgtEl>
                                      </p:cBhvr>
                                    </p:animEffect>
                                  </p:childTnLst>
                                </p:cTn>
                              </p:par>
                            </p:childTnLst>
                          </p:cTn>
                        </p:par>
                      </p:childTnLst>
                    </p:cTn>
                  </p:par>
                  <p:par>
                    <p:cTn id="39" fill="hold" nodeType="clickPar">
                      <p:stCondLst>
                        <p:cond delay="indefinite"/>
                      </p:stCondLst>
                      <p:childTnLst>
                        <p:par>
                          <p:cTn id="40" fill="hold">
                            <p:stCondLst>
                              <p:cond delay="0"/>
                            </p:stCondLst>
                            <p:childTnLst>
                              <p:par>
                                <p:cTn id="41" presetID="55" presetClass="entr" presetSubtype="0" dur="1000" fill="hold" grpId="0" nodeType="clickEffect">
                                  <p:stCondLst>
                                    <p:cond delay="0"/>
                                  </p:stCondLst>
                                  <p:childTnLst>
                                    <p:set>
                                      <p:cBhvr>
                                        <p:cTn id="42" dur="1" fill="hold">
                                          <p:stCondLst>
                                            <p:cond delay="0"/>
                                          </p:stCondLst>
                                        </p:cTn>
                                        <p:tgtEl>
                                          <p:spTgt spid="19">
                                            <p:txEl>
                                              <p:pRg st="0" end="0"/>
                                            </p:txEl>
                                          </p:spTgt>
                                        </p:tgtEl>
                                        <p:attrNameLst>
                                          <p:attrName>style.visibility</p:attrName>
                                        </p:attrNameLst>
                                      </p:cBhvr>
                                      <p:to>
                                        <p:strVal val="visible"/>
                                      </p:to>
                                    </p:set>
                                    <p:anim calcmode="lin" valueType="num">
                                      <p:cBhvr>
                                        <p:cTn id="43" dur="1000" fill="hold"/>
                                        <p:tgtEl>
                                          <p:spTgt spid="19">
                                            <p:txEl>
                                              <p:pRg st="0" end="0"/>
                                            </p:txEl>
                                          </p:spTgt>
                                        </p:tgtEl>
                                        <p:attrNameLst>
                                          <p:attrName>ppt_w</p:attrName>
                                        </p:attrNameLst>
                                      </p:cBhvr>
                                      <p:tavLst>
                                        <p:tav tm="0">
                                          <p:val>
                                            <p:strVal val="#ppt_w*0.70"/>
                                          </p:val>
                                        </p:tav>
                                        <p:tav tm="100000">
                                          <p:val>
                                            <p:strVal val="#ppt_w"/>
                                          </p:val>
                                        </p:tav>
                                      </p:tavLst>
                                    </p:anim>
                                    <p:anim calcmode="lin" valueType="num">
                                      <p:cBhvr>
                                        <p:cTn id="44" dur="1000" fill="hold"/>
                                        <p:tgtEl>
                                          <p:spTgt spid="19">
                                            <p:txEl>
                                              <p:pRg st="0" end="0"/>
                                            </p:txEl>
                                          </p:spTgt>
                                        </p:tgtEl>
                                        <p:attrNameLst>
                                          <p:attrName>ppt_h</p:attrName>
                                        </p:attrNameLst>
                                      </p:cBhvr>
                                      <p:tavLst>
                                        <p:tav tm="0">
                                          <p:val>
                                            <p:strVal val="#ppt_h"/>
                                          </p:val>
                                        </p:tav>
                                        <p:tav tm="100000">
                                          <p:val>
                                            <p:strVal val="#ppt_h"/>
                                          </p:val>
                                        </p:tav>
                                      </p:tavLst>
                                    </p:anim>
                                    <p:animEffect transition="in" filter="fade">
                                      <p:cBhvr>
                                        <p:cTn id="45" dur="1000"/>
                                        <p:tgtEl>
                                          <p:spTgt spid="19">
                                            <p:txEl>
                                              <p:pRg st="0" end="0"/>
                                            </p:txEl>
                                          </p:spTgt>
                                        </p:tgtEl>
                                      </p:cBhvr>
                                    </p:animEffect>
                                  </p:childTnLst>
                                </p:cTn>
                              </p:par>
                            </p:childTnLst>
                          </p:cTn>
                        </p:par>
                      </p:childTnLst>
                    </p:cTn>
                  </p:par>
                  <p:par>
                    <p:cTn id="46" fill="hold" nodeType="clickPar">
                      <p:stCondLst>
                        <p:cond delay="indefinite"/>
                      </p:stCondLst>
                      <p:childTnLst>
                        <p:par>
                          <p:cTn id="47" fill="hold">
                            <p:stCondLst>
                              <p:cond delay="0"/>
                            </p:stCondLst>
                            <p:childTnLst>
                              <p:par>
                                <p:cTn id="48" presetID="42" presetClass="entr" presetSubtype="0" dur="1000" fill="hold" grpId="0" nodeType="clickEffect">
                                  <p:stCondLst>
                                    <p:cond delay="0"/>
                                  </p:stCondLst>
                                  <p:childTnLst>
                                    <p:set>
                                      <p:cBhvr>
                                        <p:cTn id="49" dur="1" fill="hold">
                                          <p:stCondLst>
                                            <p:cond delay="0"/>
                                          </p:stCondLst>
                                        </p:cTn>
                                        <p:tgtEl>
                                          <p:spTgt spid="22"/>
                                        </p:tgtEl>
                                        <p:attrNameLst>
                                          <p:attrName>style.visibility</p:attrName>
                                        </p:attrNameLst>
                                      </p:cBhvr>
                                      <p:to>
                                        <p:strVal val="visible"/>
                                      </p:to>
                                    </p:set>
                                    <p:animEffect transition="in" filter="fade">
                                      <p:cBhvr>
                                        <p:cTn id="50" dur="1000"/>
                                        <p:tgtEl>
                                          <p:spTgt spid="22"/>
                                        </p:tgtEl>
                                      </p:cBhvr>
                                    </p:animEffect>
                                    <p:anim calcmode="lin" valueType="num">
                                      <p:cBhvr>
                                        <p:cTn id="51" dur="1000" fill="hold"/>
                                        <p:tgtEl>
                                          <p:spTgt spid="22"/>
                                        </p:tgtEl>
                                        <p:attrNameLst>
                                          <p:attrName>ppt_x</p:attrName>
                                        </p:attrNameLst>
                                      </p:cBhvr>
                                      <p:tavLst>
                                        <p:tav tm="0">
                                          <p:val>
                                            <p:strVal val="#ppt_x"/>
                                          </p:val>
                                        </p:tav>
                                        <p:tav tm="100000">
                                          <p:val>
                                            <p:strVal val="#ppt_x"/>
                                          </p:val>
                                        </p:tav>
                                      </p:tavLst>
                                    </p:anim>
                                    <p:anim calcmode="lin" valueType="num">
                                      <p:cBhvr>
                                        <p:cTn id="52"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build="p"/>
      <p:bldP spid="17" grpId="0"/>
      <p:bldP spid="9" grpId="0"/>
      <p:bldP spid="10" grpId="0"/>
      <p:bldP spid="19" grpId="0" build="p"/>
      <p:bldP spid="22"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椭圆 19"/>
          <p:cNvSpPr/>
          <p:nvPr/>
        </p:nvSpPr>
        <p:spPr>
          <a:xfrm>
            <a:off x="817337" y="2511425"/>
            <a:ext cx="2578055" cy="538525"/>
          </a:xfrm>
          <a:prstGeom prst="roundRect">
            <a:avLst/>
          </a:prstGeom>
          <a:solidFill>
            <a:srgbClr val="2E54A1"/>
          </a:solidFill>
          <a:ln w="635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u="none" strike="noStrike" kern="1200" cap="none" spc="0" normalizeH="0" baseline="0" noProof="0">
              <a:ln>
                <a:noFill/>
              </a:ln>
              <a:solidFill>
                <a:schemeClr val="bg1"/>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15367" name="文本框 12"/>
          <p:cNvSpPr txBox="1"/>
          <p:nvPr/>
        </p:nvSpPr>
        <p:spPr>
          <a:xfrm>
            <a:off x="817337" y="3212421"/>
            <a:ext cx="10473825" cy="1030347"/>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r>
              <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风险因素（</a:t>
            </a:r>
            <a:r>
              <a:rPr lang="en-US" altLang="zh-CN"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hazard</a:t>
            </a:r>
            <a:r>
              <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一般有：物质风险因素、道德风险因素、心理风险因素和法律风险因素。按照风险事故发生后果的严重程度，可以划分为四类：①事故后果可以忽略②事故后果比较轻，暂时还不能造成人员伤害和财产损失③事故后果严重，会造成人员伤亡和系统损坏④可以造成灾难性后果的风险事故</a:t>
            </a:r>
            <a:endPar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p:txBody>
      </p:sp>
      <p:sp>
        <p:nvSpPr>
          <p:cNvPr id="4" name="文本框 3"/>
          <p:cNvSpPr txBox="1"/>
          <p:nvPr/>
        </p:nvSpPr>
        <p:spPr>
          <a:xfrm>
            <a:off x="1178374" y="2535738"/>
            <a:ext cx="1609736" cy="429348"/>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r>
              <a:rPr lang="en-US" altLang="zh-CN" sz="2000">
                <a:solidFill>
                  <a:schemeClr val="bg1"/>
                </a:solidFill>
                <a:latin typeface="思源黑体 CN Bold" panose="020b0800000000000000" pitchFamily="34" charset="-122"/>
                <a:ea typeface="思源黑体 CN Bold" panose="020b0800000000000000" pitchFamily="34" charset="-122"/>
                <a:cs typeface="+mn-ea"/>
                <a:sym typeface="+mn-lt"/>
              </a:rPr>
              <a:t>1</a:t>
            </a:r>
            <a:r>
              <a:rPr lang="zh-CN" altLang="en-US" sz="2000">
                <a:solidFill>
                  <a:schemeClr val="bg1"/>
                </a:solidFill>
                <a:latin typeface="思源黑体 CN Bold" panose="020b0800000000000000" pitchFamily="34" charset="-122"/>
                <a:ea typeface="思源黑体 CN Bold" panose="020b0800000000000000" pitchFamily="34" charset="-122"/>
                <a:cs typeface="+mn-ea"/>
                <a:sym typeface="+mn-lt"/>
              </a:rPr>
              <a:t>．风险因素</a:t>
            </a:r>
            <a:endParaRPr lang="zh-CN" altLang="en-US" sz="2000">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6" name="文本框 5"/>
          <p:cNvSpPr txBox="1"/>
          <p:nvPr/>
        </p:nvSpPr>
        <p:spPr>
          <a:xfrm>
            <a:off x="817337" y="1622373"/>
            <a:ext cx="10473826" cy="7557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30000"/>
              </a:lnSpc>
              <a:buNone/>
            </a:pPr>
            <a:r>
              <a:rPr lang="zh-CN" altLang="en-US">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开展风险识别工作，就是识别出可能影响组织目标实现的内外部风险因素及其驱动因素，要重点关注如下几个方面：</a:t>
            </a:r>
            <a:endParaRPr lang="zh-CN" altLang="en-US">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p:txBody>
      </p:sp>
      <p:sp>
        <p:nvSpPr>
          <p:cNvPr id="8" name="椭圆 19"/>
          <p:cNvSpPr/>
          <p:nvPr/>
        </p:nvSpPr>
        <p:spPr>
          <a:xfrm>
            <a:off x="817337" y="4405239"/>
            <a:ext cx="2578055" cy="538525"/>
          </a:xfrm>
          <a:prstGeom prst="roundRect">
            <a:avLst/>
          </a:prstGeom>
          <a:solidFill>
            <a:srgbClr val="2E54A1"/>
          </a:solidFill>
          <a:ln w="635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u="none" strike="noStrike" kern="1200" cap="none" spc="0" normalizeH="0" baseline="0" noProof="0">
              <a:ln>
                <a:noFill/>
              </a:ln>
              <a:solidFill>
                <a:schemeClr val="bg1"/>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9" name="文本框 12"/>
          <p:cNvSpPr txBox="1"/>
          <p:nvPr/>
        </p:nvSpPr>
        <p:spPr>
          <a:xfrm>
            <a:off x="817337" y="5209112"/>
            <a:ext cx="10473825" cy="682046"/>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r>
              <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风险事故（</a:t>
            </a:r>
            <a:r>
              <a:rPr lang="en-US" altLang="zh-CN"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peril</a:t>
            </a:r>
            <a:r>
              <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）是造成损失的原因，如火灾或盗窃会造成财产损失。因此，风险识别的重要步骤是能够预见到风险事故，将可能产生事故的风险因素消灭在萌芽状态。</a:t>
            </a:r>
            <a:endPar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p:txBody>
      </p:sp>
      <p:sp>
        <p:nvSpPr>
          <p:cNvPr id="10" name="文本框 9"/>
          <p:cNvSpPr txBox="1"/>
          <p:nvPr/>
        </p:nvSpPr>
        <p:spPr>
          <a:xfrm>
            <a:off x="1178374" y="4429552"/>
            <a:ext cx="1609736" cy="429348"/>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pPr>
            <a:r>
              <a:rPr lang="en-US" altLang="zh-CN" sz="2000">
                <a:solidFill>
                  <a:schemeClr val="bg1"/>
                </a:solidFill>
                <a:latin typeface="思源黑体 CN Bold" panose="020b0800000000000000" pitchFamily="34" charset="-122"/>
                <a:ea typeface="思源黑体 CN Bold" panose="020b0800000000000000" pitchFamily="34" charset="-122"/>
                <a:cs typeface="+mn-ea"/>
                <a:sym typeface="+mn-lt"/>
              </a:rPr>
              <a:t>2</a:t>
            </a:r>
            <a:r>
              <a:rPr lang="zh-CN" altLang="en-US" sz="2000">
                <a:solidFill>
                  <a:schemeClr val="bg1"/>
                </a:solidFill>
                <a:latin typeface="思源黑体 CN Bold" panose="020b0800000000000000" pitchFamily="34" charset="-122"/>
                <a:ea typeface="思源黑体 CN Bold" panose="020b0800000000000000" pitchFamily="34" charset="-122"/>
                <a:cs typeface="+mn-ea"/>
                <a:sym typeface="+mn-lt"/>
              </a:rPr>
              <a:t>．风险事故</a:t>
            </a:r>
            <a:endParaRPr lang="zh-CN" altLang="en-US" sz="2000">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2" name="文本框 1"/>
          <p:cNvSpPr txBox="1"/>
          <p:nvPr/>
        </p:nvSpPr>
        <p:spPr>
          <a:xfrm>
            <a:off x="695482" y="264512"/>
            <a:ext cx="285701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rPr>
              <a:t>风险识别与分析</a:t>
            </a:r>
            <a:endPar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11" name="文本框 10"/>
          <p:cNvSpPr txBox="1"/>
          <p:nvPr>
            <p:custDataLst>
              <p:tags r:id="rId2"/>
            </p:custDataLst>
          </p:nvPr>
        </p:nvSpPr>
        <p:spPr>
          <a:xfrm>
            <a:off x="822482" y="391512"/>
            <a:ext cx="285701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rPr>
              <a:t>风险识别与分析</a:t>
            </a:r>
            <a:endPar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endParaRPr>
          </a:p>
        </p:txBody>
      </p:sp>
      <p:grpSp>
        <p:nvGrpSpPr>
          <p:cNvPr id="45" name="组合 44"/>
          <p:cNvGrpSpPr/>
          <p:nvPr/>
        </p:nvGrpSpPr>
        <p:grpSpPr>
          <a:xfrm>
            <a:off x="438785" y="332105"/>
            <a:ext cx="2309495" cy="456993"/>
            <a:chOff x="1005707" y="363582"/>
            <a:chExt cx="3059029" cy="605261"/>
          </a:xfrm>
        </p:grpSpPr>
        <p:grpSp>
          <p:nvGrpSpPr>
            <p:cNvPr id="42" name="组合 41"/>
            <p:cNvGrpSpPr/>
            <p:nvPr/>
          </p:nvGrpSpPr>
          <p:grpSpPr>
            <a:xfrm>
              <a:off x="1005707" y="448865"/>
              <a:ext cx="715871" cy="470926"/>
              <a:chOff x="1878066" y="490905"/>
              <a:chExt cx="715871" cy="470926"/>
            </a:xfrm>
          </p:grpSpPr>
          <p:sp>
            <p:nvSpPr>
              <p:cNvPr id="41" name="对角圆角矩形 40"/>
              <p:cNvSpPr/>
              <p:nvPr>
                <p:custDataLst>
                  <p:tags r:id="rId3"/>
                </p:custDataLst>
              </p:nvPr>
            </p:nvSpPr>
            <p:spPr>
              <a:xfrm>
                <a:off x="2033474" y="609800"/>
                <a:ext cx="560463" cy="352031"/>
              </a:xfrm>
              <a:prstGeom prst="round2DiagRect">
                <a:avLst>
                  <a:gd name="adj1" fmla="val 45885"/>
                  <a:gd name="adj2" fmla="val 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0" name="对角圆角矩形 39"/>
              <p:cNvSpPr/>
              <p:nvPr>
                <p:custDataLst>
                  <p:tags r:id="rId4"/>
                </p:custDataLst>
              </p:nvPr>
            </p:nvSpPr>
            <p:spPr>
              <a:xfrm>
                <a:off x="1878066" y="490905"/>
                <a:ext cx="560463" cy="352031"/>
              </a:xfrm>
              <a:prstGeom prst="round2DiagRect">
                <a:avLst>
                  <a:gd name="adj1" fmla="val 45885"/>
                  <a:gd name="adj2" fmla="val 0"/>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
          <p:nvSpPr>
            <p:cNvPr id="43" name="文本框 42"/>
            <p:cNvSpPr txBox="1"/>
            <p:nvPr>
              <p:custDataLst>
                <p:tags r:id="rId5"/>
              </p:custDataLst>
            </p:nvPr>
          </p:nvSpPr>
          <p:spPr>
            <a:xfrm>
              <a:off x="1789599" y="363582"/>
              <a:ext cx="2275137" cy="48779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solidFill>
                    <a:schemeClr val="tx1">
                      <a:lumMod val="75000"/>
                      <a:lumOff val="2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ea"/>
                </a:rPr>
                <a:t>风险识别</a:t>
              </a:r>
              <a:endParaRPr kumimoji="1" lang="en-US" altLang="zh-CN">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4" name="文本框 43"/>
            <p:cNvSpPr txBox="1"/>
            <p:nvPr>
              <p:custDataLst>
                <p:tags r:id="rId6"/>
              </p:custDataLst>
            </p:nvPr>
          </p:nvSpPr>
          <p:spPr>
            <a:xfrm>
              <a:off x="1789702" y="766998"/>
              <a:ext cx="1480208" cy="2018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COMPANY</a:t>
              </a:r>
              <a:r>
                <a:rPr kumimoji="1" lang="zh-CN" altLang="en-US"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 </a:t>
              </a:r>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SLOGAN</a:t>
              </a:r>
              <a:endPar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53" presetClass="entr" presetSubtype="16" dur="50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500" fill="hold"/>
                                        <p:tgtEl>
                                          <p:spTgt spid="7"/>
                                        </p:tgtEl>
                                        <p:attrNameLst>
                                          <p:attrName>ppt_w</p:attrName>
                                        </p:attrNameLst>
                                      </p:cBhvr>
                                      <p:tavLst>
                                        <p:tav tm="0">
                                          <p:val>
                                            <p:fltVal val="0"/>
                                          </p:val>
                                        </p:tav>
                                        <p:tav tm="100000">
                                          <p:val>
                                            <p:strVal val="#ppt_w"/>
                                          </p:val>
                                        </p:tav>
                                      </p:tavLst>
                                    </p:anim>
                                    <p:anim calcmode="lin" valueType="num">
                                      <p:cBhvr>
                                        <p:cTn id="13" dur="500" fill="hold"/>
                                        <p:tgtEl>
                                          <p:spTgt spid="7"/>
                                        </p:tgtEl>
                                        <p:attrNameLst>
                                          <p:attrName>ppt_h</p:attrName>
                                        </p:attrNameLst>
                                      </p:cBhvr>
                                      <p:tavLst>
                                        <p:tav tm="0">
                                          <p:val>
                                            <p:fltVal val="0"/>
                                          </p:val>
                                        </p:tav>
                                        <p:tav tm="100000">
                                          <p:val>
                                            <p:strVal val="#ppt_h"/>
                                          </p:val>
                                        </p:tav>
                                      </p:tavLst>
                                    </p:anim>
                                    <p:animEffect transition="in" filter="fade">
                                      <p:cBhvr>
                                        <p:cTn id="14" dur="500"/>
                                        <p:tgtEl>
                                          <p:spTgt spid="7"/>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10" presetClass="entr" presetSubtype="0" dur="50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childTnLst>
                          </p:cTn>
                        </p:par>
                      </p:childTnLst>
                    </p:cTn>
                  </p:par>
                  <p:par>
                    <p:cTn id="20" fill="hold" nodeType="clickPar">
                      <p:stCondLst>
                        <p:cond delay="indefinite"/>
                      </p:stCondLst>
                      <p:childTnLst>
                        <p:par>
                          <p:cTn id="21" fill="hold">
                            <p:stCondLst>
                              <p:cond delay="0"/>
                            </p:stCondLst>
                            <p:childTnLst>
                              <p:par>
                                <p:cTn id="22" presetID="42" presetClass="entr" presetSubtype="0" dur="1000" fill="hold" grpId="0" nodeType="clickEffect">
                                  <p:stCondLst>
                                    <p:cond delay="0"/>
                                  </p:stCondLst>
                                  <p:childTnLst>
                                    <p:set>
                                      <p:cBhvr>
                                        <p:cTn id="23" dur="1" fill="hold">
                                          <p:stCondLst>
                                            <p:cond delay="0"/>
                                          </p:stCondLst>
                                        </p:cTn>
                                        <p:tgtEl>
                                          <p:spTgt spid="15367"/>
                                        </p:tgtEl>
                                        <p:attrNameLst>
                                          <p:attrName>style.visibility</p:attrName>
                                        </p:attrNameLst>
                                      </p:cBhvr>
                                      <p:to>
                                        <p:strVal val="visible"/>
                                      </p:to>
                                    </p:set>
                                    <p:animEffect transition="in" filter="fade">
                                      <p:cBhvr>
                                        <p:cTn id="24" dur="1000"/>
                                        <p:tgtEl>
                                          <p:spTgt spid="15367"/>
                                        </p:tgtEl>
                                      </p:cBhvr>
                                    </p:animEffect>
                                    <p:anim calcmode="lin" valueType="num">
                                      <p:cBhvr>
                                        <p:cTn id="25" dur="1000" fill="hold"/>
                                        <p:tgtEl>
                                          <p:spTgt spid="15367"/>
                                        </p:tgtEl>
                                        <p:attrNameLst>
                                          <p:attrName>ppt_x</p:attrName>
                                        </p:attrNameLst>
                                      </p:cBhvr>
                                      <p:tavLst>
                                        <p:tav tm="0">
                                          <p:val>
                                            <p:strVal val="#ppt_x"/>
                                          </p:val>
                                        </p:tav>
                                        <p:tav tm="100000">
                                          <p:val>
                                            <p:strVal val="#ppt_x"/>
                                          </p:val>
                                        </p:tav>
                                      </p:tavLst>
                                    </p:anim>
                                    <p:anim calcmode="lin" valueType="num">
                                      <p:cBhvr>
                                        <p:cTn id="26" dur="1000" fill="hold"/>
                                        <p:tgtEl>
                                          <p:spTgt spid="15367"/>
                                        </p:tgtEl>
                                        <p:attrNameLst>
                                          <p:attrName>ppt_y</p:attrName>
                                        </p:attrNameLst>
                                      </p:cBhvr>
                                      <p:tavLst>
                                        <p:tav tm="0">
                                          <p:val>
                                            <p:strVal val="#ppt_y+.1"/>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53" presetClass="entr" presetSubtype="16" dur="50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p:cTn id="31" dur="500" fill="hold"/>
                                        <p:tgtEl>
                                          <p:spTgt spid="8"/>
                                        </p:tgtEl>
                                        <p:attrNameLst>
                                          <p:attrName>ppt_w</p:attrName>
                                        </p:attrNameLst>
                                      </p:cBhvr>
                                      <p:tavLst>
                                        <p:tav tm="0">
                                          <p:val>
                                            <p:fltVal val="0"/>
                                          </p:val>
                                        </p:tav>
                                        <p:tav tm="100000">
                                          <p:val>
                                            <p:strVal val="#ppt_w"/>
                                          </p:val>
                                        </p:tav>
                                      </p:tavLst>
                                    </p:anim>
                                    <p:anim calcmode="lin" valueType="num">
                                      <p:cBhvr>
                                        <p:cTn id="32" dur="500" fill="hold"/>
                                        <p:tgtEl>
                                          <p:spTgt spid="8"/>
                                        </p:tgtEl>
                                        <p:attrNameLst>
                                          <p:attrName>ppt_h</p:attrName>
                                        </p:attrNameLst>
                                      </p:cBhvr>
                                      <p:tavLst>
                                        <p:tav tm="0">
                                          <p:val>
                                            <p:fltVal val="0"/>
                                          </p:val>
                                        </p:tav>
                                        <p:tav tm="100000">
                                          <p:val>
                                            <p:strVal val="#ppt_h"/>
                                          </p:val>
                                        </p:tav>
                                      </p:tavLst>
                                    </p:anim>
                                    <p:animEffect transition="in" filter="fade">
                                      <p:cBhvr>
                                        <p:cTn id="33" dur="500"/>
                                        <p:tgtEl>
                                          <p:spTgt spid="8"/>
                                        </p:tgtEl>
                                      </p:cBhvr>
                                    </p:animEffect>
                                  </p:childTnLst>
                                </p:cTn>
                              </p:par>
                            </p:childTnLst>
                          </p:cTn>
                        </p:par>
                      </p:childTnLst>
                    </p:cTn>
                  </p:par>
                  <p:par>
                    <p:cTn id="34" fill="hold" nodeType="clickPar">
                      <p:stCondLst>
                        <p:cond delay="indefinite"/>
                      </p:stCondLst>
                      <p:childTnLst>
                        <p:par>
                          <p:cTn id="35" fill="hold">
                            <p:stCondLst>
                              <p:cond delay="0"/>
                            </p:stCondLst>
                            <p:childTnLst>
                              <p:par>
                                <p:cTn id="36" presetID="10" presetClass="entr" presetSubtype="0" dur="500" fill="hold" grpId="0" nodeType="click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fade">
                                      <p:cBhvr>
                                        <p:cTn id="38" dur="500"/>
                                        <p:tgtEl>
                                          <p:spTgt spid="10"/>
                                        </p:tgtEl>
                                      </p:cBhvr>
                                    </p:animEffect>
                                  </p:childTnLst>
                                </p:cTn>
                              </p:par>
                            </p:childTnLst>
                          </p:cTn>
                        </p:par>
                      </p:childTnLst>
                    </p:cTn>
                  </p:par>
                  <p:par>
                    <p:cTn id="39" fill="hold" nodeType="clickPar">
                      <p:stCondLst>
                        <p:cond delay="indefinite"/>
                      </p:stCondLst>
                      <p:childTnLst>
                        <p:par>
                          <p:cTn id="40" fill="hold">
                            <p:stCondLst>
                              <p:cond delay="0"/>
                            </p:stCondLst>
                            <p:childTnLst>
                              <p:par>
                                <p:cTn id="41" presetID="42" presetClass="entr" presetSubtype="0" dur="1000"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Effect transition="in" filter="fade">
                                      <p:cBhvr>
                                        <p:cTn id="43" dur="1000"/>
                                        <p:tgtEl>
                                          <p:spTgt spid="9"/>
                                        </p:tgtEl>
                                      </p:cBhvr>
                                    </p:animEffect>
                                    <p:anim calcmode="lin" valueType="num">
                                      <p:cBhvr>
                                        <p:cTn id="44" dur="1000" fill="hold"/>
                                        <p:tgtEl>
                                          <p:spTgt spid="9"/>
                                        </p:tgtEl>
                                        <p:attrNameLst>
                                          <p:attrName>ppt_x</p:attrName>
                                        </p:attrNameLst>
                                      </p:cBhvr>
                                      <p:tavLst>
                                        <p:tav tm="0">
                                          <p:val>
                                            <p:strVal val="#ppt_x"/>
                                          </p:val>
                                        </p:tav>
                                        <p:tav tm="100000">
                                          <p:val>
                                            <p:strVal val="#ppt_x"/>
                                          </p:val>
                                        </p:tav>
                                      </p:tavLst>
                                    </p:anim>
                                    <p:anim calcmode="lin" valueType="num">
                                      <p:cBhvr>
                                        <p:cTn id="4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5367" grpId="0"/>
      <p:bldP spid="4" grpId="0"/>
      <p:bldP spid="6" grpId="0"/>
      <p:bldP spid="8" grpId="0"/>
      <p:bldP spid="9" grpId="0"/>
      <p:bldP spid="10"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4294967295"/>
          </p:nvPr>
        </p:nvSpPr>
        <p:spPr>
          <a:xfrm>
            <a:off x="1464594" y="2919142"/>
            <a:ext cx="9660349" cy="1498600"/>
          </a:xfrm>
          <a:prstGeom prst="rect">
            <a:avLst/>
          </a:prstGeom>
          <a:noFill/>
          <a:ln>
            <a:noFill/>
          </a:ln>
        </p:spPr>
        <p:txBody>
          <a:bodyPr/>
          <a:lstStyle/>
          <a:p>
            <a:pPr marL="0" indent="0">
              <a:lnSpc>
                <a:spcPct val="130000"/>
              </a:lnSpc>
              <a:spcBef>
                <a:spcPct val="0"/>
              </a:spcBef>
              <a:buNone/>
            </a:pPr>
            <a:r>
              <a:rPr lang="zh-CN" altLang="en-US" sz="1800" kern="1200">
                <a:solidFill>
                  <a:schemeClr val="tx1">
                    <a:lumMod val="85000"/>
                    <a:lumOff val="15000"/>
                  </a:schemeClr>
                </a:solidFill>
                <a:cs typeface="+mn-ea"/>
                <a:sym typeface="+mn-lt"/>
              </a:rPr>
              <a:t>一般由风险经理到现场实际观察各部门的运作，检查组织的各种设施及进行的各项操作，需要注意以下事项：</a:t>
            </a:r>
            <a:endParaRPr lang="en-US" altLang="zh-CN" sz="1800" kern="1200">
              <a:solidFill>
                <a:schemeClr val="tx1">
                  <a:lumMod val="85000"/>
                  <a:lumOff val="15000"/>
                </a:schemeClr>
              </a:solidFill>
              <a:cs typeface="+mn-ea"/>
              <a:sym typeface="+mn-lt"/>
            </a:endParaRPr>
          </a:p>
          <a:p>
            <a:pPr marL="0" indent="0">
              <a:lnSpc>
                <a:spcPct val="130000"/>
              </a:lnSpc>
              <a:spcBef>
                <a:spcPct val="0"/>
              </a:spcBef>
              <a:buNone/>
            </a:pPr>
            <a:endParaRPr lang="en-US" altLang="zh-CN" sz="1800" kern="1200">
              <a:solidFill>
                <a:schemeClr val="tx1">
                  <a:lumMod val="85000"/>
                  <a:lumOff val="15000"/>
                </a:schemeClr>
              </a:solidFill>
              <a:cs typeface="+mn-ea"/>
              <a:sym typeface="+mn-lt"/>
            </a:endParaRPr>
          </a:p>
          <a:p>
            <a:pPr marL="0" indent="0">
              <a:lnSpc>
                <a:spcPct val="130000"/>
              </a:lnSpc>
              <a:spcBef>
                <a:spcPct val="0"/>
              </a:spcBef>
              <a:buNone/>
            </a:pPr>
            <a:endParaRPr lang="en-US" altLang="zh-CN" sz="2000" kern="1200">
              <a:solidFill>
                <a:schemeClr val="tx1">
                  <a:lumMod val="85000"/>
                  <a:lumOff val="15000"/>
                </a:schemeClr>
              </a:solidFill>
              <a:cs typeface="+mn-ea"/>
              <a:sym typeface="+mn-lt"/>
            </a:endParaRPr>
          </a:p>
        </p:txBody>
      </p:sp>
      <p:sp>
        <p:nvSpPr>
          <p:cNvPr id="6" name="文本框 5"/>
          <p:cNvSpPr txBox="1"/>
          <p:nvPr/>
        </p:nvSpPr>
        <p:spPr>
          <a:xfrm>
            <a:off x="2022490" y="4124375"/>
            <a:ext cx="5546725" cy="36195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调查之前要做好充分的准备，以便有的放矢</a:t>
            </a:r>
            <a:endPar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p:txBody>
      </p:sp>
      <p:sp>
        <p:nvSpPr>
          <p:cNvPr id="7" name="文本框 6"/>
          <p:cNvSpPr txBox="1"/>
          <p:nvPr/>
        </p:nvSpPr>
        <p:spPr>
          <a:xfrm>
            <a:off x="2022490" y="3756075"/>
            <a:ext cx="1107996" cy="395621"/>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a:solidFill>
                  <a:srgbClr val="2E54A1"/>
                </a:solidFill>
                <a:latin typeface="思源黑体 CN Bold" panose="020b0800000000000000" pitchFamily="34" charset="-122"/>
                <a:ea typeface="思源黑体 CN Bold" panose="020b0800000000000000" pitchFamily="34" charset="-122"/>
                <a:cs typeface="+mn-ea"/>
                <a:sym typeface="+mn-lt"/>
              </a:rPr>
              <a:t>调查之前</a:t>
            </a:r>
            <a:endParaRPr lang="zh-CN" altLang="en-US">
              <a:solidFill>
                <a:srgbClr val="2E54A1"/>
              </a:solidFill>
              <a:latin typeface="思源黑体 CN Bold" panose="020b0800000000000000" pitchFamily="34" charset="-122"/>
              <a:ea typeface="思源黑体 CN Bold" panose="020b0800000000000000" pitchFamily="34" charset="-122"/>
              <a:cs typeface="+mn-ea"/>
              <a:sym typeface="+mn-lt"/>
            </a:endParaRPr>
          </a:p>
        </p:txBody>
      </p:sp>
      <p:sp>
        <p:nvSpPr>
          <p:cNvPr id="12" name="圆角矩形 21"/>
          <p:cNvSpPr/>
          <p:nvPr/>
        </p:nvSpPr>
        <p:spPr>
          <a:xfrm>
            <a:off x="1608109" y="1589544"/>
            <a:ext cx="4414838" cy="530225"/>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lvl="0" eaLnBrk="0" fontAlgn="base" hangingPunct="0">
              <a:lnSpc>
                <a:spcPct val="130000"/>
              </a:lnSpc>
              <a:spcBef>
                <a:spcPct val="0"/>
              </a:spcBef>
              <a:spcAft>
                <a:spcPct val="0"/>
              </a:spcAft>
              <a:defRPr/>
            </a:pPr>
            <a:r>
              <a:rPr lang="zh-CN" altLang="en-US" sz="2800">
                <a:solidFill>
                  <a:schemeClr val="tx1">
                    <a:lumMod val="85000"/>
                    <a:lumOff val="1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lt"/>
              </a:rPr>
              <a:t>风险识别的方法</a:t>
            </a:r>
            <a:endParaRPr kumimoji="0" lang="zh-CN" altLang="en-US" sz="2800" u="none" strike="noStrike" kern="1200" cap="none" spc="0" normalizeH="0" baseline="0" noProof="0">
              <a:ln>
                <a:noFill/>
              </a:ln>
              <a:solidFill>
                <a:schemeClr val="tx1">
                  <a:lumMod val="85000"/>
                  <a:lumOff val="15000"/>
                </a:schemeClr>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sym typeface="+mn-lt"/>
            </a:endParaRPr>
          </a:p>
        </p:txBody>
      </p:sp>
      <p:sp>
        <p:nvSpPr>
          <p:cNvPr id="15" name="Oval 29"/>
          <p:cNvSpPr>
            <a:spLocks noChangeAspect="1"/>
          </p:cNvSpPr>
          <p:nvPr/>
        </p:nvSpPr>
        <p:spPr>
          <a:xfrm>
            <a:off x="883348" y="1525709"/>
            <a:ext cx="581247" cy="581475"/>
          </a:xfrm>
          <a:prstGeom prst="ellipse">
            <a:avLst/>
          </a:prstGeom>
          <a:solidFill>
            <a:srgbClr val="2E54A1"/>
          </a:solidFill>
          <a:ln w="381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defTabSz="914400"/>
            <a:r>
              <a:rPr lang="zh-CN" altLang="en-US" sz="240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rPr>
              <a:t>四</a:t>
            </a:r>
            <a:endParaRPr lang="en-US" sz="2400">
              <a:solidFill>
                <a:prstClr val="white"/>
              </a:soli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16" name="椭圆 19"/>
          <p:cNvSpPr/>
          <p:nvPr/>
        </p:nvSpPr>
        <p:spPr>
          <a:xfrm>
            <a:off x="1535538" y="2296028"/>
            <a:ext cx="2578055" cy="538525"/>
          </a:xfrm>
          <a:prstGeom prst="roundRect">
            <a:avLst/>
          </a:prstGeom>
          <a:solidFill>
            <a:srgbClr val="2E54A1"/>
          </a:solidFill>
          <a:ln w="63500">
            <a:gradFill flip="none" rotWithShape="1">
              <a:gsLst>
                <a:gs pos="0">
                  <a:schemeClr val="bg1">
                    <a:lumMod val="85000"/>
                  </a:schemeClr>
                </a:gs>
                <a:gs pos="100000">
                  <a:schemeClr val="bg1"/>
                </a:gs>
              </a:gsLst>
              <a:lin ang="18900000" scaled="1"/>
            </a:gradFill>
          </a:ln>
          <a:effectLst>
            <a:outerShdw blurRad="444500" dist="190500" dir="8100000" algn="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u="none" strike="noStrike" kern="1200" cap="none" spc="0" normalizeH="0" baseline="0" noProof="0">
              <a:ln>
                <a:noFill/>
              </a:ln>
              <a:solidFill>
                <a:schemeClr val="bg1"/>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17" name="文本框 16"/>
          <p:cNvSpPr txBox="1"/>
          <p:nvPr/>
        </p:nvSpPr>
        <p:spPr>
          <a:xfrm>
            <a:off x="1788476" y="2320341"/>
            <a:ext cx="2122697" cy="429348"/>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2000">
                <a:solidFill>
                  <a:schemeClr val="bg1"/>
                </a:solidFill>
                <a:latin typeface="思源黑体 CN Bold" panose="020b0800000000000000" pitchFamily="34" charset="-122"/>
                <a:ea typeface="思源黑体 CN Bold" panose="020b0800000000000000" pitchFamily="34" charset="-122"/>
                <a:cs typeface="+mn-ea"/>
                <a:sym typeface="+mn-lt"/>
              </a:rPr>
              <a:t>1</a:t>
            </a:r>
            <a:r>
              <a:rPr lang="zh-CN" altLang="en-US" sz="2000">
                <a:solidFill>
                  <a:schemeClr val="bg1"/>
                </a:solidFill>
                <a:latin typeface="思源黑体 CN Bold" panose="020b0800000000000000" pitchFamily="34" charset="-122"/>
                <a:ea typeface="思源黑体 CN Bold" panose="020b0800000000000000" pitchFamily="34" charset="-122"/>
                <a:cs typeface="+mn-ea"/>
                <a:sym typeface="+mn-lt"/>
              </a:rPr>
              <a:t>、现场调查法：</a:t>
            </a:r>
            <a:endParaRPr lang="zh-CN" altLang="en-US" sz="2000">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18" name="椭圆 17"/>
          <p:cNvSpPr/>
          <p:nvPr/>
        </p:nvSpPr>
        <p:spPr>
          <a:xfrm>
            <a:off x="1403133" y="3821668"/>
            <a:ext cx="563296" cy="563296"/>
          </a:xfrm>
          <a:prstGeom prst="ellipse">
            <a:avLst/>
          </a:prstGeom>
          <a:solidFill>
            <a:srgbClr val="2E54A1"/>
          </a:solidFill>
          <a:ln w="1905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solidFill>
                <a:schemeClr val="bg1"/>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19" name="椭圆 18"/>
          <p:cNvSpPr/>
          <p:nvPr/>
        </p:nvSpPr>
        <p:spPr>
          <a:xfrm>
            <a:off x="1251112" y="3661270"/>
            <a:ext cx="882612" cy="882612"/>
          </a:xfrm>
          <a:prstGeom prst="ellipse">
            <a:avLst/>
          </a:prstGeom>
          <a:no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r>
              <a:rPr lang="en-US" altLang="zh-CN">
                <a:solidFill>
                  <a:schemeClr val="bg1"/>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rPr>
              <a:t>01</a:t>
            </a:r>
            <a:endParaRPr lang="zh-CN" altLang="en-US">
              <a:solidFill>
                <a:schemeClr val="bg1"/>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20" name="文本框 19"/>
          <p:cNvSpPr txBox="1"/>
          <p:nvPr/>
        </p:nvSpPr>
        <p:spPr>
          <a:xfrm>
            <a:off x="2000975" y="4978400"/>
            <a:ext cx="10060396" cy="36195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注意和一线工作人员进行交流和沟通发挥灵活性和创造性，对潜在风险要保持敏锐意识</a:t>
            </a:r>
            <a:endPar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p:txBody>
      </p:sp>
      <p:sp>
        <p:nvSpPr>
          <p:cNvPr id="21" name="文本框 20"/>
          <p:cNvSpPr txBox="1"/>
          <p:nvPr/>
        </p:nvSpPr>
        <p:spPr>
          <a:xfrm>
            <a:off x="2022490" y="4597903"/>
            <a:ext cx="877163" cy="395621"/>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a:solidFill>
                  <a:srgbClr val="2E54A1"/>
                </a:solidFill>
                <a:latin typeface="思源黑体 CN Bold" panose="020b0800000000000000" pitchFamily="34" charset="-122"/>
                <a:ea typeface="思源黑体 CN Bold" panose="020b0800000000000000" pitchFamily="34" charset="-122"/>
                <a:cs typeface="+mn-ea"/>
                <a:sym typeface="+mn-lt"/>
              </a:rPr>
              <a:t>调查中</a:t>
            </a:r>
            <a:endParaRPr lang="zh-CN" altLang="en-US">
              <a:solidFill>
                <a:srgbClr val="2E54A1"/>
              </a:solidFill>
              <a:latin typeface="思源黑体 CN Bold" panose="020b0800000000000000" pitchFamily="34" charset="-122"/>
              <a:ea typeface="思源黑体 CN Bold" panose="020b0800000000000000" pitchFamily="34" charset="-122"/>
              <a:cs typeface="+mn-ea"/>
              <a:sym typeface="+mn-lt"/>
            </a:endParaRPr>
          </a:p>
        </p:txBody>
      </p:sp>
      <p:sp>
        <p:nvSpPr>
          <p:cNvPr id="22" name="椭圆 21"/>
          <p:cNvSpPr/>
          <p:nvPr/>
        </p:nvSpPr>
        <p:spPr>
          <a:xfrm>
            <a:off x="1403133" y="4765096"/>
            <a:ext cx="563296" cy="563296"/>
          </a:xfrm>
          <a:prstGeom prst="ellipse">
            <a:avLst/>
          </a:prstGeom>
          <a:solidFill>
            <a:srgbClr val="2E54A1"/>
          </a:solidFill>
          <a:ln w="1905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solidFill>
                <a:schemeClr val="bg1"/>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23" name="椭圆 22"/>
          <p:cNvSpPr/>
          <p:nvPr/>
        </p:nvSpPr>
        <p:spPr>
          <a:xfrm>
            <a:off x="1251112" y="4604698"/>
            <a:ext cx="882612" cy="882612"/>
          </a:xfrm>
          <a:prstGeom prst="ellipse">
            <a:avLst/>
          </a:prstGeom>
          <a:no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r>
              <a:rPr lang="en-US" altLang="zh-CN">
                <a:solidFill>
                  <a:schemeClr val="bg1"/>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rPr>
              <a:t>02</a:t>
            </a:r>
            <a:endParaRPr lang="zh-CN" altLang="en-US">
              <a:solidFill>
                <a:schemeClr val="bg1"/>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24" name="文本框 23"/>
          <p:cNvSpPr txBox="1"/>
          <p:nvPr/>
        </p:nvSpPr>
        <p:spPr>
          <a:xfrm>
            <a:off x="2000975" y="5891359"/>
            <a:ext cx="10060396" cy="36195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要及时行动， 将调查结果进行汇总整理，对潜在风险进行识别分析，并采取相应的措施</a:t>
            </a:r>
            <a:endParaRPr lang="zh-CN" altLang="en-US" sz="16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p:txBody>
      </p:sp>
      <p:sp>
        <p:nvSpPr>
          <p:cNvPr id="25" name="文本框 24"/>
          <p:cNvSpPr txBox="1"/>
          <p:nvPr/>
        </p:nvSpPr>
        <p:spPr>
          <a:xfrm>
            <a:off x="2022490" y="5510862"/>
            <a:ext cx="877163" cy="395621"/>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a:solidFill>
                  <a:srgbClr val="2E54A1"/>
                </a:solidFill>
                <a:latin typeface="思源黑体 CN Bold" panose="020b0800000000000000" pitchFamily="34" charset="-122"/>
                <a:ea typeface="思源黑体 CN Bold" panose="020b0800000000000000" pitchFamily="34" charset="-122"/>
                <a:cs typeface="+mn-ea"/>
                <a:sym typeface="+mn-lt"/>
              </a:rPr>
              <a:t>调查后</a:t>
            </a:r>
            <a:endParaRPr lang="zh-CN" altLang="en-US">
              <a:solidFill>
                <a:srgbClr val="2E54A1"/>
              </a:solidFill>
              <a:latin typeface="思源黑体 CN Bold" panose="020b0800000000000000" pitchFamily="34" charset="-122"/>
              <a:ea typeface="思源黑体 CN Bold" panose="020b0800000000000000" pitchFamily="34" charset="-122"/>
              <a:cs typeface="+mn-ea"/>
              <a:sym typeface="+mn-lt"/>
            </a:endParaRPr>
          </a:p>
        </p:txBody>
      </p:sp>
      <p:sp>
        <p:nvSpPr>
          <p:cNvPr id="26" name="椭圆 25"/>
          <p:cNvSpPr/>
          <p:nvPr/>
        </p:nvSpPr>
        <p:spPr>
          <a:xfrm>
            <a:off x="1403133" y="5678055"/>
            <a:ext cx="563296" cy="563296"/>
          </a:xfrm>
          <a:prstGeom prst="ellipse">
            <a:avLst/>
          </a:prstGeom>
          <a:solidFill>
            <a:srgbClr val="2E54A1"/>
          </a:solidFill>
          <a:ln w="19050">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lang="zh-CN" altLang="en-US">
              <a:solidFill>
                <a:schemeClr val="bg1"/>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27" name="椭圆 26"/>
          <p:cNvSpPr/>
          <p:nvPr/>
        </p:nvSpPr>
        <p:spPr>
          <a:xfrm>
            <a:off x="1251112" y="5517657"/>
            <a:ext cx="882612" cy="882612"/>
          </a:xfrm>
          <a:prstGeom prst="ellipse">
            <a:avLst/>
          </a:prstGeom>
          <a:no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r>
              <a:rPr lang="en-US" altLang="zh-CN">
                <a:solidFill>
                  <a:schemeClr val="bg1"/>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rPr>
              <a:t>03</a:t>
            </a:r>
            <a:endParaRPr lang="zh-CN" altLang="en-US">
              <a:solidFill>
                <a:schemeClr val="bg1"/>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4" name="文本框 3"/>
          <p:cNvSpPr txBox="1"/>
          <p:nvPr/>
        </p:nvSpPr>
        <p:spPr>
          <a:xfrm>
            <a:off x="695482" y="264512"/>
            <a:ext cx="285701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rPr>
              <a:t>风险识别与分析</a:t>
            </a:r>
            <a:endPar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11" name="文本框 10"/>
          <p:cNvSpPr txBox="1"/>
          <p:nvPr>
            <p:custDataLst>
              <p:tags r:id="rId2"/>
            </p:custDataLst>
          </p:nvPr>
        </p:nvSpPr>
        <p:spPr>
          <a:xfrm>
            <a:off x="822482" y="391512"/>
            <a:ext cx="285701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rPr>
              <a:t>风险识别与分析</a:t>
            </a:r>
            <a:endPar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endParaRPr>
          </a:p>
        </p:txBody>
      </p:sp>
      <p:grpSp>
        <p:nvGrpSpPr>
          <p:cNvPr id="45" name="组合 44"/>
          <p:cNvGrpSpPr/>
          <p:nvPr/>
        </p:nvGrpSpPr>
        <p:grpSpPr>
          <a:xfrm>
            <a:off x="438785" y="332105"/>
            <a:ext cx="2309495" cy="456993"/>
            <a:chOff x="1005707" y="363582"/>
            <a:chExt cx="3059029" cy="605261"/>
          </a:xfrm>
        </p:grpSpPr>
        <p:grpSp>
          <p:nvGrpSpPr>
            <p:cNvPr id="42" name="组合 41"/>
            <p:cNvGrpSpPr/>
            <p:nvPr/>
          </p:nvGrpSpPr>
          <p:grpSpPr>
            <a:xfrm>
              <a:off x="1005707" y="448865"/>
              <a:ext cx="715871" cy="470926"/>
              <a:chOff x="1878066" y="490905"/>
              <a:chExt cx="715871" cy="470926"/>
            </a:xfrm>
          </p:grpSpPr>
          <p:sp>
            <p:nvSpPr>
              <p:cNvPr id="41" name="对角圆角矩形 40"/>
              <p:cNvSpPr/>
              <p:nvPr>
                <p:custDataLst>
                  <p:tags r:id="rId3"/>
                </p:custDataLst>
              </p:nvPr>
            </p:nvSpPr>
            <p:spPr>
              <a:xfrm>
                <a:off x="2033474" y="609800"/>
                <a:ext cx="560463" cy="352031"/>
              </a:xfrm>
              <a:prstGeom prst="round2DiagRect">
                <a:avLst>
                  <a:gd name="adj1" fmla="val 45885"/>
                  <a:gd name="adj2" fmla="val 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0" name="对角圆角矩形 39"/>
              <p:cNvSpPr/>
              <p:nvPr>
                <p:custDataLst>
                  <p:tags r:id="rId4"/>
                </p:custDataLst>
              </p:nvPr>
            </p:nvSpPr>
            <p:spPr>
              <a:xfrm>
                <a:off x="1878066" y="490905"/>
                <a:ext cx="560463" cy="352031"/>
              </a:xfrm>
              <a:prstGeom prst="round2DiagRect">
                <a:avLst>
                  <a:gd name="adj1" fmla="val 45885"/>
                  <a:gd name="adj2" fmla="val 0"/>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
          <p:nvSpPr>
            <p:cNvPr id="43" name="文本框 42"/>
            <p:cNvSpPr txBox="1"/>
            <p:nvPr>
              <p:custDataLst>
                <p:tags r:id="rId5"/>
              </p:custDataLst>
            </p:nvPr>
          </p:nvSpPr>
          <p:spPr>
            <a:xfrm>
              <a:off x="1789599" y="363582"/>
              <a:ext cx="2275137" cy="48779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solidFill>
                    <a:schemeClr val="tx1">
                      <a:lumMod val="75000"/>
                      <a:lumOff val="2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ea"/>
                </a:rPr>
                <a:t>风险识别</a:t>
              </a:r>
              <a:endParaRPr kumimoji="1" lang="en-US" altLang="zh-CN">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4" name="文本框 43"/>
            <p:cNvSpPr txBox="1"/>
            <p:nvPr>
              <p:custDataLst>
                <p:tags r:id="rId6"/>
              </p:custDataLst>
            </p:nvPr>
          </p:nvSpPr>
          <p:spPr>
            <a:xfrm>
              <a:off x="1789702" y="766998"/>
              <a:ext cx="1480208" cy="2018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COMPANY</a:t>
              </a:r>
              <a:r>
                <a:rPr kumimoji="1" lang="zh-CN" altLang="en-US"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 </a:t>
              </a:r>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SLOGAN</a:t>
              </a:r>
              <a:endPar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randombar(horizontal)">
                                      <p:cBhvr>
                                        <p:cTn id="7" dur="500"/>
                                        <p:tgtEl>
                                          <p:spTgt spid="1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53" presetClass="entr" presetSubtype="16" dur="50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 calcmode="lin" valueType="num">
                                      <p:cBhvr>
                                        <p:cTn id="12" dur="500" fill="hold"/>
                                        <p:tgtEl>
                                          <p:spTgt spid="16"/>
                                        </p:tgtEl>
                                        <p:attrNameLst>
                                          <p:attrName>ppt_w</p:attrName>
                                        </p:attrNameLst>
                                      </p:cBhvr>
                                      <p:tavLst>
                                        <p:tav tm="0">
                                          <p:val>
                                            <p:fltVal val="0"/>
                                          </p:val>
                                        </p:tav>
                                        <p:tav tm="100000">
                                          <p:val>
                                            <p:strVal val="#ppt_w"/>
                                          </p:val>
                                        </p:tav>
                                      </p:tavLst>
                                    </p:anim>
                                    <p:anim calcmode="lin" valueType="num">
                                      <p:cBhvr>
                                        <p:cTn id="13" dur="500" fill="hold"/>
                                        <p:tgtEl>
                                          <p:spTgt spid="16"/>
                                        </p:tgtEl>
                                        <p:attrNameLst>
                                          <p:attrName>ppt_h</p:attrName>
                                        </p:attrNameLst>
                                      </p:cBhvr>
                                      <p:tavLst>
                                        <p:tav tm="0">
                                          <p:val>
                                            <p:fltVal val="0"/>
                                          </p:val>
                                        </p:tav>
                                        <p:tav tm="100000">
                                          <p:val>
                                            <p:strVal val="#ppt_h"/>
                                          </p:val>
                                        </p:tav>
                                      </p:tavLst>
                                    </p:anim>
                                    <p:animEffect transition="in" filter="fade">
                                      <p:cBhvr>
                                        <p:cTn id="14" dur="500"/>
                                        <p:tgtEl>
                                          <p:spTgt spid="16"/>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10" presetClass="entr" presetSubtype="0" dur="50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fade">
                                      <p:cBhvr>
                                        <p:cTn id="19" dur="500"/>
                                        <p:tgtEl>
                                          <p:spTgt spid="17"/>
                                        </p:tgtEl>
                                      </p:cBhvr>
                                    </p:animEffect>
                                  </p:childTnLst>
                                </p:cTn>
                              </p:par>
                            </p:childTnLst>
                          </p:cTn>
                        </p:par>
                      </p:childTnLst>
                    </p:cTn>
                  </p:par>
                  <p:par>
                    <p:cTn id="20" fill="hold" nodeType="clickPar">
                      <p:stCondLst>
                        <p:cond delay="indefinite"/>
                      </p:stCondLst>
                      <p:childTnLst>
                        <p:par>
                          <p:cTn id="21" fill="hold">
                            <p:stCondLst>
                              <p:cond delay="0"/>
                            </p:stCondLst>
                            <p:childTnLst>
                              <p:par>
                                <p:cTn id="22" presetID="22" presetClass="entr" presetSubtype="8" dur="500" fill="hold" grpId="0" nodeType="click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Effect transition="in" filter="wipe(left)">
                                      <p:cBhvr>
                                        <p:cTn id="24" dur="500"/>
                                        <p:tgtEl>
                                          <p:spTgt spid="3">
                                            <p:txEl>
                                              <p:pRg st="0" end="0"/>
                                            </p:txEl>
                                          </p:spTgt>
                                        </p:tgtEl>
                                      </p:cBhvr>
                                    </p:animEffect>
                                  </p:childTnLst>
                                </p:cTn>
                              </p:par>
                              <p:par>
                                <p:cTn id="25" presetID="53" presetClass="entr" presetSubtype="16" dur="500" fill="hold" grpId="0" nodeType="withEffect">
                                  <p:stCondLst>
                                    <p:cond delay="0"/>
                                  </p:stCondLst>
                                  <p:childTnLst>
                                    <p:set>
                                      <p:cBhvr>
                                        <p:cTn id="26" dur="1" fill="hold">
                                          <p:stCondLst>
                                            <p:cond delay="0"/>
                                          </p:stCondLst>
                                        </p:cTn>
                                        <p:tgtEl>
                                          <p:spTgt spid="18"/>
                                        </p:tgtEl>
                                        <p:attrNameLst>
                                          <p:attrName>style.visibility</p:attrName>
                                        </p:attrNameLst>
                                      </p:cBhvr>
                                      <p:to>
                                        <p:strVal val="visible"/>
                                      </p:to>
                                    </p:set>
                                    <p:anim calcmode="lin" valueType="num">
                                      <p:cBhvr>
                                        <p:cTn id="27" dur="500" fill="hold"/>
                                        <p:tgtEl>
                                          <p:spTgt spid="18"/>
                                        </p:tgtEl>
                                        <p:attrNameLst>
                                          <p:attrName>ppt_w</p:attrName>
                                        </p:attrNameLst>
                                      </p:cBhvr>
                                      <p:tavLst>
                                        <p:tav tm="0">
                                          <p:val>
                                            <p:fltVal val="0"/>
                                          </p:val>
                                        </p:tav>
                                        <p:tav tm="100000">
                                          <p:val>
                                            <p:strVal val="#ppt_w"/>
                                          </p:val>
                                        </p:tav>
                                      </p:tavLst>
                                    </p:anim>
                                    <p:anim calcmode="lin" valueType="num">
                                      <p:cBhvr>
                                        <p:cTn id="28" dur="500" fill="hold"/>
                                        <p:tgtEl>
                                          <p:spTgt spid="18"/>
                                        </p:tgtEl>
                                        <p:attrNameLst>
                                          <p:attrName>ppt_h</p:attrName>
                                        </p:attrNameLst>
                                      </p:cBhvr>
                                      <p:tavLst>
                                        <p:tav tm="0">
                                          <p:val>
                                            <p:fltVal val="0"/>
                                          </p:val>
                                        </p:tav>
                                        <p:tav tm="100000">
                                          <p:val>
                                            <p:strVal val="#ppt_h"/>
                                          </p:val>
                                        </p:tav>
                                      </p:tavLst>
                                    </p:anim>
                                    <p:animEffect transition="in" filter="fade">
                                      <p:cBhvr>
                                        <p:cTn id="29" dur="500"/>
                                        <p:tgtEl>
                                          <p:spTgt spid="18"/>
                                        </p:tgtEl>
                                      </p:cBhvr>
                                    </p:animEffect>
                                  </p:childTnLst>
                                </p:cTn>
                              </p:par>
                              <p:par>
                                <p:cTn id="30" presetID="53" presetClass="entr" presetSubtype="16" dur="500" fill="hold" grpId="0" nodeType="withEffect">
                                  <p:stCondLst>
                                    <p:cond delay="0"/>
                                  </p:stCondLst>
                                  <p:childTnLst>
                                    <p:set>
                                      <p:cBhvr>
                                        <p:cTn id="31" dur="1" fill="hold">
                                          <p:stCondLst>
                                            <p:cond delay="0"/>
                                          </p:stCondLst>
                                        </p:cTn>
                                        <p:tgtEl>
                                          <p:spTgt spid="19"/>
                                        </p:tgtEl>
                                        <p:attrNameLst>
                                          <p:attrName>style.visibility</p:attrName>
                                        </p:attrNameLst>
                                      </p:cBhvr>
                                      <p:to>
                                        <p:strVal val="visible"/>
                                      </p:to>
                                    </p:set>
                                    <p:anim calcmode="lin" valueType="num">
                                      <p:cBhvr>
                                        <p:cTn id="32" dur="500" fill="hold"/>
                                        <p:tgtEl>
                                          <p:spTgt spid="19"/>
                                        </p:tgtEl>
                                        <p:attrNameLst>
                                          <p:attrName>ppt_w</p:attrName>
                                        </p:attrNameLst>
                                      </p:cBhvr>
                                      <p:tavLst>
                                        <p:tav tm="0">
                                          <p:val>
                                            <p:fltVal val="0"/>
                                          </p:val>
                                        </p:tav>
                                        <p:tav tm="100000">
                                          <p:val>
                                            <p:strVal val="#ppt_w"/>
                                          </p:val>
                                        </p:tav>
                                      </p:tavLst>
                                    </p:anim>
                                    <p:anim calcmode="lin" valueType="num">
                                      <p:cBhvr>
                                        <p:cTn id="33" dur="500" fill="hold"/>
                                        <p:tgtEl>
                                          <p:spTgt spid="19"/>
                                        </p:tgtEl>
                                        <p:attrNameLst>
                                          <p:attrName>ppt_h</p:attrName>
                                        </p:attrNameLst>
                                      </p:cBhvr>
                                      <p:tavLst>
                                        <p:tav tm="0">
                                          <p:val>
                                            <p:fltVal val="0"/>
                                          </p:val>
                                        </p:tav>
                                        <p:tav tm="100000">
                                          <p:val>
                                            <p:strVal val="#ppt_h"/>
                                          </p:val>
                                        </p:tav>
                                      </p:tavLst>
                                    </p:anim>
                                    <p:animEffect transition="in" filter="fade">
                                      <p:cBhvr>
                                        <p:cTn id="34" dur="500"/>
                                        <p:tgtEl>
                                          <p:spTgt spid="19"/>
                                        </p:tgtEl>
                                      </p:cBhvr>
                                    </p:animEffect>
                                  </p:childTnLst>
                                </p:cTn>
                              </p:par>
                            </p:childTnLst>
                          </p:cTn>
                        </p:par>
                      </p:childTnLst>
                    </p:cTn>
                  </p:par>
                  <p:par>
                    <p:cTn id="35" fill="hold" nodeType="clickPar">
                      <p:stCondLst>
                        <p:cond delay="indefinite"/>
                      </p:stCondLst>
                      <p:childTnLst>
                        <p:par>
                          <p:cTn id="36" fill="hold">
                            <p:stCondLst>
                              <p:cond delay="0"/>
                            </p:stCondLst>
                            <p:childTnLst>
                              <p:par>
                                <p:cTn id="37" presetID="14" presetClass="entr" presetSubtype="10" dur="50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randombar(horizontal)">
                                      <p:cBhvr>
                                        <p:cTn id="39" dur="500"/>
                                        <p:tgtEl>
                                          <p:spTgt spid="7"/>
                                        </p:tgtEl>
                                      </p:cBhvr>
                                    </p:animEffect>
                                  </p:childTnLst>
                                </p:cTn>
                              </p:par>
                            </p:childTnLst>
                          </p:cTn>
                        </p:par>
                      </p:childTnLst>
                    </p:cTn>
                  </p:par>
                  <p:par>
                    <p:cTn id="40" fill="hold" nodeType="clickPar">
                      <p:stCondLst>
                        <p:cond delay="indefinite"/>
                      </p:stCondLst>
                      <p:childTnLst>
                        <p:par>
                          <p:cTn id="41" fill="hold">
                            <p:stCondLst>
                              <p:cond delay="0"/>
                            </p:stCondLst>
                            <p:childTnLst>
                              <p:par>
                                <p:cTn id="42" presetID="12" presetClass="entr" presetSubtype="4" dur="500" fill="hold" grpId="0" nodeType="clickEffect">
                                  <p:stCondLst>
                                    <p:cond delay="0"/>
                                  </p:stCondLst>
                                  <p:childTnLst>
                                    <p:set>
                                      <p:cBhvr>
                                        <p:cTn id="43" dur="1" fill="hold">
                                          <p:stCondLst>
                                            <p:cond delay="0"/>
                                          </p:stCondLst>
                                        </p:cTn>
                                        <p:tgtEl>
                                          <p:spTgt spid="6"/>
                                        </p:tgtEl>
                                        <p:attrNameLst>
                                          <p:attrName>style.visibility</p:attrName>
                                        </p:attrNameLst>
                                      </p:cBhvr>
                                      <p:to>
                                        <p:strVal val="visible"/>
                                      </p:to>
                                    </p:set>
                                    <p:anim calcmode="lin" valueType="num">
                                      <p:cBhvr additive="base">
                                        <p:cTn id="44" dur="500"/>
                                        <p:tgtEl>
                                          <p:spTgt spid="6"/>
                                        </p:tgtEl>
                                        <p:attrNameLst>
                                          <p:attrName>ppt_y</p:attrName>
                                        </p:attrNameLst>
                                      </p:cBhvr>
                                      <p:tavLst>
                                        <p:tav tm="0">
                                          <p:val>
                                            <p:strVal val="#ppt_y+#ppt_h*1.125000"/>
                                          </p:val>
                                        </p:tav>
                                        <p:tav tm="100000">
                                          <p:val>
                                            <p:strVal val="#ppt_y"/>
                                          </p:val>
                                        </p:tav>
                                      </p:tavLst>
                                    </p:anim>
                                    <p:animEffect transition="in" filter="wipe(up)">
                                      <p:cBhvr>
                                        <p:cTn id="45" dur="500"/>
                                        <p:tgtEl>
                                          <p:spTgt spid="6"/>
                                        </p:tgtEl>
                                      </p:cBhvr>
                                    </p:animEffect>
                                  </p:childTnLst>
                                </p:cTn>
                              </p:par>
                              <p:par>
                                <p:cTn id="46" presetID="53" presetClass="entr" presetSubtype="16" dur="500" fill="hold" grpId="0" nodeType="withEffect">
                                  <p:stCondLst>
                                    <p:cond delay="0"/>
                                  </p:stCondLst>
                                  <p:childTnLst>
                                    <p:set>
                                      <p:cBhvr>
                                        <p:cTn id="47" dur="1" fill="hold">
                                          <p:stCondLst>
                                            <p:cond delay="0"/>
                                          </p:stCondLst>
                                        </p:cTn>
                                        <p:tgtEl>
                                          <p:spTgt spid="22"/>
                                        </p:tgtEl>
                                        <p:attrNameLst>
                                          <p:attrName>style.visibility</p:attrName>
                                        </p:attrNameLst>
                                      </p:cBhvr>
                                      <p:to>
                                        <p:strVal val="visible"/>
                                      </p:to>
                                    </p:set>
                                    <p:anim calcmode="lin" valueType="num">
                                      <p:cBhvr>
                                        <p:cTn id="48" dur="500" fill="hold"/>
                                        <p:tgtEl>
                                          <p:spTgt spid="22"/>
                                        </p:tgtEl>
                                        <p:attrNameLst>
                                          <p:attrName>ppt_w</p:attrName>
                                        </p:attrNameLst>
                                      </p:cBhvr>
                                      <p:tavLst>
                                        <p:tav tm="0">
                                          <p:val>
                                            <p:fltVal val="0"/>
                                          </p:val>
                                        </p:tav>
                                        <p:tav tm="100000">
                                          <p:val>
                                            <p:strVal val="#ppt_w"/>
                                          </p:val>
                                        </p:tav>
                                      </p:tavLst>
                                    </p:anim>
                                    <p:anim calcmode="lin" valueType="num">
                                      <p:cBhvr>
                                        <p:cTn id="49" dur="500" fill="hold"/>
                                        <p:tgtEl>
                                          <p:spTgt spid="22"/>
                                        </p:tgtEl>
                                        <p:attrNameLst>
                                          <p:attrName>ppt_h</p:attrName>
                                        </p:attrNameLst>
                                      </p:cBhvr>
                                      <p:tavLst>
                                        <p:tav tm="0">
                                          <p:val>
                                            <p:fltVal val="0"/>
                                          </p:val>
                                        </p:tav>
                                        <p:tav tm="100000">
                                          <p:val>
                                            <p:strVal val="#ppt_h"/>
                                          </p:val>
                                        </p:tav>
                                      </p:tavLst>
                                    </p:anim>
                                    <p:animEffect transition="in" filter="fade">
                                      <p:cBhvr>
                                        <p:cTn id="50" dur="500"/>
                                        <p:tgtEl>
                                          <p:spTgt spid="22"/>
                                        </p:tgtEl>
                                      </p:cBhvr>
                                    </p:animEffect>
                                  </p:childTnLst>
                                </p:cTn>
                              </p:par>
                              <p:par>
                                <p:cTn id="51" presetID="53" presetClass="entr" presetSubtype="16" dur="500" fill="hold" grpId="0" nodeType="withEffect">
                                  <p:stCondLst>
                                    <p:cond delay="0"/>
                                  </p:stCondLst>
                                  <p:childTnLst>
                                    <p:set>
                                      <p:cBhvr>
                                        <p:cTn id="52" dur="1" fill="hold">
                                          <p:stCondLst>
                                            <p:cond delay="0"/>
                                          </p:stCondLst>
                                        </p:cTn>
                                        <p:tgtEl>
                                          <p:spTgt spid="23"/>
                                        </p:tgtEl>
                                        <p:attrNameLst>
                                          <p:attrName>style.visibility</p:attrName>
                                        </p:attrNameLst>
                                      </p:cBhvr>
                                      <p:to>
                                        <p:strVal val="visible"/>
                                      </p:to>
                                    </p:set>
                                    <p:anim calcmode="lin" valueType="num">
                                      <p:cBhvr>
                                        <p:cTn id="53" dur="500" fill="hold"/>
                                        <p:tgtEl>
                                          <p:spTgt spid="23"/>
                                        </p:tgtEl>
                                        <p:attrNameLst>
                                          <p:attrName>ppt_w</p:attrName>
                                        </p:attrNameLst>
                                      </p:cBhvr>
                                      <p:tavLst>
                                        <p:tav tm="0">
                                          <p:val>
                                            <p:fltVal val="0"/>
                                          </p:val>
                                        </p:tav>
                                        <p:tav tm="100000">
                                          <p:val>
                                            <p:strVal val="#ppt_w"/>
                                          </p:val>
                                        </p:tav>
                                      </p:tavLst>
                                    </p:anim>
                                    <p:anim calcmode="lin" valueType="num">
                                      <p:cBhvr>
                                        <p:cTn id="54" dur="500" fill="hold"/>
                                        <p:tgtEl>
                                          <p:spTgt spid="23"/>
                                        </p:tgtEl>
                                        <p:attrNameLst>
                                          <p:attrName>ppt_h</p:attrName>
                                        </p:attrNameLst>
                                      </p:cBhvr>
                                      <p:tavLst>
                                        <p:tav tm="0">
                                          <p:val>
                                            <p:fltVal val="0"/>
                                          </p:val>
                                        </p:tav>
                                        <p:tav tm="100000">
                                          <p:val>
                                            <p:strVal val="#ppt_h"/>
                                          </p:val>
                                        </p:tav>
                                      </p:tavLst>
                                    </p:anim>
                                    <p:animEffect transition="in" filter="fade">
                                      <p:cBhvr>
                                        <p:cTn id="55" dur="500"/>
                                        <p:tgtEl>
                                          <p:spTgt spid="23"/>
                                        </p:tgtEl>
                                      </p:cBhvr>
                                    </p:animEffect>
                                  </p:childTnLst>
                                </p:cTn>
                              </p:par>
                            </p:childTnLst>
                          </p:cTn>
                        </p:par>
                      </p:childTnLst>
                    </p:cTn>
                  </p:par>
                  <p:par>
                    <p:cTn id="56" fill="hold" nodeType="clickPar">
                      <p:stCondLst>
                        <p:cond delay="indefinite"/>
                      </p:stCondLst>
                      <p:childTnLst>
                        <p:par>
                          <p:cTn id="57" fill="hold">
                            <p:stCondLst>
                              <p:cond delay="0"/>
                            </p:stCondLst>
                            <p:childTnLst>
                              <p:par>
                                <p:cTn id="58" presetID="14" presetClass="entr" presetSubtype="10" dur="500" fill="hold" grpId="0" nodeType="clickEffect">
                                  <p:stCondLst>
                                    <p:cond delay="0"/>
                                  </p:stCondLst>
                                  <p:childTnLst>
                                    <p:set>
                                      <p:cBhvr>
                                        <p:cTn id="59" dur="1" fill="hold">
                                          <p:stCondLst>
                                            <p:cond delay="0"/>
                                          </p:stCondLst>
                                        </p:cTn>
                                        <p:tgtEl>
                                          <p:spTgt spid="21"/>
                                        </p:tgtEl>
                                        <p:attrNameLst>
                                          <p:attrName>style.visibility</p:attrName>
                                        </p:attrNameLst>
                                      </p:cBhvr>
                                      <p:to>
                                        <p:strVal val="visible"/>
                                      </p:to>
                                    </p:set>
                                    <p:animEffect transition="in" filter="randombar(horizontal)">
                                      <p:cBhvr>
                                        <p:cTn id="60" dur="500"/>
                                        <p:tgtEl>
                                          <p:spTgt spid="21"/>
                                        </p:tgtEl>
                                      </p:cBhvr>
                                    </p:animEffect>
                                  </p:childTnLst>
                                </p:cTn>
                              </p:par>
                            </p:childTnLst>
                          </p:cTn>
                        </p:par>
                      </p:childTnLst>
                    </p:cTn>
                  </p:par>
                  <p:par>
                    <p:cTn id="61" fill="hold" nodeType="clickPar">
                      <p:stCondLst>
                        <p:cond delay="indefinite"/>
                      </p:stCondLst>
                      <p:childTnLst>
                        <p:par>
                          <p:cTn id="62" fill="hold">
                            <p:stCondLst>
                              <p:cond delay="0"/>
                            </p:stCondLst>
                            <p:childTnLst>
                              <p:par>
                                <p:cTn id="63" presetID="12" presetClass="entr" presetSubtype="4" dur="500" fill="hold" grpId="0" nodeType="clickEffect">
                                  <p:stCondLst>
                                    <p:cond delay="0"/>
                                  </p:stCondLst>
                                  <p:childTnLst>
                                    <p:set>
                                      <p:cBhvr>
                                        <p:cTn id="64" dur="1" fill="hold">
                                          <p:stCondLst>
                                            <p:cond delay="0"/>
                                          </p:stCondLst>
                                        </p:cTn>
                                        <p:tgtEl>
                                          <p:spTgt spid="20"/>
                                        </p:tgtEl>
                                        <p:attrNameLst>
                                          <p:attrName>style.visibility</p:attrName>
                                        </p:attrNameLst>
                                      </p:cBhvr>
                                      <p:to>
                                        <p:strVal val="visible"/>
                                      </p:to>
                                    </p:set>
                                    <p:anim calcmode="lin" valueType="num">
                                      <p:cBhvr additive="base">
                                        <p:cTn id="65" dur="500"/>
                                        <p:tgtEl>
                                          <p:spTgt spid="20"/>
                                        </p:tgtEl>
                                        <p:attrNameLst>
                                          <p:attrName>ppt_y</p:attrName>
                                        </p:attrNameLst>
                                      </p:cBhvr>
                                      <p:tavLst>
                                        <p:tav tm="0">
                                          <p:val>
                                            <p:strVal val="#ppt_y+#ppt_h*1.125000"/>
                                          </p:val>
                                        </p:tav>
                                        <p:tav tm="100000">
                                          <p:val>
                                            <p:strVal val="#ppt_y"/>
                                          </p:val>
                                        </p:tav>
                                      </p:tavLst>
                                    </p:anim>
                                    <p:animEffect transition="in" filter="wipe(up)">
                                      <p:cBhvr>
                                        <p:cTn id="66" dur="500"/>
                                        <p:tgtEl>
                                          <p:spTgt spid="20"/>
                                        </p:tgtEl>
                                      </p:cBhvr>
                                    </p:animEffect>
                                  </p:childTnLst>
                                </p:cTn>
                              </p:par>
                              <p:par>
                                <p:cTn id="67" presetID="53" presetClass="entr" presetSubtype="16" dur="500" fill="hold" grpId="0" nodeType="withEffect">
                                  <p:stCondLst>
                                    <p:cond delay="0"/>
                                  </p:stCondLst>
                                  <p:childTnLst>
                                    <p:set>
                                      <p:cBhvr>
                                        <p:cTn id="68" dur="1" fill="hold">
                                          <p:stCondLst>
                                            <p:cond delay="0"/>
                                          </p:stCondLst>
                                        </p:cTn>
                                        <p:tgtEl>
                                          <p:spTgt spid="26"/>
                                        </p:tgtEl>
                                        <p:attrNameLst>
                                          <p:attrName>style.visibility</p:attrName>
                                        </p:attrNameLst>
                                      </p:cBhvr>
                                      <p:to>
                                        <p:strVal val="visible"/>
                                      </p:to>
                                    </p:set>
                                    <p:anim calcmode="lin" valueType="num">
                                      <p:cBhvr>
                                        <p:cTn id="69" dur="500" fill="hold"/>
                                        <p:tgtEl>
                                          <p:spTgt spid="26"/>
                                        </p:tgtEl>
                                        <p:attrNameLst>
                                          <p:attrName>ppt_w</p:attrName>
                                        </p:attrNameLst>
                                      </p:cBhvr>
                                      <p:tavLst>
                                        <p:tav tm="0">
                                          <p:val>
                                            <p:fltVal val="0"/>
                                          </p:val>
                                        </p:tav>
                                        <p:tav tm="100000">
                                          <p:val>
                                            <p:strVal val="#ppt_w"/>
                                          </p:val>
                                        </p:tav>
                                      </p:tavLst>
                                    </p:anim>
                                    <p:anim calcmode="lin" valueType="num">
                                      <p:cBhvr>
                                        <p:cTn id="70" dur="500" fill="hold"/>
                                        <p:tgtEl>
                                          <p:spTgt spid="26"/>
                                        </p:tgtEl>
                                        <p:attrNameLst>
                                          <p:attrName>ppt_h</p:attrName>
                                        </p:attrNameLst>
                                      </p:cBhvr>
                                      <p:tavLst>
                                        <p:tav tm="0">
                                          <p:val>
                                            <p:fltVal val="0"/>
                                          </p:val>
                                        </p:tav>
                                        <p:tav tm="100000">
                                          <p:val>
                                            <p:strVal val="#ppt_h"/>
                                          </p:val>
                                        </p:tav>
                                      </p:tavLst>
                                    </p:anim>
                                    <p:animEffect transition="in" filter="fade">
                                      <p:cBhvr>
                                        <p:cTn id="71" dur="500"/>
                                        <p:tgtEl>
                                          <p:spTgt spid="26"/>
                                        </p:tgtEl>
                                      </p:cBhvr>
                                    </p:animEffect>
                                  </p:childTnLst>
                                </p:cTn>
                              </p:par>
                              <p:par>
                                <p:cTn id="72" presetID="53" presetClass="entr" presetSubtype="16" dur="500" fill="hold" grpId="0" nodeType="withEffect">
                                  <p:stCondLst>
                                    <p:cond delay="0"/>
                                  </p:stCondLst>
                                  <p:childTnLst>
                                    <p:set>
                                      <p:cBhvr>
                                        <p:cTn id="73" dur="1" fill="hold">
                                          <p:stCondLst>
                                            <p:cond delay="0"/>
                                          </p:stCondLst>
                                        </p:cTn>
                                        <p:tgtEl>
                                          <p:spTgt spid="27"/>
                                        </p:tgtEl>
                                        <p:attrNameLst>
                                          <p:attrName>style.visibility</p:attrName>
                                        </p:attrNameLst>
                                      </p:cBhvr>
                                      <p:to>
                                        <p:strVal val="visible"/>
                                      </p:to>
                                    </p:set>
                                    <p:anim calcmode="lin" valueType="num">
                                      <p:cBhvr>
                                        <p:cTn id="74" dur="500" fill="hold"/>
                                        <p:tgtEl>
                                          <p:spTgt spid="27"/>
                                        </p:tgtEl>
                                        <p:attrNameLst>
                                          <p:attrName>ppt_w</p:attrName>
                                        </p:attrNameLst>
                                      </p:cBhvr>
                                      <p:tavLst>
                                        <p:tav tm="0">
                                          <p:val>
                                            <p:fltVal val="0"/>
                                          </p:val>
                                        </p:tav>
                                        <p:tav tm="100000">
                                          <p:val>
                                            <p:strVal val="#ppt_w"/>
                                          </p:val>
                                        </p:tav>
                                      </p:tavLst>
                                    </p:anim>
                                    <p:anim calcmode="lin" valueType="num">
                                      <p:cBhvr>
                                        <p:cTn id="75" dur="500" fill="hold"/>
                                        <p:tgtEl>
                                          <p:spTgt spid="27"/>
                                        </p:tgtEl>
                                        <p:attrNameLst>
                                          <p:attrName>ppt_h</p:attrName>
                                        </p:attrNameLst>
                                      </p:cBhvr>
                                      <p:tavLst>
                                        <p:tav tm="0">
                                          <p:val>
                                            <p:fltVal val="0"/>
                                          </p:val>
                                        </p:tav>
                                        <p:tav tm="100000">
                                          <p:val>
                                            <p:strVal val="#ppt_h"/>
                                          </p:val>
                                        </p:tav>
                                      </p:tavLst>
                                    </p:anim>
                                    <p:animEffect transition="in" filter="fade">
                                      <p:cBhvr>
                                        <p:cTn id="76" dur="500"/>
                                        <p:tgtEl>
                                          <p:spTgt spid="27"/>
                                        </p:tgtEl>
                                      </p:cBhvr>
                                    </p:animEffect>
                                  </p:childTnLst>
                                </p:cTn>
                              </p:par>
                            </p:childTnLst>
                          </p:cTn>
                        </p:par>
                      </p:childTnLst>
                    </p:cTn>
                  </p:par>
                  <p:par>
                    <p:cTn id="77" fill="hold" nodeType="clickPar">
                      <p:stCondLst>
                        <p:cond delay="indefinite"/>
                      </p:stCondLst>
                      <p:childTnLst>
                        <p:par>
                          <p:cTn id="78" fill="hold">
                            <p:stCondLst>
                              <p:cond delay="0"/>
                            </p:stCondLst>
                            <p:childTnLst>
                              <p:par>
                                <p:cTn id="79" presetID="14" presetClass="entr" presetSubtype="10" dur="500" fill="hold" grpId="0" nodeType="clickEffect">
                                  <p:stCondLst>
                                    <p:cond delay="0"/>
                                  </p:stCondLst>
                                  <p:childTnLst>
                                    <p:set>
                                      <p:cBhvr>
                                        <p:cTn id="80" dur="1" fill="hold">
                                          <p:stCondLst>
                                            <p:cond delay="0"/>
                                          </p:stCondLst>
                                        </p:cTn>
                                        <p:tgtEl>
                                          <p:spTgt spid="25"/>
                                        </p:tgtEl>
                                        <p:attrNameLst>
                                          <p:attrName>style.visibility</p:attrName>
                                        </p:attrNameLst>
                                      </p:cBhvr>
                                      <p:to>
                                        <p:strVal val="visible"/>
                                      </p:to>
                                    </p:set>
                                    <p:animEffect transition="in" filter="randombar(horizontal)">
                                      <p:cBhvr>
                                        <p:cTn id="81" dur="500"/>
                                        <p:tgtEl>
                                          <p:spTgt spid="25"/>
                                        </p:tgtEl>
                                      </p:cBhvr>
                                    </p:animEffect>
                                  </p:childTnLst>
                                </p:cTn>
                              </p:par>
                            </p:childTnLst>
                          </p:cTn>
                        </p:par>
                      </p:childTnLst>
                    </p:cTn>
                  </p:par>
                  <p:par>
                    <p:cTn id="82" fill="hold" nodeType="clickPar">
                      <p:stCondLst>
                        <p:cond delay="indefinite"/>
                      </p:stCondLst>
                      <p:childTnLst>
                        <p:par>
                          <p:cTn id="83" fill="hold">
                            <p:stCondLst>
                              <p:cond delay="0"/>
                            </p:stCondLst>
                            <p:childTnLst>
                              <p:par>
                                <p:cTn id="84" presetID="12" presetClass="entr" presetSubtype="4" dur="500" fill="hold" grpId="0" nodeType="clickEffect">
                                  <p:stCondLst>
                                    <p:cond delay="0"/>
                                  </p:stCondLst>
                                  <p:childTnLst>
                                    <p:set>
                                      <p:cBhvr>
                                        <p:cTn id="85" dur="1" fill="hold">
                                          <p:stCondLst>
                                            <p:cond delay="0"/>
                                          </p:stCondLst>
                                        </p:cTn>
                                        <p:tgtEl>
                                          <p:spTgt spid="24"/>
                                        </p:tgtEl>
                                        <p:attrNameLst>
                                          <p:attrName>style.visibility</p:attrName>
                                        </p:attrNameLst>
                                      </p:cBhvr>
                                      <p:to>
                                        <p:strVal val="visible"/>
                                      </p:to>
                                    </p:set>
                                    <p:anim calcmode="lin" valueType="num">
                                      <p:cBhvr additive="base">
                                        <p:cTn id="86" dur="500"/>
                                        <p:tgtEl>
                                          <p:spTgt spid="24"/>
                                        </p:tgtEl>
                                        <p:attrNameLst>
                                          <p:attrName>ppt_y</p:attrName>
                                        </p:attrNameLst>
                                      </p:cBhvr>
                                      <p:tavLst>
                                        <p:tav tm="0">
                                          <p:val>
                                            <p:strVal val="#ppt_y+#ppt_h*1.125000"/>
                                          </p:val>
                                        </p:tav>
                                        <p:tav tm="100000">
                                          <p:val>
                                            <p:strVal val="#ppt_y"/>
                                          </p:val>
                                        </p:tav>
                                      </p:tavLst>
                                    </p:anim>
                                    <p:animEffect transition="in" filter="wipe(up)">
                                      <p:cBhvr>
                                        <p:cTn id="8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P spid="12" grpId="0"/>
      <p:bldP spid="16" grpId="0"/>
      <p:bldP spid="17" grpId="0"/>
      <p:bldP spid="18" grpId="0"/>
      <p:bldP spid="19" grpId="0"/>
      <p:bldP spid="20" grpId="0"/>
      <p:bldP spid="21" grpId="0"/>
      <p:bldP spid="22" grpId="0"/>
      <p:bldP spid="23" grpId="0"/>
      <p:bldP spid="24" grpId="0"/>
      <p:bldP spid="25" grpId="0"/>
      <p:bldP spid="26" grpId="0"/>
      <p:bldP spid="27"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内容占位符 2"/>
          <p:cNvSpPr txBox="1"/>
          <p:nvPr/>
        </p:nvSpPr>
        <p:spPr>
          <a:xfrm>
            <a:off x="1094736" y="3221626"/>
            <a:ext cx="4724359" cy="1498600"/>
          </a:xfrm>
          <a:prstGeom prst="rect">
            <a:avLst/>
          </a:prstGeom>
          <a:noFill/>
          <a:ln>
            <a:noFill/>
          </a:ln>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30000"/>
              </a:lnSpc>
              <a:spcBef>
                <a:spcPct val="0"/>
              </a:spcBef>
              <a:buNone/>
            </a:pPr>
            <a:r>
              <a:rPr lang="zh-CN" altLang="en-US" sz="18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由相关责任人或风险经理填写一种事先设计好的调查表，进而根据表格内容来识别分析。这些调查表通常会系统地列出一个组织可能面临的风险，使用者对照调查表中的问题逐一回答，就可以构建出组织的风险框架。</a:t>
            </a:r>
            <a:endParaRPr lang="en-US" altLang="zh-CN" sz="18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p:txBody>
      </p:sp>
      <p:sp>
        <p:nvSpPr>
          <p:cNvPr id="7" name="椭圆 19"/>
          <p:cNvSpPr/>
          <p:nvPr/>
        </p:nvSpPr>
        <p:spPr>
          <a:xfrm>
            <a:off x="1165680" y="2424340"/>
            <a:ext cx="2811234" cy="538525"/>
          </a:xfrm>
          <a:prstGeom prst="roundRect">
            <a:avLst/>
          </a:prstGeom>
          <a:solidFill>
            <a:srgbClr val="2E54A1"/>
          </a:solidFill>
          <a:ln w="63500">
            <a:noFill/>
          </a:ln>
          <a:effectLst>
            <a:outerShdw blurRad="444500" dist="190500" dir="8100000" algn="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u="none" strike="noStrike" kern="120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8" name="文本框 7"/>
          <p:cNvSpPr txBox="1"/>
          <p:nvPr/>
        </p:nvSpPr>
        <p:spPr>
          <a:xfrm>
            <a:off x="1418618" y="2448653"/>
            <a:ext cx="2379177" cy="429348"/>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2000">
                <a:solidFill>
                  <a:schemeClr val="bg1"/>
                </a:solidFill>
                <a:latin typeface="思源黑体 CN Bold" panose="020b0800000000000000" pitchFamily="34" charset="-122"/>
                <a:ea typeface="思源黑体 CN Bold" panose="020b0800000000000000" pitchFamily="34" charset="-122"/>
                <a:cs typeface="+mn-ea"/>
                <a:sym typeface="+mn-lt"/>
              </a:rPr>
              <a:t>2</a:t>
            </a:r>
            <a:r>
              <a:rPr lang="zh-CN" altLang="en-US" sz="2000">
                <a:solidFill>
                  <a:schemeClr val="bg1"/>
                </a:solidFill>
                <a:latin typeface="思源黑体 CN Bold" panose="020b0800000000000000" pitchFamily="34" charset="-122"/>
                <a:ea typeface="思源黑体 CN Bold" panose="020b0800000000000000" pitchFamily="34" charset="-122"/>
                <a:cs typeface="+mn-ea"/>
                <a:sym typeface="+mn-lt"/>
              </a:rPr>
              <a:t>、审核表调查法：</a:t>
            </a:r>
            <a:endParaRPr lang="zh-CN" altLang="en-US" sz="2000">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3" name="文本框 2"/>
          <p:cNvSpPr txBox="1"/>
          <p:nvPr/>
        </p:nvSpPr>
        <p:spPr>
          <a:xfrm>
            <a:off x="695482" y="264512"/>
            <a:ext cx="285701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rPr>
              <a:t>风险识别与分析</a:t>
            </a:r>
            <a:endPar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11" name="文本框 10"/>
          <p:cNvSpPr txBox="1"/>
          <p:nvPr>
            <p:custDataLst>
              <p:tags r:id="rId2"/>
            </p:custDataLst>
          </p:nvPr>
        </p:nvSpPr>
        <p:spPr>
          <a:xfrm>
            <a:off x="822482" y="391512"/>
            <a:ext cx="285701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rPr>
              <a:t>风险识别与分析</a:t>
            </a:r>
            <a:endPar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endParaRPr>
          </a:p>
        </p:txBody>
      </p:sp>
      <p:grpSp>
        <p:nvGrpSpPr>
          <p:cNvPr id="45" name="组合 44"/>
          <p:cNvGrpSpPr/>
          <p:nvPr/>
        </p:nvGrpSpPr>
        <p:grpSpPr>
          <a:xfrm>
            <a:off x="438785" y="332105"/>
            <a:ext cx="2309495" cy="456993"/>
            <a:chOff x="1005707" y="363582"/>
            <a:chExt cx="3059029" cy="605261"/>
          </a:xfrm>
        </p:grpSpPr>
        <p:grpSp>
          <p:nvGrpSpPr>
            <p:cNvPr id="42" name="组合 41"/>
            <p:cNvGrpSpPr/>
            <p:nvPr/>
          </p:nvGrpSpPr>
          <p:grpSpPr>
            <a:xfrm>
              <a:off x="1005707" y="448865"/>
              <a:ext cx="715871" cy="470926"/>
              <a:chOff x="1878066" y="490905"/>
              <a:chExt cx="715871" cy="470926"/>
            </a:xfrm>
          </p:grpSpPr>
          <p:sp>
            <p:nvSpPr>
              <p:cNvPr id="41" name="对角圆角矩形 40"/>
              <p:cNvSpPr/>
              <p:nvPr>
                <p:custDataLst>
                  <p:tags r:id="rId3"/>
                </p:custDataLst>
              </p:nvPr>
            </p:nvSpPr>
            <p:spPr>
              <a:xfrm>
                <a:off x="2033474" y="609800"/>
                <a:ext cx="560463" cy="352031"/>
              </a:xfrm>
              <a:prstGeom prst="round2DiagRect">
                <a:avLst>
                  <a:gd name="adj1" fmla="val 45885"/>
                  <a:gd name="adj2" fmla="val 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0" name="对角圆角矩形 39"/>
              <p:cNvSpPr/>
              <p:nvPr>
                <p:custDataLst>
                  <p:tags r:id="rId4"/>
                </p:custDataLst>
              </p:nvPr>
            </p:nvSpPr>
            <p:spPr>
              <a:xfrm>
                <a:off x="1878066" y="490905"/>
                <a:ext cx="560463" cy="352031"/>
              </a:xfrm>
              <a:prstGeom prst="round2DiagRect">
                <a:avLst>
                  <a:gd name="adj1" fmla="val 45885"/>
                  <a:gd name="adj2" fmla="val 0"/>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
          <p:nvSpPr>
            <p:cNvPr id="43" name="文本框 42"/>
            <p:cNvSpPr txBox="1"/>
            <p:nvPr>
              <p:custDataLst>
                <p:tags r:id="rId5"/>
              </p:custDataLst>
            </p:nvPr>
          </p:nvSpPr>
          <p:spPr>
            <a:xfrm>
              <a:off x="1789599" y="363582"/>
              <a:ext cx="2275137" cy="48779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solidFill>
                    <a:schemeClr val="tx1">
                      <a:lumMod val="75000"/>
                      <a:lumOff val="2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ea"/>
                </a:rPr>
                <a:t>风险识别</a:t>
              </a:r>
              <a:endParaRPr kumimoji="1" lang="en-US" altLang="zh-CN">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4" name="文本框 43"/>
            <p:cNvSpPr txBox="1"/>
            <p:nvPr>
              <p:custDataLst>
                <p:tags r:id="rId6"/>
              </p:custDataLst>
            </p:nvPr>
          </p:nvSpPr>
          <p:spPr>
            <a:xfrm>
              <a:off x="1789702" y="766998"/>
              <a:ext cx="1480208" cy="2018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COMPANY</a:t>
              </a:r>
              <a:r>
                <a:rPr kumimoji="1" lang="zh-CN" altLang="en-US"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 </a:t>
              </a:r>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SLOGAN</a:t>
              </a:r>
              <a:endPar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pic>
        <p:nvPicPr>
          <p:cNvPr id="2" name="图片 1" descr="千库网_商务金融棚拍财务报告上的电脑放大镜财务概念静物摄影图配图_摄影图编号160293"/>
          <p:cNvPicPr>
            <a:picLocks noChangeAspect="1"/>
          </p:cNvPicPr>
          <p:nvPr/>
        </p:nvPicPr>
        <p:blipFill>
          <a:blip r:embed="rId7"/>
          <a:stretch>
            <a:fillRect/>
          </a:stretch>
        </p:blipFill>
        <p:spPr>
          <a:xfrm>
            <a:off x="6096635" y="2068830"/>
            <a:ext cx="5142865" cy="3429000"/>
          </a:xfrm>
          <a:prstGeom prst="rect">
            <a:avLst/>
          </a:prstGeom>
        </p:spPr>
      </p:pic>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10" presetClass="entr" presetSubtype="0" dur="50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500"/>
                                        <p:tgtEl>
                                          <p:spTgt spid="8"/>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22" presetClass="entr" presetSubtype="8" dur="50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Effect transition="in" filter="wipe(left)">
                                      <p:cBhvr>
                                        <p:cTn id="19"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p:bldP spid="8"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4294967295"/>
          </p:nvPr>
        </p:nvSpPr>
        <p:spPr>
          <a:xfrm>
            <a:off x="904422" y="2292667"/>
            <a:ext cx="10392228" cy="787523"/>
          </a:xfrm>
          <a:prstGeom prst="rect">
            <a:avLst/>
          </a:prstGeom>
          <a:noFill/>
          <a:ln>
            <a:noFill/>
          </a:ln>
        </p:spPr>
        <p:txBody>
          <a:bodyPr>
            <a:normAutofit lnSpcReduction="10000"/>
          </a:bodyPr>
          <a:lstStyle/>
          <a:p>
            <a:pPr marL="0" indent="0">
              <a:lnSpc>
                <a:spcPct val="130000"/>
              </a:lnSpc>
              <a:spcBef>
                <a:spcPct val="0"/>
              </a:spcBef>
              <a:buNone/>
            </a:pPr>
            <a:r>
              <a:rPr lang="zh-CN" altLang="en-US" sz="1800" kern="1200">
                <a:solidFill>
                  <a:schemeClr val="tx1">
                    <a:lumMod val="85000"/>
                    <a:lumOff val="15000"/>
                  </a:schemeClr>
                </a:solidFill>
                <a:cs typeface="+mn-ea"/>
                <a:sym typeface="+mn-lt"/>
              </a:rPr>
              <a:t>通过绘制并分析组织结构图，来识别风险可能发生的领域与范围。通过该方法，可对如下方面的内容有更深入的了解：</a:t>
            </a:r>
            <a:endParaRPr lang="en-US" altLang="zh-CN" sz="1800" kern="1200">
              <a:solidFill>
                <a:schemeClr val="tx1">
                  <a:lumMod val="85000"/>
                  <a:lumOff val="15000"/>
                </a:schemeClr>
              </a:solidFill>
              <a:cs typeface="+mn-ea"/>
              <a:sym typeface="+mn-lt"/>
            </a:endParaRPr>
          </a:p>
          <a:p>
            <a:pPr marL="0" indent="0">
              <a:lnSpc>
                <a:spcPct val="130000"/>
              </a:lnSpc>
              <a:spcBef>
                <a:spcPct val="0"/>
              </a:spcBef>
              <a:buNone/>
            </a:pPr>
            <a:endParaRPr lang="en-US" altLang="zh-CN" sz="2000" kern="1200">
              <a:solidFill>
                <a:schemeClr val="tx1">
                  <a:lumMod val="85000"/>
                  <a:lumOff val="15000"/>
                </a:schemeClr>
              </a:solidFill>
              <a:cs typeface="+mn-ea"/>
              <a:sym typeface="+mn-lt"/>
            </a:endParaRPr>
          </a:p>
        </p:txBody>
      </p:sp>
      <p:sp>
        <p:nvSpPr>
          <p:cNvPr id="6" name="文本框 5"/>
          <p:cNvSpPr txBox="1"/>
          <p:nvPr/>
        </p:nvSpPr>
        <p:spPr>
          <a:xfrm>
            <a:off x="1666422" y="3424193"/>
            <a:ext cx="4628515" cy="39562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第一，企业活动的性质和规模。</a:t>
            </a:r>
            <a:endParaRPr lang="zh-CN" altLang="en-US">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p:txBody>
      </p:sp>
      <p:sp>
        <p:nvSpPr>
          <p:cNvPr id="10" name="椭圆 19"/>
          <p:cNvSpPr/>
          <p:nvPr/>
        </p:nvSpPr>
        <p:spPr>
          <a:xfrm>
            <a:off x="904422" y="1611540"/>
            <a:ext cx="3000827" cy="538525"/>
          </a:xfrm>
          <a:prstGeom prst="roundRect">
            <a:avLst/>
          </a:prstGeom>
          <a:solidFill>
            <a:srgbClr val="2E54A1"/>
          </a:solidFill>
          <a:ln w="63500">
            <a:noFill/>
          </a:ln>
          <a:effectLst>
            <a:outerShdw blurRad="444500" dist="190500" dir="8100000" algn="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u="none" strike="noStrike" kern="120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11" name="文本框 10"/>
          <p:cNvSpPr txBox="1"/>
          <p:nvPr/>
        </p:nvSpPr>
        <p:spPr>
          <a:xfrm>
            <a:off x="1157361" y="1635853"/>
            <a:ext cx="2635658" cy="429348"/>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2000">
                <a:solidFill>
                  <a:schemeClr val="bg1"/>
                </a:solidFill>
                <a:latin typeface="思源黑体 CN Bold" panose="020b0800000000000000" pitchFamily="34" charset="-122"/>
                <a:ea typeface="思源黑体 CN Bold" panose="020b0800000000000000" pitchFamily="34" charset="-122"/>
                <a:cs typeface="+mn-ea"/>
                <a:sym typeface="+mn-lt"/>
              </a:rPr>
              <a:t>3</a:t>
            </a:r>
            <a:r>
              <a:rPr lang="zh-CN" altLang="en-US" sz="2000">
                <a:solidFill>
                  <a:schemeClr val="bg1"/>
                </a:solidFill>
                <a:latin typeface="思源黑体 CN Bold" panose="020b0800000000000000" pitchFamily="34" charset="-122"/>
                <a:ea typeface="思源黑体 CN Bold" panose="020b0800000000000000" pitchFamily="34" charset="-122"/>
                <a:cs typeface="+mn-ea"/>
                <a:sym typeface="+mn-lt"/>
              </a:rPr>
              <a:t>、组织结构图示法：</a:t>
            </a:r>
            <a:endParaRPr lang="zh-CN" altLang="en-US" sz="2000">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12" name="Teardrop 55"/>
          <p:cNvSpPr/>
          <p:nvPr/>
        </p:nvSpPr>
        <p:spPr>
          <a:xfrm>
            <a:off x="1033749" y="3336688"/>
            <a:ext cx="488588" cy="488588"/>
          </a:xfrm>
          <a:prstGeom prst="roundRect">
            <a:avLst/>
          </a:prstGeom>
          <a:solidFill>
            <a:srgbClr val="2E54A1"/>
          </a:solidFill>
          <a:ln w="317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u="none" strike="noStrike" kern="1200" cap="none" spc="0" normalizeH="0" baseline="0" noProof="0">
              <a:ln>
                <a:noFill/>
              </a:ln>
              <a:solidFill>
                <a:schemeClr val="tx1">
                  <a:lumMod val="85000"/>
                  <a:lumOff val="15000"/>
                </a:schemeClr>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13" name="文本框 12"/>
          <p:cNvSpPr txBox="1"/>
          <p:nvPr/>
        </p:nvSpPr>
        <p:spPr>
          <a:xfrm>
            <a:off x="1056822" y="3372413"/>
            <a:ext cx="465515" cy="39562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a:solidFill>
                  <a:schemeClr val="bg1"/>
                </a:solidFill>
                <a:latin typeface="思源黑体 CN Bold" panose="020b0800000000000000" pitchFamily="34" charset="-122"/>
                <a:ea typeface="思源黑体 CN Bold" panose="020b0800000000000000" pitchFamily="34" charset="-122"/>
                <a:cs typeface="+mn-ea"/>
                <a:sym typeface="+mn-lt"/>
              </a:rPr>
              <a:t>01</a:t>
            </a:r>
            <a:endParaRPr lang="zh-CN" altLang="en-US">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14" name="文本框 13"/>
          <p:cNvSpPr txBox="1"/>
          <p:nvPr/>
        </p:nvSpPr>
        <p:spPr>
          <a:xfrm>
            <a:off x="1666422" y="4048307"/>
            <a:ext cx="9349921" cy="7557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第二，企业内部各部门之间的内在联系、权力配置情况和相互依赖程度，分析是否有业务与权力交叉。</a:t>
            </a:r>
            <a:endParaRPr lang="zh-CN" altLang="en-US">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p:txBody>
      </p:sp>
      <p:sp>
        <p:nvSpPr>
          <p:cNvPr id="15" name="Teardrop 55"/>
          <p:cNvSpPr/>
          <p:nvPr/>
        </p:nvSpPr>
        <p:spPr>
          <a:xfrm>
            <a:off x="1033749" y="4062402"/>
            <a:ext cx="488588" cy="488588"/>
          </a:xfrm>
          <a:prstGeom prst="roundRect">
            <a:avLst/>
          </a:prstGeom>
          <a:solidFill>
            <a:srgbClr val="2E54A1"/>
          </a:solidFill>
          <a:ln w="317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u="none" strike="noStrike" kern="1200" cap="none" spc="0" normalizeH="0" baseline="0" noProof="0">
              <a:ln>
                <a:noFill/>
              </a:ln>
              <a:solidFill>
                <a:schemeClr val="tx1">
                  <a:lumMod val="85000"/>
                  <a:lumOff val="15000"/>
                </a:schemeClr>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16" name="文本框 15"/>
          <p:cNvSpPr txBox="1"/>
          <p:nvPr/>
        </p:nvSpPr>
        <p:spPr>
          <a:xfrm>
            <a:off x="1056823" y="4120878"/>
            <a:ext cx="609600" cy="39562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a:solidFill>
                  <a:schemeClr val="bg1"/>
                </a:solidFill>
                <a:latin typeface="思源黑体 CN Bold" panose="020b0800000000000000" pitchFamily="34" charset="-122"/>
                <a:ea typeface="思源黑体 CN Bold" panose="020b0800000000000000" pitchFamily="34" charset="-122"/>
                <a:cs typeface="+mn-ea"/>
                <a:sym typeface="+mn-lt"/>
              </a:rPr>
              <a:t>02</a:t>
            </a:r>
            <a:endParaRPr lang="zh-CN" altLang="en-US">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17" name="文本框 16"/>
          <p:cNvSpPr txBox="1"/>
          <p:nvPr/>
        </p:nvSpPr>
        <p:spPr>
          <a:xfrm>
            <a:off x="1666422" y="4948193"/>
            <a:ext cx="9219292" cy="39562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第三，企业内部可以区分的独立核算单位，这是对风险做出财务处理决策时所必须考虑的。</a:t>
            </a:r>
            <a:endParaRPr lang="zh-CN" altLang="en-US">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p:txBody>
      </p:sp>
      <p:sp>
        <p:nvSpPr>
          <p:cNvPr id="18" name="Teardrop 55"/>
          <p:cNvSpPr/>
          <p:nvPr/>
        </p:nvSpPr>
        <p:spPr>
          <a:xfrm>
            <a:off x="1033749" y="4788116"/>
            <a:ext cx="488588" cy="488588"/>
          </a:xfrm>
          <a:prstGeom prst="roundRect">
            <a:avLst/>
          </a:prstGeom>
          <a:solidFill>
            <a:srgbClr val="2E54A1"/>
          </a:solidFill>
          <a:ln w="317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u="none" strike="noStrike" kern="1200" cap="none" spc="0" normalizeH="0" baseline="0" noProof="0">
              <a:ln>
                <a:noFill/>
              </a:ln>
              <a:solidFill>
                <a:schemeClr val="tx1">
                  <a:lumMod val="85000"/>
                  <a:lumOff val="15000"/>
                </a:schemeClr>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19" name="文本框 18"/>
          <p:cNvSpPr txBox="1"/>
          <p:nvPr/>
        </p:nvSpPr>
        <p:spPr>
          <a:xfrm>
            <a:off x="1056822" y="4846592"/>
            <a:ext cx="690969" cy="39562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a:solidFill>
                  <a:schemeClr val="bg1"/>
                </a:solidFill>
                <a:latin typeface="思源黑体 CN Bold" panose="020b0800000000000000" pitchFamily="34" charset="-122"/>
                <a:ea typeface="思源黑体 CN Bold" panose="020b0800000000000000" pitchFamily="34" charset="-122"/>
                <a:cs typeface="+mn-ea"/>
                <a:sym typeface="+mn-lt"/>
              </a:rPr>
              <a:t>03</a:t>
            </a:r>
            <a:endParaRPr lang="zh-CN" altLang="en-US">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20" name="文本框 19"/>
          <p:cNvSpPr txBox="1"/>
          <p:nvPr/>
        </p:nvSpPr>
        <p:spPr>
          <a:xfrm>
            <a:off x="1666422" y="5657124"/>
            <a:ext cx="9349921" cy="39562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第四，企业存在的、可能使风险状况恶化的弱点，以及潜在风险的可能发生范围。</a:t>
            </a:r>
            <a:endParaRPr lang="zh-CN" altLang="en-US">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p:txBody>
      </p:sp>
      <p:sp>
        <p:nvSpPr>
          <p:cNvPr id="21" name="Teardrop 55"/>
          <p:cNvSpPr/>
          <p:nvPr/>
        </p:nvSpPr>
        <p:spPr>
          <a:xfrm>
            <a:off x="1033749" y="5569619"/>
            <a:ext cx="488588" cy="488588"/>
          </a:xfrm>
          <a:prstGeom prst="roundRect">
            <a:avLst/>
          </a:prstGeom>
          <a:solidFill>
            <a:srgbClr val="2E54A1"/>
          </a:solidFill>
          <a:ln w="3175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u="none" strike="noStrike" kern="1200" cap="none" spc="0" normalizeH="0" baseline="0" noProof="0">
              <a:ln>
                <a:noFill/>
              </a:ln>
              <a:solidFill>
                <a:schemeClr val="tx1">
                  <a:lumMod val="85000"/>
                  <a:lumOff val="15000"/>
                </a:schemeClr>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22" name="文本框 21"/>
          <p:cNvSpPr txBox="1"/>
          <p:nvPr/>
        </p:nvSpPr>
        <p:spPr>
          <a:xfrm>
            <a:off x="1056822" y="5628095"/>
            <a:ext cx="566705" cy="39562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a:solidFill>
                  <a:schemeClr val="bg1"/>
                </a:solidFill>
                <a:latin typeface="思源黑体 CN Bold" panose="020b0800000000000000" pitchFamily="34" charset="-122"/>
                <a:ea typeface="思源黑体 CN Bold" panose="020b0800000000000000" pitchFamily="34" charset="-122"/>
                <a:cs typeface="+mn-ea"/>
                <a:sym typeface="+mn-lt"/>
              </a:rPr>
              <a:t>04</a:t>
            </a:r>
            <a:endParaRPr lang="zh-CN" altLang="en-US">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4" name="文本框 3"/>
          <p:cNvSpPr txBox="1"/>
          <p:nvPr/>
        </p:nvSpPr>
        <p:spPr>
          <a:xfrm>
            <a:off x="695482" y="264512"/>
            <a:ext cx="285701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rPr>
              <a:t>风险识别与分析</a:t>
            </a:r>
            <a:endPar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2" name="文本框 1"/>
          <p:cNvSpPr txBox="1"/>
          <p:nvPr>
            <p:custDataLst>
              <p:tags r:id="rId2"/>
            </p:custDataLst>
          </p:nvPr>
        </p:nvSpPr>
        <p:spPr>
          <a:xfrm>
            <a:off x="822482" y="391512"/>
            <a:ext cx="285701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rPr>
              <a:t>风险识别与分析</a:t>
            </a:r>
            <a:endPar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endParaRPr>
          </a:p>
        </p:txBody>
      </p:sp>
      <p:grpSp>
        <p:nvGrpSpPr>
          <p:cNvPr id="45" name="组合 44"/>
          <p:cNvGrpSpPr/>
          <p:nvPr/>
        </p:nvGrpSpPr>
        <p:grpSpPr>
          <a:xfrm>
            <a:off x="438785" y="332105"/>
            <a:ext cx="2309495" cy="456993"/>
            <a:chOff x="1005707" y="363582"/>
            <a:chExt cx="3059029" cy="605261"/>
          </a:xfrm>
        </p:grpSpPr>
        <p:grpSp>
          <p:nvGrpSpPr>
            <p:cNvPr id="42" name="组合 41"/>
            <p:cNvGrpSpPr/>
            <p:nvPr/>
          </p:nvGrpSpPr>
          <p:grpSpPr>
            <a:xfrm>
              <a:off x="1005707" y="448865"/>
              <a:ext cx="715871" cy="470926"/>
              <a:chOff x="1878066" y="490905"/>
              <a:chExt cx="715871" cy="470926"/>
            </a:xfrm>
          </p:grpSpPr>
          <p:sp>
            <p:nvSpPr>
              <p:cNvPr id="41" name="对角圆角矩形 40"/>
              <p:cNvSpPr/>
              <p:nvPr>
                <p:custDataLst>
                  <p:tags r:id="rId3"/>
                </p:custDataLst>
              </p:nvPr>
            </p:nvSpPr>
            <p:spPr>
              <a:xfrm>
                <a:off x="2033474" y="609800"/>
                <a:ext cx="560463" cy="352031"/>
              </a:xfrm>
              <a:prstGeom prst="round2DiagRect">
                <a:avLst>
                  <a:gd name="adj1" fmla="val 45885"/>
                  <a:gd name="adj2" fmla="val 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0" name="对角圆角矩形 39"/>
              <p:cNvSpPr/>
              <p:nvPr>
                <p:custDataLst>
                  <p:tags r:id="rId4"/>
                </p:custDataLst>
              </p:nvPr>
            </p:nvSpPr>
            <p:spPr>
              <a:xfrm>
                <a:off x="1878066" y="490905"/>
                <a:ext cx="560463" cy="352031"/>
              </a:xfrm>
              <a:prstGeom prst="round2DiagRect">
                <a:avLst>
                  <a:gd name="adj1" fmla="val 45885"/>
                  <a:gd name="adj2" fmla="val 0"/>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
          <p:nvSpPr>
            <p:cNvPr id="43" name="文本框 42"/>
            <p:cNvSpPr txBox="1"/>
            <p:nvPr>
              <p:custDataLst>
                <p:tags r:id="rId5"/>
              </p:custDataLst>
            </p:nvPr>
          </p:nvSpPr>
          <p:spPr>
            <a:xfrm>
              <a:off x="1789599" y="363582"/>
              <a:ext cx="2275137" cy="48779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solidFill>
                    <a:schemeClr val="tx1">
                      <a:lumMod val="75000"/>
                      <a:lumOff val="2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ea"/>
                </a:rPr>
                <a:t>风险识别</a:t>
              </a:r>
              <a:endParaRPr kumimoji="1" lang="en-US" altLang="zh-CN">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4" name="文本框 43"/>
            <p:cNvSpPr txBox="1"/>
            <p:nvPr>
              <p:custDataLst>
                <p:tags r:id="rId6"/>
              </p:custDataLst>
            </p:nvPr>
          </p:nvSpPr>
          <p:spPr>
            <a:xfrm>
              <a:off x="1789702" y="766998"/>
              <a:ext cx="1480208" cy="2018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COMPANY</a:t>
              </a:r>
              <a:r>
                <a:rPr kumimoji="1" lang="zh-CN" altLang="en-US"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 </a:t>
              </a:r>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SLOGAN</a:t>
              </a:r>
              <a:endPar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Effect transition="in" filter="fade">
                                      <p:cBhvr>
                                        <p:cTn id="9" dur="500"/>
                                        <p:tgtEl>
                                          <p:spTgt spid="10"/>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10" presetClass="entr" presetSubtype="0" dur="50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500"/>
                                        <p:tgtEl>
                                          <p:spTgt spid="11"/>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14" presetClass="entr" presetSubtype="10" dur="50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9" dur="500"/>
                                        <p:tgtEl>
                                          <p:spTgt spid="3">
                                            <p:txEl>
                                              <p:pRg st="0" end="0"/>
                                            </p:txEl>
                                          </p:spTgt>
                                        </p:tgtEl>
                                      </p:cBhvr>
                                    </p:animEffect>
                                  </p:childTnLst>
                                </p:cTn>
                              </p:par>
                            </p:childTnLst>
                          </p:cTn>
                        </p:par>
                      </p:childTnLst>
                    </p:cTn>
                  </p:par>
                  <p:par>
                    <p:cTn id="20" fill="hold" nodeType="clickPar">
                      <p:stCondLst>
                        <p:cond delay="indefinite"/>
                      </p:stCondLst>
                      <p:childTnLst>
                        <p:par>
                          <p:cTn id="21" fill="hold">
                            <p:stCondLst>
                              <p:cond delay="0"/>
                            </p:stCondLst>
                            <p:childTnLst>
                              <p:par>
                                <p:cTn id="22" presetID="53" presetClass="entr" presetSubtype="16" dur="500" fill="hold" grpId="0" nodeType="clickEffect">
                                  <p:stCondLst>
                                    <p:cond delay="0"/>
                                  </p:stCondLst>
                                  <p:childTnLst>
                                    <p:set>
                                      <p:cBhvr>
                                        <p:cTn id="23" dur="1" fill="hold">
                                          <p:stCondLst>
                                            <p:cond delay="0"/>
                                          </p:stCondLst>
                                        </p:cTn>
                                        <p:tgtEl>
                                          <p:spTgt spid="12"/>
                                        </p:tgtEl>
                                        <p:attrNameLst>
                                          <p:attrName>style.visibility</p:attrName>
                                        </p:attrNameLst>
                                      </p:cBhvr>
                                      <p:to>
                                        <p:strVal val="visible"/>
                                      </p:to>
                                    </p:set>
                                    <p:anim calcmode="lin" valueType="num">
                                      <p:cBhvr>
                                        <p:cTn id="24" dur="500" fill="hold"/>
                                        <p:tgtEl>
                                          <p:spTgt spid="12"/>
                                        </p:tgtEl>
                                        <p:attrNameLst>
                                          <p:attrName>ppt_w</p:attrName>
                                        </p:attrNameLst>
                                      </p:cBhvr>
                                      <p:tavLst>
                                        <p:tav tm="0">
                                          <p:val>
                                            <p:fltVal val="0"/>
                                          </p:val>
                                        </p:tav>
                                        <p:tav tm="100000">
                                          <p:val>
                                            <p:strVal val="#ppt_w"/>
                                          </p:val>
                                        </p:tav>
                                      </p:tavLst>
                                    </p:anim>
                                    <p:anim calcmode="lin" valueType="num">
                                      <p:cBhvr>
                                        <p:cTn id="25" dur="500" fill="hold"/>
                                        <p:tgtEl>
                                          <p:spTgt spid="12"/>
                                        </p:tgtEl>
                                        <p:attrNameLst>
                                          <p:attrName>ppt_h</p:attrName>
                                        </p:attrNameLst>
                                      </p:cBhvr>
                                      <p:tavLst>
                                        <p:tav tm="0">
                                          <p:val>
                                            <p:fltVal val="0"/>
                                          </p:val>
                                        </p:tav>
                                        <p:tav tm="100000">
                                          <p:val>
                                            <p:strVal val="#ppt_h"/>
                                          </p:val>
                                        </p:tav>
                                      </p:tavLst>
                                    </p:anim>
                                    <p:animEffect transition="in" filter="fade">
                                      <p:cBhvr>
                                        <p:cTn id="26" dur="500"/>
                                        <p:tgtEl>
                                          <p:spTgt spid="12"/>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10" presetClass="entr" presetSubtype="0" dur="50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22" presetClass="entr" presetSubtype="8" dur="500" fill="hold" grpId="0" nodeType="click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wipe(left)">
                                      <p:cBhvr>
                                        <p:cTn id="36" dur="500"/>
                                        <p:tgtEl>
                                          <p:spTgt spid="6"/>
                                        </p:tgtEl>
                                      </p:cBhvr>
                                    </p:animEffect>
                                  </p:childTnLst>
                                </p:cTn>
                              </p:par>
                            </p:childTnLst>
                          </p:cTn>
                        </p:par>
                      </p:childTnLst>
                    </p:cTn>
                  </p:par>
                  <p:par>
                    <p:cTn id="37" fill="hold" nodeType="clickPar">
                      <p:stCondLst>
                        <p:cond delay="indefinite"/>
                      </p:stCondLst>
                      <p:childTnLst>
                        <p:par>
                          <p:cTn id="38" fill="hold">
                            <p:stCondLst>
                              <p:cond delay="0"/>
                            </p:stCondLst>
                            <p:childTnLst>
                              <p:par>
                                <p:cTn id="39" presetID="53" presetClass="entr" presetSubtype="16" dur="500" fill="hold" grpId="0" nodeType="clickEffect">
                                  <p:stCondLst>
                                    <p:cond delay="0"/>
                                  </p:stCondLst>
                                  <p:childTnLst>
                                    <p:set>
                                      <p:cBhvr>
                                        <p:cTn id="40" dur="1" fill="hold">
                                          <p:stCondLst>
                                            <p:cond delay="0"/>
                                          </p:stCondLst>
                                        </p:cTn>
                                        <p:tgtEl>
                                          <p:spTgt spid="15"/>
                                        </p:tgtEl>
                                        <p:attrNameLst>
                                          <p:attrName>style.visibility</p:attrName>
                                        </p:attrNameLst>
                                      </p:cBhvr>
                                      <p:to>
                                        <p:strVal val="visible"/>
                                      </p:to>
                                    </p:set>
                                    <p:anim calcmode="lin" valueType="num">
                                      <p:cBhvr>
                                        <p:cTn id="41" dur="500" fill="hold"/>
                                        <p:tgtEl>
                                          <p:spTgt spid="15"/>
                                        </p:tgtEl>
                                        <p:attrNameLst>
                                          <p:attrName>ppt_w</p:attrName>
                                        </p:attrNameLst>
                                      </p:cBhvr>
                                      <p:tavLst>
                                        <p:tav tm="0">
                                          <p:val>
                                            <p:fltVal val="0"/>
                                          </p:val>
                                        </p:tav>
                                        <p:tav tm="100000">
                                          <p:val>
                                            <p:strVal val="#ppt_w"/>
                                          </p:val>
                                        </p:tav>
                                      </p:tavLst>
                                    </p:anim>
                                    <p:anim calcmode="lin" valueType="num">
                                      <p:cBhvr>
                                        <p:cTn id="42" dur="500" fill="hold"/>
                                        <p:tgtEl>
                                          <p:spTgt spid="15"/>
                                        </p:tgtEl>
                                        <p:attrNameLst>
                                          <p:attrName>ppt_h</p:attrName>
                                        </p:attrNameLst>
                                      </p:cBhvr>
                                      <p:tavLst>
                                        <p:tav tm="0">
                                          <p:val>
                                            <p:fltVal val="0"/>
                                          </p:val>
                                        </p:tav>
                                        <p:tav tm="100000">
                                          <p:val>
                                            <p:strVal val="#ppt_h"/>
                                          </p:val>
                                        </p:tav>
                                      </p:tavLst>
                                    </p:anim>
                                    <p:animEffect transition="in" filter="fade">
                                      <p:cBhvr>
                                        <p:cTn id="43" dur="500"/>
                                        <p:tgtEl>
                                          <p:spTgt spid="15"/>
                                        </p:tgtEl>
                                      </p:cBhvr>
                                    </p:animEffect>
                                  </p:childTnLst>
                                </p:cTn>
                              </p:par>
                            </p:childTnLst>
                          </p:cTn>
                        </p:par>
                      </p:childTnLst>
                    </p:cTn>
                  </p:par>
                  <p:par>
                    <p:cTn id="44" fill="hold" nodeType="clickPar">
                      <p:stCondLst>
                        <p:cond delay="indefinite"/>
                      </p:stCondLst>
                      <p:childTnLst>
                        <p:par>
                          <p:cTn id="45" fill="hold">
                            <p:stCondLst>
                              <p:cond delay="0"/>
                            </p:stCondLst>
                            <p:childTnLst>
                              <p:par>
                                <p:cTn id="46" presetID="10" presetClass="entr" presetSubtype="0" dur="500" fill="hold" grpId="0" nodeType="clickEffect">
                                  <p:stCondLst>
                                    <p:cond delay="0"/>
                                  </p:stCondLst>
                                  <p:childTnLst>
                                    <p:set>
                                      <p:cBhvr>
                                        <p:cTn id="47" dur="1" fill="hold">
                                          <p:stCondLst>
                                            <p:cond delay="0"/>
                                          </p:stCondLst>
                                        </p:cTn>
                                        <p:tgtEl>
                                          <p:spTgt spid="16"/>
                                        </p:tgtEl>
                                        <p:attrNameLst>
                                          <p:attrName>style.visibility</p:attrName>
                                        </p:attrNameLst>
                                      </p:cBhvr>
                                      <p:to>
                                        <p:strVal val="visible"/>
                                      </p:to>
                                    </p:set>
                                    <p:animEffect transition="in" filter="fade">
                                      <p:cBhvr>
                                        <p:cTn id="48" dur="500"/>
                                        <p:tgtEl>
                                          <p:spTgt spid="16"/>
                                        </p:tgtEl>
                                      </p:cBhvr>
                                    </p:animEffect>
                                  </p:childTnLst>
                                </p:cTn>
                              </p:par>
                            </p:childTnLst>
                          </p:cTn>
                        </p:par>
                      </p:childTnLst>
                    </p:cTn>
                  </p:par>
                  <p:par>
                    <p:cTn id="49" fill="hold" nodeType="clickPar">
                      <p:stCondLst>
                        <p:cond delay="indefinite"/>
                      </p:stCondLst>
                      <p:childTnLst>
                        <p:par>
                          <p:cTn id="50" fill="hold">
                            <p:stCondLst>
                              <p:cond delay="0"/>
                            </p:stCondLst>
                            <p:childTnLst>
                              <p:par>
                                <p:cTn id="51" presetID="22" presetClass="entr" presetSubtype="8" dur="500" fill="hold" grpId="0" nodeType="clickEffect">
                                  <p:stCondLst>
                                    <p:cond delay="0"/>
                                  </p:stCondLst>
                                  <p:childTnLst>
                                    <p:set>
                                      <p:cBhvr>
                                        <p:cTn id="52" dur="1" fill="hold">
                                          <p:stCondLst>
                                            <p:cond delay="0"/>
                                          </p:stCondLst>
                                        </p:cTn>
                                        <p:tgtEl>
                                          <p:spTgt spid="14"/>
                                        </p:tgtEl>
                                        <p:attrNameLst>
                                          <p:attrName>style.visibility</p:attrName>
                                        </p:attrNameLst>
                                      </p:cBhvr>
                                      <p:to>
                                        <p:strVal val="visible"/>
                                      </p:to>
                                    </p:set>
                                    <p:animEffect transition="in" filter="wipe(left)">
                                      <p:cBhvr>
                                        <p:cTn id="53" dur="500"/>
                                        <p:tgtEl>
                                          <p:spTgt spid="14"/>
                                        </p:tgtEl>
                                      </p:cBhvr>
                                    </p:animEffect>
                                  </p:childTnLst>
                                </p:cTn>
                              </p:par>
                            </p:childTnLst>
                          </p:cTn>
                        </p:par>
                      </p:childTnLst>
                    </p:cTn>
                  </p:par>
                  <p:par>
                    <p:cTn id="54" fill="hold" nodeType="clickPar">
                      <p:stCondLst>
                        <p:cond delay="indefinite"/>
                      </p:stCondLst>
                      <p:childTnLst>
                        <p:par>
                          <p:cTn id="55" fill="hold">
                            <p:stCondLst>
                              <p:cond delay="0"/>
                            </p:stCondLst>
                            <p:childTnLst>
                              <p:par>
                                <p:cTn id="56" presetID="53" presetClass="entr" presetSubtype="16" dur="500" fill="hold" grpId="0" nodeType="clickEffect">
                                  <p:stCondLst>
                                    <p:cond delay="0"/>
                                  </p:stCondLst>
                                  <p:childTnLst>
                                    <p:set>
                                      <p:cBhvr>
                                        <p:cTn id="57" dur="1" fill="hold">
                                          <p:stCondLst>
                                            <p:cond delay="0"/>
                                          </p:stCondLst>
                                        </p:cTn>
                                        <p:tgtEl>
                                          <p:spTgt spid="18"/>
                                        </p:tgtEl>
                                        <p:attrNameLst>
                                          <p:attrName>style.visibility</p:attrName>
                                        </p:attrNameLst>
                                      </p:cBhvr>
                                      <p:to>
                                        <p:strVal val="visible"/>
                                      </p:to>
                                    </p:set>
                                    <p:anim calcmode="lin" valueType="num">
                                      <p:cBhvr>
                                        <p:cTn id="58" dur="500" fill="hold"/>
                                        <p:tgtEl>
                                          <p:spTgt spid="18"/>
                                        </p:tgtEl>
                                        <p:attrNameLst>
                                          <p:attrName>ppt_w</p:attrName>
                                        </p:attrNameLst>
                                      </p:cBhvr>
                                      <p:tavLst>
                                        <p:tav tm="0">
                                          <p:val>
                                            <p:fltVal val="0"/>
                                          </p:val>
                                        </p:tav>
                                        <p:tav tm="100000">
                                          <p:val>
                                            <p:strVal val="#ppt_w"/>
                                          </p:val>
                                        </p:tav>
                                      </p:tavLst>
                                    </p:anim>
                                    <p:anim calcmode="lin" valueType="num">
                                      <p:cBhvr>
                                        <p:cTn id="59" dur="500" fill="hold"/>
                                        <p:tgtEl>
                                          <p:spTgt spid="18"/>
                                        </p:tgtEl>
                                        <p:attrNameLst>
                                          <p:attrName>ppt_h</p:attrName>
                                        </p:attrNameLst>
                                      </p:cBhvr>
                                      <p:tavLst>
                                        <p:tav tm="0">
                                          <p:val>
                                            <p:fltVal val="0"/>
                                          </p:val>
                                        </p:tav>
                                        <p:tav tm="100000">
                                          <p:val>
                                            <p:strVal val="#ppt_h"/>
                                          </p:val>
                                        </p:tav>
                                      </p:tavLst>
                                    </p:anim>
                                    <p:animEffect transition="in" filter="fade">
                                      <p:cBhvr>
                                        <p:cTn id="60" dur="500"/>
                                        <p:tgtEl>
                                          <p:spTgt spid="18"/>
                                        </p:tgtEl>
                                      </p:cBhvr>
                                    </p:animEffect>
                                  </p:childTnLst>
                                </p:cTn>
                              </p:par>
                            </p:childTnLst>
                          </p:cTn>
                        </p:par>
                      </p:childTnLst>
                    </p:cTn>
                  </p:par>
                  <p:par>
                    <p:cTn id="61" fill="hold" nodeType="clickPar">
                      <p:stCondLst>
                        <p:cond delay="indefinite"/>
                      </p:stCondLst>
                      <p:childTnLst>
                        <p:par>
                          <p:cTn id="62" fill="hold">
                            <p:stCondLst>
                              <p:cond delay="0"/>
                            </p:stCondLst>
                            <p:childTnLst>
                              <p:par>
                                <p:cTn id="63" presetID="10" presetClass="entr" presetSubtype="0" dur="500" fill="hold" grpId="0" nodeType="clickEffect">
                                  <p:stCondLst>
                                    <p:cond delay="0"/>
                                  </p:stCondLst>
                                  <p:childTnLst>
                                    <p:set>
                                      <p:cBhvr>
                                        <p:cTn id="64" dur="1" fill="hold">
                                          <p:stCondLst>
                                            <p:cond delay="0"/>
                                          </p:stCondLst>
                                        </p:cTn>
                                        <p:tgtEl>
                                          <p:spTgt spid="19"/>
                                        </p:tgtEl>
                                        <p:attrNameLst>
                                          <p:attrName>style.visibility</p:attrName>
                                        </p:attrNameLst>
                                      </p:cBhvr>
                                      <p:to>
                                        <p:strVal val="visible"/>
                                      </p:to>
                                    </p:set>
                                    <p:animEffect transition="in" filter="fade">
                                      <p:cBhvr>
                                        <p:cTn id="65" dur="500"/>
                                        <p:tgtEl>
                                          <p:spTgt spid="19"/>
                                        </p:tgtEl>
                                      </p:cBhvr>
                                    </p:animEffect>
                                  </p:childTnLst>
                                </p:cTn>
                              </p:par>
                            </p:childTnLst>
                          </p:cTn>
                        </p:par>
                      </p:childTnLst>
                    </p:cTn>
                  </p:par>
                  <p:par>
                    <p:cTn id="66" fill="hold" nodeType="clickPar">
                      <p:stCondLst>
                        <p:cond delay="indefinite"/>
                      </p:stCondLst>
                      <p:childTnLst>
                        <p:par>
                          <p:cTn id="67" fill="hold">
                            <p:stCondLst>
                              <p:cond delay="0"/>
                            </p:stCondLst>
                            <p:childTnLst>
                              <p:par>
                                <p:cTn id="68" presetID="22" presetClass="entr" presetSubtype="8" dur="500" fill="hold" grpId="0" nodeType="clickEffect">
                                  <p:stCondLst>
                                    <p:cond delay="0"/>
                                  </p:stCondLst>
                                  <p:childTnLst>
                                    <p:set>
                                      <p:cBhvr>
                                        <p:cTn id="69" dur="1" fill="hold">
                                          <p:stCondLst>
                                            <p:cond delay="0"/>
                                          </p:stCondLst>
                                        </p:cTn>
                                        <p:tgtEl>
                                          <p:spTgt spid="17"/>
                                        </p:tgtEl>
                                        <p:attrNameLst>
                                          <p:attrName>style.visibility</p:attrName>
                                        </p:attrNameLst>
                                      </p:cBhvr>
                                      <p:to>
                                        <p:strVal val="visible"/>
                                      </p:to>
                                    </p:set>
                                    <p:animEffect transition="in" filter="wipe(left)">
                                      <p:cBhvr>
                                        <p:cTn id="70" dur="500"/>
                                        <p:tgtEl>
                                          <p:spTgt spid="17"/>
                                        </p:tgtEl>
                                      </p:cBhvr>
                                    </p:animEffect>
                                  </p:childTnLst>
                                </p:cTn>
                              </p:par>
                            </p:childTnLst>
                          </p:cTn>
                        </p:par>
                      </p:childTnLst>
                    </p:cTn>
                  </p:par>
                  <p:par>
                    <p:cTn id="71" fill="hold" nodeType="clickPar">
                      <p:stCondLst>
                        <p:cond delay="indefinite"/>
                      </p:stCondLst>
                      <p:childTnLst>
                        <p:par>
                          <p:cTn id="72" fill="hold">
                            <p:stCondLst>
                              <p:cond delay="0"/>
                            </p:stCondLst>
                            <p:childTnLst>
                              <p:par>
                                <p:cTn id="73" presetID="53" presetClass="entr" presetSubtype="16" dur="500" fill="hold" grpId="0" nodeType="clickEffect">
                                  <p:stCondLst>
                                    <p:cond delay="0"/>
                                  </p:stCondLst>
                                  <p:childTnLst>
                                    <p:set>
                                      <p:cBhvr>
                                        <p:cTn id="74" dur="1" fill="hold">
                                          <p:stCondLst>
                                            <p:cond delay="0"/>
                                          </p:stCondLst>
                                        </p:cTn>
                                        <p:tgtEl>
                                          <p:spTgt spid="21"/>
                                        </p:tgtEl>
                                        <p:attrNameLst>
                                          <p:attrName>style.visibility</p:attrName>
                                        </p:attrNameLst>
                                      </p:cBhvr>
                                      <p:to>
                                        <p:strVal val="visible"/>
                                      </p:to>
                                    </p:set>
                                    <p:anim calcmode="lin" valueType="num">
                                      <p:cBhvr>
                                        <p:cTn id="75" dur="500" fill="hold"/>
                                        <p:tgtEl>
                                          <p:spTgt spid="21"/>
                                        </p:tgtEl>
                                        <p:attrNameLst>
                                          <p:attrName>ppt_w</p:attrName>
                                        </p:attrNameLst>
                                      </p:cBhvr>
                                      <p:tavLst>
                                        <p:tav tm="0">
                                          <p:val>
                                            <p:fltVal val="0"/>
                                          </p:val>
                                        </p:tav>
                                        <p:tav tm="100000">
                                          <p:val>
                                            <p:strVal val="#ppt_w"/>
                                          </p:val>
                                        </p:tav>
                                      </p:tavLst>
                                    </p:anim>
                                    <p:anim calcmode="lin" valueType="num">
                                      <p:cBhvr>
                                        <p:cTn id="76" dur="500" fill="hold"/>
                                        <p:tgtEl>
                                          <p:spTgt spid="21"/>
                                        </p:tgtEl>
                                        <p:attrNameLst>
                                          <p:attrName>ppt_h</p:attrName>
                                        </p:attrNameLst>
                                      </p:cBhvr>
                                      <p:tavLst>
                                        <p:tav tm="0">
                                          <p:val>
                                            <p:fltVal val="0"/>
                                          </p:val>
                                        </p:tav>
                                        <p:tav tm="100000">
                                          <p:val>
                                            <p:strVal val="#ppt_h"/>
                                          </p:val>
                                        </p:tav>
                                      </p:tavLst>
                                    </p:anim>
                                    <p:animEffect transition="in" filter="fade">
                                      <p:cBhvr>
                                        <p:cTn id="77" dur="500"/>
                                        <p:tgtEl>
                                          <p:spTgt spid="21"/>
                                        </p:tgtEl>
                                      </p:cBhvr>
                                    </p:animEffect>
                                  </p:childTnLst>
                                </p:cTn>
                              </p:par>
                            </p:childTnLst>
                          </p:cTn>
                        </p:par>
                      </p:childTnLst>
                    </p:cTn>
                  </p:par>
                  <p:par>
                    <p:cTn id="78" fill="hold" nodeType="clickPar">
                      <p:stCondLst>
                        <p:cond delay="indefinite"/>
                      </p:stCondLst>
                      <p:childTnLst>
                        <p:par>
                          <p:cTn id="79" fill="hold">
                            <p:stCondLst>
                              <p:cond delay="0"/>
                            </p:stCondLst>
                            <p:childTnLst>
                              <p:par>
                                <p:cTn id="80" presetID="10" presetClass="entr" presetSubtype="0" dur="500" fill="hold" grpId="0" nodeType="clickEffect">
                                  <p:stCondLst>
                                    <p:cond delay="0"/>
                                  </p:stCondLst>
                                  <p:childTnLst>
                                    <p:set>
                                      <p:cBhvr>
                                        <p:cTn id="81" dur="1" fill="hold">
                                          <p:stCondLst>
                                            <p:cond delay="0"/>
                                          </p:stCondLst>
                                        </p:cTn>
                                        <p:tgtEl>
                                          <p:spTgt spid="22"/>
                                        </p:tgtEl>
                                        <p:attrNameLst>
                                          <p:attrName>style.visibility</p:attrName>
                                        </p:attrNameLst>
                                      </p:cBhvr>
                                      <p:to>
                                        <p:strVal val="visible"/>
                                      </p:to>
                                    </p:set>
                                    <p:animEffect transition="in" filter="fade">
                                      <p:cBhvr>
                                        <p:cTn id="82" dur="500"/>
                                        <p:tgtEl>
                                          <p:spTgt spid="22"/>
                                        </p:tgtEl>
                                      </p:cBhvr>
                                    </p:animEffect>
                                  </p:childTnLst>
                                </p:cTn>
                              </p:par>
                            </p:childTnLst>
                          </p:cTn>
                        </p:par>
                      </p:childTnLst>
                    </p:cTn>
                  </p:par>
                  <p:par>
                    <p:cTn id="83" fill="hold" nodeType="clickPar">
                      <p:stCondLst>
                        <p:cond delay="indefinite"/>
                      </p:stCondLst>
                      <p:childTnLst>
                        <p:par>
                          <p:cTn id="84" fill="hold">
                            <p:stCondLst>
                              <p:cond delay="0"/>
                            </p:stCondLst>
                            <p:childTnLst>
                              <p:par>
                                <p:cTn id="85" presetID="22" presetClass="entr" presetSubtype="8" dur="500" fill="hold" grpId="0" nodeType="clickEffect">
                                  <p:stCondLst>
                                    <p:cond delay="0"/>
                                  </p:stCondLst>
                                  <p:childTnLst>
                                    <p:set>
                                      <p:cBhvr>
                                        <p:cTn id="86" dur="1" fill="hold">
                                          <p:stCondLst>
                                            <p:cond delay="0"/>
                                          </p:stCondLst>
                                        </p:cTn>
                                        <p:tgtEl>
                                          <p:spTgt spid="20"/>
                                        </p:tgtEl>
                                        <p:attrNameLst>
                                          <p:attrName>style.visibility</p:attrName>
                                        </p:attrNameLst>
                                      </p:cBhvr>
                                      <p:to>
                                        <p:strVal val="visible"/>
                                      </p:to>
                                    </p:set>
                                    <p:animEffect transition="in" filter="wipe(left)">
                                      <p:cBhvr>
                                        <p:cTn id="8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10" grpId="0"/>
      <p:bldP spid="11" grpId="0"/>
      <p:bldP spid="12" grpId="0"/>
      <p:bldP spid="13" grpId="0"/>
      <p:bldP spid="14" grpId="0"/>
      <p:bldP spid="15" grpId="0"/>
      <p:bldP spid="16" grpId="0"/>
      <p:bldP spid="17" grpId="0"/>
      <p:bldP spid="18" grpId="0"/>
      <p:bldP spid="19" grpId="0"/>
      <p:bldP spid="20" grpId="0"/>
      <p:bldP spid="21" grpId="0"/>
      <p:bldP spid="22"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内容占位符 2"/>
          <p:cNvSpPr txBox="1"/>
          <p:nvPr/>
        </p:nvSpPr>
        <p:spPr>
          <a:xfrm>
            <a:off x="904422" y="2749867"/>
            <a:ext cx="6353628" cy="787523"/>
          </a:xfrm>
          <a:prstGeom prst="rect">
            <a:avLst/>
          </a:prstGeom>
          <a:noFill/>
          <a:ln>
            <a:noFill/>
          </a:ln>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30000"/>
              </a:lnSpc>
              <a:buNone/>
            </a:pPr>
            <a:r>
              <a:rPr lang="zh-CN" altLang="en-US" sz="18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将组织活动按照内在的逻辑联系绘成流程图，针对流程中的各个环节，特别是关键环节和薄弱环节，进行风险因素、风险事故及可能的损失后果等方面的识别和分析。利用流程图识别风险：对图中的每一个环节逐一调查，找出潜在的风险，并分析风险事故发生的可能性及造成的损失后果。分析各个环节之间的关系，以找出关键环节和薄弱环节，并对这些环节可能存在的风险及其损失后果进行相应的分析和识别。</a:t>
            </a:r>
            <a:endParaRPr lang="en-US" altLang="zh-CN" sz="18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a:p>
            <a:pPr marL="0" indent="0">
              <a:lnSpc>
                <a:spcPct val="130000"/>
              </a:lnSpc>
              <a:spcBef>
                <a:spcPct val="0"/>
              </a:spcBef>
              <a:buNone/>
            </a:pPr>
            <a:endParaRPr lang="en-US" altLang="zh-CN" sz="18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a:p>
            <a:pPr marL="0" indent="0">
              <a:lnSpc>
                <a:spcPct val="130000"/>
              </a:lnSpc>
              <a:spcBef>
                <a:spcPct val="0"/>
              </a:spcBef>
              <a:buNone/>
            </a:pPr>
            <a:endParaRPr lang="en-US" altLang="zh-CN" sz="18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a:p>
            <a:pPr marL="0" indent="0">
              <a:lnSpc>
                <a:spcPct val="130000"/>
              </a:lnSpc>
              <a:spcBef>
                <a:spcPct val="0"/>
              </a:spcBef>
              <a:buNone/>
            </a:pPr>
            <a:endParaRPr lang="en-US" altLang="zh-CN" sz="1800">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p:txBody>
      </p:sp>
      <p:sp>
        <p:nvSpPr>
          <p:cNvPr id="8" name="椭圆 19"/>
          <p:cNvSpPr/>
          <p:nvPr/>
        </p:nvSpPr>
        <p:spPr>
          <a:xfrm>
            <a:off x="904422" y="1974397"/>
            <a:ext cx="3000827" cy="538525"/>
          </a:xfrm>
          <a:prstGeom prst="roundRect">
            <a:avLst/>
          </a:prstGeom>
          <a:solidFill>
            <a:srgbClr val="2E54A1"/>
          </a:solidFill>
          <a:ln w="63500">
            <a:noFill/>
          </a:ln>
          <a:effectLst>
            <a:outerShdw blurRad="444500" dist="190500" dir="8100000" algn="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u="none" strike="noStrike" kern="120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9" name="文本框 8"/>
          <p:cNvSpPr txBox="1"/>
          <p:nvPr/>
        </p:nvSpPr>
        <p:spPr>
          <a:xfrm>
            <a:off x="1157361" y="1998710"/>
            <a:ext cx="1866217" cy="429348"/>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2000">
                <a:solidFill>
                  <a:schemeClr val="bg1"/>
                </a:solidFill>
                <a:latin typeface="思源黑体 CN Bold" panose="020b0800000000000000" pitchFamily="34" charset="-122"/>
                <a:ea typeface="思源黑体 CN Bold" panose="020b0800000000000000" pitchFamily="34" charset="-122"/>
                <a:cs typeface="+mn-ea"/>
                <a:sym typeface="+mn-lt"/>
              </a:rPr>
              <a:t>4</a:t>
            </a:r>
            <a:r>
              <a:rPr lang="zh-CN" altLang="en-US" sz="2000">
                <a:solidFill>
                  <a:schemeClr val="bg1"/>
                </a:solidFill>
                <a:latin typeface="思源黑体 CN Bold" panose="020b0800000000000000" pitchFamily="34" charset="-122"/>
                <a:ea typeface="思源黑体 CN Bold" panose="020b0800000000000000" pitchFamily="34" charset="-122"/>
                <a:cs typeface="+mn-ea"/>
                <a:sym typeface="+mn-lt"/>
              </a:rPr>
              <a:t>、流程图法：</a:t>
            </a:r>
            <a:endParaRPr lang="zh-CN" altLang="en-US" sz="2000">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3" name="文本框 2"/>
          <p:cNvSpPr txBox="1"/>
          <p:nvPr/>
        </p:nvSpPr>
        <p:spPr>
          <a:xfrm>
            <a:off x="695482" y="264512"/>
            <a:ext cx="285701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rPr>
              <a:t>风险识别与分析</a:t>
            </a:r>
            <a:endPar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11" name="文本框 10"/>
          <p:cNvSpPr txBox="1"/>
          <p:nvPr>
            <p:custDataLst>
              <p:tags r:id="rId2"/>
            </p:custDataLst>
          </p:nvPr>
        </p:nvSpPr>
        <p:spPr>
          <a:xfrm>
            <a:off x="822482" y="391512"/>
            <a:ext cx="285701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rPr>
              <a:t>风险识别与分析</a:t>
            </a:r>
            <a:endPar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endParaRPr>
          </a:p>
        </p:txBody>
      </p:sp>
      <p:grpSp>
        <p:nvGrpSpPr>
          <p:cNvPr id="45" name="组合 44"/>
          <p:cNvGrpSpPr/>
          <p:nvPr/>
        </p:nvGrpSpPr>
        <p:grpSpPr>
          <a:xfrm>
            <a:off x="438785" y="332105"/>
            <a:ext cx="2309495" cy="456993"/>
            <a:chOff x="1005707" y="363582"/>
            <a:chExt cx="3059029" cy="605261"/>
          </a:xfrm>
        </p:grpSpPr>
        <p:grpSp>
          <p:nvGrpSpPr>
            <p:cNvPr id="42" name="组合 41"/>
            <p:cNvGrpSpPr/>
            <p:nvPr/>
          </p:nvGrpSpPr>
          <p:grpSpPr>
            <a:xfrm>
              <a:off x="1005707" y="448865"/>
              <a:ext cx="715871" cy="470926"/>
              <a:chOff x="1878066" y="490905"/>
              <a:chExt cx="715871" cy="470926"/>
            </a:xfrm>
          </p:grpSpPr>
          <p:sp>
            <p:nvSpPr>
              <p:cNvPr id="41" name="对角圆角矩形 40"/>
              <p:cNvSpPr/>
              <p:nvPr>
                <p:custDataLst>
                  <p:tags r:id="rId3"/>
                </p:custDataLst>
              </p:nvPr>
            </p:nvSpPr>
            <p:spPr>
              <a:xfrm>
                <a:off x="2033474" y="609800"/>
                <a:ext cx="560463" cy="352031"/>
              </a:xfrm>
              <a:prstGeom prst="round2DiagRect">
                <a:avLst>
                  <a:gd name="adj1" fmla="val 45885"/>
                  <a:gd name="adj2" fmla="val 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0" name="对角圆角矩形 39"/>
              <p:cNvSpPr/>
              <p:nvPr>
                <p:custDataLst>
                  <p:tags r:id="rId4"/>
                </p:custDataLst>
              </p:nvPr>
            </p:nvSpPr>
            <p:spPr>
              <a:xfrm>
                <a:off x="1878066" y="490905"/>
                <a:ext cx="560463" cy="352031"/>
              </a:xfrm>
              <a:prstGeom prst="round2DiagRect">
                <a:avLst>
                  <a:gd name="adj1" fmla="val 45885"/>
                  <a:gd name="adj2" fmla="val 0"/>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
          <p:nvSpPr>
            <p:cNvPr id="43" name="文本框 42"/>
            <p:cNvSpPr txBox="1"/>
            <p:nvPr>
              <p:custDataLst>
                <p:tags r:id="rId5"/>
              </p:custDataLst>
            </p:nvPr>
          </p:nvSpPr>
          <p:spPr>
            <a:xfrm>
              <a:off x="1789599" y="363582"/>
              <a:ext cx="2275137" cy="48779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solidFill>
                    <a:schemeClr val="tx1">
                      <a:lumMod val="75000"/>
                      <a:lumOff val="2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ea"/>
                </a:rPr>
                <a:t>风险识别</a:t>
              </a:r>
              <a:endParaRPr kumimoji="1" lang="en-US" altLang="zh-CN">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4" name="文本框 43"/>
            <p:cNvSpPr txBox="1"/>
            <p:nvPr>
              <p:custDataLst>
                <p:tags r:id="rId6"/>
              </p:custDataLst>
            </p:nvPr>
          </p:nvSpPr>
          <p:spPr>
            <a:xfrm>
              <a:off x="1789702" y="766998"/>
              <a:ext cx="1480208" cy="2018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COMPANY</a:t>
              </a:r>
              <a:r>
                <a:rPr kumimoji="1" lang="zh-CN" altLang="en-US"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 </a:t>
              </a:r>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SLOGAN</a:t>
              </a:r>
              <a:endPar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pic>
        <p:nvPicPr>
          <p:cNvPr id="2" name="图片 1" descr="千库网_商务人士签字动作摄影图_摄影图编号55749"/>
          <p:cNvPicPr>
            <a:picLocks noChangeAspect="1"/>
          </p:cNvPicPr>
          <p:nvPr/>
        </p:nvPicPr>
        <p:blipFill>
          <a:blip r:embed="rId7"/>
          <a:srcRect l="26479" r="23376"/>
          <a:stretch>
            <a:fillRect/>
          </a:stretch>
        </p:blipFill>
        <p:spPr>
          <a:xfrm>
            <a:off x="7650480" y="1715135"/>
            <a:ext cx="3086100" cy="4108450"/>
          </a:xfrm>
          <a:prstGeom prst="rect">
            <a:avLst/>
          </a:prstGeom>
        </p:spPr>
      </p:pic>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10" presetClass="entr" presetSubtype="0" dur="50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500"/>
                                        <p:tgtEl>
                                          <p:spTgt spid="9"/>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14" presetClass="entr" presetSubtype="10" dur="500" fill="hold" grpId="0"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9"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p:bldP spid="9"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4294967295"/>
          </p:nvPr>
        </p:nvSpPr>
        <p:spPr>
          <a:xfrm>
            <a:off x="730250" y="2466666"/>
            <a:ext cx="10808607" cy="1147622"/>
          </a:xfrm>
          <a:prstGeom prst="rect">
            <a:avLst/>
          </a:prstGeom>
          <a:noFill/>
          <a:ln>
            <a:noFill/>
          </a:ln>
        </p:spPr>
        <p:txBody>
          <a:bodyPr>
            <a:normAutofit lnSpcReduction="10000"/>
          </a:bodyPr>
          <a:lstStyle/>
          <a:p>
            <a:pPr marL="0" indent="0">
              <a:lnSpc>
                <a:spcPct val="130000"/>
              </a:lnSpc>
              <a:spcBef>
                <a:spcPct val="0"/>
              </a:spcBef>
              <a:buNone/>
            </a:pPr>
            <a:r>
              <a:rPr lang="zh-CN" altLang="en-US" sz="1800" kern="1200">
                <a:solidFill>
                  <a:schemeClr val="tx1">
                    <a:lumMod val="85000"/>
                    <a:lumOff val="15000"/>
                  </a:schemeClr>
                </a:solidFill>
                <a:cs typeface="+mn-ea"/>
                <a:sym typeface="+mn-lt"/>
              </a:rPr>
              <a:t>运用财务报表数据对组织的财务状况和经营成果及未来前景进行评价，从而分析和识别组织所面临的潜在风险的方法。财务报表分析通常用到的报表是资产负债表、损益表和现金流量表，对应三种识别风险的方法：</a:t>
            </a:r>
            <a:endParaRPr lang="en-US" altLang="zh-CN" sz="1800" kern="1200">
              <a:solidFill>
                <a:schemeClr val="tx1">
                  <a:lumMod val="85000"/>
                  <a:lumOff val="15000"/>
                </a:schemeClr>
              </a:solidFill>
              <a:cs typeface="+mn-ea"/>
              <a:sym typeface="+mn-lt"/>
            </a:endParaRPr>
          </a:p>
          <a:p>
            <a:pPr marL="0" indent="0">
              <a:lnSpc>
                <a:spcPct val="130000"/>
              </a:lnSpc>
              <a:spcBef>
                <a:spcPct val="0"/>
              </a:spcBef>
              <a:buNone/>
            </a:pPr>
            <a:endParaRPr lang="en-US" altLang="zh-CN" sz="1800" kern="1200">
              <a:solidFill>
                <a:schemeClr val="tx1">
                  <a:lumMod val="85000"/>
                  <a:lumOff val="15000"/>
                </a:schemeClr>
              </a:solidFill>
              <a:cs typeface="+mn-ea"/>
              <a:sym typeface="+mn-lt"/>
            </a:endParaRPr>
          </a:p>
          <a:p>
            <a:pPr marL="0" indent="0">
              <a:lnSpc>
                <a:spcPct val="130000"/>
              </a:lnSpc>
              <a:spcBef>
                <a:spcPct val="0"/>
              </a:spcBef>
              <a:buNone/>
            </a:pPr>
            <a:endParaRPr lang="en-US" altLang="zh-CN" sz="1800" kern="1200">
              <a:solidFill>
                <a:schemeClr val="tx1">
                  <a:lumMod val="85000"/>
                  <a:lumOff val="15000"/>
                </a:schemeClr>
              </a:solidFill>
              <a:cs typeface="+mn-ea"/>
              <a:sym typeface="+mn-lt"/>
            </a:endParaRPr>
          </a:p>
        </p:txBody>
      </p:sp>
      <p:sp>
        <p:nvSpPr>
          <p:cNvPr id="12" name="椭圆 19"/>
          <p:cNvSpPr/>
          <p:nvPr/>
        </p:nvSpPr>
        <p:spPr>
          <a:xfrm>
            <a:off x="817336" y="1698626"/>
            <a:ext cx="3000827" cy="538525"/>
          </a:xfrm>
          <a:prstGeom prst="roundRect">
            <a:avLst/>
          </a:prstGeom>
          <a:solidFill>
            <a:srgbClr val="2E54A1"/>
          </a:solidFill>
          <a:ln w="63500">
            <a:noFill/>
          </a:ln>
          <a:effectLst>
            <a:outerShdw blurRad="444500" dist="190500" dir="8100000" algn="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u="none" strike="noStrike" kern="1200" cap="none" spc="0" normalizeH="0" baseline="0" noProof="0">
              <a:ln>
                <a:noFill/>
              </a:ln>
              <a:solidFill>
                <a:prstClr val="white"/>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13" name="文本框 12"/>
          <p:cNvSpPr txBox="1"/>
          <p:nvPr/>
        </p:nvSpPr>
        <p:spPr>
          <a:xfrm>
            <a:off x="1070275" y="1722939"/>
            <a:ext cx="2635658" cy="429348"/>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2000">
                <a:solidFill>
                  <a:schemeClr val="bg1"/>
                </a:solidFill>
                <a:latin typeface="思源黑体 CN Bold" panose="020b0800000000000000" pitchFamily="34" charset="-122"/>
                <a:ea typeface="思源黑体 CN Bold" panose="020b0800000000000000" pitchFamily="34" charset="-122"/>
                <a:cs typeface="+mn-ea"/>
                <a:sym typeface="+mn-lt"/>
              </a:rPr>
              <a:t>5</a:t>
            </a:r>
            <a:r>
              <a:rPr lang="zh-CN" altLang="en-US" sz="2000">
                <a:solidFill>
                  <a:schemeClr val="bg1"/>
                </a:solidFill>
                <a:latin typeface="思源黑体 CN Bold" panose="020b0800000000000000" pitchFamily="34" charset="-122"/>
                <a:ea typeface="思源黑体 CN Bold" panose="020b0800000000000000" pitchFamily="34" charset="-122"/>
                <a:cs typeface="+mn-ea"/>
                <a:sym typeface="+mn-lt"/>
              </a:rPr>
              <a:t>、财务报表分析法：</a:t>
            </a:r>
            <a:endParaRPr lang="zh-CN" altLang="en-US" sz="2000">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14" name="文本框 13"/>
          <p:cNvSpPr txBox="1"/>
          <p:nvPr/>
        </p:nvSpPr>
        <p:spPr>
          <a:xfrm>
            <a:off x="1666422" y="3627392"/>
            <a:ext cx="9349921" cy="7557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趋势分析法：是指根据企业连续数期的财务报表中的相关数据进行比较和分析。</a:t>
            </a:r>
            <a:endParaRPr lang="zh-CN" altLang="en-US">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a:p>
            <a:pPr>
              <a:lnSpc>
                <a:spcPct val="130000"/>
              </a:lnSpc>
            </a:pPr>
            <a:endParaRPr lang="zh-CN" altLang="en-US">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p:txBody>
      </p:sp>
      <p:sp>
        <p:nvSpPr>
          <p:cNvPr id="15" name="Teardrop 55"/>
          <p:cNvSpPr/>
          <p:nvPr/>
        </p:nvSpPr>
        <p:spPr>
          <a:xfrm>
            <a:off x="1033749" y="3539887"/>
            <a:ext cx="488588" cy="488588"/>
          </a:xfrm>
          <a:prstGeom prst="roundRect">
            <a:avLst/>
          </a:prstGeom>
          <a:solidFill>
            <a:srgbClr val="2E54A1"/>
          </a:solidFill>
          <a:ln w="31750">
            <a:noFill/>
          </a:ln>
          <a:effectLst>
            <a:outerShdw blurRad="444500" dist="190500" dir="8100000" algn="tr"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u="none" strike="noStrike" kern="1200" cap="none" spc="0" normalizeH="0" baseline="0" noProof="0">
              <a:ln>
                <a:noFill/>
              </a:ln>
              <a:solidFill>
                <a:schemeClr val="tx1">
                  <a:lumMod val="85000"/>
                  <a:lumOff val="15000"/>
                </a:schemeClr>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16" name="文本框 15"/>
          <p:cNvSpPr txBox="1"/>
          <p:nvPr/>
        </p:nvSpPr>
        <p:spPr>
          <a:xfrm>
            <a:off x="1056822" y="3598363"/>
            <a:ext cx="566705" cy="39562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a:solidFill>
                  <a:schemeClr val="bg1"/>
                </a:solidFill>
                <a:latin typeface="思源黑体 CN Bold" panose="020b0800000000000000" pitchFamily="34" charset="-122"/>
                <a:ea typeface="思源黑体 CN Bold" panose="020b0800000000000000" pitchFamily="34" charset="-122"/>
                <a:cs typeface="+mn-ea"/>
                <a:sym typeface="+mn-lt"/>
              </a:rPr>
              <a:t>01</a:t>
            </a:r>
            <a:endParaRPr lang="zh-CN" altLang="en-US">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17" name="文本框 16"/>
          <p:cNvSpPr txBox="1"/>
          <p:nvPr/>
        </p:nvSpPr>
        <p:spPr>
          <a:xfrm>
            <a:off x="1666422" y="4483735"/>
            <a:ext cx="9349921" cy="39562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比率分析法</a:t>
            </a:r>
            <a:r>
              <a:rPr lang="en-US" altLang="zh-CN">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a:t>
            </a:r>
            <a:r>
              <a:rPr lang="zh-CN" altLang="en-US">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是指以同一会计期间的相关数据的相互比较，求出相关数据之间的比例。</a:t>
            </a:r>
            <a:endParaRPr lang="zh-CN" altLang="en-US">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p:txBody>
      </p:sp>
      <p:sp>
        <p:nvSpPr>
          <p:cNvPr id="18" name="Teardrop 55"/>
          <p:cNvSpPr/>
          <p:nvPr/>
        </p:nvSpPr>
        <p:spPr>
          <a:xfrm>
            <a:off x="1033749" y="4396230"/>
            <a:ext cx="488588" cy="488588"/>
          </a:xfrm>
          <a:prstGeom prst="roundRect">
            <a:avLst/>
          </a:prstGeom>
          <a:solidFill>
            <a:srgbClr val="2E54A1"/>
          </a:solidFill>
          <a:ln w="31750">
            <a:noFill/>
          </a:ln>
          <a:effectLst>
            <a:outerShdw blurRad="444500" dist="190500" dir="8100000" algn="tr"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u="none" strike="noStrike" kern="1200" cap="none" spc="0" normalizeH="0" baseline="0" noProof="0">
              <a:ln>
                <a:noFill/>
              </a:ln>
              <a:solidFill>
                <a:schemeClr val="tx1">
                  <a:lumMod val="85000"/>
                  <a:lumOff val="15000"/>
                </a:schemeClr>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19" name="文本框 18"/>
          <p:cNvSpPr txBox="1"/>
          <p:nvPr/>
        </p:nvSpPr>
        <p:spPr>
          <a:xfrm>
            <a:off x="1056823" y="4454706"/>
            <a:ext cx="609600" cy="39562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a:solidFill>
                  <a:schemeClr val="bg1"/>
                </a:solidFill>
                <a:latin typeface="思源黑体 CN Bold" panose="020b0800000000000000" pitchFamily="34" charset="-122"/>
                <a:ea typeface="思源黑体 CN Bold" panose="020b0800000000000000" pitchFamily="34" charset="-122"/>
                <a:cs typeface="+mn-ea"/>
                <a:sym typeface="+mn-lt"/>
              </a:rPr>
              <a:t>02</a:t>
            </a:r>
            <a:endParaRPr lang="zh-CN" altLang="en-US">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20" name="文本框 19"/>
          <p:cNvSpPr txBox="1"/>
          <p:nvPr/>
        </p:nvSpPr>
        <p:spPr>
          <a:xfrm>
            <a:off x="1666422" y="5470707"/>
            <a:ext cx="9219292" cy="39562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因素分析法</a:t>
            </a:r>
            <a:r>
              <a:rPr lang="en-US" altLang="zh-CN">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a:t>
            </a:r>
            <a:r>
              <a:rPr lang="zh-CN" altLang="en-US">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rPr>
              <a:t>是依据分析指标和影响因素的关系，从数量上确定各因素对指标的影响程度。</a:t>
            </a:r>
            <a:endParaRPr lang="zh-CN" altLang="en-US">
              <a:solidFill>
                <a:schemeClr val="tx1">
                  <a:lumMod val="85000"/>
                  <a:lumOff val="15000"/>
                </a:schemeClr>
              </a:solidFill>
              <a:latin typeface="思源黑体 CN Bold" panose="020b0800000000000000" pitchFamily="34" charset="-122"/>
              <a:ea typeface="思源黑体 CN Bold" panose="020b0800000000000000" pitchFamily="34" charset="-122"/>
              <a:cs typeface="+mn-ea"/>
              <a:sym typeface="+mn-lt"/>
            </a:endParaRPr>
          </a:p>
        </p:txBody>
      </p:sp>
      <p:sp>
        <p:nvSpPr>
          <p:cNvPr id="21" name="Teardrop 55"/>
          <p:cNvSpPr/>
          <p:nvPr/>
        </p:nvSpPr>
        <p:spPr>
          <a:xfrm>
            <a:off x="1033749" y="5310630"/>
            <a:ext cx="488588" cy="488588"/>
          </a:xfrm>
          <a:prstGeom prst="roundRect">
            <a:avLst/>
          </a:prstGeom>
          <a:solidFill>
            <a:srgbClr val="2E54A1"/>
          </a:solidFill>
          <a:ln w="31750">
            <a:noFill/>
          </a:ln>
          <a:effectLst>
            <a:outerShdw blurRad="444500" dist="190500" dir="8100000" algn="tr"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u="none" strike="noStrike" kern="1200" cap="none" spc="0" normalizeH="0" baseline="0" noProof="0">
              <a:ln>
                <a:noFill/>
              </a:ln>
              <a:solidFill>
                <a:schemeClr val="tx1">
                  <a:lumMod val="85000"/>
                  <a:lumOff val="15000"/>
                </a:schemeClr>
              </a:solidFill>
              <a:effectLst/>
              <a:uLnTx/>
              <a:uFillTx/>
              <a:latin typeface="思源黑体 CN Bold" panose="020b0800000000000000" pitchFamily="34" charset="-122"/>
              <a:ea typeface="思源黑体 CN Bold" panose="020b0800000000000000" pitchFamily="34" charset="-122"/>
              <a:cs typeface="思源黑体 CN Bold" panose="020b0800000000000000" pitchFamily="34" charset="-122"/>
              <a:sym typeface="思源黑体 CN Bold" panose="020b0800000000000000" pitchFamily="34" charset="-122"/>
            </a:endParaRPr>
          </a:p>
        </p:txBody>
      </p:sp>
      <p:sp>
        <p:nvSpPr>
          <p:cNvPr id="22" name="文本框 21"/>
          <p:cNvSpPr txBox="1"/>
          <p:nvPr/>
        </p:nvSpPr>
        <p:spPr>
          <a:xfrm>
            <a:off x="1056822" y="5369106"/>
            <a:ext cx="690969" cy="39562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a:solidFill>
                  <a:schemeClr val="bg1"/>
                </a:solidFill>
                <a:latin typeface="思源黑体 CN Bold" panose="020b0800000000000000" pitchFamily="34" charset="-122"/>
                <a:ea typeface="思源黑体 CN Bold" panose="020b0800000000000000" pitchFamily="34" charset="-122"/>
                <a:cs typeface="+mn-ea"/>
                <a:sym typeface="+mn-lt"/>
              </a:rPr>
              <a:t>03</a:t>
            </a:r>
            <a:endParaRPr lang="zh-CN" altLang="en-US">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2" name="文本框 1"/>
          <p:cNvSpPr txBox="1"/>
          <p:nvPr/>
        </p:nvSpPr>
        <p:spPr>
          <a:xfrm>
            <a:off x="695482" y="264512"/>
            <a:ext cx="285701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rPr>
              <a:t>风险识别与分析</a:t>
            </a:r>
            <a:endPar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endParaRPr>
          </a:p>
        </p:txBody>
      </p:sp>
      <p:sp>
        <p:nvSpPr>
          <p:cNvPr id="11" name="文本框 10"/>
          <p:cNvSpPr txBox="1"/>
          <p:nvPr>
            <p:custDataLst>
              <p:tags r:id="rId2"/>
            </p:custDataLst>
          </p:nvPr>
        </p:nvSpPr>
        <p:spPr>
          <a:xfrm>
            <a:off x="822482" y="391512"/>
            <a:ext cx="285701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rPr>
              <a:t>风险识别与分析</a:t>
            </a:r>
            <a:endParaRPr lang="zh-CN" altLang="en-US" sz="2800">
              <a:solidFill>
                <a:schemeClr val="bg1"/>
              </a:solidFill>
              <a:latin typeface="思源黑体 CN Bold" panose="020b0800000000000000" pitchFamily="34" charset="-122"/>
              <a:ea typeface="思源黑体 CN Bold" panose="020b0800000000000000" pitchFamily="34" charset="-122"/>
              <a:cs typeface="+mn-ea"/>
              <a:sym typeface="+mn-lt"/>
            </a:endParaRPr>
          </a:p>
        </p:txBody>
      </p:sp>
      <p:grpSp>
        <p:nvGrpSpPr>
          <p:cNvPr id="45" name="组合 44"/>
          <p:cNvGrpSpPr/>
          <p:nvPr/>
        </p:nvGrpSpPr>
        <p:grpSpPr>
          <a:xfrm>
            <a:off x="438785" y="332105"/>
            <a:ext cx="2309495" cy="456993"/>
            <a:chOff x="1005707" y="363582"/>
            <a:chExt cx="3059029" cy="605261"/>
          </a:xfrm>
        </p:grpSpPr>
        <p:grpSp>
          <p:nvGrpSpPr>
            <p:cNvPr id="42" name="组合 41"/>
            <p:cNvGrpSpPr/>
            <p:nvPr/>
          </p:nvGrpSpPr>
          <p:grpSpPr>
            <a:xfrm>
              <a:off x="1005707" y="448865"/>
              <a:ext cx="715871" cy="470926"/>
              <a:chOff x="1878066" y="490905"/>
              <a:chExt cx="715871" cy="470926"/>
            </a:xfrm>
          </p:grpSpPr>
          <p:sp>
            <p:nvSpPr>
              <p:cNvPr id="41" name="对角圆角矩形 40"/>
              <p:cNvSpPr/>
              <p:nvPr>
                <p:custDataLst>
                  <p:tags r:id="rId3"/>
                </p:custDataLst>
              </p:nvPr>
            </p:nvSpPr>
            <p:spPr>
              <a:xfrm>
                <a:off x="2033474" y="609800"/>
                <a:ext cx="560463" cy="352031"/>
              </a:xfrm>
              <a:prstGeom prst="round2DiagRect">
                <a:avLst>
                  <a:gd name="adj1" fmla="val 45885"/>
                  <a:gd name="adj2" fmla="val 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0" name="对角圆角矩形 39"/>
              <p:cNvSpPr/>
              <p:nvPr>
                <p:custDataLst>
                  <p:tags r:id="rId4"/>
                </p:custDataLst>
              </p:nvPr>
            </p:nvSpPr>
            <p:spPr>
              <a:xfrm>
                <a:off x="1878066" y="490905"/>
                <a:ext cx="560463" cy="352031"/>
              </a:xfrm>
              <a:prstGeom prst="round2DiagRect">
                <a:avLst>
                  <a:gd name="adj1" fmla="val 45885"/>
                  <a:gd name="adj2" fmla="val 0"/>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sz="9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
          <p:nvSpPr>
            <p:cNvPr id="43" name="文本框 42"/>
            <p:cNvSpPr txBox="1"/>
            <p:nvPr>
              <p:custDataLst>
                <p:tags r:id="rId5"/>
              </p:custDataLst>
            </p:nvPr>
          </p:nvSpPr>
          <p:spPr>
            <a:xfrm>
              <a:off x="1789599" y="363582"/>
              <a:ext cx="2275137" cy="48779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solidFill>
                    <a:schemeClr val="tx1">
                      <a:lumMod val="75000"/>
                      <a:lumOff val="25000"/>
                    </a:schemeClr>
                  </a:solidFill>
                  <a:latin typeface="思源黑体 CN Bold" panose="020b0800000000000000" pitchFamily="34" charset="-122"/>
                  <a:ea typeface="思源黑体 CN Bold" panose="020b0800000000000000" pitchFamily="34" charset="-122"/>
                  <a:cs typeface="思源黑体 CN Bold" panose="020b0800000000000000" pitchFamily="34" charset="-122"/>
                  <a:sym typeface="+mn-ea"/>
                </a:rPr>
                <a:t>风险识别</a:t>
              </a:r>
              <a:endParaRPr kumimoji="1" lang="en-US" altLang="zh-CN">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sp>
          <p:nvSpPr>
            <p:cNvPr id="44" name="文本框 43"/>
            <p:cNvSpPr txBox="1"/>
            <p:nvPr>
              <p:custDataLst>
                <p:tags r:id="rId6"/>
              </p:custDataLst>
            </p:nvPr>
          </p:nvSpPr>
          <p:spPr>
            <a:xfrm>
              <a:off x="1789702" y="766998"/>
              <a:ext cx="1480208" cy="2018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COMPANY</a:t>
              </a:r>
              <a:r>
                <a:rPr kumimoji="1" lang="zh-CN" altLang="en-US"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 </a:t>
              </a:r>
              <a:r>
                <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rPr>
                <a:t>SLOGAN</a:t>
              </a:r>
              <a:endParaRPr kumimoji="1" lang="en-US" altLang="zh-CN" sz="400">
                <a:solidFill>
                  <a:schemeClr val="tx1"/>
                </a:solidFill>
                <a:latin typeface="思源黑体 CN Bold" panose="020b0800000000000000" pitchFamily="34" charset="-122"/>
                <a:ea typeface="思源黑体 CN Bold" panose="020b0800000000000000" pitchFamily="34" charset="-122"/>
                <a:cs typeface="思源黑体 CN Bold" panose="020b0800000000000000" pitchFamily="34" charset="-122"/>
              </a:endParaRPr>
            </a:p>
          </p:txBody>
        </p:sp>
      </p:grpSp>
    </p:spTree>
  </p:cSld>
  <p:clrMapOvr>
    <a:masterClrMapping/>
  </p:clrMapOvr>
  <mc:AlternateContent>
    <mc:Choice xmlns:p14="http://schemas.microsoft.com/office/powerpoint/2010/main" Requires="p14">
      <p:transition spd="slow" advTm="3000" p14:dur="1600">
        <p:blinds/>
      </p:transition>
    </mc:Choice>
    <mc:Fallback>
      <p:transition spd="slow" advTm="3000">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Effect transition="in" filter="fade">
                                      <p:cBhvr>
                                        <p:cTn id="9" dur="500"/>
                                        <p:tgtEl>
                                          <p:spTgt spid="12"/>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10" presetClass="entr" presetSubtype="0" dur="500" fill="hold" grpId="0"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fade">
                                      <p:cBhvr>
                                        <p:cTn id="14" dur="500"/>
                                        <p:tgtEl>
                                          <p:spTgt spid="13"/>
                                        </p:tgtEl>
                                      </p:cBhvr>
                                    </p:animEffect>
                                  </p:childTnLst>
                                </p:cTn>
                              </p:par>
                            </p:childTnLst>
                          </p:cTn>
                        </p:par>
                        <p:par>
                          <p:cTn id="15" fill="hold" nodeType="afterGroup">
                            <p:stCondLst>
                              <p:cond delay="500"/>
                            </p:stCondLst>
                            <p:childTnLst>
                              <p:par>
                                <p:cTn id="16" presetID="22" presetClass="entr" presetSubtype="8" dur="500" fill="hold" grpId="0" nodeType="after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wipe(left)">
                                      <p:cBhvr>
                                        <p:cTn id="18" dur="500"/>
                                        <p:tgtEl>
                                          <p:spTgt spid="3">
                                            <p:txEl>
                                              <p:pRg st="0" end="0"/>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53" presetClass="entr" presetSubtype="16" dur="50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anim calcmode="lin" valueType="num">
                                      <p:cBhvr>
                                        <p:cTn id="23" dur="500" fill="hold"/>
                                        <p:tgtEl>
                                          <p:spTgt spid="15"/>
                                        </p:tgtEl>
                                        <p:attrNameLst>
                                          <p:attrName>ppt_w</p:attrName>
                                        </p:attrNameLst>
                                      </p:cBhvr>
                                      <p:tavLst>
                                        <p:tav tm="0">
                                          <p:val>
                                            <p:fltVal val="0"/>
                                          </p:val>
                                        </p:tav>
                                        <p:tav tm="100000">
                                          <p:val>
                                            <p:strVal val="#ppt_w"/>
                                          </p:val>
                                        </p:tav>
                                      </p:tavLst>
                                    </p:anim>
                                    <p:anim calcmode="lin" valueType="num">
                                      <p:cBhvr>
                                        <p:cTn id="24" dur="500" fill="hold"/>
                                        <p:tgtEl>
                                          <p:spTgt spid="15"/>
                                        </p:tgtEl>
                                        <p:attrNameLst>
                                          <p:attrName>ppt_h</p:attrName>
                                        </p:attrNameLst>
                                      </p:cBhvr>
                                      <p:tavLst>
                                        <p:tav tm="0">
                                          <p:val>
                                            <p:fltVal val="0"/>
                                          </p:val>
                                        </p:tav>
                                        <p:tav tm="100000">
                                          <p:val>
                                            <p:strVal val="#ppt_h"/>
                                          </p:val>
                                        </p:tav>
                                      </p:tavLst>
                                    </p:anim>
                                    <p:animEffect transition="in" filter="fade">
                                      <p:cBhvr>
                                        <p:cTn id="25" dur="500"/>
                                        <p:tgtEl>
                                          <p:spTgt spid="15"/>
                                        </p:tgtEl>
                                      </p:cBhvr>
                                    </p:animEffect>
                                  </p:childTnLst>
                                </p:cTn>
                              </p:par>
                            </p:childTnLst>
                          </p:cTn>
                        </p:par>
                      </p:childTnLst>
                    </p:cTn>
                  </p:par>
                  <p:par>
                    <p:cTn id="26" fill="hold" nodeType="clickPar">
                      <p:stCondLst>
                        <p:cond delay="indefinite"/>
                      </p:stCondLst>
                      <p:childTnLst>
                        <p:par>
                          <p:cTn id="27" fill="hold">
                            <p:stCondLst>
                              <p:cond delay="0"/>
                            </p:stCondLst>
                            <p:childTnLst>
                              <p:par>
                                <p:cTn id="28" presetID="10" presetClass="entr" presetSubtype="0" dur="500" fill="hold" grpId="0" nodeType="click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fade">
                                      <p:cBhvr>
                                        <p:cTn id="30" dur="500"/>
                                        <p:tgtEl>
                                          <p:spTgt spid="16"/>
                                        </p:tgtEl>
                                      </p:cBhvr>
                                    </p:animEffect>
                                  </p:childTnLst>
                                </p:cTn>
                              </p:par>
                            </p:childTnLst>
                          </p:cTn>
                        </p:par>
                      </p:childTnLst>
                    </p:cTn>
                  </p:par>
                  <p:par>
                    <p:cTn id="31" fill="hold" nodeType="clickPar">
                      <p:stCondLst>
                        <p:cond delay="indefinite"/>
                      </p:stCondLst>
                      <p:childTnLst>
                        <p:par>
                          <p:cTn id="32" fill="hold">
                            <p:stCondLst>
                              <p:cond delay="0"/>
                            </p:stCondLst>
                            <p:childTnLst>
                              <p:par>
                                <p:cTn id="33" presetID="22" presetClass="entr" presetSubtype="8" dur="500" fill="hold" grpId="0" nodeType="click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wipe(left)">
                                      <p:cBhvr>
                                        <p:cTn id="35" dur="500"/>
                                        <p:tgtEl>
                                          <p:spTgt spid="14"/>
                                        </p:tgtEl>
                                      </p:cBhvr>
                                    </p:animEffect>
                                  </p:childTnLst>
                                </p:cTn>
                              </p:par>
                            </p:childTnLst>
                          </p:cTn>
                        </p:par>
                      </p:childTnLst>
                    </p:cTn>
                  </p:par>
                  <p:par>
                    <p:cTn id="36" fill="hold" nodeType="clickPar">
                      <p:stCondLst>
                        <p:cond delay="indefinite"/>
                      </p:stCondLst>
                      <p:childTnLst>
                        <p:par>
                          <p:cTn id="37" fill="hold">
                            <p:stCondLst>
                              <p:cond delay="0"/>
                            </p:stCondLst>
                            <p:childTnLst>
                              <p:par>
                                <p:cTn id="38" presetID="53" presetClass="entr" presetSubtype="16" dur="500" fill="hold" grpId="0" nodeType="clickEffect">
                                  <p:stCondLst>
                                    <p:cond delay="0"/>
                                  </p:stCondLst>
                                  <p:childTnLst>
                                    <p:set>
                                      <p:cBhvr>
                                        <p:cTn id="39" dur="1" fill="hold">
                                          <p:stCondLst>
                                            <p:cond delay="0"/>
                                          </p:stCondLst>
                                        </p:cTn>
                                        <p:tgtEl>
                                          <p:spTgt spid="18"/>
                                        </p:tgtEl>
                                        <p:attrNameLst>
                                          <p:attrName>style.visibility</p:attrName>
                                        </p:attrNameLst>
                                      </p:cBhvr>
                                      <p:to>
                                        <p:strVal val="visible"/>
                                      </p:to>
                                    </p:set>
                                    <p:anim calcmode="lin" valueType="num">
                                      <p:cBhvr>
                                        <p:cTn id="40" dur="500" fill="hold"/>
                                        <p:tgtEl>
                                          <p:spTgt spid="18"/>
                                        </p:tgtEl>
                                        <p:attrNameLst>
                                          <p:attrName>ppt_w</p:attrName>
                                        </p:attrNameLst>
                                      </p:cBhvr>
                                      <p:tavLst>
                                        <p:tav tm="0">
                                          <p:val>
                                            <p:fltVal val="0"/>
                                          </p:val>
                                        </p:tav>
                                        <p:tav tm="100000">
                                          <p:val>
                                            <p:strVal val="#ppt_w"/>
                                          </p:val>
                                        </p:tav>
                                      </p:tavLst>
                                    </p:anim>
                                    <p:anim calcmode="lin" valueType="num">
                                      <p:cBhvr>
                                        <p:cTn id="41" dur="500" fill="hold"/>
                                        <p:tgtEl>
                                          <p:spTgt spid="18"/>
                                        </p:tgtEl>
                                        <p:attrNameLst>
                                          <p:attrName>ppt_h</p:attrName>
                                        </p:attrNameLst>
                                      </p:cBhvr>
                                      <p:tavLst>
                                        <p:tav tm="0">
                                          <p:val>
                                            <p:fltVal val="0"/>
                                          </p:val>
                                        </p:tav>
                                        <p:tav tm="100000">
                                          <p:val>
                                            <p:strVal val="#ppt_h"/>
                                          </p:val>
                                        </p:tav>
                                      </p:tavLst>
                                    </p:anim>
                                    <p:animEffect transition="in" filter="fade">
                                      <p:cBhvr>
                                        <p:cTn id="42" dur="500"/>
                                        <p:tgtEl>
                                          <p:spTgt spid="18"/>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10" presetClass="entr" presetSubtype="0" dur="500" fill="hold" grpId="0" nodeType="click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500"/>
                                        <p:tgtEl>
                                          <p:spTgt spid="19"/>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22" presetClass="entr" presetSubtype="8" dur="500" fill="hold" grpId="0" nodeType="clickEffect">
                                  <p:stCondLst>
                                    <p:cond delay="0"/>
                                  </p:stCondLst>
                                  <p:childTnLst>
                                    <p:set>
                                      <p:cBhvr>
                                        <p:cTn id="51" dur="1" fill="hold">
                                          <p:stCondLst>
                                            <p:cond delay="0"/>
                                          </p:stCondLst>
                                        </p:cTn>
                                        <p:tgtEl>
                                          <p:spTgt spid="17"/>
                                        </p:tgtEl>
                                        <p:attrNameLst>
                                          <p:attrName>style.visibility</p:attrName>
                                        </p:attrNameLst>
                                      </p:cBhvr>
                                      <p:to>
                                        <p:strVal val="visible"/>
                                      </p:to>
                                    </p:set>
                                    <p:animEffect transition="in" filter="wipe(left)">
                                      <p:cBhvr>
                                        <p:cTn id="52" dur="500"/>
                                        <p:tgtEl>
                                          <p:spTgt spid="17"/>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53" presetClass="entr" presetSubtype="16" dur="500" fill="hold" grpId="0" nodeType="clickEffect">
                                  <p:stCondLst>
                                    <p:cond delay="0"/>
                                  </p:stCondLst>
                                  <p:childTnLst>
                                    <p:set>
                                      <p:cBhvr>
                                        <p:cTn id="56" dur="1" fill="hold">
                                          <p:stCondLst>
                                            <p:cond delay="0"/>
                                          </p:stCondLst>
                                        </p:cTn>
                                        <p:tgtEl>
                                          <p:spTgt spid="21"/>
                                        </p:tgtEl>
                                        <p:attrNameLst>
                                          <p:attrName>style.visibility</p:attrName>
                                        </p:attrNameLst>
                                      </p:cBhvr>
                                      <p:to>
                                        <p:strVal val="visible"/>
                                      </p:to>
                                    </p:set>
                                    <p:anim calcmode="lin" valueType="num">
                                      <p:cBhvr>
                                        <p:cTn id="57" dur="500" fill="hold"/>
                                        <p:tgtEl>
                                          <p:spTgt spid="21"/>
                                        </p:tgtEl>
                                        <p:attrNameLst>
                                          <p:attrName>ppt_w</p:attrName>
                                        </p:attrNameLst>
                                      </p:cBhvr>
                                      <p:tavLst>
                                        <p:tav tm="0">
                                          <p:val>
                                            <p:fltVal val="0"/>
                                          </p:val>
                                        </p:tav>
                                        <p:tav tm="100000">
                                          <p:val>
                                            <p:strVal val="#ppt_w"/>
                                          </p:val>
                                        </p:tav>
                                      </p:tavLst>
                                    </p:anim>
                                    <p:anim calcmode="lin" valueType="num">
                                      <p:cBhvr>
                                        <p:cTn id="58" dur="500" fill="hold"/>
                                        <p:tgtEl>
                                          <p:spTgt spid="21"/>
                                        </p:tgtEl>
                                        <p:attrNameLst>
                                          <p:attrName>ppt_h</p:attrName>
                                        </p:attrNameLst>
                                      </p:cBhvr>
                                      <p:tavLst>
                                        <p:tav tm="0">
                                          <p:val>
                                            <p:fltVal val="0"/>
                                          </p:val>
                                        </p:tav>
                                        <p:tav tm="100000">
                                          <p:val>
                                            <p:strVal val="#ppt_h"/>
                                          </p:val>
                                        </p:tav>
                                      </p:tavLst>
                                    </p:anim>
                                    <p:animEffect transition="in" filter="fade">
                                      <p:cBhvr>
                                        <p:cTn id="59" dur="500"/>
                                        <p:tgtEl>
                                          <p:spTgt spid="21"/>
                                        </p:tgtEl>
                                      </p:cBhvr>
                                    </p:animEffect>
                                  </p:childTnLst>
                                </p:cTn>
                              </p:par>
                            </p:childTnLst>
                          </p:cTn>
                        </p:par>
                      </p:childTnLst>
                    </p:cTn>
                  </p:par>
                  <p:par>
                    <p:cTn id="60" fill="hold" nodeType="clickPar">
                      <p:stCondLst>
                        <p:cond delay="indefinite"/>
                      </p:stCondLst>
                      <p:childTnLst>
                        <p:par>
                          <p:cTn id="61" fill="hold">
                            <p:stCondLst>
                              <p:cond delay="0"/>
                            </p:stCondLst>
                            <p:childTnLst>
                              <p:par>
                                <p:cTn id="62" presetID="10" presetClass="entr" presetSubtype="0" dur="500" fill="hold" grpId="0" nodeType="clickEffect">
                                  <p:stCondLst>
                                    <p:cond delay="0"/>
                                  </p:stCondLst>
                                  <p:childTnLst>
                                    <p:set>
                                      <p:cBhvr>
                                        <p:cTn id="63" dur="1" fill="hold">
                                          <p:stCondLst>
                                            <p:cond delay="0"/>
                                          </p:stCondLst>
                                        </p:cTn>
                                        <p:tgtEl>
                                          <p:spTgt spid="22"/>
                                        </p:tgtEl>
                                        <p:attrNameLst>
                                          <p:attrName>style.visibility</p:attrName>
                                        </p:attrNameLst>
                                      </p:cBhvr>
                                      <p:to>
                                        <p:strVal val="visible"/>
                                      </p:to>
                                    </p:set>
                                    <p:animEffect transition="in" filter="fade">
                                      <p:cBhvr>
                                        <p:cTn id="64" dur="500"/>
                                        <p:tgtEl>
                                          <p:spTgt spid="22"/>
                                        </p:tgtEl>
                                      </p:cBhvr>
                                    </p:animEffect>
                                  </p:childTnLst>
                                </p:cTn>
                              </p:par>
                            </p:childTnLst>
                          </p:cTn>
                        </p:par>
                      </p:childTnLst>
                    </p:cTn>
                  </p:par>
                  <p:par>
                    <p:cTn id="65" fill="hold" nodeType="clickPar">
                      <p:stCondLst>
                        <p:cond delay="indefinite"/>
                      </p:stCondLst>
                      <p:childTnLst>
                        <p:par>
                          <p:cTn id="66" fill="hold">
                            <p:stCondLst>
                              <p:cond delay="0"/>
                            </p:stCondLst>
                            <p:childTnLst>
                              <p:par>
                                <p:cTn id="67" presetID="22" presetClass="entr" presetSubtype="8" dur="500" fill="hold" grpId="0" nodeType="clickEffect">
                                  <p:stCondLst>
                                    <p:cond delay="0"/>
                                  </p:stCondLst>
                                  <p:childTnLst>
                                    <p:set>
                                      <p:cBhvr>
                                        <p:cTn id="68" dur="1" fill="hold">
                                          <p:stCondLst>
                                            <p:cond delay="0"/>
                                          </p:stCondLst>
                                        </p:cTn>
                                        <p:tgtEl>
                                          <p:spTgt spid="20"/>
                                        </p:tgtEl>
                                        <p:attrNameLst>
                                          <p:attrName>style.visibility</p:attrName>
                                        </p:attrNameLst>
                                      </p:cBhvr>
                                      <p:to>
                                        <p:strVal val="visible"/>
                                      </p:to>
                                    </p:set>
                                    <p:animEffect transition="in" filter="wipe(left)">
                                      <p:cBhvr>
                                        <p:cTn id="69"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2" grpId="0"/>
      <p:bldP spid="13" grpId="0"/>
      <p:bldP spid="14" grpId="0"/>
      <p:bldP spid="15" grpId="0"/>
      <p:bldP spid="16" grpId="0"/>
      <p:bldP spid="17" grpId="0"/>
      <p:bldP spid="18" grpId="0"/>
      <p:bldP spid="19" grpId="0"/>
      <p:bldP spid="20" grpId="0"/>
      <p:bldP spid="21" grpId="0"/>
      <p:bldP spid="22"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https://d.book118.com/815231002322011034</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BEAUTIFY_FLAG" val=""/>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KSO_WM_BEAUTIFY_FLAG" val=""/>
</p:tagLst>
</file>

<file path=ppt/tags/tag50.xml><?xml version="1.0" encoding="utf-8"?>
<p:tagLst xmlns:p="http://schemas.openxmlformats.org/presentationml/2006/main">
  <p:tag name="KSO_WM_BEAUTIFY_FLAG" val=""/>
</p:tagLst>
</file>

<file path=ppt/tags/tag51.xml><?xml version="1.0" encoding="utf-8"?>
<p:tagLst xmlns:p="http://schemas.openxmlformats.org/presentationml/2006/main">
  <p:tag name="KSO_WM_BEAUTIFY_FLAG" val=""/>
</p:tagLst>
</file>

<file path=ppt/tags/tag52.xml><?xml version="1.0" encoding="utf-8"?>
<p:tagLst xmlns:p="http://schemas.openxmlformats.org/presentationml/2006/main">
  <p:tag name="KSO_WM_BEAUTIFY_FLAG" val=""/>
</p:tagLst>
</file>

<file path=ppt/tags/tag53.xml><?xml version="1.0" encoding="utf-8"?>
<p:tagLst xmlns:p="http://schemas.openxmlformats.org/presentationml/2006/main">
  <p:tag name="KSO_WM_BEAUTIFY_FLAG" val=""/>
</p:tagLst>
</file>

<file path=ppt/tags/tag54.xml><?xml version="1.0" encoding="utf-8"?>
<p:tagLst xmlns:p="http://schemas.openxmlformats.org/presentationml/2006/main">
  <p:tag name="KSO_WM_BEAUTIFY_FLAG" val=""/>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
</p:tagLst>
</file>

<file path=ppt/tags/tag57.xml><?xml version="1.0" encoding="utf-8"?>
<p:tagLst xmlns:p="http://schemas.openxmlformats.org/presentationml/2006/main">
  <p:tag name="KSO_WM_BEAUTIFY_FLAG" val=""/>
</p:tagLst>
</file>

<file path=ppt/tags/tag58.xml><?xml version="1.0" encoding="utf-8"?>
<p:tagLst xmlns:p="http://schemas.openxmlformats.org/presentationml/2006/main">
  <p:tag name="KSO_WM_BEAUTIFY_FLAG" val=""/>
</p:tagLst>
</file>

<file path=ppt/tags/tag59.xml><?xml version="1.0" encoding="utf-8"?>
<p:tagLst xmlns:p="http://schemas.openxmlformats.org/presentationml/2006/main">
  <p:tag name="KSO_WM_BEAUTIFY_FLAG" val=""/>
</p:tagLst>
</file>

<file path=ppt/tags/tag60.xml><?xml version="1.0" encoding="utf-8"?>
<p:tagLst xmlns:p="http://schemas.openxmlformats.org/presentationml/2006/main">
  <p:tag name="KSO_WM_BEAUTIFY_FLAG" val=""/>
</p:tagLst>
</file>

<file path=ppt/tags/tag61.xml><?xml version="1.0" encoding="utf-8"?>
<p:tagLst xmlns:p="http://schemas.openxmlformats.org/presentationml/2006/main">
  <p:tag name="KSO_WM_BEAUTIFY_FLAG" val=""/>
</p:tagLst>
</file>

<file path=ppt/tags/tag62.xml><?xml version="1.0" encoding="utf-8"?>
<p:tagLst xmlns:p="http://schemas.openxmlformats.org/presentationml/2006/main">
  <p:tag name="KSO_WM_BEAUTIFY_FLAG" val=""/>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KSO_WM_BEAUTIFY_FLAG" val=""/>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
</p:tagLst>
</file>

<file path=ppt/tags/tag79.xml><?xml version="1.0" encoding="utf-8"?>
<p:tagLst xmlns:p="http://schemas.openxmlformats.org/presentationml/2006/main">
  <p:tag name="KSO_WM_BEAUTIFY_FLAG" val=""/>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KSO_WM_BEAUTIFY_FLAG" val=""/>
</p:tagLst>
</file>

<file path=ppt/tags/tag88.xml><?xml version="1.0" encoding="utf-8"?>
<p:tagLst xmlns:p="http://schemas.openxmlformats.org/presentationml/2006/main">
  <p:tag name="KSO_WM_BEAUTIFY_FLAG" val=""/>
</p:tagLst>
</file>

<file path=ppt/tags/tag89.xml><?xml version="1.0" encoding="utf-8"?>
<p:tagLst xmlns:p="http://schemas.openxmlformats.org/presentationml/2006/main">
  <p:tag name="KSO_WM_BEAUTIFY_FLAG" val=""/>
</p:tagLst>
</file>

<file path=ppt/tags/tag90.xml><?xml version="1.0" encoding="utf-8"?>
<p:tagLst xmlns:p="http://schemas.openxmlformats.org/presentationml/2006/main">
  <p:tag name="KSO_WM_BEAUTIFY_FLAG" val=""/>
</p:tagLst>
</file>

<file path=ppt/tags/tag91.xml><?xml version="1.0" encoding="utf-8"?>
<p:tagLst xmlns:p="http://schemas.openxmlformats.org/presentationml/2006/main">
  <p:tag name="KSO_WM_BEAUTIFY_FLAG" val=""/>
</p:tagLst>
</file>

<file path=ppt/tags/tag92.xml><?xml version="1.0" encoding="utf-8"?>
<p:tagLst xmlns:p="http://schemas.openxmlformats.org/presentationml/2006/main">
  <p:tag name="KSO_WM_BEAUTIFY_FLAG" val=""/>
</p:tagLst>
</file>

<file path=ppt/tags/tag93.xml><?xml version="1.0" encoding="utf-8"?>
<p:tagLst xmlns:p="http://schemas.openxmlformats.org/presentationml/2006/main">
  <p:tag name="KSO_WM_BEAUTIFY_FLAG" val=""/>
</p:tagLst>
</file>

<file path=ppt/tags/tag94.xml><?xml version="1.0" encoding="utf-8"?>
<p:tagLst xmlns:p="http://schemas.openxmlformats.org/presentationml/2006/main">
  <p:tag name="KSO_WM_BEAUTIFY_FLAG" val=""/>
</p:tagLst>
</file>

<file path=ppt/tags/tag95.xml><?xml version="1.0" encoding="utf-8"?>
<p:tagLst xmlns:p="http://schemas.openxmlformats.org/presentationml/2006/main">
  <p:tag name="KSO_WM_BEAUTIFY_FLAG" val=""/>
</p:tagLst>
</file>

<file path=ppt/tags/tag96.xml><?xml version="1.0" encoding="utf-8"?>
<p:tagLst xmlns:p="http://schemas.openxmlformats.org/presentationml/2006/main">
  <p:tag name="KSO_WM_BEAUTIFY_FLAG" val=""/>
</p:tagLst>
</file>

<file path=ppt/tags/tag97.xml><?xml version="1.0" encoding="utf-8"?>
<p:tagLst xmlns:p="http://schemas.openxmlformats.org/presentationml/2006/main">
  <p:tag name="KSO_WM_BEAUTIFY_FLAG" val=""/>
</p:tagLst>
</file>

<file path=ppt/tags/tag98.xml><?xml version="1.0" encoding="utf-8"?>
<p:tagLst xmlns:p="http://schemas.openxmlformats.org/presentationml/2006/main">
  <p:tag name="KSO_WM_BEAUTIFY_FLAG" val=""/>
</p:tagLst>
</file>

<file path=ppt/tags/tag99.xml><?xml version="1.0" encoding="utf-8"?>
<p:tagLst xmlns:p="http://schemas.openxmlformats.org/presentationml/2006/main">
  <p:tag name="KSO_WM_BEAUTIFY_FLAG" val=""/>
</p:tagLst>
</file>

<file path=ppt/tags/tag100.xml><?xml version="1.0" encoding="utf-8"?>
<p:tagLst xmlns:p="http://schemas.openxmlformats.org/presentationml/2006/main">
  <p:tag name="KSO_WM_BEAUTIFY_FLAG" val=""/>
</p:tagLst>
</file>

<file path=ppt/tags/tag101.xml><?xml version="1.0" encoding="utf-8"?>
<p:tagLst xmlns:p="http://schemas.openxmlformats.org/presentationml/2006/main">
  <p:tag name="KSO_WM_BEAUTIFY_FLAG" val=""/>
</p:tagLst>
</file>

<file path=ppt/tags/tag102.xml><?xml version="1.0" encoding="utf-8"?>
<p:tagLst xmlns:p="http://schemas.openxmlformats.org/presentationml/2006/main">
  <p:tag name="KSO_WM_BEAUTIFY_FLAG" val=""/>
</p:tagLst>
</file>

<file path=ppt/tags/tag103.xml><?xml version="1.0" encoding="utf-8"?>
<p:tagLst xmlns:p="http://schemas.openxmlformats.org/presentationml/2006/main">
  <p:tag name="KSO_WM_BEAUTIFY_FLAG" val=""/>
</p:tagLst>
</file>

<file path=ppt/tags/tag104.xml><?xml version="1.0" encoding="utf-8"?>
<p:tagLst xmlns:p="http://schemas.openxmlformats.org/presentationml/2006/main">
  <p:tag name="KSO_WM_BEAUTIFY_FLAG" val=""/>
</p:tagLst>
</file>

<file path=ppt/tags/tag105.xml><?xml version="1.0" encoding="utf-8"?>
<p:tagLst xmlns:p="http://schemas.openxmlformats.org/presentationml/2006/main">
  <p:tag name="KSO_WM_BEAUTIFY_FLAG" val=""/>
</p:tagLst>
</file>

<file path=ppt/tags/tag106.xml><?xml version="1.0" encoding="utf-8"?>
<p:tagLst xmlns:p="http://schemas.openxmlformats.org/presentationml/2006/main">
  <p:tag name="KSO_WM_BEAUTIFY_FLAG" val=""/>
</p:tagLst>
</file>

<file path=ppt/tags/tag107.xml><?xml version="1.0" encoding="utf-8"?>
<p:tagLst xmlns:p="http://schemas.openxmlformats.org/presentationml/2006/main">
  <p:tag name="KSO_WM_BEAUTIFY_FLAG" val=""/>
</p:tagLst>
</file>

<file path=ppt/tags/tag108.xml><?xml version="1.0" encoding="utf-8"?>
<p:tagLst xmlns:p="http://schemas.openxmlformats.org/presentationml/2006/main">
  <p:tag name="KSO_WM_BEAUTIFY_FLAG" val=""/>
</p:tagLst>
</file>

<file path=ppt/tags/tag109.xml><?xml version="1.0" encoding="utf-8"?>
<p:tagLst xmlns:p="http://schemas.openxmlformats.org/presentationml/2006/main">
  <p:tag name="KSO_WM_BEAUTIFY_FLAG" val=""/>
</p:tagLst>
</file>

<file path=ppt/tags/tag110.xml><?xml version="1.0" encoding="utf-8"?>
<p:tagLst xmlns:p="http://schemas.openxmlformats.org/presentationml/2006/main">
  <p:tag name="KSO_WM_BEAUTIFY_FLAG" val=""/>
</p:tagLst>
</file>

<file path=ppt/tags/tag111.xml><?xml version="1.0" encoding="utf-8"?>
<p:tagLst xmlns:p="http://schemas.openxmlformats.org/presentationml/2006/main">
  <p:tag name="KSO_WM_BEAUTIFY_FLAG" val=""/>
</p:tagLst>
</file>

<file path=ppt/tags/tag112.xml><?xml version="1.0" encoding="utf-8"?>
<p:tagLst xmlns:p="http://schemas.openxmlformats.org/presentationml/2006/main">
  <p:tag name="KSO_WM_BEAUTIFY_FLAG" val=""/>
</p:tagLst>
</file>

<file path=ppt/tags/tag113.xml><?xml version="1.0" encoding="utf-8"?>
<p:tagLst xmlns:p="http://schemas.openxmlformats.org/presentationml/2006/main">
  <p:tag name="KSO_WM_BEAUTIFY_FLAG" val=""/>
</p:tagLst>
</file>

<file path=ppt/tags/tag114.xml><?xml version="1.0" encoding="utf-8"?>
<p:tagLst xmlns:p="http://schemas.openxmlformats.org/presentationml/2006/main">
  <p:tag name="KSO_WM_BEAUTIFY_FLAG" val=""/>
</p:tagLst>
</file>

<file path=ppt/tags/tag115.xml><?xml version="1.0" encoding="utf-8"?>
<p:tagLst xmlns:p="http://schemas.openxmlformats.org/presentationml/2006/main">
  <p:tag name="KSO_WM_BEAUTIFY_FLAG" val=""/>
</p:tagLst>
</file>

<file path=ppt/tags/tag116.xml><?xml version="1.0" encoding="utf-8"?>
<p:tagLst xmlns:p="http://schemas.openxmlformats.org/presentationml/2006/main">
  <p:tag name="KSO_WM_BEAUTIFY_FLAG" val=""/>
</p:tagLst>
</file>

<file path=ppt/tags/tag117.xml><?xml version="1.0" encoding="utf-8"?>
<p:tagLst xmlns:p="http://schemas.openxmlformats.org/presentationml/2006/main">
  <p:tag name="KSO_WM_BEAUTIFY_FLAG" val=""/>
</p:tagLst>
</file>

<file path=ppt/tags/tag118.xml><?xml version="1.0" encoding="utf-8"?>
<p:tagLst xmlns:p="http://schemas.openxmlformats.org/presentationml/2006/main">
  <p:tag name="KSO_WM_BEAUTIFY_FLAG" val=""/>
</p:tagLst>
</file>

<file path=ppt/tags/tag119.xml><?xml version="1.0" encoding="utf-8"?>
<p:tagLst xmlns:p="http://schemas.openxmlformats.org/presentationml/2006/main">
  <p:tag name="KSO_WM_BEAUTIFY_FLAG" val=""/>
</p:tagLst>
</file>

<file path=ppt/tags/tag120.xml><?xml version="1.0" encoding="utf-8"?>
<p:tagLst xmlns:p="http://schemas.openxmlformats.org/presentationml/2006/main">
  <p:tag name="KSO_WM_BEAUTIFY_FLAG" val=""/>
</p:tagLst>
</file>

<file path=ppt/tags/tag121.xml><?xml version="1.0" encoding="utf-8"?>
<p:tagLst xmlns:p="http://schemas.openxmlformats.org/presentationml/2006/main">
  <p:tag name="KSO_WM_BEAUTIFY_FLAG" val=""/>
</p:tagLst>
</file>

<file path=ppt/tags/tag122.xml><?xml version="1.0" encoding="utf-8"?>
<p:tagLst xmlns:p="http://schemas.openxmlformats.org/presentationml/2006/main">
  <p:tag name="KSO_WM_BEAUTIFY_FLAG" val=""/>
</p:tagLst>
</file>

<file path=ppt/tags/tag123.xml><?xml version="1.0" encoding="utf-8"?>
<p:tagLst xmlns:p="http://schemas.openxmlformats.org/presentationml/2006/main">
  <p:tag name="KSO_WM_BEAUTIFY_FLAG" val=""/>
</p:tagLst>
</file>

<file path=ppt/tags/tag124.xml><?xml version="1.0" encoding="utf-8"?>
<p:tagLst xmlns:p="http://schemas.openxmlformats.org/presentationml/2006/main">
  <p:tag name="KSO_WM_BEAUTIFY_FLAG" val=""/>
</p:tagLst>
</file>

<file path=ppt/tags/tag125.xml><?xml version="1.0" encoding="utf-8"?>
<p:tagLst xmlns:p="http://schemas.openxmlformats.org/presentationml/2006/main">
  <p:tag name="KSO_WM_BEAUTIFY_FLAG" val=""/>
</p:tagLst>
</file>

<file path=ppt/tags/tag126.xml><?xml version="1.0" encoding="utf-8"?>
<p:tagLst xmlns:p="http://schemas.openxmlformats.org/presentationml/2006/main">
  <p:tag name="KSO_WM_BEAUTIFY_FLAG" val=""/>
</p:tagLst>
</file>

<file path=ppt/tags/tag127.xml><?xml version="1.0" encoding="utf-8"?>
<p:tagLst xmlns:p="http://schemas.openxmlformats.org/presentationml/2006/main">
  <p:tag name="KSO_WM_BEAUTIFY_FLAG" val=""/>
</p:tagLst>
</file>

<file path=ppt/tags/tag128.xml><?xml version="1.0" encoding="utf-8"?>
<p:tagLst xmlns:p="http://schemas.openxmlformats.org/presentationml/2006/main">
  <p:tag name="KSO_WM_BEAUTIFY_FLAG" val=""/>
</p:tagLst>
</file>

<file path=ppt/tags/tag129.xml><?xml version="1.0" encoding="utf-8"?>
<p:tagLst xmlns:p="http://schemas.openxmlformats.org/presentationml/2006/main">
  <p:tag name="KSO_WM_BEAUTIFY_FLAG" val=""/>
</p:tagLst>
</file>

<file path=ppt/tags/tag130.xml><?xml version="1.0" encoding="utf-8"?>
<p:tagLst xmlns:p="http://schemas.openxmlformats.org/presentationml/2006/main">
  <p:tag name="KSO_WM_BEAUTIFY_FLAG" val=""/>
</p:tagLst>
</file>

<file path=ppt/tags/tag131.xml><?xml version="1.0" encoding="utf-8"?>
<p:tagLst xmlns:p="http://schemas.openxmlformats.org/presentationml/2006/main">
  <p:tag name="KSO_WM_BEAUTIFY_FLAG" val=""/>
</p:tagLst>
</file>

<file path=ppt/tags/tag132.xml><?xml version="1.0" encoding="utf-8"?>
<p:tagLst xmlns:p="http://schemas.openxmlformats.org/presentationml/2006/main">
  <p:tag name="KSO_WM_BEAUTIFY_FLAG" val=""/>
</p:tagLst>
</file>

<file path=ppt/tags/tag133.xml><?xml version="1.0" encoding="utf-8"?>
<p:tagLst xmlns:p="http://schemas.openxmlformats.org/presentationml/2006/main">
  <p:tag name="KSO_WM_BEAUTIFY_FLAG" val=""/>
</p:tagLst>
</file>

<file path=ppt/tags/tag134.xml><?xml version="1.0" encoding="utf-8"?>
<p:tagLst xmlns:p="http://schemas.openxmlformats.org/presentationml/2006/main">
  <p:tag name="KSO_WM_BEAUTIFY_FLAG" val=""/>
</p:tagLst>
</file>

<file path=ppt/tags/tag135.xml><?xml version="1.0" encoding="utf-8"?>
<p:tagLst xmlns:p="http://schemas.openxmlformats.org/presentationml/2006/main">
  <p:tag name="KSO_WM_BEAUTIFY_FLAG" val=""/>
</p:tagLst>
</file>

<file path=ppt/tags/tag13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思源黑体 CN Bold"/>
        <a:ea typeface="思源黑体 CN Bold"/>
        <a:cs typeface="Arial"/>
        <a:font script="Jpan" typeface="ＭＳ Ｐゴシック"/>
        <a:font script="Hang" typeface="맑은 고딕"/>
        <a:font script="Hans" typeface="思源黑体 CN Bold"/>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思源黑体 CN Bold"/>
        <a:ea typeface="思源黑体 CN Bold"/>
        <a:cs typeface="Arial"/>
        <a:font script="Jpan" typeface="ＭＳ Ｐゴシック"/>
        <a:font script="Hang" typeface="맑은 고딕"/>
        <a:font script="Hans" typeface="思源黑体 CN Bold"/>
        <a:font script="Hant" typeface="新細明體"/>
        <a:font script="Arab" typeface="思源黑体 CN Bold"/>
        <a:font script="Hebr" typeface="思源黑体 CN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思源黑体 CN Bold"/>
        <a:font script="Uigh" typeface="Microsoft Uighur"/>
        <a:font script="Geor" typeface="Sylfaen"/>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思源黑体 CN Bold"/>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思源黑体 CN Bold"/>
        <a:ea typeface="思源黑体 CN Bold"/>
        <a:cs typeface="Arial"/>
        <a:font script="Jpan" typeface="ＭＳ Ｐゴシック"/>
        <a:font script="Hang" typeface="맑은 고딕"/>
        <a:font script="Hans" typeface="思源黑体 CN Bold"/>
        <a:font script="Hant" typeface="新細明體"/>
        <a:font script="Arab" typeface="思源黑体 CN Bold"/>
        <a:font script="Hebr" typeface="思源黑体 CN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思源黑体 CN Bold"/>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148</Paragraphs>
  <Slides>15</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15</vt:i4>
      </vt:variant>
    </vt:vector>
  </HeadingPairs>
  <TitlesOfParts>
    <vt:vector baseType="lpstr" size="22">
      <vt:lpstr>Arial</vt:lpstr>
      <vt:lpstr>Calibri</vt:lpstr>
      <vt:lpstr>思源黑体 CN Bold</vt:lpstr>
      <vt:lpstr>思源宋体 CN Heavy</vt:lpstr>
      <vt:lpstr>Calibri Light</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2024-08-30T15:55:47.550</cp:lastPrinted>
  <dcterms:created xsi:type="dcterms:W3CDTF">2024-08-30T07:55:47Z</dcterms:created>
  <dcterms:modified xsi:type="dcterms:W3CDTF">2024-08-30T07:55:50Z</dcterms:modified>
</cp:coreProperties>
</file>