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Relationship Id="rId2" Type="http://schemas.openxmlformats.org/officeDocument/2006/relationships/image" Target="../media/image7.emf" /><Relationship Id="rId3" Type="http://schemas.openxmlformats.org/officeDocument/2006/relationships/image" Target="../media/image8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Relationship Id="rId2" Type="http://schemas.openxmlformats.org/officeDocument/2006/relationships/image" Target="../media/image13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Relationship Id="rId2" Type="http://schemas.openxmlformats.org/officeDocument/2006/relationships/image" Target="../media/image15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37E18-D20A-485B-A480-3E3DDE584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855F9-D4FA-48A2-ADAD-7F336CB0D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0B22F-D9DE-4154-B1C8-38E1B21B1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BC509-6C21-478D-A826-9AABA78BE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C1009D-088D-461C-8BEE-8A3180DCE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5BB2E-87E2-47AC-AE09-60E19BC23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37E072-B3A4-4A14-8458-3EED7F8E8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779E5-F5E9-4224-8A46-ECEBD7D39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C845F-FB7F-4592-8811-8497B9F64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83EE9-B226-4EC0-82D1-716E397F6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B3589-7F4F-4F20-A57B-8387B022E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1">
          <a:blip r:embed="rId1"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rgbClr val="00AE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bg>
      <p:bgPr>
        <a:gradFill>
          <a:gsLst>
            <a:gs pos="0">
              <a:srgbClr val="00AEAD"/>
            </a:gs>
            <a:gs pos="56000">
              <a:schemeClr val="accent2">
                <a:lumMod val="60000"/>
                <a:lumOff val="40000"/>
              </a:schemeClr>
            </a:gs>
            <a:gs pos="83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5733256"/>
            <a:ext cx="12192000" cy="1124744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5157192"/>
            <a:ext cx="12192000" cy="170080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4615840"/>
            <a:ext cx="12192000" cy="224216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4057902"/>
            <a:ext cx="12192000" cy="2800097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3505783"/>
            <a:ext cx="12192000" cy="335221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2953922"/>
            <a:ext cx="12192000" cy="390407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2413194"/>
            <a:ext cx="12192000" cy="444480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874469"/>
            <a:ext cx="12192000" cy="49835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287169"/>
            <a:ext cx="12192000" cy="55708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pattFill prst="lgConfetti">
          <a:fgClr>
            <a:srgbClr val="E8F4E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mc:AlternateContent>
    <mc:Choice xmlns:p14="http://schemas.microsoft.com/office/powerpoint/2010/main" Requires="p14">
      <p:transition p14:dur="0"/>
    </mc:Choice>
    <mc:Fallback>
      <p:transition/>
    </mc:Fallback>
  </mc:AlternateContent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package" Target="../embeddings/Document1.docx" TargetMode="Internal" /><Relationship Id="rId4" Type="http://schemas.openxmlformats.org/officeDocument/2006/relationships/image" Target="../media/image2.emf" /><Relationship Id="rId5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package" Target="../embeddings/Document2.docx" TargetMode="Internal" /><Relationship Id="rId4" Type="http://schemas.openxmlformats.org/officeDocument/2006/relationships/image" Target="../media/image3.emf" /><Relationship Id="rId5" Type="http://schemas.openxmlformats.org/officeDocument/2006/relationships/vmlDrawing" Target="../drawings/vmlDrawing2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package" Target="../embeddings/Document3.docx" TargetMode="Internal" /><Relationship Id="rId5" Type="http://schemas.openxmlformats.org/officeDocument/2006/relationships/image" Target="../media/image4.emf" /><Relationship Id="rId6" Type="http://schemas.openxmlformats.org/officeDocument/2006/relationships/vmlDrawing" Target="../drawings/vmlDrawing3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package" Target="../embeddings/Document4.docx" TargetMode="Internal" /><Relationship Id="rId5" Type="http://schemas.openxmlformats.org/officeDocument/2006/relationships/image" Target="../media/image5.emf" /><Relationship Id="rId6" Type="http://schemas.openxmlformats.org/officeDocument/2006/relationships/vmlDrawing" Target="../drawings/vmlDrawing4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image" Target="../media/image8.emf" /><Relationship Id="rId11" Type="http://schemas.openxmlformats.org/officeDocument/2006/relationships/vmlDrawing" Target="../drawings/vmlDrawing5.v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package" Target="../embeddings/Document5.docx" TargetMode="Internal" /><Relationship Id="rId6" Type="http://schemas.openxmlformats.org/officeDocument/2006/relationships/image" Target="../media/image6.emf" /><Relationship Id="rId7" Type="http://schemas.openxmlformats.org/officeDocument/2006/relationships/package" Target="../embeddings/Document6.docx" TargetMode="Internal" /><Relationship Id="rId8" Type="http://schemas.openxmlformats.org/officeDocument/2006/relationships/image" Target="../media/image7.emf" /><Relationship Id="rId9" Type="http://schemas.openxmlformats.org/officeDocument/2006/relationships/package" Target="../embeddings/Document7.docx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7.xml" TargetMode="Internal" /><Relationship Id="rId6" Type="http://schemas.openxmlformats.org/officeDocument/2006/relationships/package" Target="../embeddings/Document8.docx" TargetMode="Internal" /><Relationship Id="rId7" Type="http://schemas.openxmlformats.org/officeDocument/2006/relationships/image" Target="../media/image9.emf" /><Relationship Id="rId8" Type="http://schemas.openxmlformats.org/officeDocument/2006/relationships/vmlDrawing" Target="../drawings/vmlDrawing6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7.xml" TargetMode="Internal" /><Relationship Id="rId6" Type="http://schemas.openxmlformats.org/officeDocument/2006/relationships/slide" Target="slide8.xml" TargetMode="Internal" /><Relationship Id="rId7" Type="http://schemas.openxmlformats.org/officeDocument/2006/relationships/package" Target="../embeddings/Document9.docx" TargetMode="Internal" /><Relationship Id="rId8" Type="http://schemas.openxmlformats.org/officeDocument/2006/relationships/image" Target="../media/image10.emf" /><Relationship Id="rId9" Type="http://schemas.openxmlformats.org/officeDocument/2006/relationships/vmlDrawing" Target="../drawings/vmlDrawing7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2.emf" /><Relationship Id="rId11" Type="http://schemas.openxmlformats.org/officeDocument/2006/relationships/package" Target="../embeddings/Document11.docx" TargetMode="Internal" /><Relationship Id="rId12" Type="http://schemas.openxmlformats.org/officeDocument/2006/relationships/image" Target="../media/image13.emf" /><Relationship Id="rId13" Type="http://schemas.openxmlformats.org/officeDocument/2006/relationships/vmlDrawing" Target="../drawings/vmlDrawing8.v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7.xml" TargetMode="Internal" /><Relationship Id="rId6" Type="http://schemas.openxmlformats.org/officeDocument/2006/relationships/slide" Target="slide8.xml" TargetMode="Internal" /><Relationship Id="rId7" Type="http://schemas.openxmlformats.org/officeDocument/2006/relationships/slide" Target="slide9.xml" TargetMode="Internal" /><Relationship Id="rId8" Type="http://schemas.openxmlformats.org/officeDocument/2006/relationships/image" Target="../media/image11.jpeg" /><Relationship Id="rId9" Type="http://schemas.openxmlformats.org/officeDocument/2006/relationships/package" Target="../embeddings/Document10.docx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package" Target="../embeddings/Document13.docx" TargetMode="Internal" /><Relationship Id="rId11" Type="http://schemas.openxmlformats.org/officeDocument/2006/relationships/image" Target="../media/image15.emf" /><Relationship Id="rId12" Type="http://schemas.openxmlformats.org/officeDocument/2006/relationships/vmlDrawing" Target="../drawings/vmlDrawing9.v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7.xml" TargetMode="Internal" /><Relationship Id="rId6" Type="http://schemas.openxmlformats.org/officeDocument/2006/relationships/slide" Target="slide8.xml" TargetMode="Internal" /><Relationship Id="rId7" Type="http://schemas.openxmlformats.org/officeDocument/2006/relationships/slide" Target="slide9.xml" TargetMode="Internal" /><Relationship Id="rId8" Type="http://schemas.openxmlformats.org/officeDocument/2006/relationships/package" Target="../embeddings/Document12.docx" TargetMode="Internal" /><Relationship Id="rId9" Type="http://schemas.openxmlformats.org/officeDocument/2006/relationships/image" Target="../media/image14.e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411101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1205" y="2239767"/>
            <a:ext cx="12206328" cy="2007034"/>
          </a:xfrm>
          <a:prstGeom prst="rect">
            <a:avLst/>
          </a:prstGeom>
          <a:solidFill>
            <a:schemeClr val="bg1">
              <a:alpha val="41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1" y="2365812"/>
            <a:ext cx="12207532" cy="1766190"/>
          </a:xfrm>
          <a:prstGeom prst="rect">
            <a:avLst/>
          </a:prstGeom>
          <a:solidFill>
            <a:schemeClr val="bg1">
              <a:alpha val="84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TextBox 19"/>
          <p:cNvSpPr txBox="1"/>
          <p:nvPr/>
        </p:nvSpPr>
        <p:spPr>
          <a:xfrm>
            <a:off x="0" y="2874278"/>
            <a:ext cx="12207533" cy="68480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讲　匀变速直线运动的规律</a:t>
            </a:r>
            <a:endParaRPr lang="en-US" altLang="zh-CN" sz="4000" b="1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0" name="Rectangle 21"/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1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2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3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2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3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4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5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329274" y="103449"/>
            <a:ext cx="2249539" cy="592213"/>
            <a:chOff x="329275" y="961884"/>
            <a:chExt cx="1764000" cy="592213"/>
          </a:xfrm>
        </p:grpSpPr>
        <p:sp>
          <p:nvSpPr>
            <p:cNvPr id="30" name="Freeform 10"/>
            <p:cNvSpPr/>
            <p:nvPr/>
          </p:nvSpPr>
          <p:spPr bwMode="auto">
            <a:xfrm>
              <a:off x="329275" y="1327316"/>
              <a:ext cx="1764000" cy="192535"/>
            </a:xfrm>
            <a:prstGeom prst="roundRect">
              <a:avLst/>
            </a:prstGeom>
            <a:solidFill>
              <a:srgbClr val="00AEA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AFD7EC"/>
                </a:solidFill>
              </a:endParaRPr>
            </a:p>
          </p:txBody>
        </p:sp>
        <p:sp>
          <p:nvSpPr>
            <p:cNvPr id="31" name="矩形 30"/>
            <p:cNvSpPr>
              <a:spLocks noChangeAspect="1"/>
            </p:cNvSpPr>
            <p:nvPr/>
          </p:nvSpPr>
          <p:spPr>
            <a:xfrm>
              <a:off x="381000" y="961884"/>
              <a:ext cx="1712275" cy="59221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  <a:spcAft>
                  <a:spcPct val="0"/>
                </a:spcAft>
                <a:tabLst>
                  <a:tab pos="1188085"/>
                  <a:tab pos="2163445"/>
                  <a:tab pos="3142615"/>
                  <a:tab pos="4190365"/>
                </a:tabLst>
              </a:pPr>
              <a:r>
                <a:rPr lang="zh-CN" altLang="en-US" sz="28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基础对点练</a:t>
              </a:r>
              <a:endParaRPr lang="en-US" altLang="zh-CN" sz="2800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81000" y="695662"/>
            <a:ext cx="11430000" cy="451328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题组一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匀变速直线运动的规律及应用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(2024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河南重点校联考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两列高铁列车交会时会对周围的空气产生强烈的扰动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造成车体表面的压力变化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突变的压力会冲击车体。实际在交会时可以适度降低车速以减小该冲击现象。假设长度均为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的两列高铁列车在平直轨道上以速率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正常行驶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当两列车的任一部分侧视重叠时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列车速率都不允许超过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v&lt;v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。已知两列车同时减速和加速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且两列车加速和减速时加速度的大小均为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则列车从减速开始至回到正常行驶速率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所用的时间至少为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458424" y="5155973"/>
          <a:ext cx="11275153" cy="9919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3" imgW="4526280" imgH="400685" progId="Word.Document.12">
                  <p:embed/>
                </p:oleObj>
              </mc:Choice>
              <mc:Fallback>
                <p:oleObj name="文档" r:id="rId3" imgW="4526280" imgH="40068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8424" y="5155973"/>
                        <a:ext cx="11275153" cy="9919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矩形 16"/>
          <p:cNvSpPr/>
          <p:nvPr/>
        </p:nvSpPr>
        <p:spPr>
          <a:xfrm>
            <a:off x="1776131" y="4685729"/>
            <a:ext cx="51430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 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/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2" name="对象 11"/>
          <p:cNvGraphicFramePr>
            <a:graphicFrameLocks noChangeAspect="1"/>
          </p:cNvGraphicFramePr>
          <p:nvPr/>
        </p:nvGraphicFramePr>
        <p:xfrm>
          <a:off x="458424" y="1909712"/>
          <a:ext cx="11275153" cy="19774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imgW="4526280" imgH="795020" progId="Word.Document.12">
                  <p:embed/>
                </p:oleObj>
              </mc:Choice>
              <mc:Fallback>
                <p:oleObj name="文档" r:id="rId3" imgW="4526280" imgH="79502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8424" y="1909712"/>
                        <a:ext cx="11275153" cy="19774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602993"/>
            <a:ext cx="11430000" cy="227267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某运动员沿着雪道加速滑下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途经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四个位置。若将此过程视为匀加速直线运动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运动员在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三段位移内速度增加量之比为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之间的距离为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之间的距离为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之间的距离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458424" y="2875666"/>
          <a:ext cx="11275153" cy="198291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4" imgW="4526280" imgH="796925" progId="Word.Document.12">
                  <p:embed/>
                </p:oleObj>
              </mc:Choice>
              <mc:Fallback>
                <p:oleObj name="文档" r:id="rId4" imgW="4526280" imgH="79692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8424" y="2875666"/>
                        <a:ext cx="11275153" cy="198291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矩形 13"/>
          <p:cNvSpPr/>
          <p:nvPr/>
        </p:nvSpPr>
        <p:spPr>
          <a:xfrm>
            <a:off x="1067364" y="2352446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C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3" name="对象 12"/>
          <p:cNvGraphicFramePr>
            <a:graphicFrameLocks noChangeAspect="1"/>
          </p:cNvGraphicFramePr>
          <p:nvPr/>
        </p:nvGraphicFramePr>
        <p:xfrm>
          <a:off x="458424" y="1875745"/>
          <a:ext cx="11275153" cy="262077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4" imgW="4526280" imgH="1053465" progId="Word.Document.12">
                  <p:embed/>
                </p:oleObj>
              </mc:Choice>
              <mc:Fallback>
                <p:oleObj name="文档" r:id="rId4" imgW="4526280" imgH="105346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8424" y="1875745"/>
                        <a:ext cx="11275153" cy="26207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163050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(2023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四川成都质检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设在静止的航空母舰上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某舰载飞机在没有电磁弹射系统时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匀加速到起飞速度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需要的距离为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在有电磁弹射系统给舰载飞机一个弹射初速度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之后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匀加速到起飞速度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需要的距离为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若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L=   L</a:t>
            </a:r>
            <a:r>
              <a:rPr lang="en-US" altLang="zh-CN" sz="2800" baseline="-250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舰载飞机两次起飞的加速度相同。则弹射速度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与起飞速度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之比为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7" name="对象 16"/>
          <p:cNvGraphicFramePr>
            <a:graphicFrameLocks noChangeAspect="1"/>
          </p:cNvGraphicFramePr>
          <p:nvPr/>
        </p:nvGraphicFramePr>
        <p:xfrm>
          <a:off x="863513" y="1794049"/>
          <a:ext cx="415608" cy="76485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5" imgW="220980" imgH="399415" progId="Word.Document.12">
                  <p:embed/>
                </p:oleObj>
              </mc:Choice>
              <mc:Fallback>
                <p:oleObj name="文档" r:id="rId5" imgW="220980" imgH="39941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63513" y="1794049"/>
                        <a:ext cx="415608" cy="76485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458424" y="3060044"/>
          <a:ext cx="11275153" cy="9919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7" imgW="4526280" imgH="398780" progId="Word.Document.12">
                  <p:embed/>
                </p:oleObj>
              </mc:Choice>
              <mc:Fallback>
                <p:oleObj name="文档" r:id="rId7" imgW="4526280" imgH="39878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58424" y="3060044"/>
                        <a:ext cx="11275153" cy="9919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矩形 14"/>
          <p:cNvSpPr/>
          <p:nvPr/>
        </p:nvSpPr>
        <p:spPr>
          <a:xfrm>
            <a:off x="1139689" y="2519942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A</a:t>
            </a:r>
            <a:endParaRPr lang="zh-CN" altLang="en-US" sz="2800"/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458424" y="4051954"/>
          <a:ext cx="11275153" cy="163158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9" imgW="4526280" imgH="655955" progId="Word.Document.12">
                  <p:embed/>
                </p:oleObj>
              </mc:Choice>
              <mc:Fallback>
                <p:oleObj name="文档" r:id="rId9" imgW="4526280" imgH="6559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58424" y="4051954"/>
                        <a:ext cx="11275153" cy="16315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>
            <a:hlinkClick r:id="rId5" action="ppaction://hlinksldjump?num=7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561896"/>
            <a:ext cx="11430000" cy="233294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题组二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匀变速直线运动的推论及应用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做匀加速直线运动的质点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在第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内和前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内的平均速度之差是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m/s,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则此质点运动的加速度大小为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A.1 m/s</a:t>
            </a:r>
            <a:r>
              <a:rPr lang="en-US" altLang="zh-CN" sz="2800" baseline="30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B.2 m/s</a:t>
            </a:r>
            <a:r>
              <a:rPr lang="en-US" altLang="zh-CN" sz="2800" baseline="30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C.3 m/s</a:t>
            </a:r>
            <a:r>
              <a:rPr lang="en-US" altLang="zh-CN" sz="2800" baseline="30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D.6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m/s</a:t>
            </a:r>
            <a:r>
              <a:rPr lang="en-US" altLang="zh-CN" sz="2800" baseline="30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5413738" y="1728369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A</a:t>
            </a:r>
            <a:endParaRPr lang="zh-CN" altLang="en-US" sz="2800"/>
          </a:p>
        </p:txBody>
      </p:sp>
      <p:sp>
        <p:nvSpPr>
          <p:cNvPr id="14" name="矩形 13"/>
          <p:cNvSpPr>
            <a:spLocks noChangeAspect="1"/>
          </p:cNvSpPr>
          <p:nvPr/>
        </p:nvSpPr>
        <p:spPr>
          <a:xfrm>
            <a:off x="381000" y="2964912"/>
            <a:ext cx="11430000" cy="171252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4040C8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800">
                <a:solidFill>
                  <a:srgbClr val="4040C8"/>
                </a:solidFill>
                <a:latin typeface="NEU-BZ-S9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根据匀变速直线运动规律可知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某段时间中间时刻的瞬时速度等于该段时间内的平均速度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则第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内的平均速度等于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时的瞬时速度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前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ea typeface="仿宋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内的平均速度等于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时的瞬时速度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依题意由加速度定义式可得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5" name="对象 14"/>
          <p:cNvGraphicFramePr>
            <a:graphicFrameLocks noChangeAspect="1"/>
          </p:cNvGraphicFramePr>
          <p:nvPr/>
        </p:nvGraphicFramePr>
        <p:xfrm>
          <a:off x="458424" y="4485700"/>
          <a:ext cx="11275153" cy="98919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6" imgW="4526280" imgH="398780" progId="Word.Document.12">
                  <p:embed/>
                </p:oleObj>
              </mc:Choice>
              <mc:Fallback>
                <p:oleObj name="文档" r:id="rId6" imgW="4526280" imgH="39878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58424" y="4485700"/>
                        <a:ext cx="11275153" cy="9891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>
            <a:hlinkClick r:id="rId5" action="ppaction://hlinksldjump?num=7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>
            <a:hlinkClick r:id="rId6" action="ppaction://hlinksldjump?num=8"/>
          </p:cNvPr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500251"/>
            <a:ext cx="11430000" cy="227267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假设一列动车组进站时从某时刻起做匀减速直线运动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分别用时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连续通过三段位移后停下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则这三段位移的平均速度之比是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A.9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	B.27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C.5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	D.3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0160399" y="1113367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A</a:t>
            </a:r>
            <a:endParaRPr lang="zh-CN" altLang="en-US" sz="2800"/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81000" y="3128259"/>
            <a:ext cx="11430000" cy="233294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4040C8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800">
                <a:solidFill>
                  <a:srgbClr val="4040C8"/>
                </a:solidFill>
                <a:effectLst/>
                <a:latin typeface="NEU-BZ-S9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可将动车组减速过程反向看作初速度为零的匀加速过程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根据匀变速直线运动规律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可知最后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连续通过的三段位移之比是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根据平均速度的计算公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式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        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可知这三段位移的平均速度之比是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正确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,B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错误。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5" name="对象 14"/>
          <p:cNvGraphicFramePr>
            <a:graphicFrameLocks noChangeAspect="1"/>
          </p:cNvGraphicFramePr>
          <p:nvPr/>
        </p:nvGraphicFramePr>
        <p:xfrm>
          <a:off x="5964480" y="4294732"/>
          <a:ext cx="938213" cy="6524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7" imgW="322580" imgH="226060" progId="Word.Document.12">
                  <p:embed/>
                </p:oleObj>
              </mc:Choice>
              <mc:Fallback>
                <p:oleObj name="文档" r:id="rId7" imgW="322580" imgH="22606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964480" y="4294732"/>
                        <a:ext cx="938213" cy="6524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>
            <a:hlinkClick r:id="rId5" action="ppaction://hlinksldjump?num=7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>
            <a:hlinkClick r:id="rId6" action="ppaction://hlinksldjump?num=8"/>
          </p:cNvPr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>
            <a:hlinkClick r:id="rId7" action="ppaction://hlinksldjump?num=9"/>
          </p:cNvPr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755899"/>
            <a:ext cx="11430000" cy="177279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某海湾大桥上四段长度均为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110 m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的等跨连续桥梁如图所示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一汽车从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处开始做匀减速直线运动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恰好行驶到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处停下。设汽车通过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段的平均速度为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通过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段的平均速度为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满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足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7" name="AWKX23.eps" descr="id:2147488041;FounderCES"/>
          <p:cNvPicPr/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63083" y="2923588"/>
            <a:ext cx="6505618" cy="1448961"/>
          </a:xfrm>
          <a:prstGeom prst="rect">
            <a:avLst/>
          </a:prstGeom>
        </p:spPr>
      </p:pic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458424" y="2606313"/>
          <a:ext cx="11275153" cy="198291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文档" r:id="rId9" imgW="4526280" imgH="796925" progId="Word.Document.12">
                  <p:embed/>
                </p:oleObj>
              </mc:Choice>
              <mc:Fallback>
                <p:oleObj name="文档" r:id="rId9" imgW="4526280" imgH="79692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58424" y="2606313"/>
                        <a:ext cx="11275153" cy="198291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对象 31"/>
          <p:cNvGraphicFramePr>
            <a:graphicFrameLocks noChangeAspect="1"/>
          </p:cNvGraphicFramePr>
          <p:nvPr/>
        </p:nvGraphicFramePr>
        <p:xfrm>
          <a:off x="6106042" y="1764969"/>
          <a:ext cx="457169" cy="84134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文档" r:id="rId11" imgW="220980" imgH="399415" progId="Word.Document.12">
                  <p:embed/>
                </p:oleObj>
              </mc:Choice>
              <mc:Fallback>
                <p:oleObj name="文档" r:id="rId11" imgW="220980" imgH="39941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6106042" y="1764969"/>
                        <a:ext cx="457169" cy="84134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矩形 15"/>
          <p:cNvSpPr/>
          <p:nvPr/>
        </p:nvSpPr>
        <p:spPr>
          <a:xfrm>
            <a:off x="7530215" y="1944579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B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>
            <a:hlinkClick r:id="rId5" action="ppaction://hlinksldjump?num=7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>
            <a:hlinkClick r:id="rId6" action="ppaction://hlinksldjump?num=8"/>
          </p:cNvPr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>
            <a:hlinkClick r:id="rId7" action="ppaction://hlinksldjump?num=9"/>
          </p:cNvPr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>
            <a:spLocks noChangeAspect="1"/>
          </p:cNvSpPr>
          <p:nvPr/>
        </p:nvSpPr>
        <p:spPr>
          <a:xfrm>
            <a:off x="381000" y="1381243"/>
            <a:ext cx="11430000" cy="176413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4040C8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800">
                <a:solidFill>
                  <a:srgbClr val="4040C8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将汽车从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e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的匀减速直线运动看作反向的初速度为零的匀加速直线运动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根据初速度为零的匀加速直线运动的规律可知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汽车经过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de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段和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ab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段所用的时间之比为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(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</a:rPr>
              <a:t>2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</a:rPr>
              <a:t>-      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</a:rPr>
              <a:t>),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则汽车通过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ab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段的平均速度与通过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de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段</a:t>
            </a:r>
            <a:endParaRPr lang="zh-CN" altLang="en-US" sz="2800"/>
          </a:p>
        </p:txBody>
      </p:sp>
      <p:graphicFrame>
        <p:nvGraphicFramePr>
          <p:cNvPr id="13" name="对象 12"/>
          <p:cNvGraphicFramePr>
            <a:graphicFrameLocks noChangeAspect="1"/>
          </p:cNvGraphicFramePr>
          <p:nvPr/>
        </p:nvGraphicFramePr>
        <p:xfrm>
          <a:off x="4593089" y="2541291"/>
          <a:ext cx="480641" cy="52451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文档" r:id="rId8" imgW="188595" imgH="201930" progId="Word.Document.12">
                  <p:embed/>
                </p:oleObj>
              </mc:Choice>
              <mc:Fallback>
                <p:oleObj name="文档" r:id="rId8" imgW="188595" imgH="20193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93089" y="2541291"/>
                        <a:ext cx="480641" cy="52451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/>
          <p:cNvGraphicFramePr>
            <a:graphicFrameLocks noChangeAspect="1"/>
          </p:cNvGraphicFramePr>
          <p:nvPr/>
        </p:nvGraphicFramePr>
        <p:xfrm>
          <a:off x="458424" y="3065809"/>
          <a:ext cx="11275153" cy="14833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文档" r:id="rId10" imgW="4526280" imgH="596265" progId="Word.Document.12">
                  <p:embed/>
                </p:oleObj>
              </mc:Choice>
              <mc:Fallback>
                <p:oleObj name="文档" r:id="rId10" imgW="4526280" imgH="59626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58424" y="3065809"/>
                        <a:ext cx="11275153" cy="14833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https://d.book118.com/815241110122011121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模块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Calibri Light</vt:lpstr>
      <vt:lpstr>宋体</vt:lpstr>
      <vt:lpstr>微软雅黑</vt:lpstr>
      <vt:lpstr>Times New Roman</vt:lpstr>
      <vt:lpstr>楷体</vt:lpstr>
      <vt:lpstr>黑体</vt:lpstr>
      <vt:lpstr>NEU-BZ-S92</vt:lpstr>
      <vt:lpstr>方正书宋_GBK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2024-09-24T08:16:53.617</cp:lastPrinted>
  <dcterms:created xsi:type="dcterms:W3CDTF">2024-09-24T00:16:53Z</dcterms:created>
  <dcterms:modified xsi:type="dcterms:W3CDTF">2024-09-24T00:16:55Z</dcterms:modified>
</cp:coreProperties>
</file>