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6865836-2092-438D-A5E9-E318498B726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A25AEB3-235D-42B8-AB33-F01A8656BF0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8CF4183-4067-4275-9EDD-E511BEABD7A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01E4665-C279-4ABA-B87E-9EC4807FA96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2061F16-9691-4090-BB03-3605F2D3E3C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E70C47F-5197-422D-A842-BBE6E20B519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B365EF9-5576-42D9-AE61-B0352016F65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619701E-0A95-4A93-A1A3-AAE825B036F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032610D-A34E-43EB-9167-79D08E79FD0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899FAB3-827F-468F-8E72-D0B1128AF7E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F7325DD-418C-4E8B-A0BE-FAAFFBF6073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15.jpeg" /><Relationship Id="rId6"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19.jpeg" /><Relationship Id="rId6"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21.jpeg" /><Relationship Id="rId4"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2.jpeg" /><Relationship Id="rId3" Type="http://schemas.openxmlformats.org/officeDocument/2006/relationships/image" Target="../media/image23.jpeg" /><Relationship Id="rId4" Type="http://schemas.openxmlformats.org/officeDocument/2006/relationships/image" Target="../media/image24.jpeg" /><Relationship Id="rId5"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15311023203011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4" name="TextBox 4"/>
          <p:cNvSpPr txBox="1"/>
          <p:nvPr/>
        </p:nvSpPr>
        <p:spPr>
          <a:xfrm>
            <a:off x="3242648" y="1870418"/>
            <a:ext cx="6503541" cy="200025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400" b="1">
                <a:solidFill>
                  <a:schemeClr val="dk1">
                    <a:alpha val="100000"/>
                  </a:schemeClr>
                </a:solidFill>
                <a:latin typeface="Microsoft Yahei"/>
                <a:ea typeface="Microsoft Yahei"/>
                <a:cs typeface="Microsoft Yahei"/>
              </a:rPr>
              <a:t>《抗感染治疗策略》ppt课件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抗感染治疗概述</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抗感染药物分类与作用机制</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抗感染治疗策略</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抗感染治疗面临的挑战与解决方案</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抗感染治疗研究展望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抗感染治疗概述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rcRect l="15969" r="15969"/>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抗感染治疗是指通过药物、手术或预防措施来消除或抑制病原体在人体内的生长和繁殖，以减轻感染症状、防止感染扩散和并发症的发生，从而保护人体健康的治疗方法。</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抗感染治疗是临床医学中的重要组成部分，对于控制感染性疾病的传播和流行具有重要意义。</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抗感染治疗定义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抗感染治疗的重要性</a:t>
              </a:r>
            </a:p>
          </p:txBody>
        </p:sp>
      </p:grpSp>
      <p:sp>
        <p:nvSpPr>
          <p:cNvPr id="31" name="AutoShape 31"/>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随着抗生素等抗感染药物的广泛应用，许多严重感染性疾病得到了有效的控制，为人类健康做出了巨大贡献。</a:t>
            </a:r>
            <a:endParaRPr lang="en-US" sz="1100"/>
          </a:p>
        </p:txBody>
      </p:sp>
      <p:sp>
        <p:nvSpPr>
          <p:cNvPr id="32" name="AutoShape 32"/>
          <p:cNvSpPr/>
          <p:nvPr/>
        </p:nvSpPr>
        <p:spPr>
          <a:xfrm>
            <a:off x="8406414" y="2594489"/>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抗感染治疗是控制感染性疾病的关键手段，可以有效减轻患者症状、缩短病程、降低并发症发生率，提高治愈率。</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抗感染治疗的历史可以追溯到古代，人类在长期与感染性疾病作斗争的过程中，不断探索有效的治疗方法。</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随着科学技术的发展，抗感染治疗手段不断进步和完善，新型抗生素和其他抗感染药物的研发和应用为临床治疗提供了更多选择和手段。</a:t>
            </a:r>
          </a:p>
        </p:txBody>
      </p:sp>
      <p:pic>
        <p:nvPicPr>
          <p:cNvPr id="6" name="Picture 6"/>
          <p:cNvPicPr>
            <a:picLocks noChangeAspect="1"/>
          </p:cNvPicPr>
          <p:nvPr/>
        </p:nvPicPr>
        <p:blipFill>
          <a:blip r:embed="rId2"/>
          <a:srcRect t="7848" b="7848"/>
          <a:stretch>
            <a:fillRect/>
          </a:stretch>
        </p:blipFill>
        <p:spPr>
          <a:xfrm>
            <a:off x="539110" y="1388509"/>
            <a:ext cx="2256056" cy="1267968"/>
          </a:xfrm>
          <a:prstGeom prst="rect">
            <a:avLst/>
          </a:prstGeom>
        </p:spPr>
      </p:pic>
      <p:pic>
        <p:nvPicPr>
          <p:cNvPr id="7" name="Picture 7"/>
          <p:cNvPicPr>
            <a:picLocks noChangeAspect="1"/>
          </p:cNvPicPr>
          <p:nvPr/>
        </p:nvPicPr>
        <p:blipFill>
          <a:blip r:embed="rId3"/>
          <a:srcRect t="21899" b="21899"/>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目前，抗感染治疗已经进入精准治疗时代，针对不同病原体和感染部位，采取更加个性化的治疗方案，以提高治疗效果和减少耐药性的产生。</a:t>
            </a:r>
          </a:p>
        </p:txBody>
      </p:sp>
      <p:pic>
        <p:nvPicPr>
          <p:cNvPr id="10" name="Picture 10"/>
          <p:cNvPicPr>
            <a:picLocks noChangeAspect="1"/>
          </p:cNvPicPr>
          <p:nvPr/>
        </p:nvPicPr>
        <p:blipFill>
          <a:blip r:embed="rId4"/>
          <a:srcRect t="21899" b="21899"/>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抗感染治疗的历史与发展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抗感染药物分类与作用机制</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rot="2700000">
            <a:off x="4679004" y="2401236"/>
            <a:ext cx="2799547" cy="2789959"/>
          </a:xfrm>
          <a:prstGeom prst="rect">
            <a:avLst/>
          </a:prstGeom>
          <a:solidFill>
            <a:schemeClr val="lt1">
              <a:alpha val="51000"/>
            </a:schemeClr>
          </a:solidFill>
          <a:ln w="28575">
            <a:solidFill>
              <a:schemeClr val="accent2">
                <a:alpha val="51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 name="TextBox 3"/>
          <p:cNvSpPr txBox="1"/>
          <p:nvPr/>
        </p:nvSpPr>
        <p:spPr>
          <a:xfrm>
            <a:off x="575049" y="2110528"/>
            <a:ext cx="3324353"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抗生素是一类能够抑制或杀死其他微生物生长的药物，主要用于治疗细菌感染。</a:t>
            </a:r>
          </a:p>
        </p:txBody>
      </p:sp>
      <p:pic>
        <p:nvPicPr>
          <p:cNvPr id="4" name="Picture 4"/>
          <p:cNvPicPr>
            <a:picLocks noChangeAspect="1"/>
          </p:cNvPicPr>
          <p:nvPr/>
        </p:nvPicPr>
        <p:blipFill>
          <a:blip r:embed="rId2"/>
          <a:srcRect l="16675" r="16675"/>
          <a:stretch>
            <a:fillRect/>
          </a:stretch>
        </p:blipFill>
        <p:spPr>
          <a:xfrm>
            <a:off x="4284507" y="2196060"/>
            <a:ext cx="1219200" cy="1219200"/>
          </a:xfrm>
          <a:prstGeom prst="roundRect">
            <a:avLst/>
          </a:prstGeom>
          <a:ln w="19050">
            <a:solidFill>
              <a:schemeClr val="accent1"/>
            </a:solidFill>
            <a:prstDash val="solid"/>
          </a:ln>
        </p:spPr>
      </p:pic>
      <p:pic>
        <p:nvPicPr>
          <p:cNvPr id="5" name="Picture 5"/>
          <p:cNvPicPr>
            <a:picLocks noChangeAspect="1"/>
          </p:cNvPicPr>
          <p:nvPr/>
        </p:nvPicPr>
        <p:blipFill>
          <a:blip r:embed="rId3"/>
          <a:srcRect l="7167" r="7167"/>
          <a:stretch>
            <a:fillRect/>
          </a:stretch>
        </p:blipFill>
        <p:spPr>
          <a:xfrm>
            <a:off x="6641641" y="2196060"/>
            <a:ext cx="1219200" cy="1219200"/>
          </a:xfrm>
          <a:prstGeom prst="roundRect">
            <a:avLst/>
          </a:prstGeom>
          <a:ln w="19050">
            <a:solidFill>
              <a:schemeClr val="accent1"/>
            </a:solidFill>
            <a:prstDash val="solid"/>
          </a:ln>
        </p:spPr>
      </p:pic>
      <p:pic>
        <p:nvPicPr>
          <p:cNvPr id="6" name="Picture 6"/>
          <p:cNvPicPr>
            <a:picLocks noChangeAspect="1"/>
          </p:cNvPicPr>
          <p:nvPr/>
        </p:nvPicPr>
        <p:blipFill>
          <a:blip r:embed="rId4"/>
          <a:srcRect l="24000" r="24000"/>
          <a:stretch>
            <a:fillRect/>
          </a:stretch>
        </p:blipFill>
        <p:spPr>
          <a:xfrm>
            <a:off x="4284507" y="4288263"/>
            <a:ext cx="1219200" cy="1219200"/>
          </a:xfrm>
          <a:prstGeom prst="roundRect">
            <a:avLst/>
          </a:prstGeom>
          <a:ln w="19050">
            <a:solidFill>
              <a:schemeClr val="accent1"/>
            </a:solidFill>
            <a:prstDash val="solid"/>
          </a:ln>
        </p:spPr>
      </p:pic>
      <p:pic>
        <p:nvPicPr>
          <p:cNvPr id="7" name="Picture 7"/>
          <p:cNvPicPr>
            <a:picLocks noChangeAspect="1"/>
          </p:cNvPicPr>
          <p:nvPr/>
        </p:nvPicPr>
        <p:blipFill>
          <a:blip r:embed="rId5"/>
          <a:stretch>
            <a:fillRect/>
          </a:stretch>
        </p:blipFill>
        <p:spPr>
          <a:xfrm>
            <a:off x="6641641" y="4288263"/>
            <a:ext cx="1219200" cy="1219200"/>
          </a:xfrm>
          <a:prstGeom prst="roundRect">
            <a:avLst/>
          </a:prstGeom>
          <a:ln w="19050">
            <a:solidFill>
              <a:schemeClr val="accent1"/>
            </a:solidFill>
            <a:prstDash val="solid"/>
          </a:ln>
        </p:spPr>
      </p:pic>
      <p:sp>
        <p:nvSpPr>
          <p:cNvPr id="8" name="TextBox 8"/>
          <p:cNvSpPr txBox="1"/>
          <p:nvPr/>
        </p:nvSpPr>
        <p:spPr>
          <a:xfrm>
            <a:off x="653186" y="4288263"/>
            <a:ext cx="3324353"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常见的抗生素包括青霉素类、头孢菌素类、氨基糖苷类、大环内酯类、四环素类等。</a:t>
            </a:r>
          </a:p>
        </p:txBody>
      </p:sp>
      <p:sp>
        <p:nvSpPr>
          <p:cNvPr id="9" name="TextBox 9"/>
          <p:cNvSpPr txBox="1"/>
          <p:nvPr/>
        </p:nvSpPr>
        <p:spPr>
          <a:xfrm>
            <a:off x="8123483" y="2110528"/>
            <a:ext cx="3337912"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抗生素的作用机制主要是通过抑制细菌细胞壁的合成、影响细菌蛋白质的合成、抑制细菌核酸的复制和转录等途径实现。</a:t>
            </a:r>
          </a:p>
        </p:txBody>
      </p:sp>
      <p:sp>
        <p:nvSpPr>
          <p:cNvPr id="10" name="TextBox 10"/>
          <p:cNvSpPr txBox="1"/>
          <p:nvPr/>
        </p:nvSpPr>
        <p:spPr>
          <a:xfrm>
            <a:off x="8191168" y="4288263"/>
            <a:ext cx="3337912"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抗生素的选择和使用需要遵循医生的建议，避免滥用和误用，以免产生耐药性和不良反应。</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抗生素</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464" r="16464"/>
          <a:stretch>
            <a:fillRect/>
          </a:stretch>
        </p:blipFill>
        <p:spPr>
          <a:xfrm>
            <a:off x="882858" y="1563009"/>
            <a:ext cx="2465519" cy="2459823"/>
          </a:xfrm>
          <a:prstGeom prst="rect">
            <a:avLst/>
          </a:prstGeom>
        </p:spPr>
      </p:pic>
      <p:pic>
        <p:nvPicPr>
          <p:cNvPr id="3" name="Picture 3"/>
          <p:cNvPicPr>
            <a:picLocks noChangeAspect="1"/>
          </p:cNvPicPr>
          <p:nvPr/>
        </p:nvPicPr>
        <p:blipFill>
          <a:blip r:embed="rId3"/>
          <a:srcRect l="16589" r="16589"/>
          <a:stretch>
            <a:fillRect/>
          </a:stretch>
        </p:blipFill>
        <p:spPr>
          <a:xfrm>
            <a:off x="3561054" y="1563009"/>
            <a:ext cx="2465519" cy="2459823"/>
          </a:xfrm>
          <a:prstGeom prst="rect">
            <a:avLst/>
          </a:prstGeom>
        </p:spPr>
      </p:pic>
      <p:pic>
        <p:nvPicPr>
          <p:cNvPr id="4" name="Picture 4"/>
          <p:cNvPicPr>
            <a:picLocks noChangeAspect="1"/>
          </p:cNvPicPr>
          <p:nvPr/>
        </p:nvPicPr>
        <p:blipFill>
          <a:blip r:embed="rId4"/>
          <a:srcRect t="116" b="116"/>
          <a:stretch>
            <a:fillRect/>
          </a:stretch>
        </p:blipFill>
        <p:spPr>
          <a:xfrm>
            <a:off x="6239251" y="1563009"/>
            <a:ext cx="2465519" cy="2459823"/>
          </a:xfrm>
          <a:prstGeom prst="rect">
            <a:avLst/>
          </a:prstGeom>
        </p:spPr>
      </p:pic>
      <p:pic>
        <p:nvPicPr>
          <p:cNvPr id="5" name="Picture 5"/>
          <p:cNvPicPr>
            <a:picLocks noChangeAspect="1"/>
          </p:cNvPicPr>
          <p:nvPr/>
        </p:nvPicPr>
        <p:blipFill>
          <a:blip r:embed="rId5"/>
          <a:srcRect t="116" b="116"/>
          <a:stretch>
            <a:fillRect/>
          </a:stretch>
        </p:blipFill>
        <p:spPr>
          <a:xfrm>
            <a:off x="8917448" y="1563009"/>
            <a:ext cx="2465519" cy="2459823"/>
          </a:xfrm>
          <a:prstGeom prst="rect">
            <a:avLst/>
          </a:prstGeom>
        </p:spPr>
      </p:pic>
      <p:sp>
        <p:nvSpPr>
          <p:cNvPr id="6" name="AutoShape 6"/>
          <p:cNvSpPr/>
          <p:nvPr/>
        </p:nvSpPr>
        <p:spPr>
          <a:xfrm>
            <a:off x="1401243" y="3336168"/>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4079439" y="3336168"/>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466032" y="3336168"/>
            <a:ext cx="1368351" cy="146042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757636" y="3336168"/>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7981" y="5054414"/>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350">
                <a:solidFill>
                  <a:schemeClr val="dk1">
                    <a:alpha val="100000"/>
                  </a:schemeClr>
                </a:solidFill>
                <a:latin typeface="Microsoft Yahei"/>
                <a:ea typeface="Microsoft Yahei"/>
                <a:cs typeface="Microsoft Yahei"/>
              </a:rPr>
              <a:t>抗病毒药物是一类能够抑制或杀死病毒复制的药物，主要用于治疗病毒感染。</a:t>
            </a:r>
            <a:endParaRPr lang="en-US" sz="1100"/>
          </a:p>
        </p:txBody>
      </p:sp>
      <p:sp>
        <p:nvSpPr>
          <p:cNvPr id="11" name="AutoShape 11"/>
          <p:cNvSpPr/>
          <p:nvPr/>
        </p:nvSpPr>
        <p:spPr>
          <a:xfrm>
            <a:off x="3586178" y="5054414"/>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350">
                <a:solidFill>
                  <a:schemeClr val="dk1">
                    <a:alpha val="100000"/>
                  </a:schemeClr>
                </a:solidFill>
                <a:latin typeface="Microsoft Yahei"/>
                <a:ea typeface="Microsoft Yahei"/>
                <a:cs typeface="Microsoft Yahei"/>
              </a:rPr>
              <a:t>抗病毒药物的作用机制主要是通过抑制病毒的复制、干扰病毒的组装和释放等途径实现。</a:t>
            </a:r>
            <a:endParaRPr lang="en-US" sz="1100"/>
          </a:p>
        </p:txBody>
      </p:sp>
      <p:sp>
        <p:nvSpPr>
          <p:cNvPr id="12" name="AutoShape 12"/>
          <p:cNvSpPr/>
          <p:nvPr/>
        </p:nvSpPr>
        <p:spPr>
          <a:xfrm>
            <a:off x="6264374" y="5054414"/>
            <a:ext cx="2415273" cy="99992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350">
                <a:solidFill>
                  <a:schemeClr val="dk1">
                    <a:alpha val="100000"/>
                  </a:schemeClr>
                </a:solidFill>
                <a:latin typeface="Microsoft Yahei"/>
                <a:ea typeface="Microsoft Yahei"/>
                <a:cs typeface="Microsoft Yahei"/>
              </a:rPr>
              <a:t>常见的抗病毒药物包括阿昔洛韦、泛昔洛韦、利巴韦林、奥司他韦等。</a:t>
            </a:r>
            <a:endParaRPr lang="en-US" sz="1100"/>
          </a:p>
        </p:txBody>
      </p:sp>
      <p:sp>
        <p:nvSpPr>
          <p:cNvPr id="13" name="AutoShape 13"/>
          <p:cNvSpPr/>
          <p:nvPr/>
        </p:nvSpPr>
        <p:spPr>
          <a:xfrm>
            <a:off x="8942570" y="5054414"/>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350">
                <a:solidFill>
                  <a:schemeClr val="dk1">
                    <a:alpha val="100000"/>
                  </a:schemeClr>
                </a:solidFill>
                <a:latin typeface="Microsoft Yahei"/>
                <a:ea typeface="Microsoft Yahei"/>
                <a:cs typeface="Microsoft Yahei"/>
              </a:rPr>
              <a:t>抗病毒药物的选择和使用也需要遵循医生的建议，注意药物的适应症和不良反应。</a:t>
            </a:r>
            <a:endParaRPr lang="en-US" sz="1100"/>
          </a:p>
        </p:txBody>
      </p:sp>
      <p:sp>
        <p:nvSpPr>
          <p:cNvPr id="14" name="TextBox 14"/>
          <p:cNvSpPr txBox="1"/>
          <p:nvPr/>
        </p:nvSpPr>
        <p:spPr>
          <a:xfrm>
            <a:off x="1431442" y="3725383"/>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15" name="TextBox 15"/>
          <p:cNvSpPr txBox="1"/>
          <p:nvPr/>
        </p:nvSpPr>
        <p:spPr>
          <a:xfrm>
            <a:off x="4111824" y="3725383"/>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16" name="TextBox 16"/>
          <p:cNvSpPr txBox="1"/>
          <p:nvPr/>
        </p:nvSpPr>
        <p:spPr>
          <a:xfrm>
            <a:off x="6790020" y="3725383"/>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17" name="TextBox 17"/>
          <p:cNvSpPr txBox="1"/>
          <p:nvPr/>
        </p:nvSpPr>
        <p:spPr>
          <a:xfrm>
            <a:off x="9468217" y="3725383"/>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抗病毒药物</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4000" r="14000"/>
          <a:stretch>
            <a:fillRect/>
          </a:stretch>
        </p:blipFill>
        <p:spPr>
          <a:xfrm>
            <a:off x="3369379" y="1610750"/>
            <a:ext cx="2457450" cy="2457450"/>
          </a:xfrm>
          <a:prstGeom prst="rect">
            <a:avLst/>
          </a:prstGeom>
        </p:spPr>
      </p:pic>
      <p:pic>
        <p:nvPicPr>
          <p:cNvPr id="3" name="Picture 3"/>
          <p:cNvPicPr>
            <a:picLocks noChangeAspect="1"/>
          </p:cNvPicPr>
          <p:nvPr/>
        </p:nvPicPr>
        <p:blipFill>
          <a:blip r:embed="rId3"/>
          <a:srcRect l="14000" r="14000"/>
          <a:stretch>
            <a:fillRect/>
          </a:stretch>
        </p:blipFill>
        <p:spPr>
          <a:xfrm>
            <a:off x="6391291" y="1610750"/>
            <a:ext cx="2457450" cy="2457450"/>
          </a:xfrm>
          <a:prstGeom prst="rect">
            <a:avLst/>
          </a:prstGeom>
        </p:spPr>
      </p:pic>
      <p:sp>
        <p:nvSpPr>
          <p:cNvPr id="4" name="AutoShape 4"/>
          <p:cNvSpPr/>
          <p:nvPr/>
        </p:nvSpPr>
        <p:spPr>
          <a:xfrm>
            <a:off x="3558348" y="1839199"/>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5" name="Freeform 5"/>
          <p:cNvSpPr/>
          <p:nvPr/>
        </p:nvSpPr>
        <p:spPr>
          <a:xfrm>
            <a:off x="3738188" y="2024673"/>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002045" y="1839199"/>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7" name="Freeform 7"/>
          <p:cNvSpPr/>
          <p:nvPr/>
        </p:nvSpPr>
        <p:spPr>
          <a:xfrm>
            <a:off x="8181885" y="2024673"/>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269241" y="3681618"/>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9" name="Freeform 9"/>
          <p:cNvSpPr/>
          <p:nvPr/>
        </p:nvSpPr>
        <p:spPr>
          <a:xfrm>
            <a:off x="4449081" y="3867091"/>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291153" y="3681618"/>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1" name="Freeform 11"/>
          <p:cNvSpPr/>
          <p:nvPr/>
        </p:nvSpPr>
        <p:spPr>
          <a:xfrm>
            <a:off x="7470993" y="3867091"/>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763829" y="1610750"/>
            <a:ext cx="2553871" cy="1315135"/>
            <a:chOff x="763829" y="1610750"/>
            <a:chExt cx="2553871" cy="1315135"/>
          </a:xfrm>
        </p:grpSpPr>
        <p:sp>
          <p:nvSpPr>
            <p:cNvPr id="13" name="AutoShape 13"/>
            <p:cNvSpPr/>
            <p:nvPr/>
          </p:nvSpPr>
          <p:spPr>
            <a:xfrm>
              <a:off x="763829" y="1610750"/>
              <a:ext cx="2553871" cy="131513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抗真菌药物是一类能够抑制或杀死真菌的药物，主要用于治疗真菌感染。</a:t>
              </a:r>
              <a:endParaRPr lang="en-US" sz="1100"/>
            </a:p>
          </p:txBody>
        </p:sp>
      </p:grpSp>
      <p:grpSp>
        <p:nvGrpSpPr>
          <p:cNvPr id="14" name="Group 14"/>
          <p:cNvGrpSpPr/>
          <p:nvPr/>
        </p:nvGrpSpPr>
        <p:grpSpPr>
          <a:xfrm>
            <a:off x="8888726" y="1610750"/>
            <a:ext cx="2569478" cy="1377562"/>
            <a:chOff x="8888726" y="1610750"/>
            <a:chExt cx="2569478" cy="1377562"/>
          </a:xfrm>
        </p:grpSpPr>
        <p:sp>
          <p:nvSpPr>
            <p:cNvPr id="15" name="AutoShape 15"/>
            <p:cNvSpPr/>
            <p:nvPr/>
          </p:nvSpPr>
          <p:spPr>
            <a:xfrm>
              <a:off x="8888726" y="1610750"/>
              <a:ext cx="2569478" cy="137756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常见的抗真菌药物包括氟康唑、伊曲康唑、伏立康唑等。</a:t>
              </a:r>
              <a:endParaRPr lang="en-US" sz="1100"/>
            </a:p>
          </p:txBody>
        </p:sp>
      </p:gr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抗真菌药物</a:t>
              </a:r>
            </a:p>
          </p:txBody>
        </p:sp>
      </p:grpSp>
      <p:sp>
        <p:nvSpPr>
          <p:cNvPr id="38" name="AutoShape 38"/>
          <p:cNvSpPr/>
          <p:nvPr/>
        </p:nvSpPr>
        <p:spPr>
          <a:xfrm>
            <a:off x="1957021" y="4386298"/>
            <a:ext cx="2552700" cy="117126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defRPr/>
            </a:pPr>
            <a:r>
              <a:rPr lang="en-US" sz="1350">
                <a:solidFill>
                  <a:schemeClr val="dk1">
                    <a:alpha val="100000"/>
                  </a:schemeClr>
                </a:solidFill>
                <a:latin typeface="Microsoft Yahei"/>
                <a:ea typeface="Microsoft Yahei"/>
                <a:cs typeface="Microsoft Yahei"/>
              </a:rPr>
              <a:t>抗真菌药物的作用机制主要是通过干扰真菌细胞膜的合成、影响真菌细胞壁的合成、抑制真菌核酸的复制和转录等途径实现。</a:t>
            </a:r>
            <a:endParaRPr lang="en-US" sz="1100"/>
          </a:p>
        </p:txBody>
      </p:sp>
      <p:sp>
        <p:nvSpPr>
          <p:cNvPr id="39" name="AutoShape 39"/>
          <p:cNvSpPr/>
          <p:nvPr/>
        </p:nvSpPr>
        <p:spPr>
          <a:xfrm>
            <a:off x="7830517" y="4406623"/>
            <a:ext cx="2552700" cy="141997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抗真菌药物的选择和使用需要遵循医生的建议，注意药物的适应症和不良反应。</a:t>
            </a:r>
            <a:endParaRPr lang="en-US" sz="11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10800000">
            <a:off x="5310197" y="3360"/>
            <a:ext cx="6881803" cy="1578837"/>
          </a:xfrm>
          <a:prstGeom prst="rtTriangl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865044" y="1413187"/>
            <a:ext cx="48474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抗寄生虫药物是一类能够抑制或杀死寄生虫的药物，主要用于治疗寄生虫感染。</a:t>
            </a:r>
          </a:p>
        </p:txBody>
      </p:sp>
      <p:sp>
        <p:nvSpPr>
          <p:cNvPr id="4" name="TextBox 4"/>
          <p:cNvSpPr txBox="1"/>
          <p:nvPr/>
        </p:nvSpPr>
        <p:spPr>
          <a:xfrm>
            <a:off x="829105" y="2538726"/>
            <a:ext cx="48474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常见的抗寄生虫药物包括吡喹酮、阿苯达唑、甲硝唑等。</a:t>
            </a:r>
          </a:p>
        </p:txBody>
      </p:sp>
      <p:sp>
        <p:nvSpPr>
          <p:cNvPr id="5" name="AutoShape 5"/>
          <p:cNvSpPr/>
          <p:nvPr/>
        </p:nvSpPr>
        <p:spPr>
          <a:xfrm>
            <a:off x="726223" y="1564498"/>
            <a:ext cx="138821" cy="13882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90284" y="2690037"/>
            <a:ext cx="138821" cy="13882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6654250" y="1413187"/>
            <a:ext cx="48474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抗寄生虫药物的作用机制主要是通过干扰寄生虫的能量代谢、影响寄生虫的神经传导等途径实现。</a:t>
            </a:r>
          </a:p>
        </p:txBody>
      </p:sp>
      <p:sp>
        <p:nvSpPr>
          <p:cNvPr id="8" name="AutoShape 8"/>
          <p:cNvSpPr/>
          <p:nvPr/>
        </p:nvSpPr>
        <p:spPr>
          <a:xfrm>
            <a:off x="6515429" y="1564498"/>
            <a:ext cx="138821" cy="13882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6633797" y="2538726"/>
            <a:ext cx="48474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抗寄生虫药物的选择和使用也需要遵循医生的建议，注意药物的适应症和不良反应。</a:t>
            </a:r>
          </a:p>
        </p:txBody>
      </p:sp>
      <p:sp>
        <p:nvSpPr>
          <p:cNvPr id="10" name="AutoShape 10"/>
          <p:cNvSpPr/>
          <p:nvPr/>
        </p:nvSpPr>
        <p:spPr>
          <a:xfrm>
            <a:off x="6494977" y="2690037"/>
            <a:ext cx="138821" cy="13882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1" name="Picture 11"/>
          <p:cNvPicPr>
            <a:picLocks noChangeAspect="1"/>
          </p:cNvPicPr>
          <p:nvPr/>
        </p:nvPicPr>
        <p:blipFill>
          <a:blip r:embed="rId2"/>
          <a:srcRect t="18041" b="18041"/>
          <a:stretch>
            <a:fillRect/>
          </a:stretch>
        </p:blipFill>
        <p:spPr>
          <a:xfrm>
            <a:off x="454963" y="3801273"/>
            <a:ext cx="3547872" cy="2267712"/>
          </a:xfrm>
          <a:prstGeom prst="rect">
            <a:avLst/>
          </a:prstGeom>
        </p:spPr>
      </p:pic>
      <p:pic>
        <p:nvPicPr>
          <p:cNvPr id="12" name="Picture 12"/>
          <p:cNvPicPr>
            <a:picLocks noChangeAspect="1"/>
          </p:cNvPicPr>
          <p:nvPr/>
        </p:nvPicPr>
        <p:blipFill>
          <a:blip r:embed="rId3"/>
          <a:srcRect t="18041" b="18041"/>
          <a:stretch>
            <a:fillRect/>
          </a:stretch>
        </p:blipFill>
        <p:spPr>
          <a:xfrm>
            <a:off x="4281896" y="3801273"/>
            <a:ext cx="3547872" cy="2267712"/>
          </a:xfrm>
          <a:prstGeom prst="rect">
            <a:avLst/>
          </a:prstGeom>
        </p:spPr>
      </p:pic>
      <p:pic>
        <p:nvPicPr>
          <p:cNvPr id="13" name="Picture 13"/>
          <p:cNvPicPr>
            <a:picLocks noChangeAspect="1"/>
          </p:cNvPicPr>
          <p:nvPr/>
        </p:nvPicPr>
        <p:blipFill>
          <a:blip r:embed="rId4"/>
          <a:srcRect t="18041" b="18041"/>
          <a:stretch>
            <a:fillRect/>
          </a:stretch>
        </p:blipFill>
        <p:spPr>
          <a:xfrm>
            <a:off x="8108829" y="3801273"/>
            <a:ext cx="3547872" cy="2267712"/>
          </a:xfrm>
          <a:prstGeom prst="rect">
            <a:avLst/>
          </a:prstGeom>
        </p:spPr>
      </p:pic>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抗寄生虫药物</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抗感染治疗策略</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https://d.book118.com/815311023203011043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3490F4"/>
      </a:accent1>
      <a:accent2>
        <a:srgbClr val="71A6E6"/>
      </a:accent2>
      <a:accent3>
        <a:srgbClr val="4CC8E3"/>
      </a:accent3>
      <a:accent4>
        <a:srgbClr val="5CB887"/>
      </a:accent4>
      <a:accent5>
        <a:srgbClr val="F6B048"/>
      </a:accent5>
      <a:accent6>
        <a:srgbClr val="A5A8F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50</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2024-09-05T09:57:01.582</cp:lastPrinted>
  <dcterms:created xsi:type="dcterms:W3CDTF">2024-09-05T01:57:01Z</dcterms:created>
  <dcterms:modified xsi:type="dcterms:W3CDTF">2024-09-05T01:57:03Z</dcterms:modified>
</cp:coreProperties>
</file>