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DGFMA+MS-UIGothic"/>
      <p:regular r:id="rId15"/>
    </p:embeddedFont>
    <p:embeddedFont>
      <p:font typeface="TBNJNC+HRIGEC+ArialMT"/>
      <p:regular r:id="rId16"/>
    </p:embeddedFont>
    <p:embeddedFont>
      <p:font typeface="TKEPMD+BQVFKV+Arial-BoldMT"/>
      <p:regular r:id="rId17"/>
    </p:embeddedFont>
    <p:embeddedFont>
      <p:font typeface="WKSUNP+WLFEMH+MicrosoftYaHei"/>
      <p:regular r:id="rId18"/>
    </p:embeddedFont>
    <p:embeddedFont>
      <p:font typeface="BDIWQK+LWGBMC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5C99F-8A98-4CC2-A0B1-E791C025C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84467-FE97-4006-AA3C-9F0224F39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83E48-4696-40E0-9A82-FA705CA23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8F858-66D0-4676-8E00-338C1125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C5F6A-B373-4720-B48C-7AF778C0F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3E61B-CC8E-4948-8B0B-F3F7D655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7E6A8-477A-4037-9003-E2CF97D0E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C8EF5-DF9F-4234-B447-2A3F1FE4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890F3-A883-4C3D-AD9A-B05F4C18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3CB16-CC54-4EFE-9627-C38739645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AB60C-97B1-45B3-A61B-F029D85B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131312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QDGFMA+MS-UIGothic"/>
                <a:cs typeface="QDGFMA+MS-UIGothic"/>
              </a:rPr>
              <a:t>成教高复数数与式件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1943290"/>
            <a:ext cx="2795496" cy="13328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BNJNC+HRIGEC+ArialMT"/>
                <a:cs typeface="TBNJNC+HRIGE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DGFMA+MS-UIGothic"/>
                <a:cs typeface="QDGFMA+MS-UIGothic"/>
              </a:rPr>
              <a:t>数数的基本概念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BNJNC+HRIGEC+ArialMT"/>
                <a:cs typeface="TBNJNC+HRIGE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DGFMA+MS-UIGothic"/>
                <a:cs typeface="QDGFMA+MS-UIGothic"/>
              </a:rPr>
              <a:t>数的运算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3589210"/>
            <a:ext cx="2491416" cy="13335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BNJNC+HRIGEC+ArialMT"/>
                <a:cs typeface="TBNJNC+HRIGE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DGFMA+MS-UIGothic"/>
                <a:cs typeface="QDGFMA+MS-UIGothic"/>
              </a:rPr>
              <a:t>方程与不等式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BNJNC+HRIGEC+ArialMT"/>
                <a:cs typeface="TBNJNC+HRIGE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DGFMA+MS-UIGothic"/>
                <a:cs typeface="QDGFMA+MS-UIGothic"/>
              </a:rPr>
              <a:t>函数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TKEPMD+BQVFKV+Arial-BoldMT"/>
                <a:cs typeface="TKEPMD+BQVFKV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QDGFMA+MS-UIGothic"/>
                <a:cs typeface="QDGFMA+MS-UIGothic"/>
              </a:rPr>
              <a:t>数数的基本概念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GFMA+MS-UIGothic"/>
                <a:cs typeface="QDGFMA+MS-UIGothic"/>
              </a:rPr>
              <a:t>整数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GFMA+MS-UIGothic"/>
                <a:cs typeface="QDGFMA+MS-UIGothic"/>
              </a:rPr>
              <a:t>整数定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GFMA+MS-UIGothic"/>
                <a:cs typeface="QDGFMA+MS-UIGothic"/>
              </a:rPr>
              <a:t>整数的运算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整数的加法、减法、乘法和除法运算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都有明确的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，如加法和乘法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律和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合律，减法和除法是加法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和乘法的逆运算。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整数包括正整数、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整数和零。整数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集合通常用</a:t>
            </a:r>
            <a:r>
              <a:rPr sz="1500">
                <a:solidFill>
                  <a:srgbClr val="FFFDFD"/>
                </a:solidFill>
                <a:latin typeface="WKSUNP+WLFEMH+MicrosoftYaHei"/>
                <a:cs typeface="WKSUNP+WLFEMH+MicrosoftYaHei"/>
              </a:rPr>
              <a:t>Z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表示。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GFMA+MS-UIGothic"/>
                <a:cs typeface="QDGFMA+MS-UIGothic"/>
              </a:rPr>
              <a:t>整数的性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整数具有加法、减法、乘法和除法的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性，即任何两个整数的和、差、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QDGFMA+MS-UIGothic"/>
                <a:cs typeface="QDGFMA+MS-UIGothic"/>
              </a:rPr>
              <a:t>和商仍然是整数。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GFMA+MS-UIGothic"/>
                <a:cs typeface="QDGFMA+MS-UIGothic"/>
              </a:rPr>
              <a:t>分数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DGFMA+MS-UIGothic"/>
                <a:cs typeface="QDGFMA+MS-UIGothic"/>
              </a:rPr>
              <a:t>分数的性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DGFMA+MS-UIGothic"/>
                <a:cs typeface="QDGFMA+MS-UIGothic"/>
              </a:rPr>
              <a:t>分数定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DGFMA+MS-UIGothic"/>
                <a:cs typeface="QDGFMA+MS-UIGothic"/>
              </a:rPr>
              <a:t>分数的运算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规则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GFMA+MS-UIGothic"/>
                <a:cs typeface="QDGFMA+MS-UIGothic"/>
              </a:rPr>
              <a:t>小数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QDGFMA+MS-UIGothic"/>
                <a:cs typeface="QDGFMA+MS-UIGothic"/>
              </a:rPr>
              <a:t>小数定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QDGFMA+MS-UIGothic"/>
                <a:cs typeface="QDGFMA+MS-UIGothic"/>
              </a:rPr>
              <a:t>小数的性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QDGFMA+MS-UIGothic"/>
                <a:cs typeface="QDGFMA+MS-UIGothic"/>
              </a:rPr>
              <a:t>小数的运算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2500" y="4031988"/>
            <a:ext cx="3073361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925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小数是一种十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制表示的数，可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以表示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0.a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或</a:t>
            </a:r>
            <a:r>
              <a:rPr sz="150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a.b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等形式，其中</a:t>
            </a:r>
            <a:r>
              <a:rPr sz="150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a</a:t>
            </a:r>
          </a:p>
          <a:p>
            <a:pPr marL="83121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和</a:t>
            </a:r>
            <a:r>
              <a:rPr sz="150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b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是整数。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小数具有加法、减法、乘法和除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法的封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性，即任何两个小数的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和、差、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和商仍然是小数。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小数的加法、减法、乘法和除法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运算都有明确的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，如加法和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乘法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足交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合律，减法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GFMA+MS-UIGothic"/>
                <a:cs typeface="QDGFMA+MS-UIGothic"/>
              </a:rPr>
              <a:t>和除法是加法和乘法的逆运算。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TKEPMD+BQVFKV+Arial-BoldMT"/>
                <a:cs typeface="TKEPMD+BQVFKV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32045" y="4137893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QDGFMA+MS-UIGothic"/>
                <a:cs typeface="QDGFMA+MS-UIGothic"/>
              </a:rPr>
              <a:t>数的运算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GFMA+MS-UIGothic"/>
                <a:cs typeface="QDGFMA+MS-UIGothic"/>
              </a:rPr>
              <a:t>加法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QDGFMA+MS-UIGothic"/>
                <a:cs typeface="QDGFM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QDGFMA+MS-UIGothic"/>
                <a:cs typeface="QDGFMA+MS-UIGothic"/>
              </a:rPr>
              <a:t>加法是数学中基本的运算之一，表示将两个数合并在一起。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9276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加法是将两个数（或更一般地，两个代数表达式）相加，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得到一个新的数的运算。在数学中，加法被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视为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可交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的、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合的和有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位的运算。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600">
                <a:solidFill>
                  <a:srgbClr val="FFFFFF"/>
                </a:solidFill>
                <a:latin typeface="QDGFMA+MS-UIGothic"/>
                <a:cs typeface="QDGFMA+MS-UIGothic"/>
              </a:rPr>
              <a:t>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8D3900"/>
                </a:solidFill>
                <a:latin typeface="QDGFMA+MS-UIGothic"/>
                <a:cs typeface="QDGFMA+MS-UIGothic"/>
              </a:rPr>
              <a:t>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378129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3 + 2 = 5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，表示将</a:t>
            </a:r>
            <a:r>
              <a:rPr sz="135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3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和</a:t>
            </a:r>
            <a:r>
              <a:rPr sz="135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2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两个数相加，得到</a:t>
            </a:r>
            <a:r>
              <a:rPr sz="1350">
                <a:solidFill>
                  <a:srgbClr val="FFFFFF"/>
                </a:solidFill>
                <a:latin typeface="WKSUNP+WLFEMH+MicrosoftYaHei"/>
                <a:cs typeface="WKSUNP+WLFEMH+MicrosoftYaHei"/>
              </a:rPr>
              <a:t>5</a:t>
            </a:r>
            <a:r>
              <a:rPr sz="1350">
                <a:solidFill>
                  <a:srgbClr val="FFFFFF"/>
                </a:solidFill>
                <a:latin typeface="QDGFMA+MS-UIGothic"/>
                <a:cs typeface="QDGFMA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QDGFMA+MS-UIGothic"/>
                <a:cs typeface="QDGFMA+MS-UIGothic"/>
              </a:rPr>
              <a:t>加法在日常生活和科学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8D3900"/>
                </a:solidFill>
                <a:latin typeface="QDGFMA+MS-UIGothic"/>
                <a:cs typeface="QDGFMA+MS-UIGothic"/>
              </a:rPr>
              <a:t>算中广泛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8D3900"/>
                </a:solidFill>
                <a:latin typeface="QDGFMA+MS-UIGothic"/>
                <a:cs typeface="QDGFMA+MS-UIGothic"/>
              </a:rPr>
              <a:t>用，如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8D3900"/>
                </a:solidFill>
                <a:latin typeface="QDGFMA+MS-UIGothic"/>
                <a:cs typeface="QDGFMA+MS-UIGothic"/>
              </a:rPr>
              <a:t>算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8D3900"/>
                </a:solidFill>
                <a:latin typeface="QDGFMA+MS-UIGothic"/>
                <a:cs typeface="QDGFMA+MS-UIGothic"/>
              </a:rPr>
              <a:t>和、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8D3900"/>
                </a:solidFill>
                <a:latin typeface="QDGFMA+MS-UIGothic"/>
                <a:cs typeface="QDGFMA+MS-UIGothic"/>
              </a:rPr>
              <a:t>数据等。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GFMA+MS-UIGothic"/>
                <a:cs typeface="QDGFMA+MS-UIGothic"/>
              </a:rPr>
              <a:t>减法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QDGFMA+MS-UIGothic"/>
                <a:cs typeface="QDGFM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47570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600">
                <a:solidFill>
                  <a:srgbClr val="FFFFFF"/>
                </a:solidFill>
                <a:latin typeface="QDGFMA+MS-UIGothic"/>
                <a:cs typeface="QDGFMA+MS-UIGothic"/>
              </a:rPr>
              <a:t>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40425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QDGFMA+MS-UIGothic"/>
                <a:cs typeface="QDGFMA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GFMA+MS-UIGothic"/>
                <a:cs typeface="QDGFMA+MS-UIGothic"/>
              </a:rPr>
              <a:t>乘法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28039" y="180440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22994" y="180440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960E"/>
                </a:solidFill>
                <a:latin typeface="QDGFMA+MS-UIGothic"/>
                <a:cs typeface="QDGFM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400" y="42993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960E"/>
                </a:solidFill>
                <a:latin typeface="QDGFMA+MS-UIGothic"/>
                <a:cs typeface="QDGFMA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22994" y="42993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960E"/>
                </a:solidFill>
                <a:latin typeface="QDGFMA+MS-UIGothic"/>
                <a:cs typeface="QDGFMA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https://d.book118.com/815313131203011123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QDGFMA+MS-UIGothic</vt:lpstr>
      <vt:lpstr>TBNJNC+HRIGEC+ArialMT</vt:lpstr>
      <vt:lpstr>Times New Roman</vt:lpstr>
      <vt:lpstr>TKEPMD+BQVFKV+Arial-BoldMT</vt:lpstr>
      <vt:lpstr>SimSun</vt:lpstr>
      <vt:lpstr>WKSUNP+WLFEMH+MicrosoftYaHei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2024-09-27T10:03:41.490</cp:lastPrinted>
  <dcterms:created xsi:type="dcterms:W3CDTF">2024-09-27T02:03:41Z</dcterms:created>
  <dcterms:modified xsi:type="dcterms:W3CDTF">2024-09-27T02:03:42Z</dcterms:modified>
</cp:coreProperties>
</file>