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Default Extension="emf" ContentType="image/x-emf"/>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C7ADF68-3B24-42C4-A616-3B6D171ECAD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8218EFA-F23B-4B19-B311-8E7470247FB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E840E4B-77DA-4268-B6E8-120F4176A4A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06FCE22-B6DF-4678-86F8-70D8507CB82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D591AC2-A4E0-42CC-9B70-6796F84A457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748FFE9-7DDF-4D7E-B71D-811B561ACB7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5A2DA7B-A02D-409A-9497-45AF2029E3A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622CB72-A7C5-4E17-B570-457C170C568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1A0364D-06E5-49F5-982D-51D9EF8BB09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EBFFFFB-C180-4671-B8E7-DB7D60B390D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40E0E97-0892-45EC-8337-CB62A762A51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面">
    <p:spTree>
      <p:nvGrpSpPr>
        <p:cNvPr id="1" name=""/>
        <p:cNvGrpSpPr/>
        <p:nvPr/>
      </p:nvGrpSpPr>
      <p:grpSpPr>
        <a:xfrm>
          <a:off x="0" y="0"/>
          <a:ext cx="0" cy="0"/>
        </a:xfrm>
      </p:grpSpPr>
      <p:pic>
        <p:nvPicPr>
          <p:cNvPr id="2" name="图片 22"/>
          <p:cNvPicPr>
            <a:picLocks noChangeAspect="1"/>
          </p:cNvPicPr>
          <p:nvPr userDrawn="1"/>
        </p:nvPicPr>
        <p:blipFill>
          <a:blip r:embed="rId1"/>
          <a:stretch>
            <a:fillRect/>
          </a:stretch>
        </p:blipFill>
        <p:spPr>
          <a:xfrm>
            <a:off x="0" y="-1"/>
            <a:ext cx="12192000" cy="6858000"/>
          </a:xfrm>
          <a:prstGeom prst="rect">
            <a:avLst/>
          </a:prstGeom>
        </p:spPr>
      </p:pic>
      <p:sp>
        <p:nvSpPr>
          <p:cNvPr id="3" name="标题 1"/>
          <p:cNvSpPr>
            <a:spLocks noGrp="1"/>
          </p:cNvSpPr>
          <p:nvPr>
            <p:ph type="ctrTitle" idx="2147483647" hasCustomPrompt="1"/>
          </p:nvPr>
        </p:nvSpPr>
        <p:spPr>
          <a:xfrm>
            <a:off x="571500" y="2606765"/>
            <a:ext cx="5506636" cy="1200329"/>
          </a:xfrm>
        </p:spPr>
        <p:txBody>
          <a:bodyPr wrap="none" anchor="t">
            <a:spAutoFit/>
          </a:bodyPr>
          <a:lstStyle>
            <a:lvl1pPr algn="l">
              <a:defRPr sz="8000" b="1" i="0" spc="300">
                <a:solidFill>
                  <a:schemeClr val="accent1">
                    <a:lumMod val="50000"/>
                  </a:schemeClr>
                </a:solidFill>
                <a:latin typeface="Microsoft YaHei" panose="020b0503020204020204" pitchFamily="34" charset="-122"/>
                <a:ea typeface="Microsoft YaHei" panose="020b0503020204020204" pitchFamily="34" charset="-122"/>
              </a:defRPr>
            </a:lvl1pPr>
          </a:lstStyle>
          <a:p>
            <a:r>
              <a:rPr kumimoji="1" lang="zh-CN" altLang="en-US"/>
              <a:t>主标题样式</a:t>
            </a:r>
            <a:endParaRPr/>
          </a:p>
        </p:txBody>
      </p:sp>
      <p:sp>
        <p:nvSpPr>
          <p:cNvPr id="4" name="副标题 2"/>
          <p:cNvSpPr>
            <a:spLocks noGrp="1"/>
          </p:cNvSpPr>
          <p:nvPr>
            <p:ph type="subTitle" idx="1" hasCustomPrompt="1"/>
          </p:nvPr>
        </p:nvSpPr>
        <p:spPr>
          <a:xfrm>
            <a:off x="571500" y="3984896"/>
            <a:ext cx="3070071" cy="397032"/>
          </a:xfrm>
        </p:spPr>
        <p:txBody>
          <a:bodyPr wrap="none">
            <a:spAutoFit/>
          </a:bodyPr>
          <a:lstStyle>
            <a:lvl1pPr marL="0" indent="0" algn="l">
              <a:buNone/>
              <a:defRPr sz="2200" b="0" i="0" spc="300">
                <a:solidFill>
                  <a:schemeClr val="accent1">
                    <a:lumMod val="50000"/>
                  </a:schemeClr>
                </a:solidFill>
                <a:latin typeface="Microsoft YaHei" panose="020b0503020204020204" pitchFamily="34" charset="-122"/>
                <a:ea typeface="Microsoft YaHei" panose="020b0503020204020204" pitchFamily="34" charset="-122"/>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kumimoji="1" lang="zh-CN" altLang="en-US"/>
              <a:t>点击编辑副标题样式</a:t>
            </a:r>
            <a:endParaRPr/>
          </a:p>
        </p:txBody>
      </p:sp>
      <p:sp>
        <p:nvSpPr>
          <p:cNvPr id="5" name="文本占位符 17"/>
          <p:cNvSpPr>
            <a:spLocks noGrp="1"/>
          </p:cNvSpPr>
          <p:nvPr>
            <p:ph type="body" sz="quarter" idx="10" hasCustomPrompt="1"/>
          </p:nvPr>
        </p:nvSpPr>
        <p:spPr>
          <a:xfrm>
            <a:off x="571500" y="1406436"/>
            <a:ext cx="5506636" cy="1200329"/>
          </a:xfrm>
        </p:spPr>
        <p:txBody>
          <a:bodyPr wrap="none" anchor="b">
            <a:spAutoFit/>
          </a:bodyPr>
          <a:lstStyle>
            <a:lvl1pPr marL="0" indent="0">
              <a:buNone/>
              <a:defRPr sz="8000" b="0" i="0" spc="300">
                <a:solidFill>
                  <a:schemeClr val="accent1">
                    <a:lumMod val="50000"/>
                  </a:schemeClr>
                </a:solidFill>
                <a:latin typeface="Microsoft YaHei Light" panose="020b0503020204020204" pitchFamily="34" charset="-122"/>
                <a:ea typeface="Microsoft YaHei Light" panose="020b0503020204020204" pitchFamily="34" charset="-122"/>
              </a:defRPr>
            </a:lvl1pPr>
          </a:lstStyle>
          <a:p>
            <a:pPr lvl="0"/>
            <a:r>
              <a:rPr kumimoji="1" lang="zh-CN" altLang="en-US"/>
              <a:t>主标题样式</a:t>
            </a:r>
            <a:endParaRPr/>
          </a:p>
        </p:txBody>
      </p:sp>
    </p:spTree>
  </p:cSld>
  <p:clrMapOvr>
    <a:masterClrMapping/>
  </p:clrMapOvr>
  <p:transition/>
  <p:timing/>
  <p:extLst>
    <p:ext uri="{DCECCB84-F9BA-43D5-87BE-67443E8EF086}">
      <p15:sldGuideLst xmlns:p15="http://schemas.microsoft.com/office/powerpoint/2012/main">
        <p15:guide id="1" orient="horz" pos="2160" userDrawn="true">
          <p15:clr>
            <a:srgbClr val="FBAE40"/>
          </p15:clr>
        </p15:guide>
        <p15:guide id="2" pos="3840" userDrawn="true">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标题和内容">
    <p:spTree>
      <p:nvGrpSpPr>
        <p:cNvPr id="6" name=""/>
        <p:cNvGrpSpPr/>
        <p:nvPr/>
      </p:nvGrpSpPr>
      <p:grpSpPr>
        <a:xfrm>
          <a:off x="0" y="0"/>
          <a:ext cx="0" cy="0"/>
        </a:xfrm>
      </p:grpSpPr>
      <p:sp>
        <p:nvSpPr>
          <p:cNvPr id="7" name="标题 1"/>
          <p:cNvSpPr>
            <a:spLocks noGrp="1"/>
          </p:cNvSpPr>
          <p:nvPr>
            <p:ph type="title" idx="2147483647"/>
          </p:nvPr>
        </p:nvSpPr>
        <p:spPr/>
        <p:txBody>
          <a:bodyPr/>
          <a:lstStyle>
            <a:lvl1pPr>
              <a:defRPr b="0" i="0">
                <a:latin typeface="Microsoft YaHei" panose="020b0503020204020204" pitchFamily="34" charset="-122"/>
                <a:ea typeface="Microsoft YaHei" panose="020b0503020204020204" pitchFamily="34" charset="-122"/>
              </a:defRPr>
            </a:lvl1pPr>
          </a:lstStyle>
          <a:p>
            <a:r>
              <a:rPr kumimoji="1" lang="zh-CN" altLang="en-US"/>
              <a:t>单击此处编辑母版标题样式</a:t>
            </a:r>
            <a:endParaRPr/>
          </a:p>
        </p:txBody>
      </p:sp>
      <p:sp>
        <p:nvSpPr>
          <p:cNvPr id="8" name="内容占位符 2"/>
          <p:cNvSpPr>
            <a:spLocks noGrp="1"/>
          </p:cNvSpPr>
          <p:nvPr>
            <p:ph idx="1"/>
          </p:nvPr>
        </p:nvSpPr>
        <p:spPr/>
        <p:txBody>
          <a:bodyPr/>
          <a:lstStyle>
            <a:lvl1pPr>
              <a:defRPr b="0" i="0">
                <a:latin typeface="Microsoft YaHei" panose="020b0503020204020204" pitchFamily="34" charset="-122"/>
                <a:ea typeface="Microsoft YaHei" panose="020b0503020204020204" pitchFamily="34" charset="-122"/>
              </a:defRPr>
            </a:lvl1pPr>
            <a:lvl2pPr>
              <a:defRPr b="0" i="0">
                <a:latin typeface="Microsoft YaHei" panose="020b0503020204020204" pitchFamily="34" charset="-122"/>
                <a:ea typeface="Microsoft YaHei" panose="020b0503020204020204" pitchFamily="34" charset="-122"/>
              </a:defRPr>
            </a:lvl2pPr>
            <a:lvl3pPr>
              <a:defRPr b="0" i="0">
                <a:latin typeface="Microsoft YaHei" panose="020b0503020204020204" pitchFamily="34" charset="-122"/>
                <a:ea typeface="Microsoft YaHei" panose="020b0503020204020204" pitchFamily="34" charset="-122"/>
              </a:defRPr>
            </a:lvl3pPr>
            <a:lvl4pPr>
              <a:defRPr b="0" i="0">
                <a:latin typeface="Microsoft YaHei" panose="020b0503020204020204" pitchFamily="34" charset="-122"/>
                <a:ea typeface="Microsoft YaHei" panose="020b0503020204020204" pitchFamily="34" charset="-122"/>
              </a:defRPr>
            </a:lvl4pPr>
            <a:lvl5pPr>
              <a:defRPr b="0" i="0">
                <a:latin typeface="Microsoft YaHei" panose="020b0503020204020204" pitchFamily="34" charset="-122"/>
                <a:ea typeface="Microsoft YaHei" panose="020b0503020204020204" pitchFamily="34" charset="-122"/>
              </a:defRPr>
            </a:lvl5p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9"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2023/11/21</a:t>
            </a:fld>
            <a:endParaRPr kumimoji="1" lang="zh-CN" altLang="en-US"/>
          </a:p>
        </p:txBody>
      </p:sp>
      <p:sp>
        <p:nvSpPr>
          <p:cNvPr id="10"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1"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节标题">
    <p:spTree>
      <p:nvGrpSpPr>
        <p:cNvPr id="12" name=""/>
        <p:cNvGrpSpPr/>
        <p:nvPr/>
      </p:nvGrpSpPr>
      <p:grpSpPr>
        <a:xfrm>
          <a:off x="0" y="0"/>
          <a:ext cx="0" cy="0"/>
        </a:xfrm>
      </p:grpSpPr>
      <p:pic>
        <p:nvPicPr>
          <p:cNvPr id="13" name="图片 12"/>
          <p:cNvPicPr>
            <a:picLocks noChangeAspect="1"/>
          </p:cNvPicPr>
          <p:nvPr userDrawn="1"/>
        </p:nvPicPr>
        <p:blipFill>
          <a:blip r:embed="rId1"/>
          <a:stretch>
            <a:fillRect/>
          </a:stretch>
        </p:blipFill>
        <p:spPr>
          <a:xfrm>
            <a:off x="0" y="-1"/>
            <a:ext cx="12192000" cy="6858000"/>
          </a:xfrm>
          <a:prstGeom prst="rect">
            <a:avLst/>
          </a:prstGeom>
        </p:spPr>
      </p:pic>
      <p:sp>
        <p:nvSpPr>
          <p:cNvPr id="14"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2023/11/21</a:t>
            </a:fld>
            <a:endParaRPr kumimoji="1" lang="zh-CN" altLang="en-US"/>
          </a:p>
        </p:txBody>
      </p:sp>
      <p:sp>
        <p:nvSpPr>
          <p:cNvPr id="15"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6"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仅标题">
    <p:bg>
      <p:bgPr>
        <a:gradFill>
          <a:gsLst>
            <a:gs pos="80000">
              <a:schemeClr val="bg1"/>
            </a:gs>
            <a:gs pos="100000">
              <a:schemeClr val="accent1">
                <a:lumMod val="20000"/>
                <a:lumOff val="80000"/>
              </a:schemeClr>
            </a:gs>
          </a:gsLst>
          <a:lin ang="16200000" scaled="1"/>
        </a:gradFill>
        <a:effectLst/>
      </p:bgPr>
    </p:bg>
    <p:spTree>
      <p:nvGrpSpPr>
        <p:cNvPr id="17" name=""/>
        <p:cNvGrpSpPr/>
        <p:nvPr/>
      </p:nvGrpSpPr>
      <p:grpSpPr>
        <a:xfrm>
          <a:off x="0" y="0"/>
          <a:ext cx="0" cy="0"/>
        </a:xfrm>
      </p:grpSpPr>
      <p:pic>
        <p:nvPicPr>
          <p:cNvPr id="18" name="图片 7"/>
          <p:cNvPicPr>
            <a:picLocks noChangeAspect="1"/>
          </p:cNvPicPr>
          <p:nvPr userDrawn="1"/>
        </p:nvPicPr>
        <p:blipFill>
          <a:blip r:embed="rId1"/>
          <a:stretch>
            <a:fillRect/>
          </a:stretch>
        </p:blipFill>
        <p:spPr>
          <a:xfrm flipH="1">
            <a:off x="0" y="-1"/>
            <a:ext cx="12192000" cy="6858000"/>
          </a:xfrm>
          <a:prstGeom prst="rect">
            <a:avLst/>
          </a:prstGeom>
        </p:spPr>
      </p:pic>
      <p:sp>
        <p:nvSpPr>
          <p:cNvPr id="19" name="矩形 6"/>
          <p:cNvSpPr/>
          <p:nvPr userDrawn="1"/>
        </p:nvSpPr>
        <p:spPr>
          <a:xfrm>
            <a:off x="0" y="-1"/>
            <a:ext cx="12192000" cy="6857999"/>
          </a:xfrm>
          <a:prstGeom prst="rect">
            <a:avLst/>
          </a:prstGeom>
          <a:gradFill>
            <a:gsLst>
              <a:gs pos="85000">
                <a:schemeClr val="bg1"/>
              </a:gs>
              <a:gs pos="100000">
                <a:schemeClr val="bg1">
                  <a:alpha val="7500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20" name="日期占位符 2"/>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2023/11/21</a:t>
            </a:fld>
            <a:endParaRPr kumimoji="1" lang="zh-CN" altLang="en-US"/>
          </a:p>
        </p:txBody>
      </p:sp>
      <p:sp>
        <p:nvSpPr>
          <p:cNvPr id="21" name="页脚占位符 3"/>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22" name="灯片编号占位符 4"/>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cSld name="空白">
    <p:spTree>
      <p:nvGrpSpPr>
        <p:cNvPr id="23" name=""/>
        <p:cNvGrpSpPr/>
        <p:nvPr/>
      </p:nvGrpSpPr>
      <p:grpSpPr>
        <a:xfrm>
          <a:off x="0" y="0"/>
          <a:ext cx="0" cy="0"/>
        </a:xfrm>
      </p:grpSpPr>
      <p:sp>
        <p:nvSpPr>
          <p:cNvPr id="24" name="日期占位符 1"/>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2023/11/21</a:t>
            </a:fld>
            <a:endParaRPr kumimoji="1" lang="zh-CN" altLang="en-US"/>
          </a:p>
        </p:txBody>
      </p:sp>
      <p:sp>
        <p:nvSpPr>
          <p:cNvPr id="25" name="页脚占位符 2"/>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26" name="灯片编号占位符 3"/>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底">
    <p:spTree>
      <p:nvGrpSpPr>
        <p:cNvPr id="27" name=""/>
        <p:cNvGrpSpPr/>
        <p:nvPr/>
      </p:nvGrpSpPr>
      <p:grpSpPr>
        <a:xfrm>
          <a:off x="0" y="0"/>
          <a:ext cx="0" cy="0"/>
        </a:xfrm>
      </p:grpSpPr>
      <p:pic>
        <p:nvPicPr>
          <p:cNvPr id="28" name="图片 5"/>
          <p:cNvPicPr>
            <a:picLocks noChangeAspect="1"/>
          </p:cNvPicPr>
          <p:nvPr userDrawn="1"/>
        </p:nvPicPr>
        <p:blipFill>
          <a:blip r:embed="rId1"/>
          <a:stretch>
            <a:fillRect/>
          </a:stretch>
        </p:blipFill>
        <p:spPr>
          <a:xfrm>
            <a:off x="0" y="-1"/>
            <a:ext cx="12192000" cy="6858000"/>
          </a:xfrm>
          <a:prstGeom prst="rect">
            <a:avLst/>
          </a:prstGeom>
        </p:spPr>
      </p:pic>
    </p:spTree>
  </p:cSld>
  <p:clrMapOvr>
    <a:masterClrMapping/>
  </p:clrMapOvr>
  <p:transition/>
  <p:timing/>
  <p:extLst>
    <p:ext uri="{DCECCB84-F9BA-43D5-87BE-67443E8EF086}">
      <p15:sldGuideLst xmlns:p15="http://schemas.microsoft.com/office/powerpoint/2012/main">
        <p15:guide id="3" orient="horz" pos="2160" userDrawn="true">
          <p15:clr>
            <a:srgbClr val="FBAE40"/>
          </p15:clr>
        </p15:guide>
        <p15:guide id="4" pos="3840" userDrawn="true">
          <p15:clr>
            <a:srgbClr val="FBAE40"/>
          </p15:clr>
        </p15:guide>
      </p15:sldGuideLst>
    </p:ext>
  </p:extLst>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标题占位符 1"/>
          <p:cNvSpPr>
            <a:spLocks noGrp="1"/>
          </p:cNvSpPr>
          <p:nvPr>
            <p:ph type="title" idx="2147483647"/>
          </p:nvPr>
        </p:nvSpPr>
        <p:spPr>
          <a:xfrm>
            <a:off x="838200" y="365125"/>
            <a:ext cx="10515600" cy="1325563"/>
          </a:xfrm>
          <a:prstGeom prst="rect">
            <a:avLst/>
          </a:prstGeom>
        </p:spPr>
        <p:txBody>
          <a:bodyPr vert="horz" lIns="91440" tIns="45720" rIns="91440" bIns="45720" rtlCol="0" anchor="ctr">
            <a:normAutofit/>
          </a:bodyPr>
          <a:lstStyle/>
          <a:p>
            <a:r>
              <a:rPr kumimoji="1" lang="zh-CN" altLang="en-US"/>
              <a:t>单击此处编辑母版标题样式</a:t>
            </a:r>
            <a:endParaRP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0281522-3AB1-3541-90AB-7A631F5C75F8}" type="datetimeFigureOut">
              <a:rPr/>
              <a:t>2023/11/21</a:t>
            </a:fld>
            <a:endParaRPr kumimoji="1"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kumimoji="1"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19F402A-E1A9-C741-9EEF-1CF72A8557FF}" type="slidenum">
              <a:rPr/>
              <a:t>‹#›</a:t>
            </a:fld>
            <a:endParaRPr kumimoji="1"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Lst>
  <p:transition/>
  <p:timing/>
  <p:txStyles>
    <p:titleStyle>
      <a:lvl1pPr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b="0" i="0" kern="12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true">
          <p15:clr>
            <a:srgbClr val="F26B43"/>
          </p15:clr>
        </p15:guide>
        <p15:guide id="2" pos="3840" userDrawn="true">
          <p15:clr>
            <a:srgbClr val="F26B43"/>
          </p15:clr>
        </p15:guide>
      </p15:sldGuideLst>
    </p:ext>
  </p:extLst>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3.emf" /><Relationship Id="rId3" Type="http://schemas.openxmlformats.org/officeDocument/2006/relationships/image" Target="../media/image4.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5.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6.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7.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1532111031101111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0,&quot;continueWritingContext&quot;:{&quot;outline&quot;:&quot;# 个人所得税综合所得年度汇算清缴\n## 1.个人所得税综合所得概述\n### 1.1个人所得税综合所得的定义与范围\n### 1.2个人所得税综合所得的税率与计算\n### 1.3个人所得税综合所得的优惠政策\n## 2.年度汇算清缴的重要性\n### 2.1年度汇算清缴的定义与作用\n### 2.2年度汇算清缴与日常纳税申报的区别\n### 2.3年度汇算清缴对纳税人的影响\n## 3.个人所得税综合所得年度汇算清缴流程\n### 3.1汇算清缴前的准备工作\n### 3.2汇算清缴中的申报与核算\n### 3.3汇算清缴后的退税与补税处理\n## 4.个人所得税综合所得年度汇算清缴中的常见问题\n### 4.1纳税人身份与税务登记问题\n### 4.2收入与扣除项目的确定与核算\n### 4.3汇算清缴中的税收筹划与风险管理\n## 5.个人所得税综合所得年度汇算清缴的合规与法律责任\n### 5.1年度汇算清缴的合规要求与操作流程\n### 5.2违反年度汇算清缴规定的法律责任\n### 5.3如何避免年度汇算清缴中的税务风险\n&quot;,&quot;templateId&quot;:&quot;ujpcqsuz1ifzxno4qckwkhkbir&quot;}}"/>
        <p:cNvGrpSpPr/>
        <p:nvPr/>
      </p:nvGrpSpPr>
      <p:grpSpPr>
        <a:xfrm>
          <a:off x="0" y="0"/>
          <a:ext cx="0" cy="0"/>
        </a:xfrm>
      </p:grpSpPr>
      <p:sp>
        <p:nvSpPr>
          <p:cNvPr id="2" name="标题 1" descr="{&quot;isTemplate&quot;:true,&quot;type&quot;:&quot;title&quot;,&quot;canOmit&quot;:false,&quot;range&quot;:0}"/>
          <p:cNvSpPr>
            <a:spLocks noGrp="1"/>
          </p:cNvSpPr>
          <p:nvPr>
            <p:ph type="ctrTitle" idx="2147483647"/>
          </p:nvPr>
        </p:nvSpPr>
        <p:spPr>
          <a:xfrm>
            <a:off x="571500" y="2606765"/>
            <a:ext cx="11055350" cy="1187450"/>
          </a:xfrm>
        </p:spPr>
        <p:txBody>
          <a:bodyPr vert="horz" wrap="square" lIns="91440" tIns="45720" rIns="91440" bIns="45720" anchor="b">
            <a:spAutoFit/>
          </a:bodyPr>
          <a:lstStyle/>
          <a:p>
            <a:pPr>
              <a:buNone/>
            </a:pPr>
            <a:r>
              <a:rPr lang="zh-CN" sz="5300"/>
              <a:t>个人所得税综合所得年度汇算清缴</a:t>
            </a:r>
            <a:endParaRPr/>
          </a:p>
        </p:txBody>
      </p:sp>
      <p:sp>
        <p:nvSpPr>
          <p:cNvPr id="3" name="副标题 2"/>
          <p:cNvSpPr>
            <a:spLocks noGrp="1"/>
          </p:cNvSpPr>
          <p:nvPr>
            <p:ph type="subTitle" idx="1"/>
          </p:nvPr>
        </p:nvSpPr>
        <p:spPr>
          <a:xfrm>
            <a:off x="571500" y="3984896"/>
            <a:ext cx="5581650" cy="400050"/>
          </a:xfrm>
        </p:spPr>
        <p:txBody>
          <a:bodyPr/>
          <a:lstStyle/>
          <a:p>
            <a:r>
              <a:rPr lang="en-US"/>
              <a:t> </a:t>
            </a:r>
            <a:endParaRPr/>
          </a:p>
        </p:txBody>
      </p:sp>
      <p:cxnSp>
        <p:nvCxnSpPr>
          <p:cNvPr id="4" name="直线连接符 4"/>
          <p:cNvCxnSpPr/>
          <p:nvPr/>
        </p:nvCxnSpPr>
        <p:spPr>
          <a:xfrm>
            <a:off x="660400" y="6014027"/>
            <a:ext cx="825500" cy="0"/>
          </a:xfrm>
          <a:prstGeom prst="line">
            <a:avLst/>
          </a:prstGeom>
          <a:ln w="12700">
            <a:solidFill>
              <a:schemeClr val="accent1">
                <a:lumMod val="50000"/>
              </a:schemeClr>
            </a:solidFill>
          </a:ln>
        </p:spPr>
        <p:style>
          <a:lnRef idx="1">
            <a:schemeClr val="accent1"/>
          </a:lnRef>
          <a:fillRef idx="0">
            <a:schemeClr val="accent1"/>
          </a:fillRef>
          <a:effectRef idx="0">
            <a:schemeClr val="accent1"/>
          </a:effectRef>
          <a:fontRef idx="minor">
            <a:schemeClr val="tx1"/>
          </a:fontRef>
        </p:style>
      </p:cxnSp>
      <p:sp>
        <p:nvSpPr>
          <p:cNvPr id="5" name="文本占位符 20"/>
          <p:cNvSpPr txBox="1"/>
          <p:nvPr/>
        </p:nvSpPr>
        <p:spPr>
          <a:xfrm>
            <a:off x="571499" y="6129521"/>
            <a:ext cx="2093843" cy="375552"/>
          </a:xfrm>
          <a:prstGeom prst="rect">
            <a:avLst/>
          </a:prstGeom>
        </p:spPr>
        <p:txBody>
          <a:bodyPr wrap="none" anchor="b">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endParaRPr kumimoji="1" lang="en-US" altLang="zh-CN" sz="1400" spc="80">
              <a:solidFill>
                <a:schemeClr val="accent1">
                  <a:lumMod val="50000"/>
                </a:schemeClr>
              </a:solidFill>
              <a:latin typeface="+mn-lt"/>
            </a:endParaRPr>
          </a:p>
        </p:txBody>
      </p:sp>
      <p:sp>
        <p:nvSpPr>
          <p:cNvPr id="6" name="文本占位符 20"/>
          <p:cNvSpPr txBox="1"/>
          <p:nvPr/>
        </p:nvSpPr>
        <p:spPr>
          <a:xfrm>
            <a:off x="9937347" y="6129521"/>
            <a:ext cx="1683154" cy="377411"/>
          </a:xfrm>
          <a:prstGeom prst="rect">
            <a:avLst/>
          </a:prstGeom>
        </p:spPr>
        <p:txBody>
          <a:bodyPr wrap="none" anchor="b">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lgn="r"/>
            <a:r>
              <a:rPr lang="zh-CN" altLang="en-US" sz="1400" spc="80">
                <a:solidFill>
                  <a:schemeClr val="accent1">
                    <a:lumMod val="50000"/>
                  </a:schemeClr>
                </a:solidFill>
                <a:effectLst/>
              </a:rPr>
              <a:t> </a:t>
            </a:r>
            <a:endParaRPr kumimoji="1" lang="en-US" altLang="zh-CN" sz="1400" spc="80">
              <a:solidFill>
                <a:schemeClr val="accent1">
                  <a:lumMod val="50000"/>
                </a:schemeClr>
              </a:solidFil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3" name="" descr="{&quot;isTemplate&quot;:true,&quot;type&quot;:2}"/>
        <p:cNvGrpSpPr/>
        <p:nvPr/>
      </p:nvGrpSpPr>
      <p:grpSpPr>
        <a:xfrm>
          <a:off x="0" y="0"/>
          <a:ext cx="0" cy="0"/>
        </a:xfrm>
      </p:grpSpPr>
      <p:sp>
        <p:nvSpPr>
          <p:cNvPr id="74" name="标题 1" descr="{&quot;isTemplate&quot;:true,&quot;type&quot;:&quot;title&quot;,&quot;canOmit&quot;:false,&quot;range&quot;:0}"/>
          <p:cNvSpPr>
            <a:spLocks noGrp="1"/>
          </p:cNvSpPr>
          <p:nvPr>
            <p:ph type="title" idx="4294967295"/>
          </p:nvPr>
        </p:nvSpPr>
        <p:spPr>
          <a:xfrm>
            <a:off x="831850" y="3537545"/>
            <a:ext cx="10826750" cy="749300"/>
          </a:xfrm>
        </p:spPr>
        <p:txBody>
          <a:bodyPr vert="horz" wrap="square" lIns="91440" tIns="45720" rIns="91440" bIns="45720" anchor="b">
            <a:spAutoFit/>
          </a:bodyPr>
          <a:lstStyle/>
          <a:p>
            <a:pPr>
              <a:buNone/>
            </a:pPr>
            <a:r>
              <a:rPr lang="zh-CN" sz="4800" b="1" spc="300">
                <a:solidFill>
                  <a:schemeClr val="accent1">
                    <a:lumMod val="50000"/>
                    <a:alpha val="100000"/>
                  </a:schemeClr>
                </a:solidFill>
              </a:rPr>
              <a:t>个人所得税综合所得概述</a:t>
            </a:r>
            <a:endParaRPr/>
          </a:p>
        </p:txBody>
      </p:sp>
      <p:sp>
        <p:nvSpPr>
          <p:cNvPr id="75" name="标题 1"/>
          <p:cNvSpPr txBox="1"/>
          <p:nvPr/>
        </p:nvSpPr>
        <p:spPr>
          <a:xfrm>
            <a:off x="831850" y="1844227"/>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6000" b="0" i="0" kern="1200">
                <a:solidFill>
                  <a:schemeClr val="accent1">
                    <a:lumMod val="50000"/>
                  </a:schemeClr>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sz="8800" spc="300">
                <a:latin typeface="Microsoft YaHei Light" panose="020b0503020204020204" pitchFamily="34" charset="-122"/>
                <a:ea typeface="Microsoft YaHei Light" panose="020b0503020204020204" pitchFamily="34" charset="-122"/>
              </a:rPr>
              <a:t>01</a:t>
            </a:r>
            <a:endParaRPr kumimoji="1" lang="zh-CN" altLang="en-US" sz="8800" spc="300">
              <a:latin typeface="Microsoft YaHei Light" panose="020b0503020204020204" pitchFamily="34" charset="-122"/>
              <a:ea typeface="Microsoft YaHei Light" panose="020b0503020204020204" pitchFamily="34" charset="-122"/>
            </a:endParaRPr>
          </a:p>
        </p:txBody>
      </p:sp>
      <p:cxnSp>
        <p:nvCxnSpPr>
          <p:cNvPr id="76" name="直线连接符 4"/>
          <p:cNvCxnSpPr/>
          <p:nvPr/>
        </p:nvCxnSpPr>
        <p:spPr>
          <a:xfrm>
            <a:off x="952500" y="3155355"/>
            <a:ext cx="1203752" cy="0"/>
          </a:xfrm>
          <a:prstGeom prst="line">
            <a:avLst/>
          </a:prstGeom>
          <a:ln w="25400">
            <a:solidFill>
              <a:schemeClr val="accent1">
                <a:lumMod val="50000"/>
              </a:scheme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0" name="" descr="{&quot;isTemplate&quot;:true,&quot;type&quot;:3}"/>
        <p:cNvGrpSpPr/>
        <p:nvPr/>
      </p:nvGrpSpPr>
      <p:grpSpPr>
        <a:xfrm>
          <a:off x="0" y="0"/>
          <a:ext cx="0" cy="0"/>
        </a:xfrm>
      </p:grpSpPr>
      <p:sp>
        <p:nvSpPr>
          <p:cNvPr id="91" name="Tencent" descr="{&quot;isTemplate&quot;:true,&quot;type&quot;:&quot;content&quot;,&quot;canOmit&quot;:false,&quot;range&quot;:0}"/>
          <p:cNvSpPr txBox="1"/>
          <p:nvPr/>
        </p:nvSpPr>
        <p:spPr>
          <a:xfrm>
            <a:off x="660400" y="1464212"/>
            <a:ext cx="10976295" cy="4851523"/>
          </a:xfrm>
          <a:prstGeom prst="rect">
            <a:avLst/>
          </a:prstGeom>
          <a:noFill/>
        </p:spPr>
        <p:txBody>
          <a:bodyPr wrap="square">
            <a:noAutofit/>
          </a:bodyPr>
          <a:lstStyle>
            <a:defPPr>
              <a:defRPr lang="zh-CN"/>
            </a:defPPr>
            <a:lvl1pPr marL="0" algn="l" defTabSz="914400" rtl="0" eaLnBrk="1" latinLnBrk="0" hangingPunct="1">
              <a:defRPr sz="1800" kern="1200">
                <a:solidFill>
                  <a:srgbClr val="000000"/>
                </a:solidFill>
                <a:uFill>
                  <a:solidFill>
                    <a:srgbClr val="000000"/>
                  </a:solidFill>
                </a:uFill>
                <a:latin typeface="Arial"/>
                <a:ea typeface="黑体"/>
                <a:cs typeface="+mn-cs"/>
              </a:defRPr>
            </a:lvl1pPr>
            <a:lvl2pPr marL="457200" algn="l" defTabSz="914400" rtl="0" eaLnBrk="1" latinLnBrk="0" hangingPunct="1">
              <a:defRPr sz="1800" kern="1200">
                <a:solidFill>
                  <a:srgbClr val="000000"/>
                </a:solidFill>
                <a:uFill>
                  <a:solidFill>
                    <a:srgbClr val="000000"/>
                  </a:solidFill>
                </a:uFill>
                <a:latin typeface="Arial"/>
                <a:ea typeface="黑体"/>
                <a:cs typeface="+mn-cs"/>
              </a:defRPr>
            </a:lvl2pPr>
            <a:lvl3pPr marL="914400" algn="l" defTabSz="914400" rtl="0" eaLnBrk="1" latinLnBrk="0" hangingPunct="1">
              <a:defRPr sz="1800" kern="1200">
                <a:solidFill>
                  <a:srgbClr val="000000"/>
                </a:solidFill>
                <a:uFill>
                  <a:solidFill>
                    <a:srgbClr val="000000"/>
                  </a:solidFill>
                </a:uFill>
                <a:latin typeface="Arial"/>
                <a:ea typeface="黑体"/>
                <a:cs typeface="+mn-cs"/>
              </a:defRPr>
            </a:lvl3pPr>
            <a:lvl4pPr marL="1371600" algn="l" defTabSz="914400" rtl="0" eaLnBrk="1" latinLnBrk="0" hangingPunct="1">
              <a:defRPr sz="1800" kern="1200">
                <a:solidFill>
                  <a:srgbClr val="000000"/>
                </a:solidFill>
                <a:uFill>
                  <a:solidFill>
                    <a:srgbClr val="000000"/>
                  </a:solidFill>
                </a:uFill>
                <a:latin typeface="Arial"/>
                <a:ea typeface="黑体"/>
                <a:cs typeface="+mn-cs"/>
              </a:defRPr>
            </a:lvl4pPr>
            <a:lvl5pPr marL="1828800" algn="l" defTabSz="914400" rtl="0" eaLnBrk="1" latinLnBrk="0" hangingPunct="1">
              <a:defRPr sz="1800" kern="1200">
                <a:solidFill>
                  <a:srgbClr val="000000"/>
                </a:solidFill>
                <a:uFill>
                  <a:solidFill>
                    <a:srgbClr val="000000"/>
                  </a:solidFill>
                </a:uFill>
                <a:latin typeface="Arial"/>
                <a:ea typeface="黑体"/>
                <a:cs typeface="+mn-cs"/>
              </a:defRPr>
            </a:lvl5pPr>
            <a:lvl6pPr marL="2286000" algn="l" defTabSz="914400" rtl="0" eaLnBrk="1" latinLnBrk="0" hangingPunct="1">
              <a:defRPr sz="1800" kern="1200">
                <a:solidFill>
                  <a:srgbClr val="000000"/>
                </a:solidFill>
                <a:uFill>
                  <a:solidFill>
                    <a:srgbClr val="000000"/>
                  </a:solidFill>
                </a:uFill>
                <a:latin typeface="Arial"/>
                <a:ea typeface="黑体"/>
                <a:cs typeface="+mn-cs"/>
              </a:defRPr>
            </a:lvl6pPr>
            <a:lvl7pPr marL="2743200" algn="l" defTabSz="914400" rtl="0" eaLnBrk="1" latinLnBrk="0" hangingPunct="1">
              <a:defRPr sz="1800" kern="1200">
                <a:solidFill>
                  <a:srgbClr val="000000"/>
                </a:solidFill>
                <a:uFill>
                  <a:solidFill>
                    <a:srgbClr val="000000"/>
                  </a:solidFill>
                </a:uFill>
                <a:latin typeface="Arial"/>
                <a:ea typeface="黑体"/>
                <a:cs typeface="+mn-cs"/>
              </a:defRPr>
            </a:lvl7pPr>
            <a:lvl8pPr marL="3200400" algn="l" defTabSz="914400" rtl="0" eaLnBrk="1" latinLnBrk="0" hangingPunct="1">
              <a:defRPr sz="1800" kern="1200">
                <a:solidFill>
                  <a:srgbClr val="000000"/>
                </a:solidFill>
                <a:uFill>
                  <a:solidFill>
                    <a:srgbClr val="000000"/>
                  </a:solidFill>
                </a:uFill>
                <a:latin typeface="Arial"/>
                <a:ea typeface="黑体"/>
                <a:cs typeface="+mn-cs"/>
              </a:defRPr>
            </a:lvl8pPr>
            <a:lvl9pPr marL="3657600" algn="l" defTabSz="914400" rtl="0" eaLnBrk="1" latinLnBrk="0" hangingPunct="1">
              <a:defRPr sz="1800" kern="1200">
                <a:solidFill>
                  <a:srgbClr val="000000"/>
                </a:solidFill>
                <a:uFill>
                  <a:solidFill>
                    <a:srgbClr val="000000"/>
                  </a:solidFill>
                </a:uFill>
                <a:latin typeface="Arial"/>
                <a:ea typeface="黑体"/>
                <a:cs typeface="+mn-cs"/>
              </a:defRPr>
            </a:lvl9pPr>
          </a:lstStyle>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个人所得税综合所得是指个人所得税法规定的各项所得</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工资、薪金所得</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劳务报酬所得</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稿酬所得</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特许权使用费所得</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利息、股息、红利所得</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财产租赁所得</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财产转让所得</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偶然所得</a:t>
            </a:r>
            <a:endParaRPr/>
          </a:p>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个人所得税综合所得的范围包括境内和境外取得的所得</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在中国境内有住所的个人</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在中国境内无住所但在境内居住累计满183天的个人</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在中国境内无住所且居住累计不满183天的个人，但在中国境内取得的所得</a:t>
            </a:r>
            <a:endParaRPr/>
          </a:p>
        </p:txBody>
      </p:sp>
      <p:sp>
        <p:nvSpPr>
          <p:cNvPr id="92"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个人所得税综合所得的定义与范围</a:t>
            </a:r>
            <a:endParaRPr lang="en-US" altLang="zh-CN" sz="2800" b="1">
              <a:latin typeface="+mj-ea"/>
              <a:ea typeface="+mj-ea"/>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3" name="" descr="{&quot;isTemplate&quot;:true,&quot;type&quot;:3}"/>
        <p:cNvGrpSpPr/>
        <p:nvPr/>
      </p:nvGrpSpPr>
      <p:grpSpPr>
        <a:xfrm>
          <a:off x="0" y="0"/>
          <a:ext cx="0" cy="0"/>
        </a:xfrm>
      </p:grpSpPr>
      <p:sp>
        <p:nvSpPr>
          <p:cNvPr id="94" name="矩形 6"/>
          <p:cNvSpPr/>
          <p:nvPr/>
        </p:nvSpPr>
        <p:spPr>
          <a:xfrm>
            <a:off x="0" y="0"/>
            <a:ext cx="4680000" cy="6858000"/>
          </a:xfrm>
          <a:prstGeom prst="rect">
            <a:avLst/>
          </a:prstGeom>
          <a:blipFill dpi="0" rotWithShape="1">
            <a:blip r:embed="rId2"/>
            <a:tile tx="0" ty="0" sx="100000" sy="100000" flip="none" algn="l"/>
          </a:bli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kumimoji="1" lang="zh-CN" altLang="en-US"/>
          </a:p>
        </p:txBody>
      </p:sp>
      <p:sp>
        <p:nvSpPr>
          <p:cNvPr id="95" name="Tencent" descr="{&quot;isTemplate&quot;:true,&quot;type&quot;:&quot;title&quot;,&quot;canOmit&quot;:false,&quot;range&quot;:0}"/>
          <p:cNvSpPr txBox="1"/>
          <p:nvPr/>
        </p:nvSpPr>
        <p:spPr>
          <a:xfrm>
            <a:off x="5192268" y="1824744"/>
            <a:ext cx="6483350" cy="64135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3600" b="1">
                <a:latin typeface="微软雅黑"/>
                <a:ea typeface="微软雅黑"/>
              </a:rPr>
              <a:t>个人所得税综合所得的税率与计算</a:t>
            </a:r>
            <a:endParaRPr lang="en-US" sz="3600" b="1">
              <a:latin typeface="微软雅黑"/>
              <a:ea typeface="微软雅黑"/>
            </a:endParaRPr>
          </a:p>
        </p:txBody>
      </p:sp>
      <p:sp>
        <p:nvSpPr>
          <p:cNvPr id="96" name="Tencent" descr="{&quot;isTemplate&quot;:true,&quot;type&quot;:&quot;content&quot;,&quot;canOmit&quot;:true,&quot;range&quot;:0}"/>
          <p:cNvSpPr txBox="1"/>
          <p:nvPr/>
        </p:nvSpPr>
        <p:spPr>
          <a:xfrm>
            <a:off x="5192268" y="3429000"/>
            <a:ext cx="6480000" cy="3147007"/>
          </a:xfrm>
          <a:prstGeom prst="rect">
            <a:avLst/>
          </a:prstGeom>
          <a:noFill/>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个人所得税综合所得的税率分为七级累进税率</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3%：不超过36,000元的部分</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10%：超过36,000元至144,000元的部分</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20%：超过144,000元至300,000元的部分</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25%：超过300,000元至420,000元的部分</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30%：超过420,000元至660,000元的部分</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35%：超过660,000元至960,000元的部分</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45%：超过960,000元的部分</a:t>
            </a:r>
            <a:endParaRPr/>
          </a:p>
          <a:p>
            <a:pPr marL="0" lvl="0"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个人所得税综合所得的计算方法</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应纳税所得额 = 综合所得金额 - 免征额 - 扣除项目</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应纳税额 = 应纳税所得额 × 税率</a:t>
            </a:r>
            <a:endParaRPr/>
          </a:p>
        </p:txBody>
      </p:sp>
      <p:cxnSp>
        <p:nvCxnSpPr>
          <p:cNvPr id="97" name="直线连接符 9"/>
          <p:cNvCxnSpPr/>
          <p:nvPr/>
        </p:nvCxnSpPr>
        <p:spPr>
          <a:xfrm>
            <a:off x="5281168" y="635000"/>
            <a:ext cx="5400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98" name="图片 1" descr="{&quot;isTemplate&quot;:true,&quot;type&quot;:&quot;image&quot;,&quot;canOmit&quot;:false,&quot;range&quot;:0}"/>
          <p:cNvPicPr>
            <a:picLocks noChangeAspect="1"/>
          </p:cNvPicPr>
          <p:nvPr/>
        </p:nvPicPr>
        <p:blipFill>
          <a:blip r:embed="rId3"/>
          <a:srcRect l="30807" r="30807"/>
          <a:stretch>
            <a:fillRect/>
          </a:stretch>
        </p:blipFill>
        <p:spPr>
          <a:xfrm>
            <a:off x="0" y="0"/>
            <a:ext cx="4679999" cy="6858000"/>
          </a:xfrm>
          <a:prstGeom prst="rect">
            <a:avLst/>
          </a:prstGeom>
        </p:spPr>
      </p:pic>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9" name="" descr="{&quot;isTemplate&quot;:true,&quot;type&quot;:3}"/>
        <p:cNvGrpSpPr/>
        <p:nvPr/>
      </p:nvGrpSpPr>
      <p:grpSpPr>
        <a:xfrm>
          <a:off x="0" y="0"/>
          <a:ext cx="0" cy="0"/>
        </a:xfrm>
      </p:grpSpPr>
      <p:grpSp>
        <p:nvGrpSpPr>
          <p:cNvPr id="100" name="Group 627" descr="{&quot;isTemplate&quot;:true,&quot;type&quot;:&quot;list&quot;,&quot;alignment&quot;:&quot;left&quot;,&quot;alignmentVertical&quot;:&quot;top&quot;,&quot;canOmit&quot;:false,&quot;scalable&quot;:false,&quot;minItemsCount&quot;:-1}"/>
          <p:cNvGrpSpPr/>
          <p:nvPr/>
        </p:nvGrpSpPr>
        <p:grpSpPr>
          <a:xfrm>
            <a:off x="1197254" y="1423099"/>
            <a:ext cx="13310622" cy="4655015"/>
            <a:chOff x="1197254" y="1423099"/>
            <a:chExt cx="13310622" cy="4655015"/>
          </a:xfrm>
        </p:grpSpPr>
        <p:grpSp>
          <p:nvGrpSpPr>
            <p:cNvPr id="101" name="Group 628"/>
            <p:cNvGrpSpPr/>
            <p:nvPr/>
          </p:nvGrpSpPr>
          <p:grpSpPr>
            <a:xfrm>
              <a:off x="1197254" y="3971227"/>
              <a:ext cx="11008530" cy="2106887"/>
              <a:chOff x="1197254" y="3971227"/>
              <a:chExt cx="11008530" cy="2106887"/>
            </a:xfrm>
          </p:grpSpPr>
          <p:sp>
            <p:nvSpPr>
              <p:cNvPr id="102" name="AutoShape 3"/>
              <p:cNvSpPr/>
              <p:nvPr/>
            </p:nvSpPr>
            <p:spPr>
              <a:xfrm>
                <a:off x="125016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3" name="AutoShape 4"/>
              <p:cNvSpPr/>
              <p:nvPr/>
            </p:nvSpPr>
            <p:spPr>
              <a:xfrm>
                <a:off x="119725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 name="AutoShape 5"/>
              <p:cNvSpPr/>
              <p:nvPr/>
            </p:nvSpPr>
            <p:spPr>
              <a:xfrm>
                <a:off x="188000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105"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06" name="TextBox 8" descr="{&quot;isTemplate&quot;:true,&quot;type&quot;:&quot;title&quot;,&quot;canOmit&quot;:false,&quot;range&quot;:0}"/>
              <p:cNvSpPr txBox="1"/>
              <p:nvPr/>
            </p:nvSpPr>
            <p:spPr>
              <a:xfrm>
                <a:off x="1197254" y="3971227"/>
                <a:ext cx="8032750" cy="6731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zh-CN" sz="2000" b="1">
                    <a:solidFill>
                      <a:schemeClr val="accent1">
                        <a:alpha val="100000"/>
                      </a:schemeClr>
                    </a:solidFill>
                    <a:latin typeface="Microsoft Yahei"/>
                    <a:ea typeface="Microsoft Yahei"/>
                  </a:rPr>
                  <a:t>个人所得税综合所得的优惠政策包括免征额、扣除项目和税收减免</a:t>
                </a:r>
                <a:endParaRPr/>
              </a:p>
            </p:txBody>
          </p:sp>
          <p:sp>
            <p:nvSpPr>
              <p:cNvPr id="107" name="TextBox 9" descr="{&quot;isTemplate&quot;:true,&quot;type&quot;:&quot;content&quot;,&quot;canOmit&quot;:false,&quot;range&quot;:0}"/>
              <p:cNvSpPr txBox="1"/>
              <p:nvPr/>
            </p:nvSpPr>
            <p:spPr>
              <a:xfrm>
                <a:off x="1197254" y="4461419"/>
                <a:ext cx="7810500" cy="1282700"/>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免征额：5,000元/月（全年60,000元）</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扣除项目：五险一金、专项附加扣除、捐赠支出等</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税收减免：特定行业、特定地区的税收优惠</a:t>
                </a:r>
                <a:endParaRPr/>
              </a:p>
            </p:txBody>
          </p:sp>
        </p:grpSp>
        <p:grpSp>
          <p:nvGrpSpPr>
            <p:cNvPr id="108" name="Group 635"/>
            <p:cNvGrpSpPr/>
            <p:nvPr/>
          </p:nvGrpSpPr>
          <p:grpSpPr>
            <a:xfrm>
              <a:off x="3499345" y="1423099"/>
              <a:ext cx="11008530" cy="2005901"/>
              <a:chOff x="3499345" y="1423099"/>
              <a:chExt cx="11008530" cy="2005901"/>
            </a:xfrm>
          </p:grpSpPr>
          <p:sp>
            <p:nvSpPr>
              <p:cNvPr id="109" name="TextBox 2" descr="{&quot;isTemplate&quot;:true,&quot;type&quot;:&quot;title&quot;,&quot;canOmit&quot;:false,&quot;range&quot;:0}"/>
              <p:cNvSpPr txBox="1"/>
              <p:nvPr/>
            </p:nvSpPr>
            <p:spPr>
              <a:xfrm>
                <a:off x="3574694" y="1423099"/>
                <a:ext cx="8032750" cy="6731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zh-CN" sz="2000" b="1">
                    <a:solidFill>
                      <a:schemeClr val="accent1">
                        <a:alpha val="100000"/>
                      </a:schemeClr>
                    </a:solidFill>
                    <a:latin typeface="Microsoft Yahei"/>
                    <a:ea typeface="Microsoft Yahei"/>
                  </a:rPr>
                  <a:t>个人所得税综合所得的优惠政策还涉及税收递延、税收抵免等</a:t>
                </a:r>
                <a:endParaRPr/>
              </a:p>
            </p:txBody>
          </p:sp>
          <p:sp>
            <p:nvSpPr>
              <p:cNvPr id="110" name="TextBox 7" descr="{&quot;isTemplate&quot;:true,&quot;type&quot;:&quot;content&quot;,&quot;canOmit&quot;:false,&quot;range&quot;:0}"/>
              <p:cNvSpPr txBox="1"/>
              <p:nvPr/>
            </p:nvSpPr>
            <p:spPr>
              <a:xfrm>
                <a:off x="3574694" y="1913291"/>
                <a:ext cx="7778750" cy="1282700"/>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税收递延：养老、教育、住房等储备金的税收递延</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税收抵免：境外所得已纳税款的税收抵免</a:t>
                </a:r>
                <a:endParaRPr/>
              </a:p>
            </p:txBody>
          </p:sp>
          <p:sp>
            <p:nvSpPr>
              <p:cNvPr id="111" name="AutoShape 10"/>
              <p:cNvSpPr/>
              <p:nvPr/>
            </p:nvSpPr>
            <p:spPr>
              <a:xfrm>
                <a:off x="3552256" y="3306002"/>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2" name="AutoShape 11"/>
              <p:cNvSpPr/>
              <p:nvPr/>
            </p:nvSpPr>
            <p:spPr>
              <a:xfrm>
                <a:off x="3499345" y="3306002"/>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3" name="AutoShape 12"/>
              <p:cNvSpPr/>
              <p:nvPr/>
            </p:nvSpPr>
            <p:spPr>
              <a:xfrm>
                <a:off x="4182096" y="3306002"/>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114"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115"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个人所得税综合所得的优惠政策</a:t>
            </a:r>
            <a:endParaRPr lang="en-US" altLang="zh-CN" sz="2800" b="1">
              <a:latin typeface="+mj-ea"/>
              <a:ea typeface="+mj-ea"/>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16" name="" descr="{&quot;isTemplate&quot;:true,&quot;type&quot;:2}"/>
        <p:cNvGrpSpPr/>
        <p:nvPr/>
      </p:nvGrpSpPr>
      <p:grpSpPr>
        <a:xfrm>
          <a:off x="0" y="0"/>
          <a:ext cx="0" cy="0"/>
        </a:xfrm>
      </p:grpSpPr>
      <p:sp>
        <p:nvSpPr>
          <p:cNvPr id="117" name="标题 1" descr="{&quot;isTemplate&quot;:true,&quot;type&quot;:&quot;title&quot;,&quot;canOmit&quot;:false,&quot;range&quot;:0}"/>
          <p:cNvSpPr>
            <a:spLocks noGrp="1"/>
          </p:cNvSpPr>
          <p:nvPr>
            <p:ph type="title" idx="4294967295"/>
          </p:nvPr>
        </p:nvSpPr>
        <p:spPr>
          <a:xfrm>
            <a:off x="831850" y="3537545"/>
            <a:ext cx="10826750" cy="749300"/>
          </a:xfrm>
        </p:spPr>
        <p:txBody>
          <a:bodyPr vert="horz" wrap="square" lIns="91440" tIns="45720" rIns="91440" bIns="45720" anchor="b">
            <a:spAutoFit/>
          </a:bodyPr>
          <a:lstStyle/>
          <a:p>
            <a:pPr>
              <a:buNone/>
            </a:pPr>
            <a:r>
              <a:rPr lang="zh-CN" sz="4800" b="1" spc="300">
                <a:solidFill>
                  <a:schemeClr val="accent1">
                    <a:lumMod val="50000"/>
                    <a:alpha val="100000"/>
                  </a:schemeClr>
                </a:solidFill>
              </a:rPr>
              <a:t>年度汇算清缴的重要性</a:t>
            </a:r>
            <a:endParaRPr/>
          </a:p>
        </p:txBody>
      </p:sp>
      <p:sp>
        <p:nvSpPr>
          <p:cNvPr id="118" name="标题 1"/>
          <p:cNvSpPr txBox="1"/>
          <p:nvPr/>
        </p:nvSpPr>
        <p:spPr>
          <a:xfrm>
            <a:off x="831850" y="1844227"/>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6000" b="0" i="0" kern="1200">
                <a:solidFill>
                  <a:schemeClr val="accent1">
                    <a:lumMod val="50000"/>
                  </a:schemeClr>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sz="8800" spc="300">
                <a:latin typeface="Microsoft YaHei Light" panose="020b0503020204020204" pitchFamily="34" charset="-122"/>
                <a:ea typeface="Microsoft YaHei Light" panose="020b0503020204020204" pitchFamily="34" charset="-122"/>
              </a:rPr>
              <a:t>02</a:t>
            </a:r>
            <a:endParaRPr kumimoji="1" lang="zh-CN" altLang="en-US" sz="8800" spc="300">
              <a:latin typeface="Microsoft YaHei Light" panose="020b0503020204020204" pitchFamily="34" charset="-122"/>
              <a:ea typeface="Microsoft YaHei Light" panose="020b0503020204020204" pitchFamily="34" charset="-122"/>
            </a:endParaRPr>
          </a:p>
        </p:txBody>
      </p:sp>
      <p:cxnSp>
        <p:nvCxnSpPr>
          <p:cNvPr id="119" name="直线连接符 4"/>
          <p:cNvCxnSpPr/>
          <p:nvPr/>
        </p:nvCxnSpPr>
        <p:spPr>
          <a:xfrm>
            <a:off x="952500" y="3155355"/>
            <a:ext cx="1203752" cy="0"/>
          </a:xfrm>
          <a:prstGeom prst="line">
            <a:avLst/>
          </a:prstGeom>
          <a:ln w="25400">
            <a:solidFill>
              <a:schemeClr val="accent1">
                <a:lumMod val="50000"/>
              </a:scheme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0" name="" descr="{&quot;isTemplate&quot;:true,&quot;type&quot;:3}"/>
        <p:cNvGrpSpPr/>
        <p:nvPr/>
      </p:nvGrpSpPr>
      <p:grpSpPr>
        <a:xfrm>
          <a:off x="0" y="0"/>
          <a:ext cx="0" cy="0"/>
        </a:xfrm>
      </p:grpSpPr>
      <p:grpSp>
        <p:nvGrpSpPr>
          <p:cNvPr id="121" name="" descr="{&quot;isTemplate&quot;:true,&quot;type&quot;:&quot;list&quot;,&quot;alignment&quot;:&quot;left&quot;,&quot;alignmentVertical&quot;:&quot;top&quot;,&quot;canOmit&quot;:false,&quot;scalable&quot;:false,&quot;minItemsCount&quot;:-1}"/>
          <p:cNvGrpSpPr/>
          <p:nvPr/>
        </p:nvGrpSpPr>
        <p:grpSpPr>
          <a:xfrm>
            <a:off x="685800" y="3146904"/>
            <a:ext cx="10730436" cy="3225487"/>
            <a:chOff x="685800" y="3146904"/>
            <a:chExt cx="10730436" cy="3225487"/>
          </a:xfrm>
        </p:grpSpPr>
        <p:grpSp>
          <p:nvGrpSpPr>
            <p:cNvPr id="122" name=""/>
            <p:cNvGrpSpPr/>
            <p:nvPr/>
          </p:nvGrpSpPr>
          <p:grpSpPr>
            <a:xfrm>
              <a:off x="685800" y="3146904"/>
              <a:ext cx="5760000" cy="3225487"/>
              <a:chOff x="685800" y="3146904"/>
              <a:chExt cx="5760000" cy="3225487"/>
            </a:xfrm>
          </p:grpSpPr>
          <p:sp>
            <p:nvSpPr>
              <p:cNvPr id="123" name="Tencent" descr="{&quot;isTemplate&quot;:true,&quot;type&quot;:&quot;title&quot;,&quot;canOmit&quot;:false,&quot;range&quot;:0}"/>
              <p:cNvSpPr/>
              <p:nvPr/>
            </p:nvSpPr>
            <p:spPr>
              <a:xfrm>
                <a:off x="685800" y="3146904"/>
                <a:ext cx="5760000"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年度汇算清缴是指个人所得税综合所得的纳税人按照法定期限办理汇算清缴申报</a:t>
                </a:r>
                <a:endParaRPr kumimoji="1" lang="en-US" altLang="zh-CN" sz="1800" b="1">
                  <a:solidFill>
                    <a:schemeClr val="bg1"/>
                  </a:solidFill>
                  <a:latin typeface="+mj-ea"/>
                  <a:ea typeface="+mj-ea"/>
                </a:endParaRPr>
              </a:p>
            </p:txBody>
          </p:sp>
          <p:sp>
            <p:nvSpPr>
              <p:cNvPr id="124" name="Tencent" descr="{&quot;isTemplate&quot;:true,&quot;type&quot;:&quot;content&quot;,&quot;canOmit&quot;:true,&quot;range&quot;:0}"/>
              <p:cNvSpPr txBox="1"/>
              <p:nvPr/>
            </p:nvSpPr>
            <p:spPr>
              <a:xfrm>
                <a:off x="16962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申报截止日期：次年6月30日</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申报方式：线上或线下申报</a:t>
                </a:r>
                <a:endParaRPr/>
              </a:p>
            </p:txBody>
          </p:sp>
        </p:grpSp>
        <p:grpSp>
          <p:nvGrpSpPr>
            <p:cNvPr id="125" name=""/>
            <p:cNvGrpSpPr/>
            <p:nvPr/>
          </p:nvGrpSpPr>
          <p:grpSpPr>
            <a:xfrm>
              <a:off x="6016236" y="3146904"/>
              <a:ext cx="5400000" cy="3225487"/>
              <a:chOff x="6016236" y="3146904"/>
              <a:chExt cx="5400000" cy="3225487"/>
            </a:xfrm>
          </p:grpSpPr>
          <p:sp>
            <p:nvSpPr>
              <p:cNvPr id="126" name="Tencent" descr="{&quot;isTemplate&quot;:true,&quot;type&quot;:&quot;title&quot;,&quot;canOmit&quot;:false,&quot;range&quot;:0}"/>
              <p:cNvSpPr/>
              <p:nvPr/>
            </p:nvSpPr>
            <p:spPr>
              <a:xfrm>
                <a:off x="6016236" y="3146904"/>
                <a:ext cx="5400000"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年度汇算清缴的作用</a:t>
                </a:r>
                <a:endParaRPr kumimoji="1" lang="en-US" altLang="zh-CN" sz="1800" b="1">
                  <a:solidFill>
                    <a:schemeClr val="bg1"/>
                  </a:solidFill>
                  <a:latin typeface="+mj-ea"/>
                  <a:ea typeface="+mj-ea"/>
                </a:endParaRPr>
              </a:p>
            </p:txBody>
          </p:sp>
          <p:sp>
            <p:nvSpPr>
              <p:cNvPr id="127" name="Tencent" descr="{&quot;isTemplate&quot;:true,&quot;type&quot;:&quot;content&quot;,&quot;canOmit&quot;:true,&quot;range&quot;:0}"/>
              <p:cNvSpPr txBox="1"/>
              <p:nvPr/>
            </p:nvSpPr>
            <p:spPr>
              <a:xfrm>
                <a:off x="71026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核实纳税人申报信息的准确性</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核算纳税人应纳税额和实际税负</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及时发现和处理税收违法行为</a:t>
                </a:r>
                <a:endParaRPr/>
              </a:p>
            </p:txBody>
          </p:sp>
        </p:grpSp>
      </p:grpSp>
      <p:sp>
        <p:nvSpPr>
          <p:cNvPr id="128"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2800" b="1">
                <a:latin typeface="微软雅黑"/>
                <a:ea typeface="微软雅黑"/>
              </a:rPr>
              <a:t>年度汇算清缴的定义与作用</a:t>
            </a:r>
            <a:endParaRPr lang="en-US" sz="2800" b="1">
              <a:latin typeface="微软雅黑"/>
              <a:ea typeface="微软雅黑"/>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9" name="" descr="{&quot;isTemplate&quot;:true,&quot;type&quot;:3}"/>
        <p:cNvGrpSpPr/>
        <p:nvPr/>
      </p:nvGrpSpPr>
      <p:grpSpPr>
        <a:xfrm>
          <a:off x="0" y="0"/>
          <a:ext cx="0" cy="0"/>
        </a:xfrm>
      </p:grpSpPr>
      <p:sp>
        <p:nvSpPr>
          <p:cNvPr id="130" name="Tencent" descr="{&quot;isTemplate&quot;:true,&quot;type&quot;:&quot;title&quot;,&quot;canOmit&quot;:false,&quot;range&quot;:0}"/>
          <p:cNvSpPr txBox="1"/>
          <p:nvPr/>
        </p:nvSpPr>
        <p:spPr>
          <a:xfrm>
            <a:off x="571500" y="961186"/>
            <a:ext cx="4368800" cy="64135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3600" b="1">
                <a:latin typeface="微软雅黑"/>
                <a:ea typeface="微软雅黑"/>
              </a:rPr>
              <a:t>年度汇算清缴与日常纳税申报的区别</a:t>
            </a:r>
            <a:endParaRPr lang="en-US" sz="3600" b="1">
              <a:latin typeface="微软雅黑"/>
              <a:ea typeface="微软雅黑"/>
            </a:endParaRPr>
          </a:p>
        </p:txBody>
      </p:sp>
      <p:sp>
        <p:nvSpPr>
          <p:cNvPr id="131" name="Tencent" descr="{&quot;isTemplate&quot;:true,&quot;type&quot;:&quot;content&quot;,&quot;canOmit&quot;:true,&quot;range&quot;:0}"/>
          <p:cNvSpPr txBox="1"/>
          <p:nvPr/>
        </p:nvSpPr>
        <p:spPr>
          <a:xfrm>
            <a:off x="4936236" y="954024"/>
            <a:ext cx="6480000" cy="2142684"/>
          </a:xfrm>
          <a:prstGeom prst="rect">
            <a:avLst/>
          </a:prstGeom>
          <a:noFill/>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年度汇算清缴与日常纳税申报的主要区别在于时间和范围</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日常纳税申报：按照税收法律法规的规定，定期申报个人所得税</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年度汇算清缴：在年度结束后，对全年个人所得税进行汇算清缴</a:t>
            </a:r>
            <a:endParaRPr/>
          </a:p>
          <a:p>
            <a:pPr marL="0" lvl="0"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年度汇算清缴更注重对纳税人全年综合所得的核算和税收调整</a:t>
            </a:r>
            <a:endParaRPr/>
          </a:p>
        </p:txBody>
      </p:sp>
      <p:cxnSp>
        <p:nvCxnSpPr>
          <p:cNvPr id="132" name="直线连接符 1"/>
          <p:cNvCxnSpPr/>
          <p:nvPr/>
        </p:nvCxnSpPr>
        <p:spPr>
          <a:xfrm>
            <a:off x="660400" y="635000"/>
            <a:ext cx="5400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133" name="图片 6" descr="{&quot;isTemplate&quot;:true,&quot;type&quot;:&quot;image&quot;,&quot;canOmit&quot;:false,&quot;range&quot;:0}"/>
          <p:cNvPicPr>
            <a:picLocks noChangeAspect="1"/>
          </p:cNvPicPr>
          <p:nvPr/>
        </p:nvPicPr>
        <p:blipFill>
          <a:blip r:embed="rId2"/>
          <a:srcRect t="25000" b="25000"/>
          <a:stretch>
            <a:fillRect/>
          </a:stretch>
        </p:blipFill>
        <p:spPr>
          <a:xfrm>
            <a:off x="0" y="3429000"/>
            <a:ext cx="12192000" cy="3429000"/>
          </a:xfrm>
          <a:prstGeom prst="rect">
            <a:avLst/>
          </a:prstGeom>
        </p:spPr>
      </p:pic>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34" name="" descr="{&quot;isTemplate&quot;:true,&quot;type&quot;:3}"/>
        <p:cNvGrpSpPr/>
        <p:nvPr/>
      </p:nvGrpSpPr>
      <p:grpSpPr>
        <a:xfrm>
          <a:off x="0" y="0"/>
          <a:ext cx="0" cy="0"/>
        </a:xfrm>
      </p:grpSpPr>
      <p:sp>
        <p:nvSpPr>
          <p:cNvPr id="135" name="Tencent" descr="{&quot;isTemplate&quot;:true,&quot;type&quot;:&quot;title&quot;,&quot;canOmit&quot;:false,&quot;range&quot;:0}"/>
          <p:cNvSpPr txBox="1"/>
          <p:nvPr/>
        </p:nvSpPr>
        <p:spPr>
          <a:xfrm>
            <a:off x="571500" y="4106722"/>
            <a:ext cx="4368800" cy="64135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3600" b="1">
                <a:latin typeface="微软雅黑"/>
                <a:ea typeface="微软雅黑"/>
              </a:rPr>
              <a:t>年度汇算清缴对纳税人的影响</a:t>
            </a:r>
            <a:endParaRPr lang="en-US" sz="3600" b="1">
              <a:latin typeface="微软雅黑"/>
              <a:ea typeface="微软雅黑"/>
            </a:endParaRPr>
          </a:p>
        </p:txBody>
      </p:sp>
      <p:sp>
        <p:nvSpPr>
          <p:cNvPr id="136" name="Tencent" descr="{&quot;isTemplate&quot;:true,&quot;type&quot;:&quot;content&quot;,&quot;canOmit&quot;:true,&quot;range&quot;:0}"/>
          <p:cNvSpPr txBox="1"/>
          <p:nvPr/>
        </p:nvSpPr>
        <p:spPr>
          <a:xfrm>
            <a:off x="4936236" y="4099560"/>
            <a:ext cx="6480000" cy="2159524"/>
          </a:xfrm>
          <a:prstGeom prst="rect">
            <a:avLst/>
          </a:prstGeom>
          <a:noFill/>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年度汇算清缴对纳税人的影响主要体现在税负和税收信用方面</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负担：纳税人需要根据年度汇算清缴结果，补缴或退还税款</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信用：纳税人应按照规定办理年度汇算清缴，否则可能影响税收信用</a:t>
            </a:r>
            <a:endParaRPr/>
          </a:p>
        </p:txBody>
      </p:sp>
      <p:pic>
        <p:nvPicPr>
          <p:cNvPr id="137" name="图片 2" descr="{&quot;isTemplate&quot;:true,&quot;type&quot;:&quot;image&quot;,&quot;canOmit&quot;:false}"/>
          <p:cNvPicPr>
            <a:picLocks noChangeAspect="1"/>
          </p:cNvPicPr>
          <p:nvPr/>
        </p:nvPicPr>
        <p:blipFill>
          <a:blip r:embed="rId2"/>
          <a:srcRect t="25000" b="25000"/>
          <a:stretch>
            <a:fillRect/>
          </a:stretch>
        </p:blipFill>
        <p:spPr>
          <a:xfrm>
            <a:off x="0" y="0"/>
            <a:ext cx="12192000" cy="3429000"/>
          </a:xfrm>
          <a:prstGeom prst="rect">
            <a:avLst/>
          </a:prstGeom>
        </p:spPr>
      </p:pic>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 name="" descr="{&quot;isTemplate&quot;:true,&quot;type&quot;:2}"/>
        <p:cNvGrpSpPr/>
        <p:nvPr/>
      </p:nvGrpSpPr>
      <p:grpSpPr>
        <a:xfrm>
          <a:off x="0" y="0"/>
          <a:ext cx="0" cy="0"/>
        </a:xfrm>
      </p:grpSpPr>
      <p:sp>
        <p:nvSpPr>
          <p:cNvPr id="8" name="标题 1" descr="{&quot;isTemplate&quot;:true,&quot;type&quot;:&quot;title&quot;,&quot;canOmit&quot;:false,&quot;range&quot;:0}"/>
          <p:cNvSpPr>
            <a:spLocks noGrp="1"/>
          </p:cNvSpPr>
          <p:nvPr>
            <p:ph type="title" idx="4294967295"/>
          </p:nvPr>
        </p:nvSpPr>
        <p:spPr>
          <a:xfrm>
            <a:off x="831850" y="3537545"/>
            <a:ext cx="10826750" cy="749300"/>
          </a:xfrm>
        </p:spPr>
        <p:txBody>
          <a:bodyPr vert="horz" wrap="square" lIns="91440" tIns="45720" rIns="91440" bIns="45720" anchor="b">
            <a:spAutoFit/>
          </a:bodyPr>
          <a:lstStyle/>
          <a:p>
            <a:pPr>
              <a:buNone/>
            </a:pPr>
            <a:r>
              <a:rPr lang="zh-CN" sz="4800" b="1" spc="300">
                <a:solidFill>
                  <a:schemeClr val="accent1">
                    <a:lumMod val="50000"/>
                    <a:alpha val="100000"/>
                  </a:schemeClr>
                </a:solidFill>
              </a:rPr>
              <a:t>个人所得税综合所得年度汇算清缴流程</a:t>
            </a:r>
            <a:endParaRPr/>
          </a:p>
        </p:txBody>
      </p:sp>
      <p:sp>
        <p:nvSpPr>
          <p:cNvPr id="9" name="标题 1"/>
          <p:cNvSpPr txBox="1"/>
          <p:nvPr/>
        </p:nvSpPr>
        <p:spPr>
          <a:xfrm>
            <a:off x="831850" y="1844227"/>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6000" b="0" i="0" kern="1200">
                <a:solidFill>
                  <a:schemeClr val="accent1">
                    <a:lumMod val="50000"/>
                  </a:schemeClr>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sz="8800" spc="300">
                <a:latin typeface="Microsoft YaHei Light" panose="020b0503020204020204" pitchFamily="34" charset="-122"/>
                <a:ea typeface="Microsoft YaHei Light" panose="020b0503020204020204" pitchFamily="34" charset="-122"/>
              </a:rPr>
              <a:t>03</a:t>
            </a:r>
            <a:endParaRPr kumimoji="1" lang="zh-CN" altLang="en-US" sz="8800" spc="300">
              <a:latin typeface="Microsoft YaHei Light" panose="020b0503020204020204" pitchFamily="34" charset="-122"/>
              <a:ea typeface="Microsoft YaHei Light" panose="020b0503020204020204" pitchFamily="34" charset="-122"/>
            </a:endParaRPr>
          </a:p>
        </p:txBody>
      </p:sp>
      <p:cxnSp>
        <p:nvCxnSpPr>
          <p:cNvPr id="10" name="直线连接符 4"/>
          <p:cNvCxnSpPr/>
          <p:nvPr/>
        </p:nvCxnSpPr>
        <p:spPr>
          <a:xfrm>
            <a:off x="952500" y="3155355"/>
            <a:ext cx="1203752" cy="0"/>
          </a:xfrm>
          <a:prstGeom prst="line">
            <a:avLst/>
          </a:prstGeom>
          <a:ln w="25400">
            <a:solidFill>
              <a:schemeClr val="accent1">
                <a:lumMod val="50000"/>
              </a:scheme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1" name="" descr="{&quot;isTemplate&quot;:true,&quot;type&quot;:3}"/>
        <p:cNvGrpSpPr/>
        <p:nvPr/>
      </p:nvGrpSpPr>
      <p:grpSpPr>
        <a:xfrm>
          <a:off x="0" y="0"/>
          <a:ext cx="0" cy="0"/>
        </a:xfrm>
      </p:grpSpPr>
      <p:sp>
        <p:nvSpPr>
          <p:cNvPr id="12" name="Tencent" descr="{&quot;isTemplate&quot;:true,&quot;type&quot;:&quot;title&quot;,&quot;canOmit&quot;:false,&quot;range&quot;:0}"/>
          <p:cNvSpPr txBox="1"/>
          <p:nvPr/>
        </p:nvSpPr>
        <p:spPr>
          <a:xfrm>
            <a:off x="571500" y="1824744"/>
            <a:ext cx="6483350" cy="64135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3600" b="1">
                <a:latin typeface="微软雅黑"/>
                <a:ea typeface="微软雅黑"/>
              </a:rPr>
              <a:t>汇算清缴前的准备工作</a:t>
            </a:r>
            <a:endParaRPr lang="en-US" sz="3600" b="1">
              <a:latin typeface="微软雅黑"/>
              <a:ea typeface="微软雅黑"/>
            </a:endParaRPr>
          </a:p>
        </p:txBody>
      </p:sp>
      <p:sp>
        <p:nvSpPr>
          <p:cNvPr id="13" name="Tencent" descr="{&quot;isTemplate&quot;:true,&quot;type&quot;:&quot;content&quot;,&quot;canOmit&quot;:true,&quot;range&quot;:0}"/>
          <p:cNvSpPr txBox="1"/>
          <p:nvPr/>
        </p:nvSpPr>
        <p:spPr>
          <a:xfrm>
            <a:off x="571500" y="3429000"/>
            <a:ext cx="6480000" cy="3069432"/>
          </a:xfrm>
          <a:prstGeom prst="rect">
            <a:avLst/>
          </a:prstGeom>
          <a:noFill/>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纳税人应在汇算清缴前做好准备，确保申报信息的准确性</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收集并整理全年个人所得税相关凭证</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核对个人所得税专项附加扣除信息</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确保五险一金等扣除项目的准确性</a:t>
            </a:r>
            <a:endParaRPr/>
          </a:p>
          <a:p>
            <a:pPr marL="0" lvl="0"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纳税人还可以选择聘请专业人士或机构协助办理年度汇算清缴</a:t>
            </a:r>
            <a:endParaRPr/>
          </a:p>
        </p:txBody>
      </p:sp>
      <p:cxnSp>
        <p:nvCxnSpPr>
          <p:cNvPr id="14" name="直线连接符 9"/>
          <p:cNvCxnSpPr/>
          <p:nvPr/>
        </p:nvCxnSpPr>
        <p:spPr>
          <a:xfrm>
            <a:off x="660400" y="635000"/>
            <a:ext cx="5400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15" name="图片 1" descr="{&quot;isTemplate&quot;:true,&quot;type&quot;:&quot;image&quot;,&quot;canOmit&quot;:false,&quot;range&quot;:0}"/>
          <p:cNvPicPr>
            <a:picLocks noChangeAspect="1"/>
          </p:cNvPicPr>
          <p:nvPr/>
        </p:nvPicPr>
        <p:blipFill>
          <a:blip r:embed="rId2"/>
          <a:srcRect l="30807" r="30807"/>
          <a:stretch>
            <a:fillRect/>
          </a:stretch>
        </p:blipFill>
        <p:spPr>
          <a:xfrm>
            <a:off x="7512001" y="0"/>
            <a:ext cx="4679999" cy="6858000"/>
          </a:xfrm>
          <a:prstGeom prst="rect">
            <a:avLst/>
          </a:prstGeom>
        </p:spPr>
      </p:pic>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https://d.book118.com/815321110311011111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template_ppt_techno_ray_blue">
      <a:dk1>
        <a:srgbClr val="000000"/>
      </a:dk1>
      <a:lt1>
        <a:srgbClr val="FFFFFF"/>
      </a:lt1>
      <a:dk2>
        <a:srgbClr val="0A102F"/>
      </a:dk2>
      <a:lt2>
        <a:srgbClr val="DEEFF8"/>
      </a:lt2>
      <a:accent1>
        <a:srgbClr val="2A68D2"/>
      </a:accent1>
      <a:accent2>
        <a:srgbClr val="70AEE1"/>
      </a:accent2>
      <a:accent3>
        <a:srgbClr val="2B4FAD"/>
      </a:accent3>
      <a:accent4>
        <a:srgbClr val="F4796D"/>
      </a:accent4>
      <a:accent5>
        <a:srgbClr val="B53F55"/>
      </a:accent5>
      <a:accent6>
        <a:srgbClr val="7D2F61"/>
      </a:accent6>
      <a:hlink>
        <a:srgbClr val="175CEB"/>
      </a:hlink>
      <a:folHlink>
        <a:srgbClr val="81868F"/>
      </a:folHlink>
    </a:clrScheme>
    <a:fontScheme name="Arial Black-Arial">
      <a:majorFont>
        <a:latin typeface="Arial Black" panose="020b0a04020102020204"/>
        <a:ea typeface="微软雅黑"/>
        <a:cs typeface="Arial"/>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67</Paragraphs>
  <Slides>12</Slides>
  <Notes>0</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12</vt:i4>
      </vt:variant>
    </vt:vector>
  </HeadingPairs>
  <TitlesOfParts>
    <vt:vector baseType="lpstr" size="21">
      <vt:lpstr>Arial</vt:lpstr>
      <vt:lpstr>Calibri</vt:lpstr>
      <vt:lpstr>Arial Black</vt:lpstr>
      <vt:lpstr>微软雅黑</vt:lpstr>
      <vt:lpstr>黑体</vt:lpstr>
      <vt:lpstr>Microsoft YaHei</vt:lpstr>
      <vt:lpstr>Microsoft YaHei Light</vt:lpstr>
      <vt:lpstr>Microsoft Yahei</vt:lpstr>
      <vt:lpstr>Office Theme</vt:lpstr>
      <vt:lpstr>个人所得税综合所得年度汇算清缴</vt:lpstr>
      <vt:lpstr>个人所得税综合所得概述</vt:lpstr>
      <vt:lpstr>PowerPoint Presentation</vt:lpstr>
      <vt:lpstr>PowerPoint Presentation</vt:lpstr>
      <vt:lpstr>PowerPoint Presentation</vt:lpstr>
      <vt:lpstr>年度汇算清缴的重要性</vt:lpstr>
      <vt:lpstr>PowerPoint Presentation</vt:lpstr>
      <vt:lpstr>PowerPoint Presentation</vt:lpstr>
      <vt:lpstr>PowerPoint Presentation</vt:lpstr>
      <vt:lpstr>个人所得税综合所得年度汇算清缴流程</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2024-09-17T18:22:27.811</cp:lastPrinted>
  <dcterms:created xsi:type="dcterms:W3CDTF">2024-09-17T10:22:27Z</dcterms:created>
  <dcterms:modified xsi:type="dcterms:W3CDTF">2024-09-17T10:22:29Z</dcterms:modified>
</cp:coreProperties>
</file>