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70BEFBE-4CCF-4C74-9CD2-D8D0E36E76C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D79BF72-3582-4005-8A3E-5B54DB9586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BD9AE20-5A41-4FF1-B17B-E5F7643C431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E52F8D2F-D959-4794-AA21-DA3D6E54763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3CDB983-8A63-4D95-A2C1-549C0179242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8310F64-1F6F-449F-AB0D-5950263B2AA1}"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F38C70C1-B4D6-422B-8DCF-9D7445AF077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EF6F0A-DD11-486A-AA3C-04273BEBAB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19D1287-E0F7-420B-90F1-CEC4B59A472F}"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7F02FB-62EC-46EB-99E2-EAAC6290DD4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3AB7A3-BC67-4619-84FC-A82931FF40F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image" Target="../media/image20.jpeg" /><Relationship Id="rId5"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1.jpeg" /><Relationship Id="rId3" Type="http://schemas.openxmlformats.org/officeDocument/2006/relationships/image" Target="../media/image22.jpeg" /><Relationship Id="rId4" Type="http://schemas.openxmlformats.org/officeDocument/2006/relationships/image" Target="../media/image23.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81533022011001112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955091" y="1771650"/>
            <a:ext cx="8281818" cy="1950224"/>
          </a:xfrm>
          <a:prstGeom prst="rect">
            <a:avLst/>
          </a:prstGeom>
          <a:noFill/>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4950" b="1">
                <a:solidFill>
                  <a:srgbClr val="FFFFFF">
                    <a:alpha val="100000"/>
                  </a:srgbClr>
                </a:solidFill>
                <a:latin typeface="Microsoft Yahei"/>
                <a:ea typeface="Microsoft Yahei"/>
                <a:cs typeface="Microsoft Yahei"/>
              </a:rPr>
              <a:t>职业倦怠</a:t>
            </a:r>
            <a:endParaRPr lang="en-US" sz="1100"/>
          </a:p>
        </p:txBody>
      </p:sp>
      <p:sp>
        <p:nvSpPr>
          <p:cNvPr id="3" name="AutoShape 3"/>
          <p:cNvSpPr/>
          <p:nvPr/>
        </p:nvSpPr>
        <p:spPr>
          <a:xfrm>
            <a:off x="6000750" y="4095750"/>
            <a:ext cx="4101027"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25">
                <a:solidFill>
                  <a:srgbClr val="FFFFFF">
                    <a:alpha val="100000"/>
                  </a:srgbClr>
                </a:solidFill>
                <a:latin typeface="Microsoft Yahei"/>
                <a:ea typeface="Microsoft Yahei"/>
                <a:cs typeface="Microsoft Yahei"/>
              </a:rPr>
              <a:t>汇报时间：2024-02-03</a:t>
            </a:r>
            <a:endParaRPr lang="en-US" sz="1100"/>
          </a:p>
        </p:txBody>
      </p:sp>
      <p:sp>
        <p:nvSpPr>
          <p:cNvPr id="4" name="AutoShape 4"/>
          <p:cNvSpPr/>
          <p:nvPr/>
        </p:nvSpPr>
        <p:spPr>
          <a:xfrm>
            <a:off x="714375" y="4095750"/>
            <a:ext cx="4956128" cy="524871"/>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287250" cy="6857204"/>
          </a:xfrm>
          <a:prstGeom prst="rect">
            <a:avLst/>
          </a:prstGeom>
        </p:spPr>
      </p:pic>
      <p:sp>
        <p:nvSpPr>
          <p:cNvPr id="3" name="TextBox 3"/>
          <p:cNvSpPr txBox="1"/>
          <p:nvPr/>
        </p:nvSpPr>
        <p:spPr>
          <a:xfrm>
            <a:off x="2336170" y="682396"/>
            <a:ext cx="1539079" cy="823690"/>
          </a:xfrm>
          <a:prstGeom prst="rect">
            <a:avLst/>
          </a:prstGeom>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4950" b="1">
                <a:solidFill>
                  <a:srgbClr val="FFFFFF">
                    <a:alpha val="100000"/>
                  </a:srgbClr>
                </a:solidFill>
                <a:latin typeface="Microsoft Yahei"/>
                <a:ea typeface="Microsoft Yahei"/>
                <a:cs typeface="Microsoft Yahei"/>
              </a:rPr>
              <a:t>目录</a:t>
            </a:r>
          </a:p>
        </p:txBody>
      </p:sp>
      <p:sp>
        <p:nvSpPr>
          <p:cNvPr id="4" name="TextBox 4"/>
          <p:cNvSpPr txBox="1"/>
          <p:nvPr/>
        </p:nvSpPr>
        <p:spPr>
          <a:xfrm>
            <a:off x="5749260" y="682396"/>
            <a:ext cx="5359177" cy="45877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引言</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职业倦怠的成因分析</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职业倦怠的影响及后果</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职业倦怠的识别与评估</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职业倦怠的应对策略与建议</a:t>
            </a:r>
          </a:p>
          <a:p>
            <a:pPr marL="203200" lvl="0" indent="-203200">
              <a:lnSpc>
                <a:spcPct val="140000"/>
              </a:lnSpc>
              <a:spcBef>
                <a:spcPts val="375"/>
              </a:spcBef>
              <a:buFont typeface="Arial"/>
              <a:buChar char="•"/>
            </a:pPr>
            <a:r>
              <a:rPr lang="en-US" sz="2400">
                <a:solidFill>
                  <a:srgbClr val="FFFFFF">
                    <a:alpha val="100000"/>
                  </a:srgbClr>
                </a:solidFill>
                <a:latin typeface="Microsoft Yahei"/>
                <a:ea typeface="Microsoft Yahei"/>
                <a:cs typeface="Microsoft Yahei"/>
              </a:rPr>
              <a:t>职业倦怠的预防措施与长效机制</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引言</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6">
            <a:alphaModFix/>
          </a:blip>
          <a:stretch>
            <a:fillRect/>
          </a:stretch>
        </a:blipFill>
      </p:bgPr>
    </p:bg>
    <p:spTree>
      <p:nvGrpSpPr>
        <p:cNvPr id="1" name=""/>
        <p:cNvGrpSpPr/>
        <p:nvPr/>
      </p:nvGrpSpPr>
      <p:grpSpPr>
        <a:xfrm>
          <a:off x="0" y="0"/>
          <a:ext cx="0" cy="0"/>
        </a:xfrm>
      </p:grpSpPr>
      <p:sp>
        <p:nvSpPr>
          <p:cNvPr id="2" name="AutoShape 2"/>
          <p:cNvSpPr/>
          <p:nvPr/>
        </p:nvSpPr>
        <p:spPr>
          <a:xfrm>
            <a:off x="7497384" y="2173262"/>
            <a:ext cx="3857054" cy="65274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defRPr/>
            </a:pPr>
            <a:r>
              <a:rPr lang="en-US" sz="1200">
                <a:solidFill>
                  <a:schemeClr val="dk1">
                    <a:alpha val="100000"/>
                  </a:schemeClr>
                </a:solidFill>
                <a:latin typeface="Microsoft Yahei"/>
                <a:ea typeface="Microsoft Yahei"/>
                <a:cs typeface="Microsoft Yahei"/>
              </a:rPr>
              <a:t>探讨职业倦怠现象及其成因，为预防和缓解职业倦怠提供参考。</a:t>
            </a:r>
            <a:endParaRPr lang="en-US" sz="1100"/>
          </a:p>
        </p:txBody>
      </p:sp>
      <p:sp>
        <p:nvSpPr>
          <p:cNvPr id="3" name="AutoShape 3"/>
          <p:cNvSpPr/>
          <p:nvPr/>
        </p:nvSpPr>
        <p:spPr>
          <a:xfrm>
            <a:off x="6683187" y="2173262"/>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4" name="Group 4"/>
          <p:cNvGrpSpPr/>
          <p:nvPr/>
        </p:nvGrpSpPr>
        <p:grpSpPr>
          <a:xfrm>
            <a:off x="6816347" y="2303755"/>
            <a:ext cx="386524" cy="391763"/>
            <a:chOff x="6816347" y="2303755"/>
            <a:chExt cx="386524" cy="391763"/>
          </a:xfrm>
        </p:grpSpPr>
        <p:sp>
          <p:nvSpPr>
            <p:cNvPr id="5" name="Freeform 5"/>
            <p:cNvSpPr/>
            <p:nvPr/>
          </p:nvSpPr>
          <p:spPr>
            <a:xfrm>
              <a:off x="6822919" y="2564454"/>
              <a:ext cx="132397" cy="125730"/>
            </a:xfrm>
            <a:custGeom>
              <a:rect l="l" t="t" r="r" b="b"/>
              <a:pathLst>
                <a:path w="100" h="95">
                  <a:moveTo>
                    <a:pt x="14" y="95"/>
                  </a:moveTo>
                  <a:lnTo>
                    <a:pt x="0" y="80"/>
                  </a:lnTo>
                  <a:lnTo>
                    <a:pt x="85" y="0"/>
                  </a:lnTo>
                  <a:lnTo>
                    <a:pt x="100" y="14"/>
                  </a:lnTo>
                  <a:lnTo>
                    <a:pt x="14" y="9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919598" y="2498255"/>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995036" y="2303755"/>
              <a:ext cx="207835" cy="207835"/>
            </a:xfrm>
            <a:custGeom>
              <a:rect l="l" t="t"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816347" y="2385765"/>
              <a:ext cx="304419" cy="309753"/>
            </a:xfrm>
            <a:custGeom>
              <a:rect l="l" t="t"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9" name="AutoShape 9"/>
          <p:cNvSpPr/>
          <p:nvPr/>
        </p:nvSpPr>
        <p:spPr>
          <a:xfrm>
            <a:off x="6683187" y="3294307"/>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0" name="Group 10"/>
          <p:cNvGrpSpPr/>
          <p:nvPr/>
        </p:nvGrpSpPr>
        <p:grpSpPr>
          <a:xfrm>
            <a:off x="6811680" y="3422847"/>
            <a:ext cx="395764" cy="395668"/>
            <a:chOff x="6811680" y="3422847"/>
            <a:chExt cx="395764" cy="395668"/>
          </a:xfrm>
        </p:grpSpPr>
        <p:sp>
          <p:nvSpPr>
            <p:cNvPr id="11" name="Freeform 11"/>
            <p:cNvSpPr/>
            <p:nvPr/>
          </p:nvSpPr>
          <p:spPr>
            <a:xfrm>
              <a:off x="6859305" y="3655733"/>
              <a:ext cx="300419" cy="162782"/>
            </a:xfrm>
            <a:custGeom>
              <a:rect l="l" t="t" r="r" b="b"/>
              <a:pathLst>
                <a:path w="226"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6811680" y="3422847"/>
              <a:ext cx="395764" cy="228981"/>
            </a:xfrm>
            <a:custGeom>
              <a:rect l="l" t="t" r="r" b="b"/>
              <a:pathLst>
                <a:path w="299" h="173">
                  <a:moveTo>
                    <a:pt x="284" y="173"/>
                  </a:moveTo>
                  <a:lnTo>
                    <a:pt x="149" y="29"/>
                  </a:lnTo>
                  <a:lnTo>
                    <a:pt x="14" y="173"/>
                  </a:lnTo>
                  <a:lnTo>
                    <a:pt x="0" y="159"/>
                  </a:lnTo>
                  <a:lnTo>
                    <a:pt x="149" y="0"/>
                  </a:lnTo>
                  <a:lnTo>
                    <a:pt x="299" y="159"/>
                  </a:lnTo>
                  <a:lnTo>
                    <a:pt x="284" y="17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6958650" y="3655733"/>
              <a:ext cx="100584" cy="112490"/>
            </a:xfrm>
            <a:custGeom>
              <a:rect l="l" t="t" r="r" b="b"/>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6958650" y="3530003"/>
              <a:ext cx="100584" cy="100584"/>
            </a:xfrm>
            <a:custGeom>
              <a:rect l="l" t="t"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5" name="AutoShape 15"/>
          <p:cNvSpPr/>
          <p:nvPr/>
        </p:nvSpPr>
        <p:spPr>
          <a:xfrm>
            <a:off x="6692712" y="4617091"/>
            <a:ext cx="652748" cy="65274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6" name="Group 16"/>
          <p:cNvGrpSpPr/>
          <p:nvPr/>
        </p:nvGrpSpPr>
        <p:grpSpPr>
          <a:xfrm>
            <a:off x="6797440" y="4721819"/>
            <a:ext cx="443293" cy="443294"/>
            <a:chOff x="6797440" y="4721819"/>
            <a:chExt cx="443293" cy="443294"/>
          </a:xfrm>
        </p:grpSpPr>
        <p:sp>
          <p:nvSpPr>
            <p:cNvPr id="17" name="Freeform 17"/>
            <p:cNvSpPr/>
            <p:nvPr/>
          </p:nvSpPr>
          <p:spPr>
            <a:xfrm>
              <a:off x="6797440" y="4902032"/>
              <a:ext cx="97250" cy="165926"/>
            </a:xfrm>
            <a:custGeom>
              <a:rect l="l" t="t"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18"/>
            <p:cNvSpPr/>
            <p:nvPr/>
          </p:nvSpPr>
          <p:spPr>
            <a:xfrm>
              <a:off x="7143483" y="4902032"/>
              <a:ext cx="97250" cy="165926"/>
            </a:xfrm>
            <a:custGeom>
              <a:rect l="l" t="t"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7172058" y="5095104"/>
              <a:ext cx="41434" cy="41434"/>
            </a:xfrm>
            <a:custGeom>
              <a:rect l="l" t="t"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116337" y="5109391"/>
              <a:ext cx="55817" cy="27146"/>
            </a:xfrm>
            <a:prstGeom prst="rect">
              <a:avLst/>
            </a:pr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7040518" y="5082150"/>
              <a:ext cx="82963" cy="82963"/>
            </a:xfrm>
            <a:custGeom>
              <a:rect l="l" t="t"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6867448" y="4721819"/>
              <a:ext cx="304609" cy="151543"/>
            </a:xfrm>
            <a:custGeom>
              <a:rect l="l" t="t"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23" name="Picture 23"/>
          <p:cNvPicPr>
            <a:picLocks noChangeAspect="1"/>
          </p:cNvPicPr>
          <p:nvPr/>
        </p:nvPicPr>
        <p:blipFill>
          <a:blip r:embed="rId2"/>
          <a:srcRect t="1830" b="1830"/>
          <a:stretch>
            <a:fillRect/>
          </a:stretch>
        </p:blipFill>
        <p:spPr>
          <a:xfrm>
            <a:off x="573317" y="3848733"/>
            <a:ext cx="2634960" cy="2341801"/>
          </a:xfrm>
          <a:prstGeom prst="rect">
            <a:avLst/>
          </a:prstGeom>
        </p:spPr>
      </p:pic>
      <p:pic>
        <p:nvPicPr>
          <p:cNvPr id="24" name="Picture 24"/>
          <p:cNvPicPr>
            <a:picLocks noChangeAspect="1"/>
          </p:cNvPicPr>
          <p:nvPr/>
        </p:nvPicPr>
        <p:blipFill>
          <a:blip r:embed="rId3"/>
          <a:srcRect l="9579" r="9579"/>
          <a:stretch>
            <a:fillRect/>
          </a:stretch>
        </p:blipFill>
        <p:spPr>
          <a:xfrm>
            <a:off x="3337865" y="1324021"/>
            <a:ext cx="2689304" cy="2397530"/>
          </a:xfrm>
          <a:prstGeom prst="rect">
            <a:avLst/>
          </a:prstGeom>
        </p:spPr>
      </p:pic>
      <p:pic>
        <p:nvPicPr>
          <p:cNvPr id="25" name="Picture 25"/>
          <p:cNvPicPr>
            <a:picLocks noChangeAspect="1"/>
          </p:cNvPicPr>
          <p:nvPr/>
        </p:nvPicPr>
        <p:blipFill>
          <a:blip r:embed="rId4"/>
          <a:srcRect t="6461" b="6461"/>
          <a:stretch>
            <a:fillRect/>
          </a:stretch>
        </p:blipFill>
        <p:spPr>
          <a:xfrm>
            <a:off x="3337865" y="3848733"/>
            <a:ext cx="2689304" cy="2341801"/>
          </a:xfrm>
          <a:prstGeom prst="rect">
            <a:avLst/>
          </a:prstGeom>
        </p:spPr>
      </p:pic>
      <p:pic>
        <p:nvPicPr>
          <p:cNvPr id="26" name="Picture 26"/>
          <p:cNvPicPr>
            <a:picLocks noChangeAspect="1"/>
          </p:cNvPicPr>
          <p:nvPr/>
        </p:nvPicPr>
        <p:blipFill>
          <a:blip r:embed="rId5"/>
          <a:srcRect l="13767" r="13767"/>
          <a:stretch>
            <a:fillRect/>
          </a:stretch>
        </p:blipFill>
        <p:spPr>
          <a:xfrm>
            <a:off x="573317" y="1297445"/>
            <a:ext cx="2634960" cy="2424106"/>
          </a:xfrm>
          <a:prstGeom prst="rect">
            <a:avLst/>
          </a:prstGeom>
        </p:spPr>
      </p:pic>
      <p:sp>
        <p:nvSpPr>
          <p:cNvPr id="27" name="AutoShape 27"/>
          <p:cNvSpPr/>
          <p:nvPr/>
        </p:nvSpPr>
        <p:spPr>
          <a:xfrm>
            <a:off x="7497384" y="3334317"/>
            <a:ext cx="3914076" cy="71360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随着社会节奏的加快和工作压力的增大，职业倦怠已成为普遍关注的问题。</a:t>
            </a:r>
            <a:endParaRPr lang="en-US" sz="1100"/>
          </a:p>
        </p:txBody>
      </p:sp>
      <p:sp>
        <p:nvSpPr>
          <p:cNvPr id="28" name="AutoShape 28"/>
          <p:cNvSpPr/>
          <p:nvPr/>
        </p:nvSpPr>
        <p:spPr>
          <a:xfrm>
            <a:off x="7497384" y="4556231"/>
            <a:ext cx="3914076" cy="71360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200">
                <a:solidFill>
                  <a:schemeClr val="dk1">
                    <a:alpha val="100000"/>
                  </a:schemeClr>
                </a:solidFill>
                <a:latin typeface="Microsoft Yahei"/>
                <a:ea typeface="Microsoft Yahei"/>
                <a:cs typeface="Microsoft Yahei"/>
              </a:rPr>
              <a:t>本报告旨在分析职业倦怠对个人和组织的影响，并提出相应的对策建议。</a:t>
            </a:r>
            <a:endParaRPr lang="en-US" sz="1100"/>
          </a:p>
        </p:txBody>
      </p:sp>
      <p:grpSp>
        <p:nvGrpSpPr>
          <p:cNvPr id="29" name="Group 29"/>
          <p:cNvGrpSpPr/>
          <p:nvPr/>
        </p:nvGrpSpPr>
        <p:grpSpPr>
          <a:xfrm>
            <a:off x="454963" y="93878"/>
            <a:ext cx="10641129" cy="914400"/>
            <a:chOff x="454963" y="93878"/>
            <a:chExt cx="10641129" cy="914400"/>
          </a:xfrm>
        </p:grpSpPr>
        <p:sp>
          <p:nvSpPr>
            <p:cNvPr id="30" name="AutoShape 3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AutoShape 4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8" name="AutoShape 4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9" name="AutoShape 4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0" name="TextBox 5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目的和背景</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52957"/>
            <a:ext cx="2240823" cy="2240824"/>
          </a:xfrm>
          <a:prstGeom prst="ellipse">
            <a:avLst/>
          </a:prstGeom>
          <a:solidFill>
            <a:schemeClr val="accent1">
              <a:alpha val="100000"/>
            </a:schemeClr>
          </a:solidFill>
          <a:ln w="3143">
            <a:solidFill>
              <a:srgbClr val="FFFFFF">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52957"/>
            <a:ext cx="2240823" cy="2240824"/>
          </a:xfrm>
          <a:prstGeom prst="ellipse">
            <a:avLst/>
          </a:prstGeom>
          <a:solidFill>
            <a:schemeClr val="accent1">
              <a:alpha val="100000"/>
            </a:schemeClr>
          </a:solidFill>
          <a:ln w="3143">
            <a:solidFill>
              <a:srgbClr val="FFFFFF">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52957"/>
            <a:ext cx="2240823" cy="2240824"/>
          </a:xfrm>
          <a:prstGeom prst="ellipse">
            <a:avLst/>
          </a:prstGeom>
          <a:solidFill>
            <a:schemeClr val="accent1">
              <a:alpha val="100000"/>
            </a:schemeClr>
          </a:solidFill>
          <a:ln w="3143">
            <a:solidFill>
              <a:srgbClr val="FFFFFF">
                <a:alpha val="100000"/>
              </a:srgb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3032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职业倦怠是指个体在工作重压下产生的身心疲劳与耗竭的状态。</a:t>
            </a:r>
            <a:endParaRPr lang="en-US" sz="1100"/>
          </a:p>
        </p:txBody>
      </p:sp>
      <p:sp>
        <p:nvSpPr>
          <p:cNvPr id="7" name="AutoShape 7"/>
          <p:cNvSpPr/>
          <p:nvPr/>
        </p:nvSpPr>
        <p:spPr>
          <a:xfrm>
            <a:off x="513055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8" name="AutoShape 8"/>
          <p:cNvSpPr/>
          <p:nvPr/>
        </p:nvSpPr>
        <p:spPr>
          <a:xfrm>
            <a:off x="483894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职业倦怠不仅影响个人的身心健康和工作效率，还可能导致组织的人才流失和绩效下降。</a:t>
            </a:r>
            <a:endParaRPr lang="en-US" sz="1100"/>
          </a:p>
        </p:txBody>
      </p:sp>
      <p:sp>
        <p:nvSpPr>
          <p:cNvPr id="9" name="AutoShape 9"/>
          <p:cNvSpPr/>
          <p:nvPr/>
        </p:nvSpPr>
        <p:spPr>
          <a:xfrm>
            <a:off x="9139175" y="2670042"/>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0" name="AutoShape 10"/>
          <p:cNvSpPr/>
          <p:nvPr/>
        </p:nvSpPr>
        <p:spPr>
          <a:xfrm>
            <a:off x="8847563" y="4238206"/>
            <a:ext cx="2514113" cy="200105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425">
                <a:solidFill>
                  <a:schemeClr val="dk1">
                    <a:alpha val="100000"/>
                  </a:schemeClr>
                </a:solidFill>
                <a:latin typeface="Microsoft Yahei"/>
                <a:ea typeface="Microsoft Yahei"/>
                <a:cs typeface="Microsoft Yahei"/>
              </a:rPr>
              <a:t>因此，关注职业倦怠问题对于维护个人和组织的长远发展具有重要意义。</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职业倦怠的定义与重要性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3600381" y="1179195"/>
            <a:ext cx="5566410" cy="5224145"/>
          </a:xfrm>
          <a:custGeom>
            <a:rect l="l" t="t" r="r" b="b"/>
            <a:pathLst>
              <a:path w="21600" h="2160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汇报范围和内容概述</a:t>
              </a:r>
            </a:p>
          </p:txBody>
        </p:sp>
      </p:grpSp>
      <p:sp>
        <p:nvSpPr>
          <p:cNvPr id="25" name="TextBox 25"/>
          <p:cNvSpPr txBox="1"/>
          <p:nvPr/>
        </p:nvSpPr>
        <p:spPr>
          <a:xfrm>
            <a:off x="1161234" y="156975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本报告将介绍职业倦怠的概念、成因、影响及预防措施等方面的内容。</a:t>
            </a:r>
          </a:p>
        </p:txBody>
      </p:sp>
      <p:sp>
        <p:nvSpPr>
          <p:cNvPr id="26" name="TextBox 26"/>
          <p:cNvSpPr txBox="1"/>
          <p:nvPr/>
        </p:nvSpPr>
        <p:spPr>
          <a:xfrm>
            <a:off x="1094842" y="415841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首先，阐述职业倦怠的定义和内涵，明确其研究范畴。</a:t>
            </a:r>
          </a:p>
        </p:txBody>
      </p:sp>
      <p:sp>
        <p:nvSpPr>
          <p:cNvPr id="27" name="TextBox 27"/>
          <p:cNvSpPr txBox="1"/>
          <p:nvPr/>
        </p:nvSpPr>
        <p:spPr>
          <a:xfrm>
            <a:off x="6899028" y="1445268"/>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其次，分析职业倦怠的成因，包括工作压力、个人因素、组织因素等。</a:t>
            </a:r>
          </a:p>
        </p:txBody>
      </p:sp>
      <p:sp>
        <p:nvSpPr>
          <p:cNvPr id="28" name="TextBox 28"/>
          <p:cNvSpPr txBox="1"/>
          <p:nvPr/>
        </p:nvSpPr>
        <p:spPr>
          <a:xfrm>
            <a:off x="6899028" y="4698220"/>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接着，探讨职业倦怠对个人和组织的影响，包括身心健康、工作效率、人才流失等方面。</a:t>
            </a:r>
          </a:p>
        </p:txBody>
      </p:sp>
      <p:sp>
        <p:nvSpPr>
          <p:cNvPr id="29" name="TextBox 29"/>
          <p:cNvSpPr txBox="1"/>
          <p:nvPr/>
        </p:nvSpPr>
        <p:spPr>
          <a:xfrm>
            <a:off x="9482164" y="3015139"/>
            <a:ext cx="2267763" cy="155225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最后，提出预防和缓解职业倦怠的对策建议，为个人和组织提供有益的参考。</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职业倦怠的成因分析</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96696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2193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01</a:t>
            </a:r>
            <a:endParaRPr lang="en-US" sz="1100"/>
          </a:p>
        </p:txBody>
      </p:sp>
      <p:sp>
        <p:nvSpPr>
          <p:cNvPr id="4" name="AutoShape 4"/>
          <p:cNvSpPr/>
          <p:nvPr/>
        </p:nvSpPr>
        <p:spPr>
          <a:xfrm>
            <a:off x="497558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8984208" y="1809010"/>
            <a:ext cx="2240823" cy="2240824"/>
          </a:xfrm>
          <a:prstGeom prst="ellipse">
            <a:avLst/>
          </a:prstGeom>
          <a:solidFill>
            <a:schemeClr val="accent2">
              <a:alpha val="100000"/>
            </a:schemeClr>
          </a:solidFill>
          <a:ln w="3143">
            <a:solidFill>
              <a:srgbClr val="53BAE9">
                <a:alpha val="100000"/>
              </a:srgb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98656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工作量过大</a:t>
            </a:r>
          </a:p>
        </p:txBody>
      </p:sp>
      <p:sp>
        <p:nvSpPr>
          <p:cNvPr id="7" name="AutoShape 7"/>
          <p:cNvSpPr/>
          <p:nvPr/>
        </p:nvSpPr>
        <p:spPr>
          <a:xfrm>
            <a:off x="83032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长时间承担过多的工作任务，导致身心疲惫。</a:t>
            </a:r>
            <a:endParaRPr lang="en-US" sz="1100"/>
          </a:p>
        </p:txBody>
      </p:sp>
      <p:sp>
        <p:nvSpPr>
          <p:cNvPr id="8" name="AutoShape 8"/>
          <p:cNvSpPr/>
          <p:nvPr/>
        </p:nvSpPr>
        <p:spPr>
          <a:xfrm>
            <a:off x="513055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02</a:t>
            </a:r>
            <a:endParaRPr lang="en-US" sz="1100"/>
          </a:p>
        </p:txBody>
      </p:sp>
      <p:sp>
        <p:nvSpPr>
          <p:cNvPr id="9" name="TextBox 9"/>
          <p:cNvSpPr txBox="1"/>
          <p:nvPr/>
        </p:nvSpPr>
        <p:spPr>
          <a:xfrm>
            <a:off x="499518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工作要求过高</a:t>
            </a:r>
          </a:p>
        </p:txBody>
      </p:sp>
      <p:sp>
        <p:nvSpPr>
          <p:cNvPr id="10" name="AutoShape 10"/>
          <p:cNvSpPr/>
          <p:nvPr/>
        </p:nvSpPr>
        <p:spPr>
          <a:xfrm>
            <a:off x="483894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对工作的质量和效率要求过高，难以达到预期目标。</a:t>
            </a:r>
            <a:endParaRPr lang="en-US" sz="1100"/>
          </a:p>
        </p:txBody>
      </p:sp>
      <p:sp>
        <p:nvSpPr>
          <p:cNvPr id="11" name="AutoShape 11"/>
          <p:cNvSpPr/>
          <p:nvPr/>
        </p:nvSpPr>
        <p:spPr>
          <a:xfrm>
            <a:off x="9139175" y="2454645"/>
            <a:ext cx="1930890" cy="646330"/>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600">
                <a:solidFill>
                  <a:srgbClr val="FFFFFF">
                    <a:alpha val="100000"/>
                  </a:srgbClr>
                </a:solidFill>
                <a:latin typeface="Microsoft Yahei"/>
                <a:ea typeface="Microsoft Yahei"/>
                <a:cs typeface="Microsoft Yahei"/>
              </a:rPr>
              <a:t>03</a:t>
            </a:r>
            <a:endParaRPr lang="en-US" sz="1100"/>
          </a:p>
        </p:txBody>
      </p:sp>
      <p:sp>
        <p:nvSpPr>
          <p:cNvPr id="12" name="TextBox 12"/>
          <p:cNvSpPr txBox="1"/>
          <p:nvPr/>
        </p:nvSpPr>
        <p:spPr>
          <a:xfrm>
            <a:off x="9003801" y="3181627"/>
            <a:ext cx="2221230" cy="3486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575" b="1">
                <a:solidFill>
                  <a:srgbClr val="FFFFFF">
                    <a:alpha val="100000"/>
                  </a:srgbClr>
                </a:solidFill>
                <a:latin typeface="Microsoft Yahei"/>
                <a:ea typeface="Microsoft Yahei"/>
                <a:cs typeface="Microsoft Yahei"/>
              </a:rPr>
              <a:t>时间压力</a:t>
            </a:r>
          </a:p>
        </p:txBody>
      </p:sp>
      <p:sp>
        <p:nvSpPr>
          <p:cNvPr id="13" name="AutoShape 13"/>
          <p:cNvSpPr/>
          <p:nvPr/>
        </p:nvSpPr>
        <p:spPr>
          <a:xfrm>
            <a:off x="8847563" y="4523956"/>
            <a:ext cx="2514113" cy="132846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sz="1350">
                <a:solidFill>
                  <a:schemeClr val="dk1">
                    <a:alpha val="100000"/>
                  </a:schemeClr>
                </a:solidFill>
                <a:latin typeface="Microsoft Yahei"/>
                <a:ea typeface="Microsoft Yahei"/>
                <a:cs typeface="Microsoft Yahei"/>
              </a:rPr>
              <a:t>紧迫的工作时间限制，导致无法充分休息和放松。</a:t>
            </a:r>
            <a:endParaRPr lang="en-US" sz="1100"/>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工作压力过大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9358" y="2191992"/>
            <a:ext cx="1600605" cy="731803"/>
          </a:xfrm>
          <a:prstGeom prst="rect">
            <a:avLst/>
          </a:prstGeom>
          <a:solidFill>
            <a:schemeClr val="accent1">
              <a:alpha val="67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67000"/>
                  </a:schemeClr>
                </a:solidFill>
                <a:latin typeface="Microsoft Yahei"/>
                <a:ea typeface="Microsoft Yahei"/>
                <a:cs typeface="Microsoft Yahei"/>
              </a:rPr>
              <a:t>01</a:t>
            </a:r>
            <a:endParaRPr lang="en-US" sz="1100"/>
          </a:p>
        </p:txBody>
      </p:sp>
      <p:sp>
        <p:nvSpPr>
          <p:cNvPr id="3" name="AutoShape 3"/>
          <p:cNvSpPr/>
          <p:nvPr/>
        </p:nvSpPr>
        <p:spPr>
          <a:xfrm>
            <a:off x="2219963" y="2191992"/>
            <a:ext cx="5479433" cy="731803"/>
          </a:xfrm>
          <a:prstGeom prst="rect">
            <a:avLst/>
          </a:prstGeom>
          <a:solidFill>
            <a:schemeClr val="accent1">
              <a:alpha val="84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84000"/>
                  </a:schemeClr>
                </a:solidFill>
                <a:latin typeface="Microsoft Yahei"/>
                <a:ea typeface="Microsoft Yahei"/>
                <a:cs typeface="Microsoft Yahei"/>
              </a:rPr>
              <a:t>02</a:t>
            </a:r>
            <a:endParaRPr lang="en-US" sz="1100"/>
          </a:p>
        </p:txBody>
      </p:sp>
      <p:sp>
        <p:nvSpPr>
          <p:cNvPr id="4" name="AutoShape 4"/>
          <p:cNvSpPr/>
          <p:nvPr/>
        </p:nvSpPr>
        <p:spPr>
          <a:xfrm>
            <a:off x="7699396" y="2191992"/>
            <a:ext cx="3873249" cy="731803"/>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799">
                <a:solidFill>
                  <a:schemeClr val="lt1">
                    <a:alpha val="100000"/>
                  </a:schemeClr>
                </a:solidFill>
                <a:latin typeface="Microsoft Yahei"/>
                <a:ea typeface="Microsoft Yahei"/>
                <a:cs typeface="Microsoft Yahei"/>
              </a:rPr>
              <a:t>03</a:t>
            </a:r>
            <a:endParaRPr lang="en-US" sz="1100"/>
          </a:p>
        </p:txBody>
      </p:sp>
      <p:sp>
        <p:nvSpPr>
          <p:cNvPr id="5" name="AutoShape 5"/>
          <p:cNvSpPr/>
          <p:nvPr/>
        </p:nvSpPr>
        <p:spPr>
          <a:xfrm>
            <a:off x="619358" y="4213754"/>
            <a:ext cx="3464154" cy="155501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在工作中缺乏决策权，无法对工作进行自主安排。</a:t>
            </a:r>
            <a:endParaRPr lang="en-US" sz="1100"/>
          </a:p>
        </p:txBody>
      </p:sp>
      <p:sp>
        <p:nvSpPr>
          <p:cNvPr id="6" name="AutoShape 6"/>
          <p:cNvSpPr/>
          <p:nvPr/>
        </p:nvSpPr>
        <p:spPr>
          <a:xfrm>
            <a:off x="619358" y="3627301"/>
            <a:ext cx="3358143"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决策权受限</a:t>
            </a:r>
            <a:endParaRPr lang="en-US" sz="1100"/>
          </a:p>
        </p:txBody>
      </p:sp>
      <p:sp>
        <p:nvSpPr>
          <p:cNvPr id="7" name="AutoShape 7"/>
          <p:cNvSpPr/>
          <p:nvPr/>
        </p:nvSpPr>
        <p:spPr>
          <a:xfrm>
            <a:off x="4363925" y="4213754"/>
            <a:ext cx="3464154" cy="1271197"/>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长期从事重复、单调的工作内容，缺乏挑战性和创新性。</a:t>
            </a:r>
            <a:endParaRPr lang="en-US" sz="1100"/>
          </a:p>
        </p:txBody>
      </p:sp>
      <p:sp>
        <p:nvSpPr>
          <p:cNvPr id="8" name="AutoShape 8"/>
          <p:cNvSpPr/>
          <p:nvPr/>
        </p:nvSpPr>
        <p:spPr>
          <a:xfrm>
            <a:off x="4363925" y="3627301"/>
            <a:ext cx="3335471"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工作内容单调</a:t>
            </a:r>
            <a:endParaRPr lang="en-US" sz="1100"/>
          </a:p>
        </p:txBody>
      </p:sp>
      <p:sp>
        <p:nvSpPr>
          <p:cNvPr id="9" name="AutoShape 9"/>
          <p:cNvSpPr/>
          <p:nvPr/>
        </p:nvSpPr>
        <p:spPr>
          <a:xfrm>
            <a:off x="8108491" y="4213754"/>
            <a:ext cx="3464154" cy="144585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defRPr/>
            </a:pPr>
            <a:r>
              <a:rPr lang="en-US" sz="1425">
                <a:solidFill>
                  <a:schemeClr val="dk1">
                    <a:alpha val="100000"/>
                  </a:schemeClr>
                </a:solidFill>
                <a:latin typeface="Microsoft Yahei"/>
                <a:ea typeface="Microsoft Yahei"/>
                <a:cs typeface="Microsoft Yahei"/>
              </a:rPr>
              <a:t>工作中无法发挥个人的专业技能和特长，缺乏成就感。</a:t>
            </a:r>
            <a:endParaRPr lang="en-US" sz="1100"/>
          </a:p>
        </p:txBody>
      </p:sp>
      <p:sp>
        <p:nvSpPr>
          <p:cNvPr id="10" name="AutoShape 10"/>
          <p:cNvSpPr/>
          <p:nvPr/>
        </p:nvSpPr>
        <p:spPr>
          <a:xfrm>
            <a:off x="8108491" y="3627301"/>
            <a:ext cx="3373750" cy="369332"/>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575" b="1">
                <a:solidFill>
                  <a:schemeClr val="accent1">
                    <a:alpha val="100000"/>
                  </a:schemeClr>
                </a:solidFill>
                <a:latin typeface="Microsoft Yahei"/>
                <a:ea typeface="Microsoft Yahei"/>
                <a:cs typeface="Microsoft Yahei"/>
              </a:rPr>
              <a:t>无法发挥个人特长</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缺乏工作自主权</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12707" b="12707"/>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5319" b="5319"/>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5319" b="531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职业发展停滞</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晋升机会有限</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在工作中晋升机会有限，职业发展受阻。</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薪酬水平不满意</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对个人薪酬水平不满意，缺乏工作动力。</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培训和发展机会不足</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组织提供的培训和发展机会不足，无法满足个人成长需求。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与同事或上级关系紧张，导致工作氛围不愉快。</a:t>
            </a:r>
          </a:p>
        </p:txBody>
      </p:sp>
      <p:sp>
        <p:nvSpPr>
          <p:cNvPr id="4" name="TextBox 4"/>
          <p:cNvSpPr txBox="1"/>
          <p:nvPr/>
        </p:nvSpPr>
        <p:spPr>
          <a:xfrm>
            <a:off x="990089"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人际关系紧张</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122" r="1312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组织文化不适应</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t="1375" b="1375"/>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a:ln>
            <a:solidFill>
              <a:schemeClr val="accent1">
                <a:alpha val="100000"/>
              </a:schemeClr>
            </a:solidFill>
          </a:ln>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领导风格不佳</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a:ln>
            <a:solidFill>
              <a:schemeClr val="accent1">
                <a:alpha val="10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8083" r="8083"/>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个人价值观与组织文化不匹配，难以融入组织。</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领导的管理方式和风格与个人期望不符，导致工作积极性受挫。</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组织氛围不佳</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706395" y="2969779"/>
            <a:ext cx="6779209" cy="1362191"/>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375"/>
              </a:spcBef>
            </a:pPr>
            <a:r>
              <a:rPr lang="en-US" sz="4500" b="1">
                <a:solidFill>
                  <a:srgbClr val="FFFFFF">
                    <a:alpha val="100000"/>
                  </a:srgbClr>
                </a:solidFill>
                <a:latin typeface="Microsoft Yahei"/>
                <a:ea typeface="Microsoft Yahei"/>
                <a:cs typeface="Microsoft Yahei"/>
              </a:rPr>
              <a:t>职业倦怠的影响及后果</a:t>
            </a:r>
          </a:p>
        </p:txBody>
      </p:sp>
      <p:sp>
        <p:nvSpPr>
          <p:cNvPr id="3" name="TextBox 3"/>
          <p:cNvSpPr txBox="1"/>
          <p:nvPr/>
        </p:nvSpPr>
        <p:spPr>
          <a:xfrm>
            <a:off x="3563014" y="1906186"/>
            <a:ext cx="5065972" cy="823690"/>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950" b="1">
                <a:solidFill>
                  <a:srgbClr val="FFFFFF">
                    <a:alpha val="100000"/>
                  </a:srgbClr>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长时间的工作压力和缺乏休息可能导致身体疲惫、免疫力下降，甚至引发慢性疾病。</a:t>
            </a:r>
          </a:p>
        </p:txBody>
      </p:sp>
      <p:pic>
        <p:nvPicPr>
          <p:cNvPr id="4" name="Picture 4"/>
          <p:cNvPicPr>
            <a:picLocks noChangeAspect="1"/>
          </p:cNvPicPr>
          <p:nvPr/>
        </p:nvPicPr>
        <p:blipFill>
          <a:blip r:embed="rId2"/>
          <a:srcRect l="13792" r="13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5250" r="15250"/>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9500" r="950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身心健康受损</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职业倦怠会降低工作积极性和动力，导致注意力不集中、思维迟缓，从而影响工作效率和质量。</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工作效率下降</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由于工作表现不佳，可能错失晋升机会或职业发展停滞不前。</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职业发展受阻</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对个人的影响</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职业倦怠可能在团队中蔓延，导致整个团队士气低落、缺乏凝聚力。</a:t>
            </a:r>
          </a:p>
        </p:txBody>
      </p:sp>
      <p:pic>
        <p:nvPicPr>
          <p:cNvPr id="6" name="Picture 6"/>
          <p:cNvPicPr>
            <a:picLocks noChangeAspect="1"/>
          </p:cNvPicPr>
          <p:nvPr/>
        </p:nvPicPr>
        <p:blipFill>
          <a:blip r:embed="rId2"/>
          <a:srcRect l="14575" r="145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团队士气低落</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倦怠的员工可能不愿意参与团队讨论和协作，导致沟通不畅、工作难以推进。</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沟通协作受阻</a:t>
            </a:r>
          </a:p>
        </p:txBody>
      </p:sp>
      <p:pic>
        <p:nvPicPr>
          <p:cNvPr id="10" name="Picture 10"/>
          <p:cNvPicPr>
            <a:picLocks noChangeAspect="1"/>
          </p:cNvPicPr>
          <p:nvPr/>
        </p:nvPicPr>
        <p:blipFill>
          <a:blip r:embed="rId3"/>
          <a:srcRect l="16625" r="16625"/>
          <a:stretch>
            <a:fillRect/>
          </a:stretch>
        </p:blipFill>
        <p:spPr>
          <a:xfrm>
            <a:off x="5820153" y="3595858"/>
            <a:ext cx="2380229" cy="2380229"/>
          </a:xfrm>
          <a:prstGeom prst="ellipse">
            <a:avLst/>
          </a:prstGeom>
        </p:spPr>
      </p:pic>
      <p:pic>
        <p:nvPicPr>
          <p:cNvPr id="11" name="Picture 11"/>
          <p:cNvPicPr>
            <a:picLocks noChangeAspect="1"/>
          </p:cNvPicPr>
          <p:nvPr/>
        </p:nvPicPr>
        <p:blipFill>
          <a:blip r:embed="rId4"/>
          <a:srcRect t="16675" b="16675"/>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团队成员的职业倦怠可能影响整个团队的绩效表现，降低工作效率和成果质量。</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团队绩效下降</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对团队的影响</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592974"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67942"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33696" y="2746815"/>
            <a:ext cx="3456116" cy="3055762"/>
          </a:xfrm>
          <a:prstGeom prst="roundRect">
            <a:avLst>
              <a:gd name="adj" fmla="val 12500"/>
            </a:avLst>
          </a:prstGeom>
          <a:solidFill>
            <a:schemeClr val="lt1">
              <a:alpha val="100000"/>
            </a:schemeClr>
          </a:solidFill>
          <a:ln w="19050">
            <a:solidFill>
              <a:schemeClr val="accent1">
                <a:alpha val="100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rot="-2700000" flipH="1" flipV="1">
            <a:off x="5274866"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583677"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组织形象受损</a:t>
            </a:r>
          </a:p>
        </p:txBody>
      </p:sp>
      <p:sp>
        <p:nvSpPr>
          <p:cNvPr id="7" name="TextBox 7"/>
          <p:cNvSpPr txBox="1"/>
          <p:nvPr/>
        </p:nvSpPr>
        <p:spPr>
          <a:xfrm>
            <a:off x="4613687"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员工因职业倦怠而表现出的消极态度和行为可能影响客户对组织的评价，损害组织形象。</a:t>
            </a:r>
          </a:p>
        </p:txBody>
      </p:sp>
      <p:sp>
        <p:nvSpPr>
          <p:cNvPr id="8" name="AutoShape 8"/>
          <p:cNvSpPr/>
          <p:nvPr/>
        </p:nvSpPr>
        <p:spPr>
          <a:xfrm>
            <a:off x="5818204"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rot="-2700000" flipH="1" flipV="1">
            <a:off x="1499898"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8710"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人才流失</a:t>
            </a:r>
          </a:p>
        </p:txBody>
      </p:sp>
      <p:sp>
        <p:nvSpPr>
          <p:cNvPr id="11" name="TextBox 11"/>
          <p:cNvSpPr txBox="1"/>
          <p:nvPr/>
        </p:nvSpPr>
        <p:spPr>
          <a:xfrm>
            <a:off x="838719"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职业倦怠可能导致优秀员工离职，增加组织的人才流失成本。</a:t>
            </a:r>
          </a:p>
        </p:txBody>
      </p:sp>
      <p:sp>
        <p:nvSpPr>
          <p:cNvPr id="12" name="AutoShape 12"/>
          <p:cNvSpPr/>
          <p:nvPr/>
        </p:nvSpPr>
        <p:spPr>
          <a:xfrm>
            <a:off x="2043236"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rot="-2700000" flipH="1" flipV="1">
            <a:off x="9040620" y="1333321"/>
            <a:ext cx="1642268" cy="1642268"/>
          </a:xfrm>
          <a:prstGeom prst="teardrop">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TextBox 14"/>
          <p:cNvSpPr txBox="1"/>
          <p:nvPr/>
        </p:nvSpPr>
        <p:spPr>
          <a:xfrm>
            <a:off x="8349432" y="3404616"/>
            <a:ext cx="3024645"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pPr>
            <a:r>
              <a:rPr lang="en-US" sz="2025" b="1">
                <a:solidFill>
                  <a:schemeClr val="accent1">
                    <a:alpha val="100000"/>
                  </a:schemeClr>
                </a:solidFill>
                <a:latin typeface="Microsoft Yahei"/>
                <a:ea typeface="Microsoft Yahei"/>
                <a:cs typeface="Microsoft Yahei"/>
              </a:rPr>
              <a:t>经营业绩下滑</a:t>
            </a:r>
          </a:p>
        </p:txBody>
      </p:sp>
      <p:sp>
        <p:nvSpPr>
          <p:cNvPr id="15" name="TextBox 15"/>
          <p:cNvSpPr txBox="1"/>
          <p:nvPr/>
        </p:nvSpPr>
        <p:spPr>
          <a:xfrm>
            <a:off x="8379441" y="3923118"/>
            <a:ext cx="2964626"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员工职业倦怠导致的生产效率下降和客户服务质量降低可能影响组织的经营业绩和市场竞争力。</a:t>
            </a:r>
          </a:p>
        </p:txBody>
      </p:sp>
      <p:sp>
        <p:nvSpPr>
          <p:cNvPr id="16" name="AutoShape 16"/>
          <p:cNvSpPr/>
          <p:nvPr/>
        </p:nvSpPr>
        <p:spPr>
          <a:xfrm>
            <a:off x="9583957" y="5524781"/>
            <a:ext cx="555593" cy="81705"/>
          </a:xfrm>
          <a:prstGeom prst="roundRect">
            <a:avLst>
              <a:gd name="adj" fmla="val 1250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7" name="Picture 17"/>
          <p:cNvPicPr>
            <a:picLocks noChangeAspect="1"/>
          </p:cNvPicPr>
          <p:nvPr/>
        </p:nvPicPr>
        <p:blipFill>
          <a:blip r:embed="rId2">
            <a:alphaModFix/>
          </a:blip>
          <a:srcRect l="18958" r="18958"/>
          <a:stretch>
            <a:fillRect/>
          </a:stretch>
        </p:blipFill>
        <p:spPr>
          <a:xfrm>
            <a:off x="1583319" y="1416742"/>
            <a:ext cx="1475427" cy="1475427"/>
          </a:xfrm>
          <a:prstGeom prst="ellipse">
            <a:avLst/>
          </a:prstGeom>
        </p:spPr>
      </p:pic>
      <p:pic>
        <p:nvPicPr>
          <p:cNvPr id="18" name="Picture 18"/>
          <p:cNvPicPr>
            <a:picLocks noChangeAspect="1"/>
          </p:cNvPicPr>
          <p:nvPr/>
        </p:nvPicPr>
        <p:blipFill>
          <a:blip r:embed="rId3">
            <a:alphaModFix/>
          </a:blip>
          <a:srcRect l="15250" r="15250"/>
          <a:stretch>
            <a:fillRect/>
          </a:stretch>
        </p:blipFill>
        <p:spPr>
          <a:xfrm>
            <a:off x="5358286" y="1416742"/>
            <a:ext cx="1475427" cy="1475427"/>
          </a:xfrm>
          <a:prstGeom prst="ellipse">
            <a:avLst/>
          </a:prstGeom>
        </p:spPr>
      </p:pic>
      <p:pic>
        <p:nvPicPr>
          <p:cNvPr id="19" name="Picture 19"/>
          <p:cNvPicPr>
            <a:picLocks noChangeAspect="1"/>
          </p:cNvPicPr>
          <p:nvPr/>
        </p:nvPicPr>
        <p:blipFill>
          <a:blip r:embed="rId4">
            <a:alphaModFix/>
          </a:blip>
          <a:srcRect l="12500" r="12500"/>
          <a:stretch>
            <a:fillRect/>
          </a:stretch>
        </p:blipFill>
        <p:spPr>
          <a:xfrm>
            <a:off x="9121095" y="1416742"/>
            <a:ext cx="1475427" cy="1475427"/>
          </a:xfrm>
          <a:prstGeom prst="ellipse">
            <a:avLst/>
          </a:prstGeom>
        </p:spPr>
      </p:pic>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对组织的影响</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https://d.book118.com/815330220110011120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1C7EBD"/>
      </a:dk1>
      <a:lt1>
        <a:srgbClr val="F4FBFF"/>
      </a:lt1>
      <a:dk2>
        <a:srgbClr val="5CACDF"/>
      </a:dk2>
      <a:lt2>
        <a:srgbClr val="E0F4FF"/>
      </a:lt2>
      <a:accent1>
        <a:srgbClr val="43AEF2"/>
      </a:accent1>
      <a:accent2>
        <a:srgbClr val="64BDF5"/>
      </a:accent2>
      <a:accent3>
        <a:srgbClr val="84CDFA"/>
      </a:accent3>
      <a:accent4>
        <a:srgbClr val="87DDF1"/>
      </a:accent4>
      <a:accent5>
        <a:srgbClr val="7AAED5"/>
      </a:accent5>
      <a:accent6>
        <a:srgbClr val="C7E1F0"/>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92</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2024-09-22T18:39:39.044</cp:lastPrinted>
  <dcterms:created xsi:type="dcterms:W3CDTF">2024-09-22T10:39:39Z</dcterms:created>
  <dcterms:modified xsi:type="dcterms:W3CDTF">2024-09-22T10:39:41Z</dcterms:modified>
</cp:coreProperties>
</file>