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DRJWRQ+MS-UIGothic"/>
      <p:regular r:id="rId15"/>
    </p:embeddedFont>
    <p:embeddedFont>
      <p:font typeface="NAMPIB+ASHAOP+ArialMT"/>
      <p:regular r:id="rId16"/>
    </p:embeddedFont>
    <p:embeddedFont>
      <p:font typeface="MMUBCG+MBCTEW+MicrosoftYaHei-Bold"/>
      <p:regular r:id="rId17"/>
    </p:embeddedFont>
    <p:embeddedFont>
      <p:font typeface="KJONJH+UPCNTI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8D989A-B00F-49A9-B70F-E623C0F87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D92F2-B184-40B1-A3C2-52D4AC0B2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DCCC2-9F20-4A36-A30C-D0FA21B44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4C0821-B9CC-440D-9DBA-537A59155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52DD55-F096-4FE3-BE23-2BECFAF39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99CCF0-8A13-4AAE-A86F-B2C6812B6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F51C04-583A-4FE9-8537-D320A5449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CA4B56-E436-4907-A005-EA92DB690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B66F7D-3E77-4E36-8B43-67398C0F9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57797-6CD1-44B4-8014-DBFA71E03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5E2BA-E198-4CCB-827D-3F59C21E8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343300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38170" y="1759739"/>
            <a:ext cx="689303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DRJWRQ+MS-UIGothic"/>
                <a:cs typeface="DRJWRQ+MS-UIGothic"/>
              </a:rPr>
              <a:t>五星</a:t>
            </a:r>
            <a:r>
              <a:rPr sz="5150" spc="23">
                <a:solidFill>
                  <a:srgbClr val="000000"/>
                </a:solidFill>
                <a:latin typeface="SimSun"/>
                <a:cs typeface="SimSun"/>
              </a:rPr>
              <a:t>级员</a:t>
            </a:r>
            <a:r>
              <a:rPr sz="5150" spc="25">
                <a:solidFill>
                  <a:srgbClr val="000000"/>
                </a:solidFill>
                <a:latin typeface="DRJWRQ+MS-UIGothic"/>
                <a:cs typeface="DRJWRQ+MS-UIGothic"/>
              </a:rPr>
              <a:t>工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训练课</a:t>
            </a:r>
            <a:r>
              <a:rPr sz="5150">
                <a:solidFill>
                  <a:srgbClr val="000000"/>
                </a:solidFill>
                <a:latin typeface="DRJWRQ+MS-UIGothic"/>
                <a:cs typeface="DRJWRQ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490509" cy="2978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NAMPIB+ASHAOP+ArialMT"/>
                <a:cs typeface="NAMPIB+ASHAOP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员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工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职业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素养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NAMPIB+ASHAOP+ArialMT"/>
                <a:cs typeface="NAMPIB+ASHAOP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高效沟通技巧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NAMPIB+ASHAOP+ArialMT"/>
                <a:cs typeface="NAMPIB+ASHAOP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时间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管理技巧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NAMPIB+ASHAOP+ArialMT"/>
                <a:cs typeface="NAMPIB+ASHAOP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团队协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作能力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NAMPIB+ASHAOP+ArialMT"/>
                <a:cs typeface="NAMPIB+ASHAOP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解决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问题</a:t>
            </a:r>
            <a:r>
              <a:rPr sz="2400">
                <a:solidFill>
                  <a:srgbClr val="AF79DE"/>
                </a:solidFill>
                <a:latin typeface="DRJWRQ+MS-UIGothic"/>
                <a:cs typeface="DRJWRQ+MS-UIGothic"/>
              </a:rPr>
              <a:t>能力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MMUBCG+MBCTEW+MicrosoftYaHei-Bold"/>
                <a:cs typeface="MMUBCG+MBCTE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9945" y="376839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3800" spc="23">
                <a:solidFill>
                  <a:srgbClr val="000000"/>
                </a:solidFill>
                <a:latin typeface="DRJWRQ+MS-UIGothic"/>
                <a:cs typeface="DRJWRQ+MS-UIGothic"/>
              </a:rPr>
              <a:t>工</a:t>
            </a:r>
            <a:r>
              <a:rPr sz="3800" spc="25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3800" spc="27">
                <a:solidFill>
                  <a:srgbClr val="000000"/>
                </a:solidFill>
                <a:latin typeface="DRJWRQ+MS-UIGothic"/>
                <a:cs typeface="DRJWRQ+MS-UIGothic"/>
              </a:rPr>
              <a:t>素养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职业态</a:t>
            </a: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 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6839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良好的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职业态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度是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素养的核心，它决定了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待工作的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度和行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DRJWRQ+MS-UIGothic"/>
                <a:cs typeface="DRJWRQ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0215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职业态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度包括敬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精神、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责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任心、忠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度等方面。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应该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以高度的敬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精神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待工作，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，尽心尽力，不推卸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责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任，不抱怨工作。同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应该对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公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司忠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，保守公司机密，不从事与公司利益相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违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背的行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职业</a:t>
            </a: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行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6890" y="1652174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33470" y="2755638"/>
            <a:ext cx="81776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工在工作中表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出来的行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方式，它反映了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素养和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能力。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38619" y="401373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AF79DE"/>
                </a:solidFill>
                <a:latin typeface="DRJWRQ+MS-UIGothic"/>
                <a:cs typeface="DRJWRQ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33470" y="4602853"/>
            <a:ext cx="810406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包括沟通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作、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合作、高效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行等方面。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良好的沟通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作能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力，能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有效地与同事、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领导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、客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行沟通交流，达成共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。同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合作意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融入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团队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自己的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，共同完成任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。此外，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还应该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具</a:t>
            </a:r>
          </a:p>
          <a:p>
            <a:pPr marL="1047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高效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行能力，能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快速准确地完成任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，提高工作效率。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职业</a:t>
            </a: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精神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9039" y="2324893"/>
            <a:ext cx="114681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24109" y="232489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AF79D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AF79DE"/>
                </a:solidFill>
                <a:latin typeface="DRJWRQ+MS-UIGothic"/>
                <a:cs typeface="DRJWRQ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039" y="3145643"/>
            <a:ext cx="335184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精神是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工在工作中表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出来的精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貌，它体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工的工作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度和工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作作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DRJWRQ+MS-UIGothic"/>
                <a:cs typeface="DRJWRQ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41309" y="3145643"/>
            <a:ext cx="3613710" cy="228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精神包括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极主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、追求卓越、持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学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等方面。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应该积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极主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地承担工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作任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，不等待安排，不推卸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责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任。同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应该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追求卓越，不断挑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自己，提高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自己的工作能力和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业绩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。此外，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工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还应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该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具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持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续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学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的精神，不断更新自己的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知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和技能，以适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不断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化的工作</a:t>
            </a:r>
            <a:r>
              <a:rPr sz="1350">
                <a:solidFill>
                  <a:srgbClr val="59228A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59228A"/>
                </a:solidFill>
                <a:latin typeface="DRJWRQ+MS-UIGothic"/>
                <a:cs typeface="DRJWRQ+MS-UIGothic"/>
              </a:rPr>
              <a:t>境。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00040" y="3614564"/>
            <a:ext cx="2736279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MMUBCG+MBCTEW+MicrosoftYaHei-Bold"/>
                <a:cs typeface="MMUBCG+MBCTEW+MicrosoftYaHei-Bold"/>
              </a:rPr>
              <a:t>VS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MMUBCG+MBCTEW+MicrosoftYaHei-Bold"/>
                <a:cs typeface="MMUBCG+MBCTE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9945" y="376839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DRJWRQ+MS-UIGothic"/>
                <a:cs typeface="DRJWRQ+MS-UIGothic"/>
              </a:rPr>
              <a:t>高效沟通技巧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有效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倾</a:t>
            </a: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UBCG+MBCTEW+MicrosoftYaHei-Bold"/>
                <a:cs typeface="MMUBCG+MBCTEW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UBCG+MBCTEW+MicrosoftYaHei-Bold"/>
                <a:cs typeface="MMUBCG+MBCTEW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UBCG+MBCTEW+MicrosoftYaHei-Bold"/>
                <a:cs typeface="MMUBCG+MBCTEW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AF79DE"/>
                </a:solidFill>
                <a:latin typeface="SimSun"/>
                <a:cs typeface="SimSun"/>
              </a:rPr>
              <a:t>倾</a:t>
            </a:r>
            <a:r>
              <a:rPr sz="2000" spc="25">
                <a:solidFill>
                  <a:srgbClr val="AF79DE"/>
                </a:solidFill>
                <a:latin typeface="DRJWRQ+MS-UIGothic"/>
                <a:cs typeface="DRJWRQ+MS-UIGothic"/>
              </a:rPr>
              <a:t>听是沟通的基</a:t>
            </a:r>
            <a:r>
              <a:rPr sz="2000">
                <a:solidFill>
                  <a:srgbClr val="AF79DE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DRJWRQ+MS-UIGothic"/>
                <a:cs typeface="DRJWRQ+MS-UIGothic"/>
              </a:rPr>
              <a:t>保持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专</a:t>
            </a:r>
            <a:r>
              <a:rPr sz="2000">
                <a:solidFill>
                  <a:srgbClr val="AF79DE"/>
                </a:solidFill>
                <a:latin typeface="DRJWRQ+MS-UIGothic"/>
                <a:cs typeface="DRJWRQ+MS-UIGothic"/>
              </a:rPr>
              <a:t>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AF79DE"/>
                </a:solidFill>
                <a:latin typeface="DRJWRQ+MS-UIGothic"/>
                <a:cs typeface="DRJWRQ+MS-UIGothic"/>
              </a:rPr>
              <a:t>反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馈</a:t>
            </a:r>
            <a:r>
              <a:rPr sz="2000" spc="25">
                <a:solidFill>
                  <a:srgbClr val="AF79DE"/>
                </a:solidFill>
                <a:latin typeface="DRJWRQ+MS-UIGothic"/>
                <a:cs typeface="DRJWRQ+MS-UIGothic"/>
              </a:rPr>
              <a:t>和确</a:t>
            </a:r>
            <a:r>
              <a:rPr sz="2000">
                <a:solidFill>
                  <a:srgbClr val="AF79DE"/>
                </a:solidFill>
                <a:latin typeface="SimSun"/>
                <a:cs typeface="SimSun"/>
              </a:rPr>
              <a:t>认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有效的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听能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够让员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工更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好地理解他人的需求和意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，避免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误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解和冲突。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程中，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保持眼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神接触，避免打断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方，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并努力理解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方的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点和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情感。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程中，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和确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来确保理解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方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的意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，避免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误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解。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清晰表达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DRJWRQ+MS-UIGothic"/>
                <a:cs typeface="DRJWRQ+MS-UIGothic"/>
              </a:rPr>
              <a:t>明确目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简洁</a:t>
            </a:r>
            <a:r>
              <a:rPr sz="2300" spc="25">
                <a:solidFill>
                  <a:srgbClr val="AF79DE"/>
                </a:solidFill>
                <a:latin typeface="DRJWRQ+MS-UIGothic"/>
                <a:cs typeface="DRJWRQ+MS-UIGothic"/>
              </a:rPr>
              <a:t>明了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逻辑</a:t>
            </a:r>
            <a:r>
              <a:rPr sz="2300" spc="25">
                <a:solidFill>
                  <a:srgbClr val="AF79DE"/>
                </a:solidFill>
                <a:latin typeface="DRJWRQ+MS-UIGothic"/>
                <a:cs typeface="DRJWRQ+MS-UIGothic"/>
              </a:rPr>
              <a:t>清晰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在表达之前，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明确自己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的目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和意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，以便更准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确地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达信息。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表达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时应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尽量使用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简洁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了的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言，避免使用复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杂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和句子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构。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表达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时应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遵循一定的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逻辑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顺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让对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方更容易理解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记忆</a:t>
            </a:r>
            <a:r>
              <a:rPr sz="1500">
                <a:solidFill>
                  <a:srgbClr val="000000"/>
                </a:solidFill>
                <a:latin typeface="DRJWRQ+MS-UIGothic"/>
                <a:cs typeface="DRJWRQ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DRJWRQ+MS-UIGothic"/>
                <a:cs typeface="DRJWRQ+MS-UIGothic"/>
              </a:rPr>
              <a:t>高效沟通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0364" y="170995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DRJWRQ+MS-UIGothic"/>
                <a:cs typeface="DRJWRQ+MS-UIGothic"/>
              </a:rPr>
              <a:t>适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2000" spc="25">
                <a:solidFill>
                  <a:srgbClr val="FFFDFD"/>
                </a:solidFill>
                <a:latin typeface="DRJWRQ+MS-UIGothic"/>
                <a:cs typeface="DRJWRQ+MS-UIGothic"/>
              </a:rPr>
              <a:t>不同沟通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2000">
                <a:solidFill>
                  <a:srgbClr val="FFFDFD"/>
                </a:solidFill>
                <a:latin typeface="DRJWRQ+MS-UIGothic"/>
                <a:cs typeface="DRJWRQ+MS-UIGothic"/>
              </a:rPr>
              <a:t>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DRJWRQ+MS-UIGothic"/>
                <a:cs typeface="DRJWRQ+MS-UIGothic"/>
              </a:rPr>
              <a:t>多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样</a:t>
            </a:r>
            <a:r>
              <a:rPr sz="2000" spc="25">
                <a:solidFill>
                  <a:srgbClr val="FFFDFD"/>
                </a:solidFill>
                <a:latin typeface="DRJWRQ+MS-UIGothic"/>
                <a:cs typeface="DRJWRQ+MS-UIGothic"/>
              </a:rPr>
              <a:t>化沟通方式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根据不同的情境和需求，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应选择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适当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的沟通方式，如面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面交流、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电话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邮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件等。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在沟通中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关注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方的沟通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格，以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便更好地适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方的需求。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DRJWRQ+MS-UIGothic"/>
                <a:cs typeface="DRJWRQ+MS-UIGothic"/>
              </a:rPr>
              <a:t>主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FFFDFD"/>
                </a:solidFill>
                <a:latin typeface="DRJWRQ+MS-UIGothic"/>
                <a:cs typeface="DRJWRQ+MS-UIGothic"/>
              </a:rPr>
              <a:t>沟通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在工作中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与他人沟通，及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馈问题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展情况，避免信息不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成的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误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解和延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误</a:t>
            </a:r>
            <a:r>
              <a:rPr sz="1500">
                <a:solidFill>
                  <a:srgbClr val="FFFDFD"/>
                </a:solidFill>
                <a:latin typeface="DRJWRQ+MS-UIGothic"/>
                <a:cs typeface="DRJWRQ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https://d.book118.com/815343300341011111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DRJWRQ+MS-UIGothic</vt:lpstr>
      <vt:lpstr>SimSun</vt:lpstr>
      <vt:lpstr>NAMPIB+ASHAOP+ArialMT</vt:lpstr>
      <vt:lpstr>Times New Roman</vt:lpstr>
      <vt:lpstr>MMUBCG+MBCTEW+MicrosoftYaHei-Bold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2024-09-18T01:14:24.772</cp:lastPrinted>
  <dcterms:created xsi:type="dcterms:W3CDTF">2024-09-17T17:14:24Z</dcterms:created>
  <dcterms:modified xsi:type="dcterms:W3CDTF">2024-09-17T17:14:25Z</dcterms:modified>
</cp:coreProperties>
</file>