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820DB20-C1A7-4D89-9BD6-A798E79032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EBD68B-827D-44B3-8883-AB80BD12E6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79DDE2F-C46B-420C-9C08-338A9F64B9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095C7EC-2397-4BC6-A662-633ED6A077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791ED26-6969-4DF6-9EEB-579EC5B1EF6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3DA94FA-8D55-479C-8B09-EF87A563880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F0E66A4-7E52-4770-A748-B38C7CFF30C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8717F5-026B-4607-A790-EC290738E3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64D1B0-BA8B-4411-9D79-B27163AE4C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53659F-EF02-4596-8FB4-F21AC3103E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F91A7F-B8DE-49A8-81B6-B882DD05F4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6001033012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护理文献阅读报告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护理文献综述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护理实践研究</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护理教育文献研究</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护理伦理文献研究</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8906" r="28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目的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通过对护理相关文献的阅读和分析，了解当前护理领域的最新研究进展、实践经验和理论观点，为护理实践提供参考和借鉴。</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背景</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医学科技的不断发展，护理学作为医学领域的重要组成部分，也在不断进步和变革。为了更好地适应临床需求和患者期望，护理人员需要不断更新知识、提高技能，而阅读护理文献是获取最新信息和专业发展的重要途径。</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报告的目的和背景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报告结构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本报告分为引言、正文和结论三个部分。正文部分包括文献综述、研究方法和研究结果等。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内容概述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本报告将系统梳理和评价近五年内在护理学领域发表的学术论文，重点分析其在护理实践、教育、科研等方面的应用价值和意义，以期为护理人员提供有益的参考和启示。</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报告的结构和内容概述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护理文献综述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学术期刊</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护理领域的学术期刊是获取最新研究成果和理论的重要途径，如《中华护理杂志》、《中国护理管理》等。</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参加国内外护理学术会议是了解护理领域前沿动态和最新研究成果的重要途径，会议论文集也是重要的文献来源。</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政府机构发布的护理相关报告和政策文件，如国家卫生健康委员会发布的《全国护理事业发展规划》等，对于了解护理行业发展趋势和政策环境具有重要意义。</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护理领域的经典著作和专著也是重要的文献来源，如《基础护理学》、《护理心理学》等。</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学术会议</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政府报告和政策文件</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书籍和专著</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护理文献的类型和来源</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调查研究</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通过问卷调查、访谈、观察等方式了解护理实践中的问题、经验和需求，为制定相应的护理政策和措施提供依据。</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文献综述</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对相关文献进行综合分析和评价，梳理出某一领域的研究现状和发展趋势，为后续研究提供参考和借鉴。</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实证研究</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通过实验、对照实验、随机对照实验等科学方法，验证某种护理措施或干预的有效性和可行性。</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案例研究</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通过对典型案例的分析和研究，总结出某一特定情境下的护理实践经验和教训，为类似情境下的护理工作提供指导和借鉴。</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护理文献的主要研究方法和目的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护理文献的主要研究结果和结论</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提高护理质量和安全</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通过实证研究和文献综述发现，实施科学化、规范化的护理管理措施能够有效提高护理质量和安全水平，减少医疗事故和纠纷。</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促进患者康复和提高生活质量</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通过调查研究和实践经验总结，发现合理的护理干预措施能够促进患者康复和提高生活质量，减少并发症和后遗症。</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提升护士职业素养和专业技能</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通过实证研究和案例分析，发现培训和教育能够有效提升护士的职业素养和专业技能，提高工作效率和患者满意度。</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完善护理学科建设和教育体系</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通过文献综述和案例研究，发现加强学科建设和教育体系建设能够有效推动护理学科的发展和创新，培养更多高素质的护理人才。</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护理实践研究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为护理实践提供科学依据，提高护理服务质量，促进患者康复。</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案例研究</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深入剖析特定护理实践的实例，提供实践经验和启示。</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相关性研究</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探讨护理实践与患者结局之间的关联。</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描述性研究</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描述特定护理实践的实际情况，为后续研究提供基础数据。</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干预性研究</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评估特定护理干预措施对实践效果的影响。</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护理实践研究的类型和目的</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16222" y="4004786"/>
            <a:ext cx="1975009" cy="1972913"/>
          </a:xfrm>
          <a:prstGeom prst="ellipse">
            <a:avLst/>
          </a:prstGeom>
          <a:solidFill>
            <a:srgbClr val="FFFEFE">
              <a:alpha val="0"/>
            </a:srgbClr>
          </a:solidFill>
          <a:ln w="21431">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护理实践研究的主要方法和过程</a:t>
              </a:r>
            </a:p>
          </p:txBody>
        </p:sp>
      </p:grpSp>
      <p:sp>
        <p:nvSpPr>
          <p:cNvPr id="25" name="AutoShape 25"/>
          <p:cNvSpPr/>
          <p:nvPr/>
        </p:nvSpPr>
        <p:spPr>
          <a:xfrm>
            <a:off x="653186" y="3037951"/>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1406232" y="3836623"/>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1736178" y="4137422"/>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8" name="Connector 28"/>
          <p:cNvCxnSpPr/>
          <p:nvPr/>
        </p:nvCxnSpPr>
        <p:spPr>
          <a:xfrm>
            <a:off x="1765528" y="3629025"/>
            <a:ext cx="8375194" cy="0"/>
          </a:xfrm>
          <a:prstGeom prst="line">
            <a:avLst/>
          </a:prstGeom>
          <a:ln w="635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9" name="AutoShape 29"/>
          <p:cNvSpPr/>
          <p:nvPr/>
        </p:nvSpPr>
        <p:spPr>
          <a:xfrm>
            <a:off x="2339362"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2976490"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613712"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250839"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888062"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525189" y="3540109"/>
            <a:ext cx="175736"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434666"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8071793"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162412" y="3540109"/>
            <a:ext cx="175736"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799634" y="3540109"/>
            <a:ext cx="175736"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8709016"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346238"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144125" y="3028426"/>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897172" y="3827098"/>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11227117" y="4127897"/>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3510796" y="1383030"/>
            <a:ext cx="5170408" cy="1981390"/>
            <a:chOff x="3510796" y="1383030"/>
            <a:chExt cx="5170408" cy="1981390"/>
          </a:xfrm>
        </p:grpSpPr>
        <p:sp>
          <p:nvSpPr>
            <p:cNvPr id="45" name="AutoShape 45"/>
            <p:cNvSpPr/>
            <p:nvPr/>
          </p:nvSpPr>
          <p:spPr>
            <a:xfrm>
              <a:off x="6706195" y="1383030"/>
              <a:ext cx="1975009" cy="1975009"/>
            </a:xfrm>
            <a:prstGeom prst="ellipse">
              <a:avLst/>
            </a:prstGeom>
            <a:solidFill>
              <a:srgbClr val="FFFEFE">
                <a:alpha val="0"/>
              </a:srgbClr>
            </a:solidFill>
            <a:ln w="2143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6" name="AutoShape 46"/>
            <p:cNvSpPr/>
            <p:nvPr/>
          </p:nvSpPr>
          <p:spPr>
            <a:xfrm>
              <a:off x="3510796" y="1391507"/>
              <a:ext cx="1972913" cy="1972913"/>
            </a:xfrm>
            <a:prstGeom prst="ellipse">
              <a:avLst/>
            </a:prstGeom>
            <a:solidFill>
              <a:srgbClr val="FFFEFE">
                <a:alpha val="0"/>
              </a:srgbClr>
            </a:solidFill>
            <a:ln w="2143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7" name="TextBox 47"/>
            <p:cNvSpPr txBox="1"/>
            <p:nvPr/>
          </p:nvSpPr>
          <p:spPr>
            <a:xfrm>
              <a:off x="3620861"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样本选择</a:t>
              </a:r>
            </a:p>
          </p:txBody>
        </p:sp>
        <p:sp>
          <p:nvSpPr>
            <p:cNvPr id="48" name="TextBox 48"/>
            <p:cNvSpPr txBox="1"/>
            <p:nvPr/>
          </p:nvSpPr>
          <p:spPr>
            <a:xfrm>
              <a:off x="6762276"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数据分析</a:t>
              </a:r>
            </a:p>
          </p:txBody>
        </p:sp>
        <p:sp>
          <p:nvSpPr>
            <p:cNvPr id="49" name="TextBox 49"/>
            <p:cNvSpPr txBox="1"/>
            <p:nvPr/>
          </p:nvSpPr>
          <p:spPr>
            <a:xfrm>
              <a:off x="3755288" y="2044732"/>
              <a:ext cx="1483930" cy="1058052"/>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确定研究样本，确保样本的代表性和可行性。</a:t>
              </a:r>
            </a:p>
          </p:txBody>
        </p:sp>
        <p:sp>
          <p:nvSpPr>
            <p:cNvPr id="50" name="TextBox 50"/>
            <p:cNvSpPr txBox="1"/>
            <p:nvPr/>
          </p:nvSpPr>
          <p:spPr>
            <a:xfrm>
              <a:off x="6951735" y="2122338"/>
              <a:ext cx="1483930" cy="902839"/>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运用统计分析方法处理数据，提取有意义的结果。</a:t>
              </a:r>
            </a:p>
          </p:txBody>
        </p:sp>
        <p:sp>
          <p:nvSpPr>
            <p:cNvPr id="51" name="Freeform 51"/>
            <p:cNvSpPr/>
            <p:nvPr/>
          </p:nvSpPr>
          <p:spPr>
            <a:xfrm>
              <a:off x="4303236" y="1457395"/>
              <a:ext cx="388033" cy="3880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7482437" y="1457395"/>
              <a:ext cx="422525" cy="422525"/>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3" name="AutoShape 53"/>
          <p:cNvSpPr/>
          <p:nvPr/>
        </p:nvSpPr>
        <p:spPr>
          <a:xfrm>
            <a:off x="5116990" y="4002691"/>
            <a:ext cx="1975009" cy="1975009"/>
          </a:xfrm>
          <a:prstGeom prst="ellipse">
            <a:avLst/>
          </a:prstGeom>
          <a:solidFill>
            <a:srgbClr val="FFFEFE">
              <a:alpha val="0"/>
            </a:srgbClr>
          </a:solidFill>
          <a:ln w="21431">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4" name="AutoShape 54"/>
          <p:cNvSpPr/>
          <p:nvPr/>
        </p:nvSpPr>
        <p:spPr>
          <a:xfrm>
            <a:off x="8300769" y="4023836"/>
            <a:ext cx="1975009" cy="1972913"/>
          </a:xfrm>
          <a:prstGeom prst="ellipse">
            <a:avLst/>
          </a:prstGeom>
          <a:solidFill>
            <a:srgbClr val="FFFFFF">
              <a:alpha val="0"/>
            </a:srgbClr>
          </a:solidFill>
          <a:ln w="19050">
            <a:solidFill>
              <a:schemeClr val="accent6">
                <a:alpha val="100000"/>
              </a:schemeClr>
            </a:solidFill>
            <a:prstDash val="solid"/>
          </a:ln>
        </p:spPr>
        <p:style>
          <a:lnRef idx="0">
            <a:schemeClr val="accent6"/>
          </a:lnRef>
          <a:fillRef idx="1">
            <a:schemeClr val="accent6"/>
          </a:fillRef>
          <a:effectRef idx="0">
            <a:schemeClr val="accent6"/>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5" name="TextBox 55"/>
          <p:cNvSpPr txBox="1"/>
          <p:nvPr/>
        </p:nvSpPr>
        <p:spPr>
          <a:xfrm>
            <a:off x="2060171" y="4450985"/>
            <a:ext cx="1862848"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研究设计</a:t>
            </a:r>
          </a:p>
        </p:txBody>
      </p:sp>
      <p:sp>
        <p:nvSpPr>
          <p:cNvPr id="56" name="TextBox 56"/>
          <p:cNvSpPr txBox="1"/>
          <p:nvPr/>
        </p:nvSpPr>
        <p:spPr>
          <a:xfrm>
            <a:off x="5200576"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数据收集</a:t>
            </a:r>
          </a:p>
        </p:txBody>
      </p:sp>
      <p:sp>
        <p:nvSpPr>
          <p:cNvPr id="57" name="TextBox 57"/>
          <p:cNvSpPr txBox="1"/>
          <p:nvPr/>
        </p:nvSpPr>
        <p:spPr>
          <a:xfrm>
            <a:off x="8356850"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结果呈现</a:t>
            </a:r>
          </a:p>
        </p:txBody>
      </p:sp>
      <p:sp>
        <p:nvSpPr>
          <p:cNvPr id="58" name="AutoShape 58"/>
          <p:cNvSpPr/>
          <p:nvPr/>
        </p:nvSpPr>
        <p:spPr>
          <a:xfrm>
            <a:off x="8615094" y="4850347"/>
            <a:ext cx="1346359" cy="708660"/>
          </a:xfrm>
          <a:prstGeom prst="rect">
            <a:avLst/>
          </a:prstGeom>
          <a:solidFill>
            <a:srgbClr val="FFFFFF">
              <a:alpha val="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TextBox 59"/>
          <p:cNvSpPr txBox="1"/>
          <p:nvPr/>
        </p:nvSpPr>
        <p:spPr>
          <a:xfrm>
            <a:off x="2202233"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选择合适的研究设计，明确研究问题和目的。</a:t>
            </a:r>
          </a:p>
        </p:txBody>
      </p:sp>
      <p:sp>
        <p:nvSpPr>
          <p:cNvPr id="60" name="TextBox 60"/>
          <p:cNvSpPr txBox="1"/>
          <p:nvPr/>
        </p:nvSpPr>
        <p:spPr>
          <a:xfrm>
            <a:off x="5362530" y="4850347"/>
            <a:ext cx="1483930" cy="929437"/>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采用适当的工具和方法收集数据。</a:t>
            </a:r>
          </a:p>
        </p:txBody>
      </p:sp>
      <p:sp>
        <p:nvSpPr>
          <p:cNvPr id="61" name="TextBox 61"/>
          <p:cNvSpPr txBox="1"/>
          <p:nvPr/>
        </p:nvSpPr>
        <p:spPr>
          <a:xfrm>
            <a:off x="8546309"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清晰、准确地呈现研究结果。</a:t>
            </a:r>
          </a:p>
        </p:txBody>
      </p:sp>
      <p:sp>
        <p:nvSpPr>
          <p:cNvPr id="62" name="Freeform 62"/>
          <p:cNvSpPr/>
          <p:nvPr/>
        </p:nvSpPr>
        <p:spPr>
          <a:xfrm>
            <a:off x="2710345" y="4111847"/>
            <a:ext cx="386763" cy="386763"/>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5932036" y="4134410"/>
            <a:ext cx="344918" cy="344918"/>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9085634" y="4181761"/>
            <a:ext cx="405279" cy="405279"/>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https://d.book118.com/816001033012010101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2024-09-25T10:31:43.354</cp:lastPrinted>
  <dcterms:created xsi:type="dcterms:W3CDTF">2024-09-25T02:31:43Z</dcterms:created>
  <dcterms:modified xsi:type="dcterms:W3CDTF">2024-09-25T02:31:45Z</dcterms:modified>
</cp:coreProperties>
</file>