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04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7C7B7-6A11-477D-A82A-C11A8B294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A64E6-A047-456A-B889-0D8DBDBE1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D7F78-FB55-4169-8103-0C1595231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77A72-0EFF-4869-A22B-F2727F8BE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7A6778-E8C2-4A2D-B210-CAD823AE0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AFF2DF-6DF6-4385-9CE5-937E330D9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8AC70B-69B6-4230-B330-EC6D3170E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B9B06-D9FF-40FE-8DAC-710F42525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122B1-35A3-46E2-8822-4A788E927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66FEC-078E-4B57-A9EC-5D5BD6811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1E4F0-7ABD-43A2-9AAF-2123459A2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6" name="Rectangle 6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7" name="Freeform 7"/>
          <p:cNvSpPr/>
          <p:nvPr userDrawn="1"/>
        </p:nvSpPr>
        <p:spPr bwMode="auto">
          <a:xfrm>
            <a:off x="3176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8" name="Freeform 8"/>
          <p:cNvSpPr/>
          <p:nvPr userDrawn="1"/>
        </p:nvSpPr>
        <p:spPr bwMode="auto">
          <a:xfrm>
            <a:off x="5484813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877888" y="965200"/>
            <a:ext cx="3714751" cy="5305425"/>
            <a:chOff x="877888" y="965200"/>
            <a:chExt cx="3714751" cy="5305425"/>
          </a:xfrm>
        </p:grpSpPr>
        <p:sp>
          <p:nvSpPr>
            <p:cNvPr id="9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3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4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5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6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7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8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9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0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1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2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3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4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5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6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7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8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9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0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1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2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3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4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5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6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7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8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9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0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1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2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3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4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5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6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7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8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9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0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1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2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3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4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5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6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7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8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9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0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1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2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3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4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855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9856" name="Freeform 92"/>
          <p:cNvSpPr/>
          <p:nvPr userDrawn="1"/>
        </p:nvSpPr>
        <p:spPr bwMode="auto">
          <a:xfrm>
            <a:off x="5797551" y="4586288"/>
            <a:ext cx="3371850" cy="438150"/>
          </a:xfrm>
          <a:custGeom>
            <a:gdLst>
              <a:gd name="T0" fmla="*/ 1987 w 2125"/>
              <a:gd name="T1" fmla="*/ 276 h 276"/>
              <a:gd name="T2" fmla="*/ 138 w 2125"/>
              <a:gd name="T3" fmla="*/ 276 h 276"/>
              <a:gd name="T4" fmla="*/ 0 w 2125"/>
              <a:gd name="T5" fmla="*/ 138 h 276"/>
              <a:gd name="T6" fmla="*/ 138 w 2125"/>
              <a:gd name="T7" fmla="*/ 0 h 276"/>
              <a:gd name="T8" fmla="*/ 1987 w 2125"/>
              <a:gd name="T9" fmla="*/ 0 h 276"/>
              <a:gd name="T10" fmla="*/ 2125 w 2125"/>
              <a:gd name="T11" fmla="*/ 138 h 276"/>
              <a:gd name="T12" fmla="*/ 1987 w 2125"/>
              <a:gd name="T13" fmla="*/ 276 h 2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25" h="276">
                <a:moveTo>
                  <a:pt x="1987" y="276"/>
                </a:moveTo>
                <a:cubicBezTo>
                  <a:pt x="138" y="276"/>
                  <a:pt x="138" y="276"/>
                  <a:pt x="138" y="276"/>
                </a:cubicBezTo>
                <a:cubicBezTo>
                  <a:pt x="62" y="276"/>
                  <a:pt x="0" y="214"/>
                  <a:pt x="0" y="138"/>
                </a:cubicBezTo>
                <a:cubicBezTo>
                  <a:pt x="0" y="62"/>
                  <a:pt x="62" y="0"/>
                  <a:pt x="138" y="0"/>
                </a:cubicBezTo>
                <a:cubicBezTo>
                  <a:pt x="1987" y="0"/>
                  <a:pt x="1987" y="0"/>
                  <a:pt x="1987" y="0"/>
                </a:cubicBezTo>
                <a:cubicBezTo>
                  <a:pt x="2063" y="0"/>
                  <a:pt x="2125" y="62"/>
                  <a:pt x="2125" y="138"/>
                </a:cubicBezTo>
                <a:cubicBezTo>
                  <a:pt x="2125" y="214"/>
                  <a:pt x="2063" y="276"/>
                  <a:pt x="1987" y="27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bg1"/>
              </a:solidFill>
              <a:cs typeface="楷体" panose="02010609060101010101" pitchFamily="49" charset="-122"/>
            </a:endParaRPr>
          </a:p>
        </p:txBody>
      </p:sp>
      <p:sp>
        <p:nvSpPr>
          <p:cNvPr id="9857" name="Freeform 93"/>
          <p:cNvSpPr/>
          <p:nvPr userDrawn="1"/>
        </p:nvSpPr>
        <p:spPr bwMode="auto">
          <a:xfrm>
            <a:off x="5784851" y="5195888"/>
            <a:ext cx="2063750" cy="465138"/>
          </a:xfrm>
          <a:custGeom>
            <a:gdLst>
              <a:gd name="T0" fmla="*/ 1154 w 1300"/>
              <a:gd name="T1" fmla="*/ 285 h 293"/>
              <a:gd name="T2" fmla="*/ 1154 w 1300"/>
              <a:gd name="T3" fmla="*/ 277 h 293"/>
              <a:gd name="T4" fmla="*/ 146 w 1300"/>
              <a:gd name="T5" fmla="*/ 277 h 293"/>
              <a:gd name="T6" fmla="*/ 54 w 1300"/>
              <a:gd name="T7" fmla="*/ 239 h 293"/>
              <a:gd name="T8" fmla="*/ 16 w 1300"/>
              <a:gd name="T9" fmla="*/ 147 h 293"/>
              <a:gd name="T10" fmla="*/ 54 w 1300"/>
              <a:gd name="T11" fmla="*/ 55 h 293"/>
              <a:gd name="T12" fmla="*/ 146 w 1300"/>
              <a:gd name="T13" fmla="*/ 16 h 293"/>
              <a:gd name="T14" fmla="*/ 1154 w 1300"/>
              <a:gd name="T15" fmla="*/ 16 h 293"/>
              <a:gd name="T16" fmla="*/ 1246 w 1300"/>
              <a:gd name="T17" fmla="*/ 55 h 293"/>
              <a:gd name="T18" fmla="*/ 1284 w 1300"/>
              <a:gd name="T19" fmla="*/ 147 h 293"/>
              <a:gd name="T20" fmla="*/ 1246 w 1300"/>
              <a:gd name="T21" fmla="*/ 239 h 293"/>
              <a:gd name="T22" fmla="*/ 1154 w 1300"/>
              <a:gd name="T23" fmla="*/ 277 h 293"/>
              <a:gd name="T24" fmla="*/ 1154 w 1300"/>
              <a:gd name="T25" fmla="*/ 285 h 293"/>
              <a:gd name="T26" fmla="*/ 1154 w 1300"/>
              <a:gd name="T27" fmla="*/ 293 h 293"/>
              <a:gd name="T28" fmla="*/ 1300 w 1300"/>
              <a:gd name="T29" fmla="*/ 147 h 293"/>
              <a:gd name="T30" fmla="*/ 1154 w 1300"/>
              <a:gd name="T31" fmla="*/ 0 h 293"/>
              <a:gd name="T32" fmla="*/ 146 w 1300"/>
              <a:gd name="T33" fmla="*/ 0 h 293"/>
              <a:gd name="T34" fmla="*/ 0 w 1300"/>
              <a:gd name="T35" fmla="*/ 147 h 293"/>
              <a:gd name="T36" fmla="*/ 146 w 1300"/>
              <a:gd name="T37" fmla="*/ 293 h 293"/>
              <a:gd name="T38" fmla="*/ 1154 w 1300"/>
              <a:gd name="T39" fmla="*/ 293 h 293"/>
              <a:gd name="T40" fmla="*/ 1154 w 1300"/>
              <a:gd name="T41" fmla="*/ 285 h 2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300" h="293">
                <a:moveTo>
                  <a:pt x="1154" y="285"/>
                </a:moveTo>
                <a:cubicBezTo>
                  <a:pt x="1154" y="277"/>
                  <a:pt x="1154" y="277"/>
                  <a:pt x="1154" y="277"/>
                </a:cubicBezTo>
                <a:cubicBezTo>
                  <a:pt x="146" y="277"/>
                  <a:pt x="146" y="277"/>
                  <a:pt x="146" y="277"/>
                </a:cubicBezTo>
                <a:cubicBezTo>
                  <a:pt x="110" y="277"/>
                  <a:pt x="77" y="262"/>
                  <a:pt x="54" y="239"/>
                </a:cubicBezTo>
                <a:cubicBezTo>
                  <a:pt x="30" y="215"/>
                  <a:pt x="16" y="183"/>
                  <a:pt x="16" y="147"/>
                </a:cubicBezTo>
                <a:cubicBezTo>
                  <a:pt x="16" y="111"/>
                  <a:pt x="30" y="78"/>
                  <a:pt x="54" y="55"/>
                </a:cubicBezTo>
                <a:cubicBezTo>
                  <a:pt x="77" y="31"/>
                  <a:pt x="110" y="16"/>
                  <a:pt x="146" y="16"/>
                </a:cubicBezTo>
                <a:cubicBezTo>
                  <a:pt x="1154" y="16"/>
                  <a:pt x="1154" y="16"/>
                  <a:pt x="1154" y="16"/>
                </a:cubicBezTo>
                <a:cubicBezTo>
                  <a:pt x="1190" y="16"/>
                  <a:pt x="1223" y="31"/>
                  <a:pt x="1246" y="55"/>
                </a:cubicBezTo>
                <a:cubicBezTo>
                  <a:pt x="1270" y="78"/>
                  <a:pt x="1284" y="111"/>
                  <a:pt x="1284" y="147"/>
                </a:cubicBezTo>
                <a:cubicBezTo>
                  <a:pt x="1284" y="183"/>
                  <a:pt x="1270" y="215"/>
                  <a:pt x="1246" y="239"/>
                </a:cubicBezTo>
                <a:cubicBezTo>
                  <a:pt x="1223" y="262"/>
                  <a:pt x="1190" y="277"/>
                  <a:pt x="1154" y="277"/>
                </a:cubicBezTo>
                <a:cubicBezTo>
                  <a:pt x="1154" y="285"/>
                  <a:pt x="1154" y="285"/>
                  <a:pt x="1154" y="285"/>
                </a:cubicBezTo>
                <a:cubicBezTo>
                  <a:pt x="1154" y="293"/>
                  <a:pt x="1154" y="293"/>
                  <a:pt x="1154" y="293"/>
                </a:cubicBezTo>
                <a:cubicBezTo>
                  <a:pt x="1235" y="293"/>
                  <a:pt x="1300" y="227"/>
                  <a:pt x="1300" y="147"/>
                </a:cubicBezTo>
                <a:cubicBezTo>
                  <a:pt x="1300" y="66"/>
                  <a:pt x="1235" y="0"/>
                  <a:pt x="1154" y="0"/>
                </a:cubicBezTo>
                <a:cubicBezTo>
                  <a:pt x="146" y="0"/>
                  <a:pt x="146" y="0"/>
                  <a:pt x="146" y="0"/>
                </a:cubicBezTo>
                <a:cubicBezTo>
                  <a:pt x="65" y="0"/>
                  <a:pt x="0" y="66"/>
                  <a:pt x="0" y="147"/>
                </a:cubicBezTo>
                <a:cubicBezTo>
                  <a:pt x="0" y="227"/>
                  <a:pt x="65" y="293"/>
                  <a:pt x="146" y="293"/>
                </a:cubicBezTo>
                <a:cubicBezTo>
                  <a:pt x="1154" y="293"/>
                  <a:pt x="1154" y="293"/>
                  <a:pt x="1154" y="293"/>
                </a:cubicBezTo>
                <a:lnTo>
                  <a:pt x="1154" y="28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01" name="副标题 2" hidden="1"/>
          <p:cNvSpPr>
            <a:spLocks noGrp="1"/>
          </p:cNvSpPr>
          <p:nvPr userDrawn="1">
            <p:ph type="subTitle" idx="1"/>
          </p:nvPr>
        </p:nvSpPr>
        <p:spPr>
          <a:xfrm>
            <a:off x="5873751" y="3019471"/>
            <a:ext cx="5646737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9802" name="标题 1" hidden="1"/>
          <p:cNvSpPr>
            <a:spLocks noGrp="1"/>
          </p:cNvSpPr>
          <p:nvPr userDrawn="1">
            <p:ph type="ctrTitle"/>
          </p:nvPr>
        </p:nvSpPr>
        <p:spPr>
          <a:xfrm>
            <a:off x="5873751" y="1814962"/>
            <a:ext cx="5646737" cy="1204509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 hidden="1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873751" y="4645209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accent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  <p:sp>
        <p:nvSpPr>
          <p:cNvPr id="13" name="文本占位符 13" hidden="1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5873751" y="5280321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675698" y="2102214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676814" y="2997564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grpSp>
        <p:nvGrpSpPr>
          <p:cNvPr id="90" name="组合 89"/>
          <p:cNvGrpSpPr/>
          <p:nvPr userDrawn="1"/>
        </p:nvGrpSpPr>
        <p:grpSpPr>
          <a:xfrm flipH="1">
            <a:off x="8829674" y="1686612"/>
            <a:ext cx="3116264" cy="4450663"/>
            <a:chOff x="877888" y="965200"/>
            <a:chExt cx="3714751" cy="5305425"/>
          </a:xfrm>
        </p:grpSpPr>
        <p:sp>
          <p:nvSpPr>
            <p:cNvPr id="9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199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8" name="内容占位符 3"/>
          <p:cNvSpPr>
            <a:spLocks noGrp="1"/>
          </p:cNvSpPr>
          <p:nvPr>
            <p:ph sz="half" idx="13"/>
          </p:nvPr>
        </p:nvSpPr>
        <p:spPr>
          <a:xfrm>
            <a:off x="669924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5163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71514" y="1685956"/>
            <a:ext cx="5326061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426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199" y="1685956"/>
            <a:ext cx="5348287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10" name="标题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 hasCustomPrompt="1"/>
          </p:nvPr>
        </p:nvSpPr>
        <p:spPr>
          <a:xfrm>
            <a:off x="5183188" y="1130299"/>
            <a:ext cx="6337300" cy="50069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Picture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69924" y="1138237"/>
            <a:ext cx="4282322" cy="499903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610599" y="1130300"/>
            <a:ext cx="2909888" cy="5006974"/>
          </a:xfrm>
        </p:spPr>
        <p:txBody>
          <a:bodyPr vert="eaVert">
            <a:normAutofit/>
          </a:bodyPr>
          <a:lstStyle>
            <a:lvl1pPr>
              <a:defRPr sz="2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1130300"/>
            <a:ext cx="7795065" cy="500697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Rectangle 5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7" name="Rectangle 6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" name="Freeform 7"/>
          <p:cNvSpPr/>
          <p:nvPr userDrawn="1"/>
        </p:nvSpPr>
        <p:spPr bwMode="auto">
          <a:xfrm flipH="1">
            <a:off x="7054851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9" name="Freeform 8"/>
          <p:cNvSpPr/>
          <p:nvPr userDrawn="1"/>
        </p:nvSpPr>
        <p:spPr bwMode="auto">
          <a:xfrm flipH="1">
            <a:off x="3176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100" name="组合 99"/>
          <p:cNvGrpSpPr/>
          <p:nvPr userDrawn="1"/>
        </p:nvGrpSpPr>
        <p:grpSpPr>
          <a:xfrm flipH="1">
            <a:off x="7602538" y="965200"/>
            <a:ext cx="3714751" cy="5305425"/>
            <a:chOff x="877888" y="965200"/>
            <a:chExt cx="3714751" cy="5305425"/>
          </a:xfrm>
        </p:grpSpPr>
        <p:sp>
          <p:nvSpPr>
            <p:cNvPr id="10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8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1229517" y="3099717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1229517" y="5405953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bg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  <a:endParaRPr lang="en-US" altLang="zh-CN"/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1229518" y="5109682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空白主体页">
    <p:bg>
      <p:bgPr>
        <a:pattFill prst="pct50">
          <a:fgClr>
            <a:schemeClr val="accent6">
              <a:lumMod val="40000"/>
              <a:lumOff val="6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2"/>
          <p:cNvSpPr>
            <a:spLocks noGrp="1"/>
          </p:cNvSpPr>
          <p:nvPr>
            <p:ph idx="1" hasCustomPrompt="1"/>
          </p:nvPr>
        </p:nvSpPr>
        <p:spPr>
          <a:xfrm>
            <a:off x="391064" y="564010"/>
            <a:ext cx="11472657" cy="5796484"/>
          </a:xfrm>
          <a:prstGeom prst="rect">
            <a:avLst/>
          </a:prstGeom>
        </p:spPr>
        <p:txBody>
          <a:bodyPr lIns="180000"/>
          <a:lstStyle>
            <a:lvl1pPr marL="474345" indent="-474345">
              <a:lnSpc>
                <a:spcPct val="150000"/>
              </a:lnSpc>
              <a:spcBef>
                <a:spcPct val="0"/>
              </a:spcBef>
              <a:buNone/>
              <a:defRPr sz="3730" b="1">
                <a:latin typeface="楷体" panose="02010609060101010101" pitchFamily="49" charset="-122"/>
                <a:ea typeface="楷体" panose="02010609060101010101" pitchFamily="49" charset="-122"/>
              </a:defRPr>
            </a:lvl1pPr>
          </a:lstStyle>
          <a:p>
            <a:pPr lvl="0"/>
            <a:r>
              <a:rPr lang="zh-CN" altLang="en-US"/>
              <a:t>单击此处以编辑学习目标内容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669924" y="1028700"/>
            <a:ext cx="1085056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1" name="图片 1073743875" descr="学科网 zxxk.com"/>
          <p:cNvPicPr>
            <a:picLocks noChangeAspect="1"/>
          </p:cNvPicPr>
          <p:nvPr/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4.gif" /><Relationship Id="rId11" Type="http://schemas.openxmlformats.org/officeDocument/2006/relationships/tags" Target="../tags/tag14.xml" /><Relationship Id="rId12" Type="http://schemas.openxmlformats.org/officeDocument/2006/relationships/tags" Target="../tags/tag15.xml" /><Relationship Id="rId13" Type="http://schemas.openxmlformats.org/officeDocument/2006/relationships/tags" Target="../tags/tag16.xml" /><Relationship Id="rId14" Type="http://schemas.openxmlformats.org/officeDocument/2006/relationships/tags" Target="../tags/tag17.xml" /><Relationship Id="rId15" Type="http://schemas.openxmlformats.org/officeDocument/2006/relationships/tags" Target="../tags/tag18.xml" /><Relationship Id="rId16" Type="http://schemas.openxmlformats.org/officeDocument/2006/relationships/tags" Target="../tags/tag19.xml" /><Relationship Id="rId17" Type="http://schemas.openxmlformats.org/officeDocument/2006/relationships/tags" Target="../tags/tag20.xml" /><Relationship Id="rId2" Type="http://schemas.openxmlformats.org/officeDocument/2006/relationships/tags" Target="../tags/tag8.xml" /><Relationship Id="rId3" Type="http://schemas.openxmlformats.org/officeDocument/2006/relationships/image" Target="../media/image2.png" /><Relationship Id="rId4" Type="http://schemas.microsoft.com/office/2007/relationships/hdphoto" Target="../media/image3.wdp" /><Relationship Id="rId5" Type="http://schemas.openxmlformats.org/officeDocument/2006/relationships/tags" Target="../tags/tag9.xml" /><Relationship Id="rId6" Type="http://schemas.openxmlformats.org/officeDocument/2006/relationships/tags" Target="../tags/tag10.xml" /><Relationship Id="rId7" Type="http://schemas.openxmlformats.org/officeDocument/2006/relationships/tags" Target="../tags/tag11.xml" /><Relationship Id="rId8" Type="http://schemas.openxmlformats.org/officeDocument/2006/relationships/tags" Target="../tags/tag12.xml" /><Relationship Id="rId9" Type="http://schemas.openxmlformats.org/officeDocument/2006/relationships/tags" Target="../tags/tag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tags" Target="../tags/tag33.xml" /><Relationship Id="rId15" Type="http://schemas.openxmlformats.org/officeDocument/2006/relationships/tags" Target="../tags/tag34.xml" /><Relationship Id="rId16" Type="http://schemas.openxmlformats.org/officeDocument/2006/relationships/tags" Target="../tags/tag35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2" Type="http://schemas.openxmlformats.org/officeDocument/2006/relationships/image" Target="../media/image5.png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tags" Target="../tags/tag54.xml" /><Relationship Id="rId13" Type="http://schemas.openxmlformats.org/officeDocument/2006/relationships/tags" Target="../tags/tag55.xml" /><Relationship Id="rId14" Type="http://schemas.openxmlformats.org/officeDocument/2006/relationships/tags" Target="../tags/tag56.xml" /><Relationship Id="rId15" Type="http://schemas.openxmlformats.org/officeDocument/2006/relationships/tags" Target="../tags/tag57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image" Target="../media/image5.png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image" Target="../media/image6.png" /><Relationship Id="rId7" Type="http://schemas.openxmlformats.org/officeDocument/2006/relationships/tags" Target="../tags/tag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9.png" /><Relationship Id="rId11" Type="http://schemas.openxmlformats.org/officeDocument/2006/relationships/tags" Target="../tags/tag69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2" Type="http://schemas.openxmlformats.org/officeDocument/2006/relationships/tags" Target="../tags/tag63.xml" /><Relationship Id="rId3" Type="http://schemas.openxmlformats.org/officeDocument/2006/relationships/image" Target="../media/image7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image" Target="../media/image8.png" /><Relationship Id="rId9" Type="http://schemas.openxmlformats.org/officeDocument/2006/relationships/tags" Target="../tags/tag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tags" Target="../tags/tag76.xml" /><Relationship Id="rId20" Type="http://schemas.openxmlformats.org/officeDocument/2006/relationships/tags" Target="../tags/tag94.xml" /><Relationship Id="rId21" Type="http://schemas.openxmlformats.org/officeDocument/2006/relationships/tags" Target="../tags/tag95.xml" /><Relationship Id="rId22" Type="http://schemas.openxmlformats.org/officeDocument/2006/relationships/tags" Target="../tags/tag96.xml" /><Relationship Id="rId23" Type="http://schemas.openxmlformats.org/officeDocument/2006/relationships/tags" Target="../tags/tag97.xml" /><Relationship Id="rId24" Type="http://schemas.openxmlformats.org/officeDocument/2006/relationships/tags" Target="../tags/tag98.xml" /><Relationship Id="rId25" Type="http://schemas.openxmlformats.org/officeDocument/2006/relationships/tags" Target="../tags/tag99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001104135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5673725" y="3149600"/>
            <a:ext cx="5646737" cy="558799"/>
          </a:xfrm>
        </p:spPr>
        <p:txBody>
          <a:bodyPr>
            <a:normAutofit fontScale="80000"/>
          </a:bodyPr>
          <a:lstStyle/>
          <a:p>
            <a:r>
              <a:rPr lang="zh-CN" altLang="en-US" sz="3600">
                <a:solidFill>
                  <a:srgbClr val="FF0000"/>
                </a:solidFill>
              </a:rPr>
              <a:t>专题</a:t>
            </a:r>
            <a:r>
              <a:rPr lang="en-US" altLang="zh-CN" sz="3600">
                <a:solidFill>
                  <a:srgbClr val="FF0000"/>
                </a:solidFill>
              </a:rPr>
              <a:t>01</a:t>
            </a:r>
            <a:r>
              <a:rPr lang="zh-CN" altLang="en-US" sz="3600">
                <a:solidFill>
                  <a:srgbClr val="FF0000"/>
                </a:solidFill>
              </a:rPr>
              <a:t>：位置与方向</a:t>
            </a:r>
            <a:endParaRPr lang="zh-CN" altLang="en-US" sz="3600">
              <a:solidFill>
                <a:srgbClr val="FF0000"/>
              </a:solidFill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5673726" y="1814962"/>
            <a:ext cx="5646737" cy="1204509"/>
          </a:xfrm>
        </p:spPr>
        <p:txBody>
          <a:bodyPr/>
          <a:lstStyle/>
          <a:p>
            <a:r>
              <a:rPr lang="zh-CN" altLang="en-US"/>
              <a:t>期中专项考点复习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>
          <a:xfrm>
            <a:off x="5959475" y="4645578"/>
            <a:ext cx="5646737" cy="296271"/>
          </a:xfrm>
        </p:spPr>
        <p:txBody>
          <a:bodyPr/>
          <a:lstStyle/>
          <a:p>
            <a:r>
              <a:rPr lang="zh-CN" altLang="en-US"/>
              <a:t>人教版</a:t>
            </a:r>
            <a:r>
              <a:rPr lang="en-US" altLang="zh-CN"/>
              <a:t>·</a:t>
            </a:r>
            <a:r>
              <a:rPr lang="zh-CN" altLang="en-US"/>
              <a:t>三年级下册</a:t>
            </a:r>
            <a:endParaRPr lang="en-US" altLang="zh-CN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5988050" y="5299397"/>
            <a:ext cx="5646737" cy="296271"/>
          </a:xfrm>
        </p:spPr>
        <p:txBody>
          <a:bodyPr/>
          <a:lstStyle/>
          <a:p>
            <a:r>
              <a:rPr lang="en-US" altLang="zh-CN"/>
              <a:t>2023-2024</a:t>
            </a:r>
            <a:r>
              <a:rPr lang="zh-CN" altLang="en-US"/>
              <a:t>学年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C7450B"/>
                </a:solidFill>
              </a:rPr>
              <a:t>单元知识框架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文本框 2"/>
          <p:cNvSpPr txBox="1"/>
          <p:nvPr>
            <p:custDataLst>
              <p:tags r:id="rId2"/>
            </p:custDataLst>
          </p:nvPr>
        </p:nvSpPr>
        <p:spPr>
          <a:xfrm>
            <a:off x="4739527" y="1939030"/>
            <a:ext cx="2944537" cy="578882"/>
          </a:xfrm>
          <a:prstGeom prst="flowChartAlternateProcess">
            <a:avLst/>
          </a:prstGeom>
          <a:solidFill>
            <a:srgbClr val="FFE699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位置与方向（一）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" name="Text Box 16"/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784340" y="3624953"/>
            <a:ext cx="2360178" cy="1379101"/>
          </a:xfrm>
          <a:prstGeom prst="flowChartAlternateProcess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>
              <a:lnSpc>
                <a:spcPts val="3000"/>
              </a:lnSpc>
              <a:spcBef>
                <a:spcPct val="50000"/>
              </a:spcBef>
              <a:defRPr/>
            </a:pPr>
            <a:r>
              <a:rPr lang="zh-CN" altLang="en-US" sz="2800" b="1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认识东北、东南、西北、西南四个方向</a:t>
            </a:r>
            <a:endParaRPr lang="zh-CN" altLang="en-US" sz="2800" b="1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" name="Text Box 24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625912" y="3092418"/>
            <a:ext cx="5509780" cy="578882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eaLnBrk="1" hangingPunct="1">
              <a:buClr>
                <a:schemeClr val="folHlink"/>
              </a:buClr>
              <a:buSzPct val="90000"/>
              <a:defRPr/>
            </a:pPr>
            <a:r>
              <a:rPr lang="zh-CN" altLang="en-US" sz="2800" b="1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东北与西南相对，东南与西北相对</a:t>
            </a:r>
            <a:endParaRPr lang="zh-CN" altLang="en-US" sz="2800" b="1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" name="Text Box 27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625912" y="3838137"/>
            <a:ext cx="5509780" cy="1055608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>
              <a:buClr>
                <a:schemeClr val="folHlink"/>
              </a:buClr>
              <a:buSzPct val="90000"/>
              <a:defRPr/>
            </a:pPr>
            <a:r>
              <a:rPr lang="zh-CN" altLang="en-US" sz="2800" b="1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辨认东北、东南、西北、西南四个方向的方法</a:t>
            </a:r>
            <a:endParaRPr lang="zh-CN" altLang="en-US" sz="2800" b="1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" name="Text Box 7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625912" y="5060582"/>
            <a:ext cx="5172599" cy="578882"/>
          </a:xfrm>
          <a:prstGeom prst="flowChartAlternateProcess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eaLnBrk="1" hangingPunct="1">
              <a:buClr>
                <a:schemeClr val="folHlink"/>
              </a:buClr>
              <a:buSzPct val="90000"/>
              <a:defRPr/>
            </a:pPr>
            <a:r>
              <a:rPr lang="zh-CN" altLang="en-US" sz="2800" b="1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用八个方向描述简单的行走路线</a:t>
            </a:r>
            <a:endParaRPr lang="zh-CN" altLang="en-US" sz="2800" b="1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" name="左大括号 14"/>
          <p:cNvSpPr/>
          <p:nvPr>
            <p:custDataLst>
              <p:tags r:id="rId7"/>
            </p:custDataLst>
          </p:nvPr>
        </p:nvSpPr>
        <p:spPr bwMode="auto">
          <a:xfrm>
            <a:off x="3241215" y="3278983"/>
            <a:ext cx="288000" cy="2071040"/>
          </a:xfrm>
          <a:prstGeom prst="leftBrace">
            <a:avLst>
              <a:gd name="adj1" fmla="val 43831"/>
              <a:gd name="adj2" fmla="val 50000"/>
            </a:avLst>
          </a:prstGeom>
          <a:noFill/>
          <a:ln w="28575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0" grpId="0"/>
      <p:bldP spid="11" grpId="0"/>
      <p:bldP spid="12" grpId="0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4294967295"/>
          </p:nvPr>
        </p:nvSpPr>
        <p:spPr>
          <a:xfrm>
            <a:off x="0" y="6240463"/>
            <a:ext cx="4140200" cy="206375"/>
          </a:xfrm>
        </p:spPr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4294967295"/>
          </p:nvPr>
        </p:nvSpPr>
        <p:spPr>
          <a:xfrm>
            <a:off x="9282113" y="6240463"/>
            <a:ext cx="2909887" cy="206375"/>
          </a:xfrm>
        </p:spPr>
        <p:txBody>
          <a:bodyPr/>
          <a:lstStyle/>
          <a:p>
            <a:fld id="{5DD3DB80-B894-403A-B48E-6FDC1A72010E}" type="slidenum">
              <a:rPr lang="zh-CN" altLang="en-US" smtClean="0"/>
              <a:t>3</a:t>
            </a:fld>
            <a:endParaRPr lang="zh-CN" altLang="en-US"/>
          </a:p>
        </p:txBody>
      </p:sp>
      <p:grpSp>
        <p:nvGrpSpPr>
          <p:cNvPr id="5" name="272392"/>
          <p:cNvGrpSpPr>
            <a:grpSpLocks noChangeAspect="1"/>
          </p:cNvGrpSpPr>
          <p:nvPr/>
        </p:nvGrpSpPr>
        <p:grpSpPr>
          <a:xfrm>
            <a:off x="0" y="1466819"/>
            <a:ext cx="11518900" cy="4330762"/>
            <a:chOff x="0" y="1466819"/>
            <a:chExt cx="11518900" cy="4330762"/>
          </a:xfrm>
        </p:grpSpPr>
        <p:cxnSp>
          <p:nvCxnSpPr>
            <p:cNvPr id="6" name="直接连接符 5"/>
            <p:cNvCxnSpPr/>
            <p:nvPr/>
          </p:nvCxnSpPr>
          <p:spPr>
            <a:xfrm flipH="1">
              <a:off x="6327271" y="1466819"/>
              <a:ext cx="0" cy="4330762"/>
            </a:xfrm>
            <a:prstGeom prst="line">
              <a:avLst/>
            </a:prstGeom>
            <a:ln w="12700" cap="rnd">
              <a:solidFill>
                <a:schemeClr val="bg1">
                  <a:lumMod val="75000"/>
                </a:schemeClr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išliďê"/>
            <p:cNvSpPr/>
            <p:nvPr/>
          </p:nvSpPr>
          <p:spPr>
            <a:xfrm>
              <a:off x="0" y="2544810"/>
              <a:ext cx="3684760" cy="1051584"/>
            </a:xfrm>
            <a:prstGeom prst="rect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txBody>
            <a:bodyPr wrap="square" lIns="91440" tIns="45720" rIns="91440" bIns="45720" anchor="ctr" anchorCtr="0">
              <a:norm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考点目录</a:t>
              </a:r>
              <a:b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</a:br>
              <a:r>
                <a:rPr lang="en-US" altLang="zh-CN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CONTENT</a:t>
              </a:r>
              <a:endParaRPr lang="en-US" altLang="zh-CN" sz="2400" b="1">
                <a:solidFill>
                  <a:schemeClr val="accent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" name="íSḻïḋè"/>
            <p:cNvSpPr/>
            <p:nvPr/>
          </p:nvSpPr>
          <p:spPr bwMode="auto">
            <a:xfrm>
              <a:off x="6327271" y="146681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认识东、南、西、北四个方向</a:t>
              </a:r>
              <a:endParaRPr lang="zh-CN" altLang="en-US" sz="2800">
                <a:cs typeface="楷体" panose="02010609060101010101" pitchFamily="49" charset="-122"/>
              </a:endParaRPr>
            </a:p>
          </p:txBody>
        </p:sp>
        <p:sp>
          <p:nvSpPr>
            <p:cNvPr id="10" name="íS1îḋê"/>
            <p:cNvSpPr/>
            <p:nvPr/>
          </p:nvSpPr>
          <p:spPr bwMode="auto">
            <a:xfrm>
              <a:off x="6327271" y="241645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辨认东北、东南、西北、西南四个方向的方法</a:t>
              </a:r>
              <a:endParaRPr lang="zh-CN" altLang="en-US" sz="2800">
                <a:cs typeface="楷体" panose="02010609060101010101" pitchFamily="49" charset="-122"/>
              </a:endParaRPr>
            </a:p>
          </p:txBody>
        </p:sp>
        <p:sp>
          <p:nvSpPr>
            <p:cNvPr id="13" name="îşlídê"/>
            <p:cNvSpPr txBox="1"/>
            <p:nvPr/>
          </p:nvSpPr>
          <p:spPr>
            <a:xfrm>
              <a:off x="5128692" y="146681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01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4" name="ïsļîḋe"/>
            <p:cNvSpPr txBox="1"/>
            <p:nvPr/>
          </p:nvSpPr>
          <p:spPr>
            <a:xfrm>
              <a:off x="5128692" y="241645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02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5" name="ïSlîḑè"/>
            <p:cNvSpPr txBox="1"/>
            <p:nvPr/>
          </p:nvSpPr>
          <p:spPr>
            <a:xfrm>
              <a:off x="5128692" y="336609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03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6" name="îŝḷíďé"/>
            <p:cNvSpPr txBox="1"/>
            <p:nvPr/>
          </p:nvSpPr>
          <p:spPr>
            <a:xfrm>
              <a:off x="5128692" y="431573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04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" name="íşḷidè"/>
            <p:cNvSpPr txBox="1"/>
            <p:nvPr/>
          </p:nvSpPr>
          <p:spPr>
            <a:xfrm>
              <a:off x="5128692" y="526537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05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27" name="íSḻïḋè"/>
          <p:cNvSpPr/>
          <p:nvPr>
            <p:custDataLst>
              <p:tags r:id="rId2"/>
            </p:custDataLst>
          </p:nvPr>
        </p:nvSpPr>
        <p:spPr bwMode="auto">
          <a:xfrm>
            <a:off x="6454271" y="3301969"/>
            <a:ext cx="5191629" cy="532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45720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pitchFamily="49" charset="-122"/>
              </a:rPr>
              <a:t>用八个方向描述简单的行走路线</a:t>
            </a:r>
            <a:endParaRPr lang="zh-CN" altLang="en-US" sz="2800"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533650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正、负数的概念</a:t>
            </a:r>
            <a:endParaRPr lang="en-US" altLang="zh-CN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122" name="文本框 121"/>
          <p:cNvSpPr txBox="1"/>
          <p:nvPr>
            <p:custDataLst>
              <p:tags r:id="rId2"/>
            </p:custDataLst>
          </p:nvPr>
        </p:nvSpPr>
        <p:spPr>
          <a:xfrm>
            <a:off x="890532" y="1316747"/>
            <a:ext cx="7945395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 spc="-15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知识点</a:t>
            </a:r>
            <a:r>
              <a:rPr lang="en-US" altLang="zh-CN" sz="3200" b="1" spc="-15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3200" b="1" spc="-15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：认识东、南、西、北四个方向</a:t>
            </a:r>
            <a:endParaRPr lang="zh-CN" altLang="en-US" sz="3200" b="1" spc="-15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24" name="Picture 4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427925" y="4486251"/>
            <a:ext cx="1099296" cy="117634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5" name="矩形 124"/>
          <p:cNvSpPr/>
          <p:nvPr>
            <p:custDataLst>
              <p:tags r:id="rId6"/>
            </p:custDataLst>
          </p:nvPr>
        </p:nvSpPr>
        <p:spPr>
          <a:xfrm>
            <a:off x="2712638" y="4010392"/>
            <a:ext cx="304370" cy="292023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南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6" name="矩形 125"/>
          <p:cNvSpPr/>
          <p:nvPr>
            <p:custDataLst>
              <p:tags r:id="rId7"/>
            </p:custDataLst>
          </p:nvPr>
        </p:nvSpPr>
        <p:spPr>
          <a:xfrm>
            <a:off x="2712638" y="5533732"/>
            <a:ext cx="304370" cy="292023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7" name="矩形 126"/>
          <p:cNvSpPr/>
          <p:nvPr>
            <p:custDataLst>
              <p:tags r:id="rId8"/>
            </p:custDataLst>
          </p:nvPr>
        </p:nvSpPr>
        <p:spPr>
          <a:xfrm>
            <a:off x="1959521" y="4815536"/>
            <a:ext cx="304370" cy="292023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东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8" name="矩形 127"/>
          <p:cNvSpPr/>
          <p:nvPr>
            <p:custDataLst>
              <p:tags r:id="rId9"/>
            </p:custDataLst>
          </p:nvPr>
        </p:nvSpPr>
        <p:spPr>
          <a:xfrm>
            <a:off x="3480348" y="4815536"/>
            <a:ext cx="304370" cy="292023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西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29" name="图片 12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4905" y="4222961"/>
            <a:ext cx="2165189" cy="1623892"/>
          </a:xfrm>
          <a:prstGeom prst="rect">
            <a:avLst/>
          </a:prstGeom>
        </p:spPr>
      </p:pic>
      <p:sp>
        <p:nvSpPr>
          <p:cNvPr id="130" name="矩形 129"/>
          <p:cNvSpPr/>
          <p:nvPr>
            <p:custDataLst>
              <p:tags r:id="rId12"/>
            </p:custDataLst>
          </p:nvPr>
        </p:nvSpPr>
        <p:spPr>
          <a:xfrm>
            <a:off x="6538906" y="5606947"/>
            <a:ext cx="304370" cy="292023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南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1" name="矩形 130"/>
          <p:cNvSpPr/>
          <p:nvPr>
            <p:custDataLst>
              <p:tags r:id="rId13"/>
            </p:custDataLst>
          </p:nvPr>
        </p:nvSpPr>
        <p:spPr>
          <a:xfrm>
            <a:off x="6538906" y="3901049"/>
            <a:ext cx="304370" cy="292023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2" name="矩形 131"/>
          <p:cNvSpPr/>
          <p:nvPr>
            <p:custDataLst>
              <p:tags r:id="rId14"/>
            </p:custDataLst>
          </p:nvPr>
        </p:nvSpPr>
        <p:spPr>
          <a:xfrm>
            <a:off x="7434431" y="4706684"/>
            <a:ext cx="304863" cy="52322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东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" name="矩形 132"/>
          <p:cNvSpPr/>
          <p:nvPr>
            <p:custDataLst>
              <p:tags r:id="rId15"/>
            </p:custDataLst>
          </p:nvPr>
        </p:nvSpPr>
        <p:spPr>
          <a:xfrm>
            <a:off x="5624592" y="4729586"/>
            <a:ext cx="304370" cy="292023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西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4" name="圆角矩形标注 133"/>
          <p:cNvSpPr/>
          <p:nvPr>
            <p:custDataLst>
              <p:tags r:id="rId16"/>
            </p:custDataLst>
          </p:nvPr>
        </p:nvSpPr>
        <p:spPr>
          <a:xfrm>
            <a:off x="994617" y="2900695"/>
            <a:ext cx="6947291" cy="1055608"/>
          </a:xfrm>
          <a:prstGeom prst="wedgeRoundRectCallout">
            <a:avLst>
              <a:gd name="adj1" fmla="val 55136"/>
              <a:gd name="adj2" fmla="val -10796"/>
              <a:gd name="adj3" fmla="val 16667"/>
            </a:avLst>
          </a:prstGeom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可以借助工具或其他事物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先确定一个方向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，再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根据这个方向辨认其他三个方向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矩形 2"/>
          <p:cNvSpPr/>
          <p:nvPr>
            <p:custDataLst>
              <p:tags r:id="rId17"/>
            </p:custDataLst>
          </p:nvPr>
        </p:nvSpPr>
        <p:spPr>
          <a:xfrm>
            <a:off x="325120" y="2110677"/>
            <a:ext cx="8090290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altLang="zh-CN" sz="28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）如何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在现实中认识东、南、西、北四个方向？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" grpId="0"/>
      <p:bldP spid="125" grpId="0"/>
      <p:bldP spid="126" grpId="0"/>
      <p:bldP spid="127" grpId="0"/>
      <p:bldP spid="128" grpId="0"/>
      <p:bldP spid="130" grpId="0"/>
      <p:bldP spid="131" grpId="0"/>
      <p:bldP spid="132" grpId="0"/>
      <p:bldP spid="133" grpId="0"/>
      <p:bldP spid="134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21" name="TextBox 12"/>
          <p:cNvSpPr txBox="1"/>
          <p:nvPr>
            <p:custDataLst>
              <p:tags r:id="rId2"/>
            </p:custDataLst>
          </p:nvPr>
        </p:nvSpPr>
        <p:spPr>
          <a:xfrm>
            <a:off x="2698075" y="4530483"/>
            <a:ext cx="641948" cy="748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265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南</a:t>
            </a:r>
            <a:endParaRPr kumimoji="0" lang="zh-CN" altLang="en-US" sz="4265" b="1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2" name="TextBox 9"/>
          <p:cNvSpPr txBox="1"/>
          <p:nvPr>
            <p:custDataLst>
              <p:tags r:id="rId3"/>
            </p:custDataLst>
          </p:nvPr>
        </p:nvSpPr>
        <p:spPr>
          <a:xfrm>
            <a:off x="4366796" y="2854156"/>
            <a:ext cx="802544" cy="748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265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东</a:t>
            </a:r>
            <a:endParaRPr kumimoji="0" lang="zh-CN" altLang="en-US" sz="4265" b="1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3" name="TextBox 10"/>
          <p:cNvSpPr txBox="1"/>
          <p:nvPr>
            <p:custDataLst>
              <p:tags r:id="rId4"/>
            </p:custDataLst>
          </p:nvPr>
        </p:nvSpPr>
        <p:spPr>
          <a:xfrm>
            <a:off x="976367" y="2780213"/>
            <a:ext cx="802544" cy="748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265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西</a:t>
            </a:r>
            <a:endParaRPr kumimoji="0" lang="zh-CN" altLang="en-US" sz="4265" b="1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TextBox 11"/>
          <p:cNvSpPr txBox="1"/>
          <p:nvPr>
            <p:custDataLst>
              <p:tags r:id="rId5"/>
            </p:custDataLst>
          </p:nvPr>
        </p:nvSpPr>
        <p:spPr>
          <a:xfrm>
            <a:off x="2698075" y="1190830"/>
            <a:ext cx="802544" cy="748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265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</a:t>
            </a:r>
            <a:endParaRPr kumimoji="0" lang="zh-CN" altLang="en-US" sz="4265" b="1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1674706" y="1891717"/>
            <a:ext cx="2753630" cy="2738860"/>
            <a:chOff x="3575654" y="2039830"/>
            <a:chExt cx="2067007" cy="2055920"/>
          </a:xfrm>
        </p:grpSpPr>
        <p:cxnSp>
          <p:nvCxnSpPr>
            <p:cNvPr id="30" name="直接箭头连接符 29"/>
            <p:cNvCxnSpPr/>
            <p:nvPr>
              <p:custDataLst>
                <p:tags r:id="rId6"/>
              </p:custDataLst>
            </p:nvPr>
          </p:nvCxnSpPr>
          <p:spPr>
            <a:xfrm flipH="1">
              <a:off x="4645058" y="3087007"/>
              <a:ext cx="0" cy="1008743"/>
            </a:xfrm>
            <a:prstGeom prst="straightConnector1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1" name="直接箭头连接符 30"/>
            <p:cNvCxnSpPr/>
            <p:nvPr>
              <p:custDataLst>
                <p:tags r:id="rId7"/>
              </p:custDataLst>
            </p:nvPr>
          </p:nvCxnSpPr>
          <p:spPr>
            <a:xfrm>
              <a:off x="4614654" y="3059550"/>
              <a:ext cx="1028007" cy="5434"/>
            </a:xfrm>
            <a:prstGeom prst="straightConnector1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2" name="直接箭头连接符 31"/>
            <p:cNvCxnSpPr/>
            <p:nvPr>
              <p:custDataLst>
                <p:tags r:id="rId8"/>
              </p:custDataLst>
            </p:nvPr>
          </p:nvCxnSpPr>
          <p:spPr>
            <a:xfrm flipH="1" flipV="1">
              <a:off x="3575654" y="3048330"/>
              <a:ext cx="1069405" cy="11220"/>
            </a:xfrm>
            <a:prstGeom prst="straightConnector1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3" name="直接箭头连接符 32"/>
            <p:cNvCxnSpPr/>
            <p:nvPr>
              <p:custDataLst>
                <p:tags r:id="rId9"/>
              </p:custDataLst>
            </p:nvPr>
          </p:nvCxnSpPr>
          <p:spPr>
            <a:xfrm flipH="1" flipV="1">
              <a:off x="4645058" y="2039830"/>
              <a:ext cx="0" cy="1097107"/>
            </a:xfrm>
            <a:prstGeom prst="straightConnector1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  <a:tailEnd type="triangle"/>
            </a:ln>
            <a:effectLst/>
          </p:spPr>
        </p:cxnSp>
      </p:grpSp>
      <p:sp>
        <p:nvSpPr>
          <p:cNvPr id="40" name="文本框 39"/>
          <p:cNvSpPr txBox="1"/>
          <p:nvPr>
            <p:custDataLst>
              <p:tags r:id="rId10"/>
            </p:custDataLst>
          </p:nvPr>
        </p:nvSpPr>
        <p:spPr>
          <a:xfrm>
            <a:off x="5468348" y="3736625"/>
            <a:ext cx="5629085" cy="1559628"/>
          </a:xfrm>
          <a:prstGeom prst="flowChartAlternateProcess">
            <a:avLst/>
          </a:prstGeom>
          <a:solidFill>
            <a:srgbClr val="FFE389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4265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东</a:t>
            </a:r>
            <a:r>
              <a:rPr lang="zh-CN" altLang="en-US" sz="4265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</a:t>
            </a:r>
            <a:r>
              <a:rPr lang="zh-CN" altLang="en-US" sz="4265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南</a:t>
            </a:r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</a:t>
            </a:r>
            <a:r>
              <a:rPr lang="zh-CN" altLang="en-US" sz="4265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西</a:t>
            </a:r>
            <a:r>
              <a:rPr lang="zh-CN" altLang="en-US" sz="4265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</a:t>
            </a:r>
            <a:r>
              <a:rPr lang="zh-CN" altLang="en-US" sz="4265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北</a:t>
            </a:r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依次按</a:t>
            </a:r>
            <a:r>
              <a:rPr lang="zh-CN" altLang="en-US" sz="42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顺时针</a:t>
            </a:r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方向排列。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41" name="文本框 40"/>
          <p:cNvSpPr txBox="1"/>
          <p:nvPr>
            <p:custDataLst>
              <p:tags r:id="rId11"/>
            </p:custDataLst>
          </p:nvPr>
        </p:nvSpPr>
        <p:spPr>
          <a:xfrm>
            <a:off x="6612376" y="1319833"/>
            <a:ext cx="3419177" cy="832176"/>
          </a:xfrm>
          <a:prstGeom prst="flowChartAlternateProcess">
            <a:avLst/>
          </a:prstGeom>
          <a:solidFill>
            <a:srgbClr val="FFE389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4265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东</a:t>
            </a:r>
            <a:r>
              <a:rPr lang="zh-CN" altLang="en-US" sz="4265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与</a:t>
            </a:r>
            <a:r>
              <a:rPr lang="zh-CN" altLang="en-US" sz="4265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西</a:t>
            </a:r>
            <a:r>
              <a:rPr lang="zh-CN" altLang="en-US" sz="4265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相对</a:t>
            </a:r>
            <a:r>
              <a:rPr lang="zh-CN" altLang="en-US" sz="426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；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12"/>
            </p:custDataLst>
          </p:nvPr>
        </p:nvSpPr>
        <p:spPr>
          <a:xfrm>
            <a:off x="6612378" y="2081589"/>
            <a:ext cx="3419176" cy="832176"/>
          </a:xfrm>
          <a:prstGeom prst="flowChartAlternateProcess">
            <a:avLst/>
          </a:prstGeom>
          <a:solidFill>
            <a:srgbClr val="FFE389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426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南</a:t>
            </a:r>
            <a:r>
              <a:rPr lang="zh-CN" altLang="en-US" sz="4265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与</a:t>
            </a:r>
            <a:r>
              <a:rPr lang="zh-CN" altLang="en-US" sz="4265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北</a:t>
            </a:r>
            <a:r>
              <a:rPr lang="zh-CN" altLang="en-US" sz="4265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相对。</a:t>
            </a:r>
            <a:endParaRPr lang="zh-CN" altLang="en-US" sz="426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43" name="椭圆 9"/>
          <p:cNvSpPr/>
          <p:nvPr>
            <p:custDataLst>
              <p:tags r:id="rId13"/>
            </p:custDataLst>
          </p:nvPr>
        </p:nvSpPr>
        <p:spPr>
          <a:xfrm>
            <a:off x="1353050" y="1595012"/>
            <a:ext cx="1473561" cy="1348480"/>
          </a:xfrm>
          <a:custGeom>
            <a:gdLst>
              <a:gd name="connsiteX0" fmla="*/ 0 w 2632220"/>
              <a:gd name="connsiteY0" fmla="*/ 779849 h 1559697"/>
              <a:gd name="connsiteX1" fmla="*/ 1316110 w 2632220"/>
              <a:gd name="connsiteY1" fmla="*/ 0 h 1559697"/>
              <a:gd name="connsiteX2" fmla="*/ 2632220 w 2632220"/>
              <a:gd name="connsiteY2" fmla="*/ 779849 h 1559697"/>
              <a:gd name="connsiteX3" fmla="*/ 1316110 w 2632220"/>
              <a:gd name="connsiteY3" fmla="*/ 1559698 h 1559697"/>
              <a:gd name="connsiteX4" fmla="*/ 0 w 2632220"/>
              <a:gd name="connsiteY4" fmla="*/ 779849 h 1559697"/>
              <a:gd name="connsiteX0-1" fmla="*/ 0 w 2632371"/>
              <a:gd name="connsiteY0-2" fmla="*/ 881815 h 1661664"/>
              <a:gd name="connsiteX1-3" fmla="*/ 1316110 w 2632371"/>
              <a:gd name="connsiteY1-4" fmla="*/ 101966 h 1661664"/>
              <a:gd name="connsiteX2-5" fmla="*/ 1402884 w 2632371"/>
              <a:gd name="connsiteY2-6" fmla="*/ 94124 h 1661664"/>
              <a:gd name="connsiteX3-7" fmla="*/ 2632220 w 2632371"/>
              <a:gd name="connsiteY3-8" fmla="*/ 881815 h 1661664"/>
              <a:gd name="connsiteX4-9" fmla="*/ 1316110 w 2632371"/>
              <a:gd name="connsiteY4-10" fmla="*/ 1661664 h 1661664"/>
              <a:gd name="connsiteX5" fmla="*/ 0 w 2632371"/>
              <a:gd name="connsiteY5" fmla="*/ 881815 h 1661664"/>
              <a:gd name="connsiteX0-11" fmla="*/ 1402884 w 2632371"/>
              <a:gd name="connsiteY0-12" fmla="*/ 84217 h 1651757"/>
              <a:gd name="connsiteX1-13" fmla="*/ 2632220 w 2632371"/>
              <a:gd name="connsiteY1-14" fmla="*/ 871908 h 1651757"/>
              <a:gd name="connsiteX2-15" fmla="*/ 1316110 w 2632371"/>
              <a:gd name="connsiteY2-16" fmla="*/ 1651757 h 1651757"/>
              <a:gd name="connsiteX3-17" fmla="*/ 0 w 2632371"/>
              <a:gd name="connsiteY3-18" fmla="*/ 871908 h 1651757"/>
              <a:gd name="connsiteX4-19" fmla="*/ 1316110 w 2632371"/>
              <a:gd name="connsiteY4-20" fmla="*/ 92059 h 1651757"/>
              <a:gd name="connsiteX5-21" fmla="*/ 1494324 w 2632371"/>
              <a:gd name="connsiteY5-22" fmla="*/ 175657 h 1651757"/>
              <a:gd name="connsiteX0-23" fmla="*/ 2632220 w 2632220"/>
              <a:gd name="connsiteY0-24" fmla="*/ 871908 h 1651757"/>
              <a:gd name="connsiteX1-25" fmla="*/ 1316110 w 2632220"/>
              <a:gd name="connsiteY1-26" fmla="*/ 1651757 h 1651757"/>
              <a:gd name="connsiteX2-27" fmla="*/ 0 w 2632220"/>
              <a:gd name="connsiteY2-28" fmla="*/ 871908 h 1651757"/>
              <a:gd name="connsiteX3-29" fmla="*/ 1316110 w 2632220"/>
              <a:gd name="connsiteY3-30" fmla="*/ 92059 h 1651757"/>
              <a:gd name="connsiteX4-31" fmla="*/ 1494324 w 2632220"/>
              <a:gd name="connsiteY4-32" fmla="*/ 175657 h 1651757"/>
              <a:gd name="connsiteX0-33" fmla="*/ 2632220 w 2632220"/>
              <a:gd name="connsiteY0-34" fmla="*/ 779849 h 1559698"/>
              <a:gd name="connsiteX1-35" fmla="*/ 1316110 w 2632220"/>
              <a:gd name="connsiteY1-36" fmla="*/ 1559698 h 1559698"/>
              <a:gd name="connsiteX2-37" fmla="*/ 0 w 2632220"/>
              <a:gd name="connsiteY2-38" fmla="*/ 779849 h 1559698"/>
              <a:gd name="connsiteX3-39" fmla="*/ 1316110 w 2632220"/>
              <a:gd name="connsiteY3-40" fmla="*/ 0 h 1559698"/>
              <a:gd name="connsiteX0-41" fmla="*/ 1316110 w 1316110"/>
              <a:gd name="connsiteY0-42" fmla="*/ 1559698 h 1559698"/>
              <a:gd name="connsiteX1-43" fmla="*/ 0 w 1316110"/>
              <a:gd name="connsiteY1-44" fmla="*/ 779849 h 1559698"/>
              <a:gd name="connsiteX2-45" fmla="*/ 1316110 w 1316110"/>
              <a:gd name="connsiteY2-46" fmla="*/ 0 h 1559698"/>
              <a:gd name="connsiteX0-47" fmla="*/ 0 w 1316110"/>
              <a:gd name="connsiteY0-48" fmla="*/ 779849 h 779849"/>
              <a:gd name="connsiteX1-49" fmla="*/ 1316110 w 1316110"/>
              <a:gd name="connsiteY1-50" fmla="*/ 0 h 77984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316110" h="779849">
                <a:moveTo>
                  <a:pt x="0" y="779849"/>
                </a:moveTo>
                <a:cubicBezTo>
                  <a:pt x="0" y="349150"/>
                  <a:pt x="589243" y="0"/>
                  <a:pt x="1316110" y="0"/>
                </a:cubicBezTo>
              </a:path>
            </a:pathLst>
          </a:custGeom>
          <a:noFill/>
          <a:ln w="19050">
            <a:solidFill>
              <a:srgbClr val="FF0000"/>
            </a:solidFill>
            <a:headEnd type="none"/>
            <a:tailEnd type="triangl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3730">
              <a:cs typeface="楷体" panose="02010609060101010101" pitchFamily="49" charset="-122"/>
            </a:endParaRPr>
          </a:p>
        </p:txBody>
      </p:sp>
      <p:sp>
        <p:nvSpPr>
          <p:cNvPr id="44" name="椭圆 9"/>
          <p:cNvSpPr/>
          <p:nvPr>
            <p:custDataLst>
              <p:tags r:id="rId14"/>
            </p:custDataLst>
          </p:nvPr>
        </p:nvSpPr>
        <p:spPr>
          <a:xfrm flipH="1">
            <a:off x="3372083" y="1595012"/>
            <a:ext cx="1348944" cy="1348480"/>
          </a:xfrm>
          <a:custGeom>
            <a:gdLst>
              <a:gd name="connsiteX0" fmla="*/ 0 w 2632220"/>
              <a:gd name="connsiteY0" fmla="*/ 779849 h 1559697"/>
              <a:gd name="connsiteX1" fmla="*/ 1316110 w 2632220"/>
              <a:gd name="connsiteY1" fmla="*/ 0 h 1559697"/>
              <a:gd name="connsiteX2" fmla="*/ 2632220 w 2632220"/>
              <a:gd name="connsiteY2" fmla="*/ 779849 h 1559697"/>
              <a:gd name="connsiteX3" fmla="*/ 1316110 w 2632220"/>
              <a:gd name="connsiteY3" fmla="*/ 1559698 h 1559697"/>
              <a:gd name="connsiteX4" fmla="*/ 0 w 2632220"/>
              <a:gd name="connsiteY4" fmla="*/ 779849 h 1559697"/>
              <a:gd name="connsiteX0-1" fmla="*/ 0 w 2632371"/>
              <a:gd name="connsiteY0-2" fmla="*/ 881815 h 1661664"/>
              <a:gd name="connsiteX1-3" fmla="*/ 1316110 w 2632371"/>
              <a:gd name="connsiteY1-4" fmla="*/ 101966 h 1661664"/>
              <a:gd name="connsiteX2-5" fmla="*/ 1402884 w 2632371"/>
              <a:gd name="connsiteY2-6" fmla="*/ 94124 h 1661664"/>
              <a:gd name="connsiteX3-7" fmla="*/ 2632220 w 2632371"/>
              <a:gd name="connsiteY3-8" fmla="*/ 881815 h 1661664"/>
              <a:gd name="connsiteX4-9" fmla="*/ 1316110 w 2632371"/>
              <a:gd name="connsiteY4-10" fmla="*/ 1661664 h 1661664"/>
              <a:gd name="connsiteX5" fmla="*/ 0 w 2632371"/>
              <a:gd name="connsiteY5" fmla="*/ 881815 h 1661664"/>
              <a:gd name="connsiteX0-11" fmla="*/ 1402884 w 2632371"/>
              <a:gd name="connsiteY0-12" fmla="*/ 84217 h 1651757"/>
              <a:gd name="connsiteX1-13" fmla="*/ 2632220 w 2632371"/>
              <a:gd name="connsiteY1-14" fmla="*/ 871908 h 1651757"/>
              <a:gd name="connsiteX2-15" fmla="*/ 1316110 w 2632371"/>
              <a:gd name="connsiteY2-16" fmla="*/ 1651757 h 1651757"/>
              <a:gd name="connsiteX3-17" fmla="*/ 0 w 2632371"/>
              <a:gd name="connsiteY3-18" fmla="*/ 871908 h 1651757"/>
              <a:gd name="connsiteX4-19" fmla="*/ 1316110 w 2632371"/>
              <a:gd name="connsiteY4-20" fmla="*/ 92059 h 1651757"/>
              <a:gd name="connsiteX5-21" fmla="*/ 1494324 w 2632371"/>
              <a:gd name="connsiteY5-22" fmla="*/ 175657 h 1651757"/>
              <a:gd name="connsiteX0-23" fmla="*/ 2632220 w 2632220"/>
              <a:gd name="connsiteY0-24" fmla="*/ 871908 h 1651757"/>
              <a:gd name="connsiteX1-25" fmla="*/ 1316110 w 2632220"/>
              <a:gd name="connsiteY1-26" fmla="*/ 1651757 h 1651757"/>
              <a:gd name="connsiteX2-27" fmla="*/ 0 w 2632220"/>
              <a:gd name="connsiteY2-28" fmla="*/ 871908 h 1651757"/>
              <a:gd name="connsiteX3-29" fmla="*/ 1316110 w 2632220"/>
              <a:gd name="connsiteY3-30" fmla="*/ 92059 h 1651757"/>
              <a:gd name="connsiteX4-31" fmla="*/ 1494324 w 2632220"/>
              <a:gd name="connsiteY4-32" fmla="*/ 175657 h 1651757"/>
              <a:gd name="connsiteX0-33" fmla="*/ 2632220 w 2632220"/>
              <a:gd name="connsiteY0-34" fmla="*/ 779849 h 1559698"/>
              <a:gd name="connsiteX1-35" fmla="*/ 1316110 w 2632220"/>
              <a:gd name="connsiteY1-36" fmla="*/ 1559698 h 1559698"/>
              <a:gd name="connsiteX2-37" fmla="*/ 0 w 2632220"/>
              <a:gd name="connsiteY2-38" fmla="*/ 779849 h 1559698"/>
              <a:gd name="connsiteX3-39" fmla="*/ 1316110 w 2632220"/>
              <a:gd name="connsiteY3-40" fmla="*/ 0 h 1559698"/>
              <a:gd name="connsiteX0-41" fmla="*/ 1316110 w 1316110"/>
              <a:gd name="connsiteY0-42" fmla="*/ 1559698 h 1559698"/>
              <a:gd name="connsiteX1-43" fmla="*/ 0 w 1316110"/>
              <a:gd name="connsiteY1-44" fmla="*/ 779849 h 1559698"/>
              <a:gd name="connsiteX2-45" fmla="*/ 1316110 w 1316110"/>
              <a:gd name="connsiteY2-46" fmla="*/ 0 h 1559698"/>
              <a:gd name="connsiteX0-47" fmla="*/ 0 w 1316110"/>
              <a:gd name="connsiteY0-48" fmla="*/ 779849 h 779849"/>
              <a:gd name="connsiteX1-49" fmla="*/ 1316110 w 1316110"/>
              <a:gd name="connsiteY1-50" fmla="*/ 0 h 77984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316110" h="779849">
                <a:moveTo>
                  <a:pt x="0" y="779849"/>
                </a:moveTo>
                <a:cubicBezTo>
                  <a:pt x="0" y="349150"/>
                  <a:pt x="589243" y="0"/>
                  <a:pt x="1316110" y="0"/>
                </a:cubicBezTo>
              </a:path>
            </a:pathLst>
          </a:custGeom>
          <a:noFill/>
          <a:ln w="19050">
            <a:solidFill>
              <a:srgbClr val="FF0000"/>
            </a:solidFill>
            <a:headEnd type="triangle"/>
            <a:tailEnd type="non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3730">
              <a:cs typeface="楷体" panose="02010609060101010101" pitchFamily="49" charset="-122"/>
            </a:endParaRPr>
          </a:p>
        </p:txBody>
      </p:sp>
      <p:sp>
        <p:nvSpPr>
          <p:cNvPr id="45" name="椭圆 9"/>
          <p:cNvSpPr/>
          <p:nvPr>
            <p:custDataLst>
              <p:tags r:id="rId15"/>
            </p:custDataLst>
          </p:nvPr>
        </p:nvSpPr>
        <p:spPr>
          <a:xfrm flipV="1">
            <a:off x="1353048" y="3395961"/>
            <a:ext cx="1473563" cy="1550527"/>
          </a:xfrm>
          <a:custGeom>
            <a:gdLst>
              <a:gd name="connsiteX0" fmla="*/ 0 w 2632220"/>
              <a:gd name="connsiteY0" fmla="*/ 779849 h 1559697"/>
              <a:gd name="connsiteX1" fmla="*/ 1316110 w 2632220"/>
              <a:gd name="connsiteY1" fmla="*/ 0 h 1559697"/>
              <a:gd name="connsiteX2" fmla="*/ 2632220 w 2632220"/>
              <a:gd name="connsiteY2" fmla="*/ 779849 h 1559697"/>
              <a:gd name="connsiteX3" fmla="*/ 1316110 w 2632220"/>
              <a:gd name="connsiteY3" fmla="*/ 1559698 h 1559697"/>
              <a:gd name="connsiteX4" fmla="*/ 0 w 2632220"/>
              <a:gd name="connsiteY4" fmla="*/ 779849 h 1559697"/>
              <a:gd name="connsiteX0-1" fmla="*/ 0 w 2632371"/>
              <a:gd name="connsiteY0-2" fmla="*/ 881815 h 1661664"/>
              <a:gd name="connsiteX1-3" fmla="*/ 1316110 w 2632371"/>
              <a:gd name="connsiteY1-4" fmla="*/ 101966 h 1661664"/>
              <a:gd name="connsiteX2-5" fmla="*/ 1402884 w 2632371"/>
              <a:gd name="connsiteY2-6" fmla="*/ 94124 h 1661664"/>
              <a:gd name="connsiteX3-7" fmla="*/ 2632220 w 2632371"/>
              <a:gd name="connsiteY3-8" fmla="*/ 881815 h 1661664"/>
              <a:gd name="connsiteX4-9" fmla="*/ 1316110 w 2632371"/>
              <a:gd name="connsiteY4-10" fmla="*/ 1661664 h 1661664"/>
              <a:gd name="connsiteX5" fmla="*/ 0 w 2632371"/>
              <a:gd name="connsiteY5" fmla="*/ 881815 h 1661664"/>
              <a:gd name="connsiteX0-11" fmla="*/ 1402884 w 2632371"/>
              <a:gd name="connsiteY0-12" fmla="*/ 84217 h 1651757"/>
              <a:gd name="connsiteX1-13" fmla="*/ 2632220 w 2632371"/>
              <a:gd name="connsiteY1-14" fmla="*/ 871908 h 1651757"/>
              <a:gd name="connsiteX2-15" fmla="*/ 1316110 w 2632371"/>
              <a:gd name="connsiteY2-16" fmla="*/ 1651757 h 1651757"/>
              <a:gd name="connsiteX3-17" fmla="*/ 0 w 2632371"/>
              <a:gd name="connsiteY3-18" fmla="*/ 871908 h 1651757"/>
              <a:gd name="connsiteX4-19" fmla="*/ 1316110 w 2632371"/>
              <a:gd name="connsiteY4-20" fmla="*/ 92059 h 1651757"/>
              <a:gd name="connsiteX5-21" fmla="*/ 1494324 w 2632371"/>
              <a:gd name="connsiteY5-22" fmla="*/ 175657 h 1651757"/>
              <a:gd name="connsiteX0-23" fmla="*/ 2632220 w 2632220"/>
              <a:gd name="connsiteY0-24" fmla="*/ 871908 h 1651757"/>
              <a:gd name="connsiteX1-25" fmla="*/ 1316110 w 2632220"/>
              <a:gd name="connsiteY1-26" fmla="*/ 1651757 h 1651757"/>
              <a:gd name="connsiteX2-27" fmla="*/ 0 w 2632220"/>
              <a:gd name="connsiteY2-28" fmla="*/ 871908 h 1651757"/>
              <a:gd name="connsiteX3-29" fmla="*/ 1316110 w 2632220"/>
              <a:gd name="connsiteY3-30" fmla="*/ 92059 h 1651757"/>
              <a:gd name="connsiteX4-31" fmla="*/ 1494324 w 2632220"/>
              <a:gd name="connsiteY4-32" fmla="*/ 175657 h 1651757"/>
              <a:gd name="connsiteX0-33" fmla="*/ 2632220 w 2632220"/>
              <a:gd name="connsiteY0-34" fmla="*/ 779849 h 1559698"/>
              <a:gd name="connsiteX1-35" fmla="*/ 1316110 w 2632220"/>
              <a:gd name="connsiteY1-36" fmla="*/ 1559698 h 1559698"/>
              <a:gd name="connsiteX2-37" fmla="*/ 0 w 2632220"/>
              <a:gd name="connsiteY2-38" fmla="*/ 779849 h 1559698"/>
              <a:gd name="connsiteX3-39" fmla="*/ 1316110 w 2632220"/>
              <a:gd name="connsiteY3-40" fmla="*/ 0 h 1559698"/>
              <a:gd name="connsiteX0-41" fmla="*/ 1316110 w 1316110"/>
              <a:gd name="connsiteY0-42" fmla="*/ 1559698 h 1559698"/>
              <a:gd name="connsiteX1-43" fmla="*/ 0 w 1316110"/>
              <a:gd name="connsiteY1-44" fmla="*/ 779849 h 1559698"/>
              <a:gd name="connsiteX2-45" fmla="*/ 1316110 w 1316110"/>
              <a:gd name="connsiteY2-46" fmla="*/ 0 h 1559698"/>
              <a:gd name="connsiteX0-47" fmla="*/ 0 w 1316110"/>
              <a:gd name="connsiteY0-48" fmla="*/ 779849 h 779849"/>
              <a:gd name="connsiteX1-49" fmla="*/ 1316110 w 1316110"/>
              <a:gd name="connsiteY1-50" fmla="*/ 0 h 77984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316110" h="779849">
                <a:moveTo>
                  <a:pt x="0" y="779849"/>
                </a:moveTo>
                <a:cubicBezTo>
                  <a:pt x="0" y="349150"/>
                  <a:pt x="589243" y="0"/>
                  <a:pt x="1316110" y="0"/>
                </a:cubicBezTo>
              </a:path>
            </a:pathLst>
          </a:custGeom>
          <a:noFill/>
          <a:ln w="19050">
            <a:solidFill>
              <a:srgbClr val="FF0000"/>
            </a:solidFill>
            <a:headEnd type="triangle"/>
            <a:tailEnd type="non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3730">
              <a:cs typeface="楷体" panose="02010609060101010101" pitchFamily="49" charset="-122"/>
            </a:endParaRPr>
          </a:p>
        </p:txBody>
      </p:sp>
      <p:sp>
        <p:nvSpPr>
          <p:cNvPr id="46" name="椭圆 9"/>
          <p:cNvSpPr/>
          <p:nvPr>
            <p:custDataLst>
              <p:tags r:id="rId16"/>
            </p:custDataLst>
          </p:nvPr>
        </p:nvSpPr>
        <p:spPr>
          <a:xfrm flipH="1" flipV="1">
            <a:off x="3372083" y="3582204"/>
            <a:ext cx="1348941" cy="1364285"/>
          </a:xfrm>
          <a:custGeom>
            <a:gdLst>
              <a:gd name="connsiteX0" fmla="*/ 0 w 2632220"/>
              <a:gd name="connsiteY0" fmla="*/ 779849 h 1559697"/>
              <a:gd name="connsiteX1" fmla="*/ 1316110 w 2632220"/>
              <a:gd name="connsiteY1" fmla="*/ 0 h 1559697"/>
              <a:gd name="connsiteX2" fmla="*/ 2632220 w 2632220"/>
              <a:gd name="connsiteY2" fmla="*/ 779849 h 1559697"/>
              <a:gd name="connsiteX3" fmla="*/ 1316110 w 2632220"/>
              <a:gd name="connsiteY3" fmla="*/ 1559698 h 1559697"/>
              <a:gd name="connsiteX4" fmla="*/ 0 w 2632220"/>
              <a:gd name="connsiteY4" fmla="*/ 779849 h 1559697"/>
              <a:gd name="connsiteX0-1" fmla="*/ 0 w 2632371"/>
              <a:gd name="connsiteY0-2" fmla="*/ 881815 h 1661664"/>
              <a:gd name="connsiteX1-3" fmla="*/ 1316110 w 2632371"/>
              <a:gd name="connsiteY1-4" fmla="*/ 101966 h 1661664"/>
              <a:gd name="connsiteX2-5" fmla="*/ 1402884 w 2632371"/>
              <a:gd name="connsiteY2-6" fmla="*/ 94124 h 1661664"/>
              <a:gd name="connsiteX3-7" fmla="*/ 2632220 w 2632371"/>
              <a:gd name="connsiteY3-8" fmla="*/ 881815 h 1661664"/>
              <a:gd name="connsiteX4-9" fmla="*/ 1316110 w 2632371"/>
              <a:gd name="connsiteY4-10" fmla="*/ 1661664 h 1661664"/>
              <a:gd name="connsiteX5" fmla="*/ 0 w 2632371"/>
              <a:gd name="connsiteY5" fmla="*/ 881815 h 1661664"/>
              <a:gd name="connsiteX0-11" fmla="*/ 1402884 w 2632371"/>
              <a:gd name="connsiteY0-12" fmla="*/ 84217 h 1651757"/>
              <a:gd name="connsiteX1-13" fmla="*/ 2632220 w 2632371"/>
              <a:gd name="connsiteY1-14" fmla="*/ 871908 h 1651757"/>
              <a:gd name="connsiteX2-15" fmla="*/ 1316110 w 2632371"/>
              <a:gd name="connsiteY2-16" fmla="*/ 1651757 h 1651757"/>
              <a:gd name="connsiteX3-17" fmla="*/ 0 w 2632371"/>
              <a:gd name="connsiteY3-18" fmla="*/ 871908 h 1651757"/>
              <a:gd name="connsiteX4-19" fmla="*/ 1316110 w 2632371"/>
              <a:gd name="connsiteY4-20" fmla="*/ 92059 h 1651757"/>
              <a:gd name="connsiteX5-21" fmla="*/ 1494324 w 2632371"/>
              <a:gd name="connsiteY5-22" fmla="*/ 175657 h 1651757"/>
              <a:gd name="connsiteX0-23" fmla="*/ 2632220 w 2632220"/>
              <a:gd name="connsiteY0-24" fmla="*/ 871908 h 1651757"/>
              <a:gd name="connsiteX1-25" fmla="*/ 1316110 w 2632220"/>
              <a:gd name="connsiteY1-26" fmla="*/ 1651757 h 1651757"/>
              <a:gd name="connsiteX2-27" fmla="*/ 0 w 2632220"/>
              <a:gd name="connsiteY2-28" fmla="*/ 871908 h 1651757"/>
              <a:gd name="connsiteX3-29" fmla="*/ 1316110 w 2632220"/>
              <a:gd name="connsiteY3-30" fmla="*/ 92059 h 1651757"/>
              <a:gd name="connsiteX4-31" fmla="*/ 1494324 w 2632220"/>
              <a:gd name="connsiteY4-32" fmla="*/ 175657 h 1651757"/>
              <a:gd name="connsiteX0-33" fmla="*/ 2632220 w 2632220"/>
              <a:gd name="connsiteY0-34" fmla="*/ 779849 h 1559698"/>
              <a:gd name="connsiteX1-35" fmla="*/ 1316110 w 2632220"/>
              <a:gd name="connsiteY1-36" fmla="*/ 1559698 h 1559698"/>
              <a:gd name="connsiteX2-37" fmla="*/ 0 w 2632220"/>
              <a:gd name="connsiteY2-38" fmla="*/ 779849 h 1559698"/>
              <a:gd name="connsiteX3-39" fmla="*/ 1316110 w 2632220"/>
              <a:gd name="connsiteY3-40" fmla="*/ 0 h 1559698"/>
              <a:gd name="connsiteX0-41" fmla="*/ 1316110 w 1316110"/>
              <a:gd name="connsiteY0-42" fmla="*/ 1559698 h 1559698"/>
              <a:gd name="connsiteX1-43" fmla="*/ 0 w 1316110"/>
              <a:gd name="connsiteY1-44" fmla="*/ 779849 h 1559698"/>
              <a:gd name="connsiteX2-45" fmla="*/ 1316110 w 1316110"/>
              <a:gd name="connsiteY2-46" fmla="*/ 0 h 1559698"/>
              <a:gd name="connsiteX0-47" fmla="*/ 0 w 1316110"/>
              <a:gd name="connsiteY0-48" fmla="*/ 779849 h 779849"/>
              <a:gd name="connsiteX1-49" fmla="*/ 1316110 w 1316110"/>
              <a:gd name="connsiteY1-50" fmla="*/ 0 h 77984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316110" h="779849">
                <a:moveTo>
                  <a:pt x="0" y="779849"/>
                </a:moveTo>
                <a:cubicBezTo>
                  <a:pt x="0" y="349150"/>
                  <a:pt x="589243" y="0"/>
                  <a:pt x="1316110" y="0"/>
                </a:cubicBezTo>
              </a:path>
            </a:pathLst>
          </a:custGeom>
          <a:noFill/>
          <a:ln w="19050">
            <a:solidFill>
              <a:srgbClr val="FF0000"/>
            </a:solidFill>
            <a:headEnd type="none"/>
            <a:tailEnd type="triangl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3730"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dur="1000" repeatCount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" presetID="35" presetClass="emph" presetSubtype="0" dur="1000" repeatCount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dur="1000" repeatCount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5" presetClass="emph" presetSubtype="0" dur="1000" repeatCount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3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3" grpId="0"/>
      <p:bldP spid="40" grpId="0"/>
      <p:bldP spid="41" grpId="0"/>
      <p:bldP spid="42" grpId="0"/>
      <p:bldP spid="43" grpId="0"/>
      <p:bldP spid="44" grpId="0"/>
      <p:bldP spid="45" grpId="0"/>
      <p:bldP spid="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200463" y="2182347"/>
            <a:ext cx="3805399" cy="3112186"/>
          </a:xfrm>
          <a:prstGeom prst="rect">
            <a:avLst/>
          </a:prstGeom>
        </p:spPr>
      </p:pic>
      <p:sp>
        <p:nvSpPr>
          <p:cNvPr id="70" name="矩形 69"/>
          <p:cNvSpPr/>
          <p:nvPr>
            <p:custDataLst>
              <p:tags r:id="rId4"/>
            </p:custDataLst>
          </p:nvPr>
        </p:nvSpPr>
        <p:spPr>
          <a:xfrm>
            <a:off x="600075" y="1301858"/>
            <a:ext cx="8612794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altLang="zh-CN" sz="28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）如何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在平面图上中认识东、南、西、北四个方向？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63" name="矩形: 圆角 162"/>
          <p:cNvSpPr/>
          <p:nvPr>
            <p:custDataLst>
              <p:tags r:id="rId5"/>
            </p:custDataLst>
          </p:nvPr>
        </p:nvSpPr>
        <p:spPr>
          <a:xfrm>
            <a:off x="3996773" y="2094571"/>
            <a:ext cx="436936" cy="664990"/>
          </a:xfrm>
          <a:prstGeom prst="roundRect">
            <a:avLst/>
          </a:prstGeom>
          <a:noFill/>
          <a:ln w="28575">
            <a:solidFill>
              <a:srgbClr val="EB45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132" name="TextBox 26"/>
          <p:cNvSpPr txBox="1"/>
          <p:nvPr>
            <p:custDataLst>
              <p:tags r:id="rId6"/>
            </p:custDataLst>
          </p:nvPr>
        </p:nvSpPr>
        <p:spPr>
          <a:xfrm>
            <a:off x="2840400" y="1825078"/>
            <a:ext cx="585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" name="TextBox 25"/>
          <p:cNvSpPr txBox="1"/>
          <p:nvPr>
            <p:custDataLst>
              <p:tags r:id="rId7"/>
            </p:custDataLst>
          </p:nvPr>
        </p:nvSpPr>
        <p:spPr>
          <a:xfrm>
            <a:off x="2882474" y="5076965"/>
            <a:ext cx="585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南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4" name="TextBox 24"/>
          <p:cNvSpPr txBox="1"/>
          <p:nvPr>
            <p:custDataLst>
              <p:tags r:id="rId8"/>
            </p:custDataLst>
          </p:nvPr>
        </p:nvSpPr>
        <p:spPr>
          <a:xfrm>
            <a:off x="961767" y="3406242"/>
            <a:ext cx="585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西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5" name="TextBox 22"/>
          <p:cNvSpPr txBox="1"/>
          <p:nvPr>
            <p:custDataLst>
              <p:tags r:id="rId9"/>
            </p:custDataLst>
          </p:nvPr>
        </p:nvSpPr>
        <p:spPr>
          <a:xfrm>
            <a:off x="4725411" y="3376425"/>
            <a:ext cx="5191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东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50" name="直接箭头连接符 49"/>
          <p:cNvCxnSpPr/>
          <p:nvPr>
            <p:custDataLst>
              <p:tags r:id="rId10"/>
            </p:custDataLst>
          </p:nvPr>
        </p:nvCxnSpPr>
        <p:spPr>
          <a:xfrm flipH="1" flipV="1">
            <a:off x="4224044" y="2468570"/>
            <a:ext cx="0" cy="26824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1" name="矩形 50"/>
          <p:cNvSpPr/>
          <p:nvPr>
            <p:custDataLst>
              <p:tags r:id="rId11"/>
            </p:custDataLst>
          </p:nvPr>
        </p:nvSpPr>
        <p:spPr>
          <a:xfrm>
            <a:off x="3948001" y="2007958"/>
            <a:ext cx="54534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82650" y="5747385"/>
            <a:ext cx="9715500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地图、平面示意图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通常是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按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上北下南、左西右东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绘制的。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100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6" presetClass="emph" presetSubtype="0" dur="500" repeatCount="2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16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16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/>
      <p:bldP spid="163" grpId="0"/>
      <p:bldP spid="163" grpId="1"/>
      <p:bldP spid="132" grpId="0"/>
      <p:bldP spid="133" grpId="0"/>
      <p:bldP spid="134" grpId="0"/>
      <p:bldP spid="13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28" name="矩形 27"/>
          <p:cNvSpPr/>
          <p:nvPr>
            <p:custDataLst>
              <p:tags r:id="rId2"/>
            </p:custDataLst>
          </p:nvPr>
        </p:nvSpPr>
        <p:spPr>
          <a:xfrm>
            <a:off x="1077595" y="1689344"/>
            <a:ext cx="7872806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altLang="zh-CN" sz="2800" b="1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3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）如何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确定物体的方向？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" name="矩形 29"/>
          <p:cNvSpPr/>
          <p:nvPr>
            <p:custDataLst>
              <p:tags r:id="rId3"/>
            </p:custDataLst>
          </p:nvPr>
        </p:nvSpPr>
        <p:spPr>
          <a:xfrm>
            <a:off x="5693510" y="2681164"/>
            <a:ext cx="4109718" cy="104028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购书中心在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学校的</a:t>
            </a:r>
            <a:r>
              <a:rPr lang="zh-CN" altLang="en-US" sz="2800" b="1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面，</a:t>
            </a:r>
            <a:endParaRPr lang="en-US" altLang="zh-CN" sz="280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学校</a:t>
            </a: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在购书中心的</a:t>
            </a:r>
            <a:r>
              <a:rPr lang="zh-CN" altLang="en-US" sz="2800" b="1" u="sng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面。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31" name="矩形 30"/>
          <p:cNvSpPr/>
          <p:nvPr>
            <p:custDataLst>
              <p:tags r:id="rId4"/>
            </p:custDataLst>
          </p:nvPr>
        </p:nvSpPr>
        <p:spPr>
          <a:xfrm>
            <a:off x="8641506" y="2645192"/>
            <a:ext cx="545342" cy="52322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西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2" name="矩形 31"/>
          <p:cNvSpPr/>
          <p:nvPr>
            <p:custDataLst>
              <p:tags r:id="rId5"/>
            </p:custDataLst>
          </p:nvPr>
        </p:nvSpPr>
        <p:spPr>
          <a:xfrm>
            <a:off x="8650298" y="3113792"/>
            <a:ext cx="545342" cy="52322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东</a:t>
            </a:r>
            <a:endParaRPr lang="zh-CN" altLang="en-US" sz="28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33" name="图片 3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677983" y="2569062"/>
            <a:ext cx="3805399" cy="3112186"/>
          </a:xfrm>
          <a:prstGeom prst="rect">
            <a:avLst/>
          </a:prstGeom>
        </p:spPr>
      </p:pic>
      <p:sp>
        <p:nvSpPr>
          <p:cNvPr id="34" name="矩形: 圆角 162"/>
          <p:cNvSpPr/>
          <p:nvPr>
            <p:custDataLst>
              <p:tags r:id="rId8"/>
            </p:custDataLst>
          </p:nvPr>
        </p:nvSpPr>
        <p:spPr>
          <a:xfrm>
            <a:off x="4474293" y="2481286"/>
            <a:ext cx="436936" cy="664990"/>
          </a:xfrm>
          <a:prstGeom prst="roundRect">
            <a:avLst/>
          </a:prstGeom>
          <a:noFill/>
          <a:ln w="28575">
            <a:solidFill>
              <a:srgbClr val="EB45D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35" name="TextBox 26"/>
          <p:cNvSpPr txBox="1"/>
          <p:nvPr>
            <p:custDataLst>
              <p:tags r:id="rId9"/>
            </p:custDataLst>
          </p:nvPr>
        </p:nvSpPr>
        <p:spPr>
          <a:xfrm>
            <a:off x="3317920" y="2211793"/>
            <a:ext cx="585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6" name="TextBox 25"/>
          <p:cNvSpPr txBox="1"/>
          <p:nvPr>
            <p:custDataLst>
              <p:tags r:id="rId10"/>
            </p:custDataLst>
          </p:nvPr>
        </p:nvSpPr>
        <p:spPr>
          <a:xfrm>
            <a:off x="3359994" y="5463680"/>
            <a:ext cx="585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南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7" name="TextBox 24"/>
          <p:cNvSpPr txBox="1"/>
          <p:nvPr>
            <p:custDataLst>
              <p:tags r:id="rId11"/>
            </p:custDataLst>
          </p:nvPr>
        </p:nvSpPr>
        <p:spPr>
          <a:xfrm>
            <a:off x="1439287" y="3792957"/>
            <a:ext cx="585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西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8" name="TextBox 22"/>
          <p:cNvSpPr txBox="1"/>
          <p:nvPr>
            <p:custDataLst>
              <p:tags r:id="rId12"/>
            </p:custDataLst>
          </p:nvPr>
        </p:nvSpPr>
        <p:spPr>
          <a:xfrm>
            <a:off x="5202931" y="3763140"/>
            <a:ext cx="5191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东</a:t>
            </a:r>
            <a:endParaRPr lang="zh-CN" altLang="en-US" sz="32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39" name="直接箭头连接符 38"/>
          <p:cNvCxnSpPr/>
          <p:nvPr>
            <p:custDataLst>
              <p:tags r:id="rId13"/>
            </p:custDataLst>
          </p:nvPr>
        </p:nvCxnSpPr>
        <p:spPr>
          <a:xfrm flipH="1" flipV="1">
            <a:off x="4701564" y="2855285"/>
            <a:ext cx="0" cy="268246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0" name="矩形 39"/>
          <p:cNvSpPr/>
          <p:nvPr>
            <p:custDataLst>
              <p:tags r:id="rId14"/>
            </p:custDataLst>
          </p:nvPr>
        </p:nvSpPr>
        <p:spPr>
          <a:xfrm>
            <a:off x="4425521" y="2394673"/>
            <a:ext cx="54534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</a:t>
            </a:r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29" name="文本框 28"/>
          <p:cNvSpPr txBox="1"/>
          <p:nvPr>
            <p:custDataLst>
              <p:tags r:id="rId15"/>
            </p:custDataLst>
          </p:nvPr>
        </p:nvSpPr>
        <p:spPr>
          <a:xfrm>
            <a:off x="5972532" y="4415617"/>
            <a:ext cx="4527290" cy="1532334"/>
          </a:xfrm>
          <a:prstGeom prst="flowChartAlternateProcess">
            <a:avLst/>
          </a:prstGeom>
          <a:solidFill>
            <a:schemeClr val="accent4">
              <a:lumMod val="40000"/>
              <a:lumOff val="60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确定物体的方向时，一定要找准</a:t>
            </a:r>
            <a:r>
              <a:rPr lang="zh-CN" altLang="en-US" sz="2800" b="1" spc="-15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观测点</a:t>
            </a:r>
            <a:r>
              <a:rPr lang="zh-CN" altLang="en-US" sz="2800" b="1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，观测点不同，确定的方向一般也</a:t>
            </a:r>
            <a:r>
              <a:rPr lang="zh-CN" altLang="en-US" sz="2800" b="1" spc="-15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不同</a:t>
            </a:r>
            <a:r>
              <a:rPr lang="zh-CN" altLang="en-US" sz="2800" b="1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800" b="1" spc="-150">
              <a:latin typeface="楷体" panose="02010609060101010101" pitchFamily="49" charset="-122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6" presetClass="emph" presetSubtype="0" dur="500" repeatCount="20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30" grpId="0"/>
      <p:bldP spid="31" grpId="0"/>
      <p:bldP spid="32" grpId="0"/>
      <p:bldP spid="34" grpId="0"/>
      <p:bldP spid="34" grpId="1"/>
      <p:bldP spid="35" grpId="0"/>
      <p:bldP spid="36" grpId="0"/>
      <p:bldP spid="37" grpId="0"/>
      <p:bldP spid="38" grpId="0"/>
      <p:bldP spid="2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35842" name="Text Box 2"/>
          <p:cNvSpPr txBox="1"/>
          <p:nvPr>
            <p:custDataLst>
              <p:tags r:id="rId2"/>
            </p:custDataLst>
          </p:nvPr>
        </p:nvSpPr>
        <p:spPr>
          <a:xfrm>
            <a:off x="6576056" y="2276878"/>
            <a:ext cx="4320117" cy="30469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楷体" panose="02010609060101010101" pitchFamily="49" charset="-122"/>
              <a:buNone/>
            </a:pP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青山小学教学楼在食堂的（      ）面，实验楼在食堂的（    ）面，在花坛的（      ）面。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16" name="Text Box 4"/>
          <p:cNvSpPr txBox="1"/>
          <p:nvPr>
            <p:custDataLst>
              <p:tags r:id="rId3"/>
            </p:custDataLst>
          </p:nvPr>
        </p:nvSpPr>
        <p:spPr>
          <a:xfrm>
            <a:off x="7592056" y="3140473"/>
            <a:ext cx="677333" cy="584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楷体" panose="02010609060101010101" pitchFamily="49" charset="-122"/>
              <a:buNone/>
            </a:pPr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东</a:t>
            </a:r>
            <a:endParaRPr lang="zh-CN" altLang="en-US" sz="32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17" name="Text Box 5"/>
          <p:cNvSpPr txBox="1"/>
          <p:nvPr>
            <p:custDataLst>
              <p:tags r:id="rId4"/>
            </p:custDataLst>
          </p:nvPr>
        </p:nvSpPr>
        <p:spPr>
          <a:xfrm>
            <a:off x="9061020" y="3885543"/>
            <a:ext cx="677333" cy="584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楷体" panose="02010609060101010101" pitchFamily="49" charset="-122"/>
              <a:buNone/>
            </a:pPr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南</a:t>
            </a:r>
            <a:endParaRPr lang="zh-CN" altLang="en-US" sz="32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18" name="Text Box 6"/>
          <p:cNvSpPr txBox="1"/>
          <p:nvPr>
            <p:custDataLst>
              <p:tags r:id="rId5"/>
            </p:custDataLst>
          </p:nvPr>
        </p:nvSpPr>
        <p:spPr>
          <a:xfrm>
            <a:off x="8790087" y="4632730"/>
            <a:ext cx="609600" cy="584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楷体" panose="02010609060101010101" pitchFamily="49" charset="-122"/>
              <a:buNone/>
            </a:pPr>
            <a:r>
              <a:rPr lang="zh-CN" altLang="en-US" sz="32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</a:t>
            </a:r>
            <a:endParaRPr lang="zh-CN" altLang="en-US" sz="32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35848" name="图片 3584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535498" y="1944073"/>
            <a:ext cx="4313767" cy="3562351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58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6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6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6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  <p:bldP spid="133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45058" name="TextBox 6"/>
          <p:cNvSpPr txBox="1"/>
          <p:nvPr>
            <p:custDataLst>
              <p:tags r:id="rId2"/>
            </p:custDataLst>
          </p:nvPr>
        </p:nvSpPr>
        <p:spPr>
          <a:xfrm>
            <a:off x="943260" y="1306924"/>
            <a:ext cx="495286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想一想，填一填。</a:t>
            </a:r>
            <a:endParaRPr lang="zh-CN" altLang="en-US" sz="32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</p:txBody>
      </p:sp>
      <p:pic>
        <p:nvPicPr>
          <p:cNvPr id="3" name="图片 -214748262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730930" y="1863898"/>
            <a:ext cx="6249247" cy="287782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0" name="文本框 99"/>
          <p:cNvSpPr txBox="1"/>
          <p:nvPr>
            <p:custDataLst>
              <p:tags r:id="rId5"/>
            </p:custDataLst>
          </p:nvPr>
        </p:nvSpPr>
        <p:spPr>
          <a:xfrm>
            <a:off x="588436" y="4797372"/>
            <a:ext cx="11426613" cy="147117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70000"/>
              </a:lnSpc>
            </a:pPr>
            <a:r>
              <a:rPr lang="zh-CN" altLang="en-US"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）刺猬在小狗的（    ）面；</a:t>
            </a:r>
            <a:r>
              <a:rPr lang="zh-CN" altLang="en-US"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梅花鹿在小狗的（    ）面；</a:t>
            </a:r>
            <a:endParaRPr lang="zh-CN" altLang="en-US" sz="32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fontAlgn="auto">
              <a:lnSpc>
                <a:spcPct val="70000"/>
              </a:lnSpc>
            </a:pPr>
            <a:endParaRPr lang="zh-CN" altLang="en-US" sz="32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fontAlgn="auto">
              <a:lnSpc>
                <a:spcPct val="70000"/>
              </a:lnSpc>
            </a:pPr>
            <a:r>
              <a:rPr lang="zh-CN" altLang="en-US"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（</a:t>
            </a:r>
            <a:r>
              <a:rPr lang="en-US"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）小猫在小刺猬的（    ）面；</a:t>
            </a:r>
            <a:r>
              <a:rPr lang="zh-CN" altLang="en-US"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小猴在梅花鹿的（    ）面。</a:t>
            </a:r>
            <a:endParaRPr lang="zh-CN" altLang="en-US" sz="32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</a:endParaRPr>
          </a:p>
          <a:p>
            <a:pPr fontAlgn="auto">
              <a:lnSpc>
                <a:spcPct val="70000"/>
              </a:lnSpc>
            </a:pPr>
            <a:r>
              <a:rPr lang="zh-CN" altLang="en-US" sz="320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en-US" sz="3200"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4459399" y="4653249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北</a:t>
            </a:r>
            <a:endParaRPr lang="zh-CN" altLang="en-US" sz="32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9286193" y="4653249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西</a:t>
            </a:r>
            <a:endParaRPr lang="zh-CN" altLang="en-US" sz="32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grpSp>
        <p:nvGrpSpPr>
          <p:cNvPr id="11" name="Group 49"/>
          <p:cNvGrpSpPr/>
          <p:nvPr/>
        </p:nvGrpSpPr>
        <p:grpSpPr>
          <a:xfrm>
            <a:off x="4830235" y="2191141"/>
            <a:ext cx="541020" cy="546947"/>
            <a:chOff x="3785" y="1955"/>
            <a:chExt cx="524" cy="557"/>
          </a:xfrm>
        </p:grpSpPr>
        <p:pic>
          <p:nvPicPr>
            <p:cNvPr id="8205" name="Picture 50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>
              <a:off x="3936" y="1955"/>
              <a:ext cx="126" cy="557"/>
            </a:xfrm>
            <a:prstGeom prst="rect">
              <a:avLst/>
            </a:prstGeom>
            <a:noFill/>
            <a:ln w="12700">
              <a:noFill/>
            </a:ln>
          </p:spPr>
        </p:pic>
        <p:pic>
          <p:nvPicPr>
            <p:cNvPr id="8206" name="Picture 51"/>
            <p:cNvPicPr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3785" y="2162"/>
              <a:ext cx="524" cy="192"/>
            </a:xfrm>
            <a:prstGeom prst="rect">
              <a:avLst/>
            </a:prstGeom>
            <a:noFill/>
            <a:ln w="12700">
              <a:noFill/>
            </a:ln>
          </p:spPr>
        </p:pic>
      </p:grpSp>
      <p:sp>
        <p:nvSpPr>
          <p:cNvPr id="6" name="文本框 5"/>
          <p:cNvSpPr txBox="1"/>
          <p:nvPr>
            <p:custDataLst>
              <p:tags r:id="rId12"/>
            </p:custDataLst>
          </p:nvPr>
        </p:nvSpPr>
        <p:spPr>
          <a:xfrm>
            <a:off x="4830239" y="5349222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南</a:t>
            </a:r>
            <a:endParaRPr lang="zh-CN" altLang="en-US" sz="32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grpSp>
        <p:nvGrpSpPr>
          <p:cNvPr id="7" name="Group 49"/>
          <p:cNvGrpSpPr/>
          <p:nvPr/>
        </p:nvGrpSpPr>
        <p:grpSpPr>
          <a:xfrm>
            <a:off x="4986023" y="3005635"/>
            <a:ext cx="541020" cy="546947"/>
            <a:chOff x="3785" y="1955"/>
            <a:chExt cx="524" cy="557"/>
          </a:xfrm>
        </p:grpSpPr>
        <p:pic>
          <p:nvPicPr>
            <p:cNvPr id="8" name="Picture 50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8"/>
            <a:stretch>
              <a:fillRect/>
            </a:stretch>
          </p:blipFill>
          <p:spPr>
            <a:xfrm>
              <a:off x="3936" y="1955"/>
              <a:ext cx="126" cy="557"/>
            </a:xfrm>
            <a:prstGeom prst="rect">
              <a:avLst/>
            </a:prstGeom>
            <a:noFill/>
            <a:ln w="12700">
              <a:noFill/>
            </a:ln>
          </p:spPr>
        </p:pic>
        <p:pic>
          <p:nvPicPr>
            <p:cNvPr id="9" name="Picture 51"/>
            <p:cNvPicPr>
              <a:picLocks noChangeAspect="1"/>
            </p:cNvPicPr>
            <p:nvPr>
              <p:custDataLst>
                <p:tags r:id="rId14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3785" y="2162"/>
              <a:ext cx="524" cy="192"/>
            </a:xfrm>
            <a:prstGeom prst="rect">
              <a:avLst/>
            </a:prstGeom>
            <a:noFill/>
            <a:ln w="12700">
              <a:noFill/>
            </a:ln>
          </p:spPr>
        </p:pic>
      </p:grpSp>
      <p:sp>
        <p:nvSpPr>
          <p:cNvPr id="10" name="文本框 9"/>
          <p:cNvSpPr txBox="1"/>
          <p:nvPr>
            <p:custDataLst>
              <p:tags r:id="rId15"/>
            </p:custDataLst>
          </p:nvPr>
        </p:nvSpPr>
        <p:spPr>
          <a:xfrm>
            <a:off x="9744411" y="5349222"/>
            <a:ext cx="5950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  <a:sym typeface="+mn-ea"/>
              </a:rPr>
              <a:t>东</a:t>
            </a:r>
            <a:endParaRPr lang="zh-CN" altLang="en-US" sz="3200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pitchFamily="49" charset="-122"/>
              <a:cs typeface="Times New Roman" panose="02020603050405020304" pitchFamily="18" charset="0"/>
              <a:sym typeface="+mn-ea"/>
            </a:endParaRPr>
          </a:p>
        </p:txBody>
      </p:sp>
      <p:grpSp>
        <p:nvGrpSpPr>
          <p:cNvPr id="13" name="Group 49"/>
          <p:cNvGrpSpPr/>
          <p:nvPr/>
        </p:nvGrpSpPr>
        <p:grpSpPr>
          <a:xfrm>
            <a:off x="3419687" y="3029341"/>
            <a:ext cx="541020" cy="546947"/>
            <a:chOff x="3785" y="1955"/>
            <a:chExt cx="524" cy="557"/>
          </a:xfrm>
        </p:grpSpPr>
        <p:pic>
          <p:nvPicPr>
            <p:cNvPr id="14" name="Picture 50"/>
            <p:cNvPicPr>
              <a:picLocks noChangeAspect="1"/>
            </p:cNvPicPr>
            <p:nvPr>
              <p:custDataLst>
                <p:tags r:id="rId16"/>
              </p:custDataLst>
            </p:nvPr>
          </p:nvPicPr>
          <p:blipFill>
            <a:blip r:embed="rId8"/>
            <a:stretch>
              <a:fillRect/>
            </a:stretch>
          </p:blipFill>
          <p:spPr>
            <a:xfrm>
              <a:off x="3936" y="1955"/>
              <a:ext cx="126" cy="557"/>
            </a:xfrm>
            <a:prstGeom prst="rect">
              <a:avLst/>
            </a:prstGeom>
            <a:noFill/>
            <a:ln w="12700">
              <a:noFill/>
            </a:ln>
          </p:spPr>
        </p:pic>
        <p:pic>
          <p:nvPicPr>
            <p:cNvPr id="15" name="Picture 51"/>
            <p:cNvPicPr>
              <a:picLocks noChangeAspect="1"/>
            </p:cNvPicPr>
            <p:nvPr>
              <p:custDataLst>
                <p:tags r:id="rId17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3785" y="2162"/>
              <a:ext cx="524" cy="192"/>
            </a:xfrm>
            <a:prstGeom prst="rect">
              <a:avLst/>
            </a:prstGeom>
            <a:noFill/>
            <a:ln w="12700">
              <a:noFill/>
            </a:ln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3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 nodeType="clickPar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8" grpId="0"/>
      <p:bldP spid="3" grpId="0"/>
      <p:bldP spid="100" grpId="0"/>
      <p:bldP spid="4" grpId="0"/>
      <p:bldP spid="5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454639"/>
            <a:ext cx="5419185" cy="895350"/>
          </a:xfrm>
        </p:spPr>
        <p:txBody>
          <a:bodyPr>
            <a:normAutofit fontScale="90000"/>
          </a:bodyPr>
          <a:lstStyle/>
          <a:p>
            <a:r>
              <a:rPr lang="zh-CN" altLang="en-US" sz="3200"/>
              <a:t>辨认东北、东南、西北、西南四个方向的方法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/02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204" name="文本框 203"/>
          <p:cNvSpPr txBox="1"/>
          <p:nvPr>
            <p:custDataLst>
              <p:tags r:id="rId2"/>
            </p:custDataLst>
          </p:nvPr>
        </p:nvSpPr>
        <p:spPr>
          <a:xfrm>
            <a:off x="755842" y="1487143"/>
            <a:ext cx="895936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 b="1" spc="-15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知识点</a:t>
            </a:r>
            <a:r>
              <a:rPr lang="en-US" altLang="zh-CN" sz="3200" b="1" spc="-15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3200" b="1" spc="-15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：认识东北、东南、西北、西南四个方向</a:t>
            </a:r>
            <a:endParaRPr lang="zh-CN" altLang="en-US" sz="3200" b="1" spc="-15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9" name="TextBox 12"/>
          <p:cNvSpPr txBox="1"/>
          <p:nvPr>
            <p:custDataLst>
              <p:tags r:id="rId3"/>
            </p:custDataLst>
          </p:nvPr>
        </p:nvSpPr>
        <p:spPr>
          <a:xfrm>
            <a:off x="2533859" y="4899142"/>
            <a:ext cx="4818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南</a:t>
            </a:r>
            <a:endParaRPr kumimoji="0" lang="zh-CN" altLang="en-US" sz="2800" b="1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" name="TextBox 9"/>
          <p:cNvSpPr txBox="1"/>
          <p:nvPr>
            <p:custDataLst>
              <p:tags r:id="rId4"/>
            </p:custDataLst>
          </p:nvPr>
        </p:nvSpPr>
        <p:spPr>
          <a:xfrm>
            <a:off x="3756610" y="3628010"/>
            <a:ext cx="602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东</a:t>
            </a:r>
            <a:endParaRPr kumimoji="0" lang="zh-CN" altLang="en-US" sz="2800" b="1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1" name="TextBox 10"/>
          <p:cNvSpPr txBox="1"/>
          <p:nvPr>
            <p:custDataLst>
              <p:tags r:id="rId5"/>
            </p:custDataLst>
          </p:nvPr>
        </p:nvSpPr>
        <p:spPr>
          <a:xfrm>
            <a:off x="1226192" y="3595202"/>
            <a:ext cx="602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西</a:t>
            </a:r>
            <a:endParaRPr kumimoji="0" lang="zh-CN" altLang="en-US" sz="2800" b="1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2" name="TextBox 11"/>
          <p:cNvSpPr txBox="1"/>
          <p:nvPr>
            <p:custDataLst>
              <p:tags r:id="rId6"/>
            </p:custDataLst>
          </p:nvPr>
        </p:nvSpPr>
        <p:spPr>
          <a:xfrm>
            <a:off x="2524037" y="2401940"/>
            <a:ext cx="602428" cy="706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北</a:t>
            </a:r>
            <a:endParaRPr kumimoji="0" lang="zh-CN" altLang="en-US" sz="2800" b="1" i="0" u="none" strike="noStrike" kern="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3" name="TextBox 9"/>
          <p:cNvSpPr txBox="1"/>
          <p:nvPr>
            <p:custDataLst>
              <p:tags r:id="rId7"/>
            </p:custDataLst>
          </p:nvPr>
        </p:nvSpPr>
        <p:spPr>
          <a:xfrm>
            <a:off x="1527406" y="4359173"/>
            <a:ext cx="1016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西南</a:t>
            </a:r>
            <a:r>
              <a:rPr kumimoji="0" lang="en-US" altLang="zh-CN" sz="2800" b="1" i="0" u="none" strike="noStrike" kern="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kumimoji="0" lang="zh-CN" altLang="en-US" sz="2800" b="1" i="0" u="none" strike="noStrike" kern="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4" name="TextBox 9"/>
          <p:cNvSpPr txBox="1"/>
          <p:nvPr>
            <p:custDataLst>
              <p:tags r:id="rId8"/>
            </p:custDataLst>
          </p:nvPr>
        </p:nvSpPr>
        <p:spPr>
          <a:xfrm>
            <a:off x="3306271" y="4363474"/>
            <a:ext cx="9035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东南</a:t>
            </a:r>
            <a:r>
              <a:rPr kumimoji="0" lang="en-US" altLang="zh-CN" sz="2800" b="1" i="0" u="none" strike="noStrike" kern="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kumimoji="0" lang="zh-CN" altLang="en-US" sz="2800" b="1" i="0" u="none" strike="noStrike" kern="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5" name="TextBox 9"/>
          <p:cNvSpPr txBox="1"/>
          <p:nvPr>
            <p:custDataLst>
              <p:tags r:id="rId9"/>
            </p:custDataLst>
          </p:nvPr>
        </p:nvSpPr>
        <p:spPr>
          <a:xfrm>
            <a:off x="3299345" y="2866987"/>
            <a:ext cx="917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东北</a:t>
            </a:r>
            <a:endParaRPr kumimoji="0" lang="zh-CN" altLang="en-US" sz="2800" b="1" i="0" u="none" strike="noStrike" kern="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6" name="TextBox 9"/>
          <p:cNvSpPr txBox="1"/>
          <p:nvPr>
            <p:custDataLst>
              <p:tags r:id="rId10"/>
            </p:custDataLst>
          </p:nvPr>
        </p:nvSpPr>
        <p:spPr>
          <a:xfrm>
            <a:off x="1527406" y="2852969"/>
            <a:ext cx="9855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0" cap="none" spc="0" normalizeH="0" baseline="0" noProof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西北</a:t>
            </a:r>
            <a:endParaRPr kumimoji="0" lang="zh-CN" altLang="en-US" sz="2800" b="1" i="0" u="none" strike="noStrike" kern="0" cap="none" spc="0" normalizeH="0" baseline="0" noProof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37" name="组合 36"/>
          <p:cNvGrpSpPr/>
          <p:nvPr/>
        </p:nvGrpSpPr>
        <p:grpSpPr>
          <a:xfrm>
            <a:off x="1735798" y="2905557"/>
            <a:ext cx="2067007" cy="2055920"/>
            <a:chOff x="3575654" y="2039830"/>
            <a:chExt cx="2067007" cy="2055920"/>
          </a:xfrm>
        </p:grpSpPr>
        <p:cxnSp>
          <p:nvCxnSpPr>
            <p:cNvPr id="38" name="直接箭头连接符 37"/>
            <p:cNvCxnSpPr/>
            <p:nvPr>
              <p:custDataLst>
                <p:tags r:id="rId11"/>
              </p:custDataLst>
            </p:nvPr>
          </p:nvCxnSpPr>
          <p:spPr>
            <a:xfrm flipH="1">
              <a:off x="4645058" y="3087007"/>
              <a:ext cx="0" cy="1008743"/>
            </a:xfrm>
            <a:prstGeom prst="straightConnector1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39" name="直接箭头连接符 38"/>
            <p:cNvCxnSpPr/>
            <p:nvPr>
              <p:custDataLst>
                <p:tags r:id="rId12"/>
              </p:custDataLst>
            </p:nvPr>
          </p:nvCxnSpPr>
          <p:spPr>
            <a:xfrm>
              <a:off x="4614654" y="3059550"/>
              <a:ext cx="1028007" cy="5434"/>
            </a:xfrm>
            <a:prstGeom prst="straightConnector1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0" name="直接箭头连接符 39"/>
            <p:cNvCxnSpPr/>
            <p:nvPr>
              <p:custDataLst>
                <p:tags r:id="rId13"/>
              </p:custDataLst>
            </p:nvPr>
          </p:nvCxnSpPr>
          <p:spPr>
            <a:xfrm flipH="1" flipV="1">
              <a:off x="3575654" y="3048330"/>
              <a:ext cx="1069405" cy="11220"/>
            </a:xfrm>
            <a:prstGeom prst="straightConnector1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1" name="直接箭头连接符 40"/>
            <p:cNvCxnSpPr/>
            <p:nvPr>
              <p:custDataLst>
                <p:tags r:id="rId14"/>
              </p:custDataLst>
            </p:nvPr>
          </p:nvCxnSpPr>
          <p:spPr>
            <a:xfrm flipH="1" flipV="1">
              <a:off x="4645058" y="2039830"/>
              <a:ext cx="0" cy="1097107"/>
            </a:xfrm>
            <a:prstGeom prst="straightConnector1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2" name="直接箭头连接符 41"/>
            <p:cNvCxnSpPr/>
            <p:nvPr>
              <p:custDataLst>
                <p:tags r:id="rId15"/>
              </p:custDataLst>
            </p:nvPr>
          </p:nvCxnSpPr>
          <p:spPr>
            <a:xfrm flipH="1">
              <a:off x="4069794" y="3053900"/>
              <a:ext cx="575265" cy="565124"/>
            </a:xfrm>
            <a:prstGeom prst="straightConnector1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3" name="直接箭头连接符 42"/>
            <p:cNvCxnSpPr/>
            <p:nvPr>
              <p:custDataLst>
                <p:tags r:id="rId16"/>
              </p:custDataLst>
            </p:nvPr>
          </p:nvCxnSpPr>
          <p:spPr>
            <a:xfrm>
              <a:off x="4614654" y="3023893"/>
              <a:ext cx="651654" cy="624685"/>
            </a:xfrm>
            <a:prstGeom prst="straightConnector1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4" name="直接箭头连接符 43"/>
            <p:cNvCxnSpPr/>
            <p:nvPr>
              <p:custDataLst>
                <p:tags r:id="rId17"/>
              </p:custDataLst>
            </p:nvPr>
          </p:nvCxnSpPr>
          <p:spPr>
            <a:xfrm flipV="1">
              <a:off x="4635789" y="2458461"/>
              <a:ext cx="615472" cy="603835"/>
            </a:xfrm>
            <a:prstGeom prst="straightConnector1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  <a:tailEnd type="triangle"/>
            </a:ln>
            <a:effectLst/>
          </p:spPr>
        </p:cxnSp>
        <p:cxnSp>
          <p:nvCxnSpPr>
            <p:cNvPr id="45" name="直接箭头连接符 44"/>
            <p:cNvCxnSpPr/>
            <p:nvPr>
              <p:custDataLst>
                <p:tags r:id="rId18"/>
              </p:custDataLst>
            </p:nvPr>
          </p:nvCxnSpPr>
          <p:spPr>
            <a:xfrm flipH="1" flipV="1">
              <a:off x="4069794" y="2448496"/>
              <a:ext cx="575267" cy="608423"/>
            </a:xfrm>
            <a:prstGeom prst="straightConnector1">
              <a:avLst/>
            </a:prstGeom>
            <a:noFill/>
            <a:ln w="19050" cap="flat" cmpd="sng" algn="ctr">
              <a:solidFill>
                <a:sysClr val="windowText" lastClr="000000"/>
              </a:solidFill>
              <a:prstDash val="solid"/>
              <a:miter lim="800000"/>
              <a:tailEnd type="triangle"/>
            </a:ln>
            <a:effectLst/>
          </p:spPr>
        </p:cxnSp>
      </p:grpSp>
      <p:sp>
        <p:nvSpPr>
          <p:cNvPr id="46" name="椭圆 9"/>
          <p:cNvSpPr/>
          <p:nvPr>
            <p:custDataLst>
              <p:tags r:id="rId19"/>
            </p:custDataLst>
          </p:nvPr>
        </p:nvSpPr>
        <p:spPr>
          <a:xfrm>
            <a:off x="1494347" y="2682836"/>
            <a:ext cx="1064761" cy="1012234"/>
          </a:xfrm>
          <a:custGeom>
            <a:gdLst>
              <a:gd name="connsiteX0" fmla="*/ 0 w 2632220"/>
              <a:gd name="connsiteY0" fmla="*/ 779849 h 1559697"/>
              <a:gd name="connsiteX1" fmla="*/ 1316110 w 2632220"/>
              <a:gd name="connsiteY1" fmla="*/ 0 h 1559697"/>
              <a:gd name="connsiteX2" fmla="*/ 2632220 w 2632220"/>
              <a:gd name="connsiteY2" fmla="*/ 779849 h 1559697"/>
              <a:gd name="connsiteX3" fmla="*/ 1316110 w 2632220"/>
              <a:gd name="connsiteY3" fmla="*/ 1559698 h 1559697"/>
              <a:gd name="connsiteX4" fmla="*/ 0 w 2632220"/>
              <a:gd name="connsiteY4" fmla="*/ 779849 h 1559697"/>
              <a:gd name="connsiteX0-1" fmla="*/ 0 w 2632371"/>
              <a:gd name="connsiteY0-2" fmla="*/ 881815 h 1661664"/>
              <a:gd name="connsiteX1-3" fmla="*/ 1316110 w 2632371"/>
              <a:gd name="connsiteY1-4" fmla="*/ 101966 h 1661664"/>
              <a:gd name="connsiteX2-5" fmla="*/ 1402884 w 2632371"/>
              <a:gd name="connsiteY2-6" fmla="*/ 94124 h 1661664"/>
              <a:gd name="connsiteX3-7" fmla="*/ 2632220 w 2632371"/>
              <a:gd name="connsiteY3-8" fmla="*/ 881815 h 1661664"/>
              <a:gd name="connsiteX4-9" fmla="*/ 1316110 w 2632371"/>
              <a:gd name="connsiteY4-10" fmla="*/ 1661664 h 1661664"/>
              <a:gd name="connsiteX5" fmla="*/ 0 w 2632371"/>
              <a:gd name="connsiteY5" fmla="*/ 881815 h 1661664"/>
              <a:gd name="connsiteX0-11" fmla="*/ 1402884 w 2632371"/>
              <a:gd name="connsiteY0-12" fmla="*/ 84217 h 1651757"/>
              <a:gd name="connsiteX1-13" fmla="*/ 2632220 w 2632371"/>
              <a:gd name="connsiteY1-14" fmla="*/ 871908 h 1651757"/>
              <a:gd name="connsiteX2-15" fmla="*/ 1316110 w 2632371"/>
              <a:gd name="connsiteY2-16" fmla="*/ 1651757 h 1651757"/>
              <a:gd name="connsiteX3-17" fmla="*/ 0 w 2632371"/>
              <a:gd name="connsiteY3-18" fmla="*/ 871908 h 1651757"/>
              <a:gd name="connsiteX4-19" fmla="*/ 1316110 w 2632371"/>
              <a:gd name="connsiteY4-20" fmla="*/ 92059 h 1651757"/>
              <a:gd name="connsiteX5-21" fmla="*/ 1494324 w 2632371"/>
              <a:gd name="connsiteY5-22" fmla="*/ 175657 h 1651757"/>
              <a:gd name="connsiteX0-23" fmla="*/ 2632220 w 2632220"/>
              <a:gd name="connsiteY0-24" fmla="*/ 871908 h 1651757"/>
              <a:gd name="connsiteX1-25" fmla="*/ 1316110 w 2632220"/>
              <a:gd name="connsiteY1-26" fmla="*/ 1651757 h 1651757"/>
              <a:gd name="connsiteX2-27" fmla="*/ 0 w 2632220"/>
              <a:gd name="connsiteY2-28" fmla="*/ 871908 h 1651757"/>
              <a:gd name="connsiteX3-29" fmla="*/ 1316110 w 2632220"/>
              <a:gd name="connsiteY3-30" fmla="*/ 92059 h 1651757"/>
              <a:gd name="connsiteX4-31" fmla="*/ 1494324 w 2632220"/>
              <a:gd name="connsiteY4-32" fmla="*/ 175657 h 1651757"/>
              <a:gd name="connsiteX0-33" fmla="*/ 2632220 w 2632220"/>
              <a:gd name="connsiteY0-34" fmla="*/ 779849 h 1559698"/>
              <a:gd name="connsiteX1-35" fmla="*/ 1316110 w 2632220"/>
              <a:gd name="connsiteY1-36" fmla="*/ 1559698 h 1559698"/>
              <a:gd name="connsiteX2-37" fmla="*/ 0 w 2632220"/>
              <a:gd name="connsiteY2-38" fmla="*/ 779849 h 1559698"/>
              <a:gd name="connsiteX3-39" fmla="*/ 1316110 w 2632220"/>
              <a:gd name="connsiteY3-40" fmla="*/ 0 h 1559698"/>
              <a:gd name="connsiteX0-41" fmla="*/ 1316110 w 1316110"/>
              <a:gd name="connsiteY0-42" fmla="*/ 1559698 h 1559698"/>
              <a:gd name="connsiteX1-43" fmla="*/ 0 w 1316110"/>
              <a:gd name="connsiteY1-44" fmla="*/ 779849 h 1559698"/>
              <a:gd name="connsiteX2-45" fmla="*/ 1316110 w 1316110"/>
              <a:gd name="connsiteY2-46" fmla="*/ 0 h 1559698"/>
              <a:gd name="connsiteX0-47" fmla="*/ 0 w 1316110"/>
              <a:gd name="connsiteY0-48" fmla="*/ 779849 h 779849"/>
              <a:gd name="connsiteX1-49" fmla="*/ 1316110 w 1316110"/>
              <a:gd name="connsiteY1-50" fmla="*/ 0 h 77984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316110" h="779849">
                <a:moveTo>
                  <a:pt x="0" y="779849"/>
                </a:moveTo>
                <a:cubicBezTo>
                  <a:pt x="0" y="349150"/>
                  <a:pt x="589243" y="0"/>
                  <a:pt x="1316110" y="0"/>
                </a:cubicBezTo>
              </a:path>
            </a:pathLst>
          </a:custGeom>
          <a:noFill/>
          <a:ln w="19050">
            <a:solidFill>
              <a:srgbClr val="FF0000"/>
            </a:solidFill>
            <a:headEnd type="none"/>
            <a:tailEnd type="triangl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47" name="椭圆 9"/>
          <p:cNvSpPr/>
          <p:nvPr>
            <p:custDataLst>
              <p:tags r:id="rId20"/>
            </p:custDataLst>
          </p:nvPr>
        </p:nvSpPr>
        <p:spPr>
          <a:xfrm flipH="1">
            <a:off x="2967362" y="2682836"/>
            <a:ext cx="1055152" cy="998633"/>
          </a:xfrm>
          <a:custGeom>
            <a:gdLst>
              <a:gd name="connsiteX0" fmla="*/ 0 w 2632220"/>
              <a:gd name="connsiteY0" fmla="*/ 779849 h 1559697"/>
              <a:gd name="connsiteX1" fmla="*/ 1316110 w 2632220"/>
              <a:gd name="connsiteY1" fmla="*/ 0 h 1559697"/>
              <a:gd name="connsiteX2" fmla="*/ 2632220 w 2632220"/>
              <a:gd name="connsiteY2" fmla="*/ 779849 h 1559697"/>
              <a:gd name="connsiteX3" fmla="*/ 1316110 w 2632220"/>
              <a:gd name="connsiteY3" fmla="*/ 1559698 h 1559697"/>
              <a:gd name="connsiteX4" fmla="*/ 0 w 2632220"/>
              <a:gd name="connsiteY4" fmla="*/ 779849 h 1559697"/>
              <a:gd name="connsiteX0-1" fmla="*/ 0 w 2632371"/>
              <a:gd name="connsiteY0-2" fmla="*/ 881815 h 1661664"/>
              <a:gd name="connsiteX1-3" fmla="*/ 1316110 w 2632371"/>
              <a:gd name="connsiteY1-4" fmla="*/ 101966 h 1661664"/>
              <a:gd name="connsiteX2-5" fmla="*/ 1402884 w 2632371"/>
              <a:gd name="connsiteY2-6" fmla="*/ 94124 h 1661664"/>
              <a:gd name="connsiteX3-7" fmla="*/ 2632220 w 2632371"/>
              <a:gd name="connsiteY3-8" fmla="*/ 881815 h 1661664"/>
              <a:gd name="connsiteX4-9" fmla="*/ 1316110 w 2632371"/>
              <a:gd name="connsiteY4-10" fmla="*/ 1661664 h 1661664"/>
              <a:gd name="connsiteX5" fmla="*/ 0 w 2632371"/>
              <a:gd name="connsiteY5" fmla="*/ 881815 h 1661664"/>
              <a:gd name="connsiteX0-11" fmla="*/ 1402884 w 2632371"/>
              <a:gd name="connsiteY0-12" fmla="*/ 84217 h 1651757"/>
              <a:gd name="connsiteX1-13" fmla="*/ 2632220 w 2632371"/>
              <a:gd name="connsiteY1-14" fmla="*/ 871908 h 1651757"/>
              <a:gd name="connsiteX2-15" fmla="*/ 1316110 w 2632371"/>
              <a:gd name="connsiteY2-16" fmla="*/ 1651757 h 1651757"/>
              <a:gd name="connsiteX3-17" fmla="*/ 0 w 2632371"/>
              <a:gd name="connsiteY3-18" fmla="*/ 871908 h 1651757"/>
              <a:gd name="connsiteX4-19" fmla="*/ 1316110 w 2632371"/>
              <a:gd name="connsiteY4-20" fmla="*/ 92059 h 1651757"/>
              <a:gd name="connsiteX5-21" fmla="*/ 1494324 w 2632371"/>
              <a:gd name="connsiteY5-22" fmla="*/ 175657 h 1651757"/>
              <a:gd name="connsiteX0-23" fmla="*/ 2632220 w 2632220"/>
              <a:gd name="connsiteY0-24" fmla="*/ 871908 h 1651757"/>
              <a:gd name="connsiteX1-25" fmla="*/ 1316110 w 2632220"/>
              <a:gd name="connsiteY1-26" fmla="*/ 1651757 h 1651757"/>
              <a:gd name="connsiteX2-27" fmla="*/ 0 w 2632220"/>
              <a:gd name="connsiteY2-28" fmla="*/ 871908 h 1651757"/>
              <a:gd name="connsiteX3-29" fmla="*/ 1316110 w 2632220"/>
              <a:gd name="connsiteY3-30" fmla="*/ 92059 h 1651757"/>
              <a:gd name="connsiteX4-31" fmla="*/ 1494324 w 2632220"/>
              <a:gd name="connsiteY4-32" fmla="*/ 175657 h 1651757"/>
              <a:gd name="connsiteX0-33" fmla="*/ 2632220 w 2632220"/>
              <a:gd name="connsiteY0-34" fmla="*/ 779849 h 1559698"/>
              <a:gd name="connsiteX1-35" fmla="*/ 1316110 w 2632220"/>
              <a:gd name="connsiteY1-36" fmla="*/ 1559698 h 1559698"/>
              <a:gd name="connsiteX2-37" fmla="*/ 0 w 2632220"/>
              <a:gd name="connsiteY2-38" fmla="*/ 779849 h 1559698"/>
              <a:gd name="connsiteX3-39" fmla="*/ 1316110 w 2632220"/>
              <a:gd name="connsiteY3-40" fmla="*/ 0 h 1559698"/>
              <a:gd name="connsiteX0-41" fmla="*/ 1316110 w 1316110"/>
              <a:gd name="connsiteY0-42" fmla="*/ 1559698 h 1559698"/>
              <a:gd name="connsiteX1-43" fmla="*/ 0 w 1316110"/>
              <a:gd name="connsiteY1-44" fmla="*/ 779849 h 1559698"/>
              <a:gd name="connsiteX2-45" fmla="*/ 1316110 w 1316110"/>
              <a:gd name="connsiteY2-46" fmla="*/ 0 h 1559698"/>
              <a:gd name="connsiteX0-47" fmla="*/ 0 w 1316110"/>
              <a:gd name="connsiteY0-48" fmla="*/ 779849 h 779849"/>
              <a:gd name="connsiteX1-49" fmla="*/ 1316110 w 1316110"/>
              <a:gd name="connsiteY1-50" fmla="*/ 0 h 77984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316110" h="779849">
                <a:moveTo>
                  <a:pt x="0" y="779849"/>
                </a:moveTo>
                <a:cubicBezTo>
                  <a:pt x="0" y="349150"/>
                  <a:pt x="589243" y="0"/>
                  <a:pt x="1316110" y="0"/>
                </a:cubicBezTo>
              </a:path>
            </a:pathLst>
          </a:custGeom>
          <a:noFill/>
          <a:ln w="19050">
            <a:solidFill>
              <a:srgbClr val="FF0000"/>
            </a:solidFill>
            <a:headEnd type="triangle"/>
            <a:tailEnd type="non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48" name="椭圆 9"/>
          <p:cNvSpPr/>
          <p:nvPr>
            <p:custDataLst>
              <p:tags r:id="rId21"/>
            </p:custDataLst>
          </p:nvPr>
        </p:nvSpPr>
        <p:spPr>
          <a:xfrm flipV="1">
            <a:off x="1494347" y="4034715"/>
            <a:ext cx="1106126" cy="1163900"/>
          </a:xfrm>
          <a:custGeom>
            <a:gdLst>
              <a:gd name="connsiteX0" fmla="*/ 0 w 2632220"/>
              <a:gd name="connsiteY0" fmla="*/ 779849 h 1559697"/>
              <a:gd name="connsiteX1" fmla="*/ 1316110 w 2632220"/>
              <a:gd name="connsiteY1" fmla="*/ 0 h 1559697"/>
              <a:gd name="connsiteX2" fmla="*/ 2632220 w 2632220"/>
              <a:gd name="connsiteY2" fmla="*/ 779849 h 1559697"/>
              <a:gd name="connsiteX3" fmla="*/ 1316110 w 2632220"/>
              <a:gd name="connsiteY3" fmla="*/ 1559698 h 1559697"/>
              <a:gd name="connsiteX4" fmla="*/ 0 w 2632220"/>
              <a:gd name="connsiteY4" fmla="*/ 779849 h 1559697"/>
              <a:gd name="connsiteX0-1" fmla="*/ 0 w 2632371"/>
              <a:gd name="connsiteY0-2" fmla="*/ 881815 h 1661664"/>
              <a:gd name="connsiteX1-3" fmla="*/ 1316110 w 2632371"/>
              <a:gd name="connsiteY1-4" fmla="*/ 101966 h 1661664"/>
              <a:gd name="connsiteX2-5" fmla="*/ 1402884 w 2632371"/>
              <a:gd name="connsiteY2-6" fmla="*/ 94124 h 1661664"/>
              <a:gd name="connsiteX3-7" fmla="*/ 2632220 w 2632371"/>
              <a:gd name="connsiteY3-8" fmla="*/ 881815 h 1661664"/>
              <a:gd name="connsiteX4-9" fmla="*/ 1316110 w 2632371"/>
              <a:gd name="connsiteY4-10" fmla="*/ 1661664 h 1661664"/>
              <a:gd name="connsiteX5" fmla="*/ 0 w 2632371"/>
              <a:gd name="connsiteY5" fmla="*/ 881815 h 1661664"/>
              <a:gd name="connsiteX0-11" fmla="*/ 1402884 w 2632371"/>
              <a:gd name="connsiteY0-12" fmla="*/ 84217 h 1651757"/>
              <a:gd name="connsiteX1-13" fmla="*/ 2632220 w 2632371"/>
              <a:gd name="connsiteY1-14" fmla="*/ 871908 h 1651757"/>
              <a:gd name="connsiteX2-15" fmla="*/ 1316110 w 2632371"/>
              <a:gd name="connsiteY2-16" fmla="*/ 1651757 h 1651757"/>
              <a:gd name="connsiteX3-17" fmla="*/ 0 w 2632371"/>
              <a:gd name="connsiteY3-18" fmla="*/ 871908 h 1651757"/>
              <a:gd name="connsiteX4-19" fmla="*/ 1316110 w 2632371"/>
              <a:gd name="connsiteY4-20" fmla="*/ 92059 h 1651757"/>
              <a:gd name="connsiteX5-21" fmla="*/ 1494324 w 2632371"/>
              <a:gd name="connsiteY5-22" fmla="*/ 175657 h 1651757"/>
              <a:gd name="connsiteX0-23" fmla="*/ 2632220 w 2632220"/>
              <a:gd name="connsiteY0-24" fmla="*/ 871908 h 1651757"/>
              <a:gd name="connsiteX1-25" fmla="*/ 1316110 w 2632220"/>
              <a:gd name="connsiteY1-26" fmla="*/ 1651757 h 1651757"/>
              <a:gd name="connsiteX2-27" fmla="*/ 0 w 2632220"/>
              <a:gd name="connsiteY2-28" fmla="*/ 871908 h 1651757"/>
              <a:gd name="connsiteX3-29" fmla="*/ 1316110 w 2632220"/>
              <a:gd name="connsiteY3-30" fmla="*/ 92059 h 1651757"/>
              <a:gd name="connsiteX4-31" fmla="*/ 1494324 w 2632220"/>
              <a:gd name="connsiteY4-32" fmla="*/ 175657 h 1651757"/>
              <a:gd name="connsiteX0-33" fmla="*/ 2632220 w 2632220"/>
              <a:gd name="connsiteY0-34" fmla="*/ 779849 h 1559698"/>
              <a:gd name="connsiteX1-35" fmla="*/ 1316110 w 2632220"/>
              <a:gd name="connsiteY1-36" fmla="*/ 1559698 h 1559698"/>
              <a:gd name="connsiteX2-37" fmla="*/ 0 w 2632220"/>
              <a:gd name="connsiteY2-38" fmla="*/ 779849 h 1559698"/>
              <a:gd name="connsiteX3-39" fmla="*/ 1316110 w 2632220"/>
              <a:gd name="connsiteY3-40" fmla="*/ 0 h 1559698"/>
              <a:gd name="connsiteX0-41" fmla="*/ 1316110 w 1316110"/>
              <a:gd name="connsiteY0-42" fmla="*/ 1559698 h 1559698"/>
              <a:gd name="connsiteX1-43" fmla="*/ 0 w 1316110"/>
              <a:gd name="connsiteY1-44" fmla="*/ 779849 h 1559698"/>
              <a:gd name="connsiteX2-45" fmla="*/ 1316110 w 1316110"/>
              <a:gd name="connsiteY2-46" fmla="*/ 0 h 1559698"/>
              <a:gd name="connsiteX0-47" fmla="*/ 0 w 1316110"/>
              <a:gd name="connsiteY0-48" fmla="*/ 779849 h 779849"/>
              <a:gd name="connsiteX1-49" fmla="*/ 1316110 w 1316110"/>
              <a:gd name="connsiteY1-50" fmla="*/ 0 h 77984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316110" h="779849">
                <a:moveTo>
                  <a:pt x="0" y="779849"/>
                </a:moveTo>
                <a:cubicBezTo>
                  <a:pt x="0" y="349150"/>
                  <a:pt x="589243" y="0"/>
                  <a:pt x="1316110" y="0"/>
                </a:cubicBezTo>
              </a:path>
            </a:pathLst>
          </a:custGeom>
          <a:noFill/>
          <a:ln w="19050">
            <a:solidFill>
              <a:srgbClr val="FF0000"/>
            </a:solidFill>
            <a:headEnd type="triangle"/>
            <a:tailEnd type="non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49" name="椭圆 9"/>
          <p:cNvSpPr/>
          <p:nvPr>
            <p:custDataLst>
              <p:tags r:id="rId22"/>
            </p:custDataLst>
          </p:nvPr>
        </p:nvSpPr>
        <p:spPr>
          <a:xfrm flipH="1" flipV="1">
            <a:off x="2984698" y="4129920"/>
            <a:ext cx="1037815" cy="1068697"/>
          </a:xfrm>
          <a:custGeom>
            <a:gdLst>
              <a:gd name="connsiteX0" fmla="*/ 0 w 2632220"/>
              <a:gd name="connsiteY0" fmla="*/ 779849 h 1559697"/>
              <a:gd name="connsiteX1" fmla="*/ 1316110 w 2632220"/>
              <a:gd name="connsiteY1" fmla="*/ 0 h 1559697"/>
              <a:gd name="connsiteX2" fmla="*/ 2632220 w 2632220"/>
              <a:gd name="connsiteY2" fmla="*/ 779849 h 1559697"/>
              <a:gd name="connsiteX3" fmla="*/ 1316110 w 2632220"/>
              <a:gd name="connsiteY3" fmla="*/ 1559698 h 1559697"/>
              <a:gd name="connsiteX4" fmla="*/ 0 w 2632220"/>
              <a:gd name="connsiteY4" fmla="*/ 779849 h 1559697"/>
              <a:gd name="connsiteX0-1" fmla="*/ 0 w 2632371"/>
              <a:gd name="connsiteY0-2" fmla="*/ 881815 h 1661664"/>
              <a:gd name="connsiteX1-3" fmla="*/ 1316110 w 2632371"/>
              <a:gd name="connsiteY1-4" fmla="*/ 101966 h 1661664"/>
              <a:gd name="connsiteX2-5" fmla="*/ 1402884 w 2632371"/>
              <a:gd name="connsiteY2-6" fmla="*/ 94124 h 1661664"/>
              <a:gd name="connsiteX3-7" fmla="*/ 2632220 w 2632371"/>
              <a:gd name="connsiteY3-8" fmla="*/ 881815 h 1661664"/>
              <a:gd name="connsiteX4-9" fmla="*/ 1316110 w 2632371"/>
              <a:gd name="connsiteY4-10" fmla="*/ 1661664 h 1661664"/>
              <a:gd name="connsiteX5" fmla="*/ 0 w 2632371"/>
              <a:gd name="connsiteY5" fmla="*/ 881815 h 1661664"/>
              <a:gd name="connsiteX0-11" fmla="*/ 1402884 w 2632371"/>
              <a:gd name="connsiteY0-12" fmla="*/ 84217 h 1651757"/>
              <a:gd name="connsiteX1-13" fmla="*/ 2632220 w 2632371"/>
              <a:gd name="connsiteY1-14" fmla="*/ 871908 h 1651757"/>
              <a:gd name="connsiteX2-15" fmla="*/ 1316110 w 2632371"/>
              <a:gd name="connsiteY2-16" fmla="*/ 1651757 h 1651757"/>
              <a:gd name="connsiteX3-17" fmla="*/ 0 w 2632371"/>
              <a:gd name="connsiteY3-18" fmla="*/ 871908 h 1651757"/>
              <a:gd name="connsiteX4-19" fmla="*/ 1316110 w 2632371"/>
              <a:gd name="connsiteY4-20" fmla="*/ 92059 h 1651757"/>
              <a:gd name="connsiteX5-21" fmla="*/ 1494324 w 2632371"/>
              <a:gd name="connsiteY5-22" fmla="*/ 175657 h 1651757"/>
              <a:gd name="connsiteX0-23" fmla="*/ 2632220 w 2632220"/>
              <a:gd name="connsiteY0-24" fmla="*/ 871908 h 1651757"/>
              <a:gd name="connsiteX1-25" fmla="*/ 1316110 w 2632220"/>
              <a:gd name="connsiteY1-26" fmla="*/ 1651757 h 1651757"/>
              <a:gd name="connsiteX2-27" fmla="*/ 0 w 2632220"/>
              <a:gd name="connsiteY2-28" fmla="*/ 871908 h 1651757"/>
              <a:gd name="connsiteX3-29" fmla="*/ 1316110 w 2632220"/>
              <a:gd name="connsiteY3-30" fmla="*/ 92059 h 1651757"/>
              <a:gd name="connsiteX4-31" fmla="*/ 1494324 w 2632220"/>
              <a:gd name="connsiteY4-32" fmla="*/ 175657 h 1651757"/>
              <a:gd name="connsiteX0-33" fmla="*/ 2632220 w 2632220"/>
              <a:gd name="connsiteY0-34" fmla="*/ 779849 h 1559698"/>
              <a:gd name="connsiteX1-35" fmla="*/ 1316110 w 2632220"/>
              <a:gd name="connsiteY1-36" fmla="*/ 1559698 h 1559698"/>
              <a:gd name="connsiteX2-37" fmla="*/ 0 w 2632220"/>
              <a:gd name="connsiteY2-38" fmla="*/ 779849 h 1559698"/>
              <a:gd name="connsiteX3-39" fmla="*/ 1316110 w 2632220"/>
              <a:gd name="connsiteY3-40" fmla="*/ 0 h 1559698"/>
              <a:gd name="connsiteX0-41" fmla="*/ 1316110 w 1316110"/>
              <a:gd name="connsiteY0-42" fmla="*/ 1559698 h 1559698"/>
              <a:gd name="connsiteX1-43" fmla="*/ 0 w 1316110"/>
              <a:gd name="connsiteY1-44" fmla="*/ 779849 h 1559698"/>
              <a:gd name="connsiteX2-45" fmla="*/ 1316110 w 1316110"/>
              <a:gd name="connsiteY2-46" fmla="*/ 0 h 1559698"/>
              <a:gd name="connsiteX0-47" fmla="*/ 0 w 1316110"/>
              <a:gd name="connsiteY0-48" fmla="*/ 779849 h 779849"/>
              <a:gd name="connsiteX1-49" fmla="*/ 1316110 w 1316110"/>
              <a:gd name="connsiteY1-50" fmla="*/ 0 h 779849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316110" h="779849">
                <a:moveTo>
                  <a:pt x="0" y="779849"/>
                </a:moveTo>
                <a:cubicBezTo>
                  <a:pt x="0" y="349150"/>
                  <a:pt x="589243" y="0"/>
                  <a:pt x="1316110" y="0"/>
                </a:cubicBezTo>
              </a:path>
            </a:pathLst>
          </a:custGeom>
          <a:noFill/>
          <a:ln w="19050">
            <a:solidFill>
              <a:srgbClr val="FF0000"/>
            </a:solidFill>
            <a:headEnd type="none"/>
            <a:tailEnd type="triangl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endParaRPr lang="zh-CN" altLang="en-US" sz="2800">
              <a:cs typeface="楷体" panose="02010609060101010101" pitchFamily="49" charset="-122"/>
            </a:endParaRPr>
          </a:p>
        </p:txBody>
      </p:sp>
      <p:sp>
        <p:nvSpPr>
          <p:cNvPr id="50" name="文本框 49"/>
          <p:cNvSpPr txBox="1"/>
          <p:nvPr>
            <p:custDataLst>
              <p:tags r:id="rId23"/>
            </p:custDataLst>
          </p:nvPr>
        </p:nvSpPr>
        <p:spPr>
          <a:xfrm>
            <a:off x="5454512" y="2616116"/>
            <a:ext cx="2829703" cy="578882"/>
          </a:xfrm>
          <a:prstGeom prst="flowChartAlternateProcess">
            <a:avLst/>
          </a:prstGeom>
          <a:solidFill>
            <a:srgbClr val="FFE389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东北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与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西南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相对；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51" name="文本框 50"/>
          <p:cNvSpPr txBox="1"/>
          <p:nvPr>
            <p:custDataLst>
              <p:tags r:id="rId24"/>
            </p:custDataLst>
          </p:nvPr>
        </p:nvSpPr>
        <p:spPr>
          <a:xfrm>
            <a:off x="5454512" y="3088746"/>
            <a:ext cx="2829703" cy="578882"/>
          </a:xfrm>
          <a:prstGeom prst="flowChartAlternateProcess">
            <a:avLst/>
          </a:prstGeom>
          <a:solidFill>
            <a:srgbClr val="FFE389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东南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与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西北</a:t>
            </a:r>
            <a:r>
              <a:rPr lang="zh-CN" altLang="en-US" sz="2800" b="1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相对。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52" name="文本框 51"/>
          <p:cNvSpPr txBox="1"/>
          <p:nvPr>
            <p:custDataLst>
              <p:tags r:id="rId25"/>
            </p:custDataLst>
          </p:nvPr>
        </p:nvSpPr>
        <p:spPr>
          <a:xfrm>
            <a:off x="4672287" y="4433673"/>
            <a:ext cx="4394152" cy="1055608"/>
          </a:xfrm>
          <a:prstGeom prst="flowChartAlternateProcess">
            <a:avLst/>
          </a:prstGeom>
          <a:solidFill>
            <a:srgbClr val="FFE389"/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东北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东南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西南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西北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依次按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顺时针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方向排列。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mph" presetSubtype="0" dur="1000" repeatCount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5" presetClass="emph" presetSubtype="0" dur="1000" repeatCount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emph" presetSubtype="0" dur="1000" repeatCount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5" presetClass="emph" presetSubtype="0" dur="1000" repeatCount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3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9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" grpId="0"/>
      <p:bldP spid="33" grpId="0"/>
      <p:bldP spid="34" grpId="0"/>
      <p:bldP spid="35" grpId="0"/>
      <p:bldP spid="36" grpId="0"/>
      <p:bldP spid="46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70" name="流程图: 可选过程 69"/>
          <p:cNvSpPr/>
          <p:nvPr>
            <p:custDataLst>
              <p:tags r:id="rId2"/>
            </p:custDataLst>
          </p:nvPr>
        </p:nvSpPr>
        <p:spPr>
          <a:xfrm>
            <a:off x="1431053" y="2423268"/>
            <a:ext cx="3607576" cy="1532334"/>
          </a:xfrm>
          <a:prstGeom prst="flowChartAlternateProcess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  <a:sym typeface="+mn-ea"/>
              </a:rPr>
              <a:t>先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+mn-ea"/>
                <a:sym typeface="+mn-ea"/>
              </a:rPr>
              <a:t>借助指南针或其他事物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  <a:sym typeface="+mn-ea"/>
              </a:rPr>
              <a:t>确定一个方向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+mn-ea"/>
                <a:sym typeface="+mn-ea"/>
              </a:rPr>
              <a:t>;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+mn-ea"/>
              <a:sym typeface="+mn-ea"/>
            </a:endParaRPr>
          </a:p>
        </p:txBody>
      </p:sp>
      <p:grpSp>
        <p:nvGrpSpPr>
          <p:cNvPr id="71" name="组合 70"/>
          <p:cNvGrpSpPr/>
          <p:nvPr/>
        </p:nvGrpSpPr>
        <p:grpSpPr>
          <a:xfrm>
            <a:off x="4922877" y="3847696"/>
            <a:ext cx="3702537" cy="1659876"/>
            <a:chOff x="6957617" y="2927916"/>
            <a:chExt cx="2916492" cy="1659876"/>
          </a:xfrm>
          <a:solidFill>
            <a:schemeClr val="accent4">
              <a:lumMod val="40000"/>
              <a:lumOff val="60000"/>
            </a:schemeClr>
          </a:solidFill>
        </p:grpSpPr>
        <p:sp>
          <p:nvSpPr>
            <p:cNvPr id="72" name="流程图: 可选过程 71"/>
            <p:cNvSpPr/>
            <p:nvPr>
              <p:custDataLst>
                <p:tags r:id="rId3"/>
              </p:custDataLst>
            </p:nvPr>
          </p:nvSpPr>
          <p:spPr>
            <a:xfrm>
              <a:off x="7019702" y="3055458"/>
              <a:ext cx="2854407" cy="1532334"/>
            </a:xfrm>
            <a:prstGeom prst="flowChartAlternateProcess">
              <a:avLst/>
            </a:prstGeom>
            <a:grp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lnSpc>
                  <a:spcPct val="150000"/>
                </a:lnSpc>
              </a:pPr>
              <a:r>
                <a:rPr lang="zh-CN" altLang="en-US"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ea"/>
                  <a:sym typeface="+mn-ea"/>
                </a:rPr>
                <a:t>再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+mn-ea"/>
                  <a:sym typeface="+mn-ea"/>
                </a:rPr>
                <a:t>根据这个方向</a:t>
              </a:r>
              <a:r>
                <a:rPr lang="zh-CN" altLang="en-US" sz="2800" b="1">
                  <a:solidFill>
                    <a:srgbClr val="FF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+mn-ea"/>
                  <a:sym typeface="+mn-ea"/>
                </a:rPr>
                <a:t>确定其他的方向</a:t>
              </a:r>
              <a:r>
                <a:rPr lang="zh-CN" altLang="en-US" sz="2800" b="1">
                  <a:latin typeface="楷体" panose="02010609060101010101" pitchFamily="49" charset="-122"/>
                  <a:ea typeface="楷体" panose="02010609060101010101" pitchFamily="49" charset="-122"/>
                  <a:cs typeface="+mn-ea"/>
                  <a:sym typeface="+mn-ea"/>
                </a:rPr>
                <a:t>。</a:t>
              </a:r>
              <a:endPara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+mn-ea"/>
                <a:sym typeface="+mn-ea"/>
              </a:endParaRPr>
            </a:p>
          </p:txBody>
        </p:sp>
        <p:sp>
          <p:nvSpPr>
            <p:cNvPr id="73" name="等腰三角形 72"/>
            <p:cNvSpPr/>
            <p:nvPr>
              <p:custDataLst>
                <p:tags r:id="rId4"/>
              </p:custDataLst>
            </p:nvPr>
          </p:nvSpPr>
          <p:spPr>
            <a:xfrm rot="8460000">
              <a:off x="6957617" y="2927916"/>
              <a:ext cx="162171" cy="280946"/>
            </a:xfrm>
            <a:prstGeom prst="triangle">
              <a:avLst/>
            </a:prstGeom>
            <a:solidFill>
              <a:schemeClr val="accent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>
                <a:cs typeface="楷体" panose="02010609060101010101" pitchFamily="49" charset="-122"/>
              </a:endParaRPr>
            </a:p>
          </p:txBody>
        </p:sp>
      </p:grp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534590" y="1505175"/>
            <a:ext cx="4659629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954F72"/>
              </a:buClr>
              <a:buSzPct val="90000"/>
              <a:buFontTx/>
              <a:buNone/>
              <a:defRPr/>
            </a:pPr>
            <a:r>
              <a:rPr lang="zh-CN" altLang="en-US" sz="280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如何确定方向</a:t>
            </a:r>
            <a:r>
              <a:rPr kumimoji="0" lang="zh-CN" altLang="en-US" sz="2800" b="1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？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https://d.book118.com/816001104135010103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BEAUTIFY_FLAG" val="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4C9BFF"/>
      </a:accent1>
      <a:accent2>
        <a:srgbClr val="E0C95D"/>
      </a:accent2>
      <a:accent3>
        <a:srgbClr val="DC5264"/>
      </a:accent3>
      <a:accent4>
        <a:srgbClr val="027AAE"/>
      </a:accent4>
      <a:accent5>
        <a:srgbClr val="818D96"/>
      </a:accent5>
      <a:accent6>
        <a:srgbClr val="525252"/>
      </a:accent6>
      <a:hlink>
        <a:srgbClr val="4276AA"/>
      </a:hlink>
      <a:folHlink>
        <a:srgbClr val="BFBFBF"/>
      </a:folHlink>
    </a:clrScheme>
    <a:fontScheme name="Temp">
      <a:majorFont>
        <a:latin typeface="楷体"/>
        <a:ea typeface="楷体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楷体</vt:lpstr>
      <vt:lpstr>Times New Roman</vt:lpstr>
      <vt:lpstr>Office Theme</vt:lpstr>
      <vt:lpstr>期中专项考点复习</vt:lpstr>
      <vt:lpstr>单元知识框架</vt:lpstr>
      <vt:lpstr>PowerPoint Presentation</vt:lpstr>
      <vt:lpstr>正、负数的概念</vt:lpstr>
      <vt:lpstr>知识梳理</vt:lpstr>
      <vt:lpstr>知识梳理</vt:lpstr>
      <vt:lpstr>知识梳理</vt:lpstr>
      <vt:lpstr>知识梳理</vt:lpstr>
      <vt:lpstr>典型例题</vt:lpstr>
      <vt:lpstr>跟踪练习</vt:lpstr>
      <vt:lpstr>辨认东北、东南、西北、西南四个方向的方法</vt:lpstr>
      <vt:lpstr>知识梳理</vt:lpstr>
      <vt:lpstr>知识梳理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2024-09-28T22:15:13.198</cp:lastPrinted>
  <dcterms:created xsi:type="dcterms:W3CDTF">2024-09-28T14:15:13Z</dcterms:created>
  <dcterms:modified xsi:type="dcterms:W3CDTF">2024-09-28T14:15:15Z</dcterms:modified>
</cp:coreProperties>
</file>