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D7214-BEA7-482B-93D3-80606C63F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D9426-E0BA-4C1F-BA1A-98F8B309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BEDD9-F4DE-468A-9C1F-8173F0A5B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E0A18-69A5-4C52-B438-775C1F6D7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397FF8-0B41-49B6-B2A2-B97D91EB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CD15B-4A0F-4A8E-9E39-5909E4065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8467B-C1AD-4697-9665-1350E21CD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13B35-40DB-49E1-8CE6-16C911DF1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1C4AC-1F42-40C6-A866-029D061A5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7884A-CDDD-4CE1-AE0D-2BD56630D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1E1E5-3FAB-4544-9E52-9E37EB90B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20847" y="1198432"/>
            <a:ext cx="5935345" cy="165988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1140758" y="0"/>
            <a:ext cx="2809138" cy="479241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31721" y="1108591"/>
            <a:ext cx="7108190" cy="46507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1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2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3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15.png" /><Relationship Id="rId7" Type="http://schemas.openxmlformats.org/officeDocument/2006/relationships/image" Target="../media/image16.png" /><Relationship Id="rId8" Type="http://schemas.openxmlformats.org/officeDocument/2006/relationships/image" Target="../media/image17.png" /><Relationship Id="rId9" Type="http://schemas.openxmlformats.org/officeDocument/2006/relationships/image" Target="../media/image1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png" /><Relationship Id="rId11" Type="http://schemas.openxmlformats.org/officeDocument/2006/relationships/image" Target="../media/image18.png" /><Relationship Id="rId2" Type="http://schemas.openxmlformats.org/officeDocument/2006/relationships/image" Target="../media/image24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5.png" /><Relationship Id="rId7" Type="http://schemas.openxmlformats.org/officeDocument/2006/relationships/image" Target="../media/image14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5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2" Type="http://schemas.openxmlformats.org/officeDocument/2006/relationships/image" Target="../media/image26.png" /><Relationship Id="rId3" Type="http://schemas.openxmlformats.org/officeDocument/2006/relationships/image" Target="../media/image11.png" /><Relationship Id="rId4" Type="http://schemas.openxmlformats.org/officeDocument/2006/relationships/image" Target="../media/image13.png" /><Relationship Id="rId5" Type="http://schemas.openxmlformats.org/officeDocument/2006/relationships/image" Target="../media/image12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114502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82604" y="977139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000000"/>
                </a:solidFill>
              </a:rPr>
              <a:t>碱性嫩黄可行性报告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995580" y="2869544"/>
            <a:ext cx="1056005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60796" y="3365540"/>
            <a:ext cx="1492250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55907" y="1361747"/>
            <a:ext cx="26670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项目背景与意义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技术可行性分析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经济可行性分析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社会效益评价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项目实施计划安排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总结与建议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23497" y="2897445"/>
            <a:ext cx="1375410" cy="131445"/>
          </a:xfrm>
          <a:custGeom>
            <a:rect l="l" t="t" r="r" b="b"/>
            <a:pathLst>
              <a:path w="1375410" h="131444">
                <a:moveTo>
                  <a:pt x="1375002" y="0"/>
                </a:moveTo>
                <a:lnTo>
                  <a:pt x="1375002" y="130950"/>
                </a:lnTo>
              </a:path>
              <a:path w="1375410" h="131444">
                <a:moveTo>
                  <a:pt x="0" y="0"/>
                </a:moveTo>
                <a:lnTo>
                  <a:pt x="0" y="13095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611546" y="2352183"/>
            <a:ext cx="259715" cy="1538605"/>
            <a:chOff x="611546" y="2352183"/>
            <a:chExt cx="259715" cy="153860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11546" y="2481966"/>
              <a:ext cx="259567" cy="140874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611546" y="2352183"/>
              <a:ext cx="259715" cy="259715"/>
            </a:xfrm>
            <a:custGeom>
              <a:rect l="l" t="t" r="r" b="b"/>
              <a:pathLst>
                <a:path w="259715" h="259714">
                  <a:moveTo>
                    <a:pt x="129783" y="259566"/>
                  </a:moveTo>
                  <a:lnTo>
                    <a:pt x="79265" y="249367"/>
                  </a:lnTo>
                  <a:lnTo>
                    <a:pt x="38012" y="221553"/>
                  </a:lnTo>
                  <a:lnTo>
                    <a:pt x="10198" y="180300"/>
                  </a:lnTo>
                  <a:lnTo>
                    <a:pt x="0" y="129782"/>
                  </a:lnTo>
                  <a:lnTo>
                    <a:pt x="10199" y="79265"/>
                  </a:lnTo>
                  <a:lnTo>
                    <a:pt x="38013" y="38012"/>
                  </a:lnTo>
                  <a:lnTo>
                    <a:pt x="79267" y="10198"/>
                  </a:lnTo>
                  <a:lnTo>
                    <a:pt x="129783" y="0"/>
                  </a:lnTo>
                  <a:lnTo>
                    <a:pt x="180301" y="10199"/>
                  </a:lnTo>
                  <a:lnTo>
                    <a:pt x="221554" y="38012"/>
                  </a:lnTo>
                  <a:lnTo>
                    <a:pt x="249367" y="79266"/>
                  </a:lnTo>
                  <a:lnTo>
                    <a:pt x="259566" y="129783"/>
                  </a:lnTo>
                  <a:lnTo>
                    <a:pt x="249367" y="180300"/>
                  </a:lnTo>
                  <a:lnTo>
                    <a:pt x="221553" y="221554"/>
                  </a:lnTo>
                  <a:lnTo>
                    <a:pt x="180300" y="249367"/>
                  </a:lnTo>
                  <a:lnTo>
                    <a:pt x="129783" y="259566"/>
                  </a:lnTo>
                  <a:close/>
                </a:path>
              </a:pathLst>
            </a:custGeom>
            <a:solidFill>
              <a:srgbClr val="B9D5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4877074"/>
            <a:ext cx="790787" cy="17977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298474" y="0"/>
            <a:ext cx="669290" cy="2249805"/>
            <a:chOff x="4298474" y="0"/>
            <a:chExt cx="669290" cy="2249805"/>
          </a:xfrm>
        </p:grpSpPr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298477" y="0"/>
              <a:ext cx="668834" cy="191536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4298474" y="1580941"/>
              <a:ext cx="669290" cy="669290"/>
            </a:xfrm>
            <a:custGeom>
              <a:rect l="l" t="t" r="r" b="b"/>
              <a:pathLst>
                <a:path w="669289" h="669289">
                  <a:moveTo>
                    <a:pt x="668835" y="334417"/>
                  </a:moveTo>
                  <a:lnTo>
                    <a:pt x="1" y="334417"/>
                  </a:lnTo>
                  <a:lnTo>
                    <a:pt x="3627" y="284999"/>
                  </a:lnTo>
                  <a:lnTo>
                    <a:pt x="14160" y="237833"/>
                  </a:lnTo>
                  <a:lnTo>
                    <a:pt x="31083" y="193435"/>
                  </a:lnTo>
                  <a:lnTo>
                    <a:pt x="53878" y="152323"/>
                  </a:lnTo>
                  <a:lnTo>
                    <a:pt x="82029" y="115014"/>
                  </a:lnTo>
                  <a:lnTo>
                    <a:pt x="115017" y="82026"/>
                  </a:lnTo>
                  <a:lnTo>
                    <a:pt x="152325" y="53876"/>
                  </a:lnTo>
                  <a:lnTo>
                    <a:pt x="193437" y="31081"/>
                  </a:lnTo>
                  <a:lnTo>
                    <a:pt x="237835" y="14158"/>
                  </a:lnTo>
                  <a:lnTo>
                    <a:pt x="285002" y="3625"/>
                  </a:lnTo>
                  <a:lnTo>
                    <a:pt x="334419" y="0"/>
                  </a:lnTo>
                  <a:lnTo>
                    <a:pt x="383835" y="3625"/>
                  </a:lnTo>
                  <a:lnTo>
                    <a:pt x="431002" y="14158"/>
                  </a:lnTo>
                  <a:lnTo>
                    <a:pt x="475400" y="31081"/>
                  </a:lnTo>
                  <a:lnTo>
                    <a:pt x="516512" y="53876"/>
                  </a:lnTo>
                  <a:lnTo>
                    <a:pt x="553820" y="82027"/>
                  </a:lnTo>
                  <a:lnTo>
                    <a:pt x="586809" y="115015"/>
                  </a:lnTo>
                  <a:lnTo>
                    <a:pt x="614959" y="152323"/>
                  </a:lnTo>
                  <a:lnTo>
                    <a:pt x="637754" y="193435"/>
                  </a:lnTo>
                  <a:lnTo>
                    <a:pt x="654676" y="237833"/>
                  </a:lnTo>
                  <a:lnTo>
                    <a:pt x="665209" y="284999"/>
                  </a:lnTo>
                  <a:lnTo>
                    <a:pt x="668835" y="334417"/>
                  </a:lnTo>
                  <a:close/>
                </a:path>
                <a:path w="669289" h="669289">
                  <a:moveTo>
                    <a:pt x="334417" y="668834"/>
                  </a:moveTo>
                  <a:lnTo>
                    <a:pt x="284999" y="665208"/>
                  </a:lnTo>
                  <a:lnTo>
                    <a:pt x="237833" y="654675"/>
                  </a:lnTo>
                  <a:lnTo>
                    <a:pt x="193435" y="637753"/>
                  </a:lnTo>
                  <a:lnTo>
                    <a:pt x="152323" y="614958"/>
                  </a:lnTo>
                  <a:lnTo>
                    <a:pt x="115015" y="586807"/>
                  </a:lnTo>
                  <a:lnTo>
                    <a:pt x="82026" y="553819"/>
                  </a:lnTo>
                  <a:lnTo>
                    <a:pt x="53876" y="516511"/>
                  </a:lnTo>
                  <a:lnTo>
                    <a:pt x="31081" y="475399"/>
                  </a:lnTo>
                  <a:lnTo>
                    <a:pt x="14158" y="431001"/>
                  </a:lnTo>
                  <a:lnTo>
                    <a:pt x="3625" y="383835"/>
                  </a:lnTo>
                  <a:lnTo>
                    <a:pt x="0" y="334417"/>
                  </a:lnTo>
                  <a:lnTo>
                    <a:pt x="668835" y="334417"/>
                  </a:lnTo>
                  <a:lnTo>
                    <a:pt x="665209" y="383835"/>
                  </a:lnTo>
                  <a:lnTo>
                    <a:pt x="654676" y="431001"/>
                  </a:lnTo>
                  <a:lnTo>
                    <a:pt x="637753" y="475399"/>
                  </a:lnTo>
                  <a:lnTo>
                    <a:pt x="614958" y="516511"/>
                  </a:lnTo>
                  <a:lnTo>
                    <a:pt x="586808" y="553819"/>
                  </a:lnTo>
                  <a:lnTo>
                    <a:pt x="553820" y="586807"/>
                  </a:lnTo>
                  <a:lnTo>
                    <a:pt x="516511" y="614958"/>
                  </a:lnTo>
                  <a:lnTo>
                    <a:pt x="475399" y="637753"/>
                  </a:lnTo>
                  <a:lnTo>
                    <a:pt x="431002" y="654676"/>
                  </a:lnTo>
                  <a:lnTo>
                    <a:pt x="383835" y="665209"/>
                  </a:lnTo>
                  <a:lnTo>
                    <a:pt x="334417" y="668834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10066683" y="5912671"/>
            <a:ext cx="531248" cy="531246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0779575" y="0"/>
            <a:ext cx="1412424" cy="191536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71914" rIns="0" bIns="0" rtlCol="0">
            <a:spAutoFit/>
          </a:bodyPr>
          <a:lstStyle/>
          <a:p>
            <a:pPr marL="4302760">
              <a:lnSpc>
                <a:spcPct val="100000"/>
              </a:lnSpc>
              <a:spcBef>
                <a:spcPts val="125"/>
              </a:spcBef>
            </a:pPr>
            <a:r>
              <a:rPr sz="9200" spc="-25">
                <a:solidFill>
                  <a:srgbClr val="8F98EC"/>
                </a:solidFill>
              </a:rPr>
              <a:t>01</a:t>
            </a:r>
            <a:endParaRPr sz="9200"/>
          </a:p>
        </p:txBody>
      </p:sp>
      <p:grpSp>
        <p:nvGrpSpPr>
          <p:cNvPr id="3" name="object 3"/>
          <p:cNvGrpSpPr/>
          <p:nvPr/>
        </p:nvGrpSpPr>
        <p:grpSpPr>
          <a:xfrm>
            <a:off x="2473713" y="3034218"/>
            <a:ext cx="7338059" cy="19050"/>
            <a:chOff x="2473713" y="3034218"/>
            <a:chExt cx="7338059" cy="19050"/>
          </a:xfrm>
        </p:grpSpPr>
        <p:sp>
          <p:nvSpPr>
            <p:cNvPr id="4" name="object 4"/>
            <p:cNvSpPr/>
            <p:nvPr/>
          </p:nvSpPr>
          <p:spPr>
            <a:xfrm>
              <a:off x="2473713" y="3043743"/>
              <a:ext cx="7338059" cy="0"/>
            </a:xfrm>
            <a:custGeom>
              <a:rect l="l" t="t" r="r" b="b"/>
              <a:pathLst>
                <a:path w="7338059">
                  <a:moveTo>
                    <a:pt x="7337792" y="0"/>
                  </a:moveTo>
                  <a:lnTo>
                    <a:pt x="0" y="0"/>
                  </a:lnTo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473713" y="3043743"/>
              <a:ext cx="7338059" cy="0"/>
            </a:xfrm>
            <a:custGeom>
              <a:rect l="l" t="t" r="r" b="b"/>
              <a:pathLst>
                <a:path w="7338059">
                  <a:moveTo>
                    <a:pt x="0" y="0"/>
                  </a:moveTo>
                  <a:lnTo>
                    <a:pt x="7337792" y="0"/>
                  </a:lnTo>
                </a:path>
              </a:pathLst>
            </a:custGeom>
            <a:ln w="19050">
              <a:solidFill>
                <a:srgbClr val="8F98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100124" y="3245868"/>
            <a:ext cx="409257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1" spc="-10">
                <a:latin typeface="微软雅黑"/>
                <a:cs typeface="微软雅黑"/>
              </a:rPr>
              <a:t>项目背景与意义</a:t>
            </a:r>
            <a:endParaRPr sz="455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967143" y="2331720"/>
            <a:ext cx="514350" cy="514350"/>
          </a:xfrm>
          <a:custGeom>
            <a:rect l="l" t="t" r="r" b="b"/>
            <a:pathLst>
              <a:path w="514350" h="514350">
                <a:moveTo>
                  <a:pt x="257044" y="514088"/>
                </a:moveTo>
                <a:lnTo>
                  <a:pt x="192782" y="321305"/>
                </a:lnTo>
                <a:lnTo>
                  <a:pt x="0" y="257044"/>
                </a:lnTo>
                <a:lnTo>
                  <a:pt x="192782" y="192783"/>
                </a:lnTo>
                <a:lnTo>
                  <a:pt x="257044" y="0"/>
                </a:lnTo>
                <a:lnTo>
                  <a:pt x="321304" y="192783"/>
                </a:lnTo>
                <a:lnTo>
                  <a:pt x="514088" y="257044"/>
                </a:lnTo>
                <a:lnTo>
                  <a:pt x="321304" y="321305"/>
                </a:lnTo>
                <a:lnTo>
                  <a:pt x="257044" y="514088"/>
                </a:lnTo>
                <a:close/>
              </a:path>
            </a:pathLst>
          </a:custGeom>
          <a:solidFill>
            <a:srgbClr val="8F98EC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10" y="148837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20584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9476" y="1767220"/>
            <a:ext cx="478155" cy="2623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110" y="4984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89476" y="5263121"/>
            <a:ext cx="47815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9659" y="1441017"/>
            <a:ext cx="4025900" cy="10566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84FF"/>
                </a:solidFill>
                <a:latin typeface="微软雅黑"/>
                <a:cs typeface="微软雅黑"/>
              </a:rPr>
              <a:t>纺织行业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0"/>
              </a:spcBef>
            </a:pPr>
            <a:r>
              <a:rPr sz="1500" spc="-5">
                <a:latin typeface="微软雅黑"/>
                <a:cs typeface="微软雅黑"/>
              </a:rPr>
              <a:t>碱性嫩黄在纺织行业中作为染料使用，随着纺织品的不断增长，对碱性嫩黄的需求也在增加。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59659" y="3118976"/>
            <a:ext cx="4025900" cy="1375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84FF"/>
                </a:solidFill>
                <a:latin typeface="微软雅黑"/>
                <a:cs typeface="微软雅黑"/>
              </a:rPr>
              <a:t>皮革行业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latin typeface="微软雅黑"/>
                <a:cs typeface="微软雅黑"/>
              </a:rPr>
              <a:t>在皮革加工过程中，碱性嫩黄可用于染色和调节皮革的颜色，随着皮革制品的消费增加，对碱性嫩黄的需求也在上升。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9659" y="4884829"/>
            <a:ext cx="4216400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84FF"/>
                </a:solidFill>
                <a:latin typeface="微软雅黑"/>
                <a:cs typeface="微软雅黑"/>
              </a:rPr>
              <a:t>造纸行业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latin typeface="微软雅黑"/>
                <a:cs typeface="微软雅黑"/>
              </a:rPr>
              <a:t>碱性嫩黄可用于造纸过程中的染色和调色，随着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造纸业的持续发展，对碱性嫩黄的需求保持稳定。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碱性嫩黄市场需求分析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84FF"/>
                </a:solidFill>
                <a:latin typeface="微软雅黑"/>
                <a:cs typeface="微软雅黑"/>
              </a:rPr>
              <a:t>发展趋势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未来碱性嫩黄的研究将更加注重环保性能的提升、合成工艺的优化以及新应用领域的拓展。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84FF"/>
                </a:solidFill>
                <a:latin typeface="微软雅黑"/>
                <a:cs typeface="微软雅黑"/>
              </a:rPr>
              <a:t>国内研究现状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国内在碱性嫩黄的合成工艺、应用性能等方面取得了一定的研究成果，但相较于国际先进水平仍存在一定差距。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3594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84FF"/>
                </a:solidFill>
                <a:latin typeface="微软雅黑"/>
                <a:cs typeface="微软雅黑"/>
              </a:rPr>
              <a:t>国外研究现状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国外在碱性嫩黄的合成、应用及环保性能方面进行了深入研究，取得了一系列重要成果，并广泛应用于实际生产。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国内外研究现状及趋势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159131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84FF"/>
                </a:solidFill>
                <a:latin typeface="微软雅黑"/>
                <a:cs typeface="微软雅黑"/>
              </a:rPr>
              <a:t>项目目标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latin typeface="微软雅黑"/>
                <a:cs typeface="微软雅黑"/>
              </a:rPr>
              <a:t>本项目旨在通过研发新型碱性嫩黄合成工艺，提高产品质量和降低生产成本，同时推动碱性嫩黄在纺织、皮革、造纸等</a:t>
            </a:r>
            <a:r>
              <a:rPr sz="1350" spc="-10">
                <a:latin typeface="微软雅黑"/>
                <a:cs typeface="微软雅黑"/>
              </a:rPr>
              <a:t>行业的广泛应用。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654550" cy="19494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84FF"/>
                </a:solidFill>
                <a:latin typeface="微软雅黑"/>
                <a:cs typeface="微软雅黑"/>
              </a:rPr>
              <a:t>项目意义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latin typeface="微软雅黑"/>
                <a:cs typeface="微软雅黑"/>
              </a:rPr>
              <a:t>本项目的实施将有助于提升我国碱性嫩黄产业的国际竞争力，促进相关行业的可持续发展，同时为社会创造更多的就业机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会和经济效益。此外，本项目的研发成果还可为其他类似项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目的开展提供有益的参考和借鉴。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项目目标与意义阐述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71914" rIns="0" bIns="0" rtlCol="0">
            <a:spAutoFit/>
          </a:bodyPr>
          <a:lstStyle/>
          <a:p>
            <a:pPr marL="4302760">
              <a:lnSpc>
                <a:spcPct val="100000"/>
              </a:lnSpc>
              <a:spcBef>
                <a:spcPts val="125"/>
              </a:spcBef>
            </a:pPr>
            <a:r>
              <a:rPr sz="9200" spc="-25">
                <a:solidFill>
                  <a:srgbClr val="8F98EC"/>
                </a:solidFill>
              </a:rPr>
              <a:t>02</a:t>
            </a:r>
            <a:endParaRPr sz="9200"/>
          </a:p>
        </p:txBody>
      </p:sp>
      <p:grpSp>
        <p:nvGrpSpPr>
          <p:cNvPr id="3" name="object 3"/>
          <p:cNvGrpSpPr/>
          <p:nvPr/>
        </p:nvGrpSpPr>
        <p:grpSpPr>
          <a:xfrm>
            <a:off x="2473713" y="3034218"/>
            <a:ext cx="7338059" cy="19050"/>
            <a:chOff x="2473713" y="3034218"/>
            <a:chExt cx="7338059" cy="19050"/>
          </a:xfrm>
        </p:grpSpPr>
        <p:sp>
          <p:nvSpPr>
            <p:cNvPr id="4" name="object 4"/>
            <p:cNvSpPr/>
            <p:nvPr/>
          </p:nvSpPr>
          <p:spPr>
            <a:xfrm>
              <a:off x="2473713" y="3043743"/>
              <a:ext cx="7338059" cy="0"/>
            </a:xfrm>
            <a:custGeom>
              <a:rect l="l" t="t" r="r" b="b"/>
              <a:pathLst>
                <a:path w="7338059">
                  <a:moveTo>
                    <a:pt x="7337792" y="0"/>
                  </a:moveTo>
                  <a:lnTo>
                    <a:pt x="0" y="0"/>
                  </a:lnTo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473713" y="3043743"/>
              <a:ext cx="7338059" cy="0"/>
            </a:xfrm>
            <a:custGeom>
              <a:rect l="l" t="t" r="r" b="b"/>
              <a:pathLst>
                <a:path w="7338059">
                  <a:moveTo>
                    <a:pt x="0" y="0"/>
                  </a:moveTo>
                  <a:lnTo>
                    <a:pt x="7337792" y="0"/>
                  </a:lnTo>
                </a:path>
              </a:pathLst>
            </a:custGeom>
            <a:ln w="19050">
              <a:solidFill>
                <a:srgbClr val="8F98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100124" y="3245868"/>
            <a:ext cx="409257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1" spc="-10">
                <a:latin typeface="微软雅黑"/>
                <a:cs typeface="微软雅黑"/>
              </a:rPr>
              <a:t>技术可行性分析</a:t>
            </a:r>
            <a:endParaRPr sz="455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967143" y="2331720"/>
            <a:ext cx="514350" cy="514350"/>
          </a:xfrm>
          <a:custGeom>
            <a:rect l="l" t="t" r="r" b="b"/>
            <a:pathLst>
              <a:path w="514350" h="514350">
                <a:moveTo>
                  <a:pt x="257044" y="514088"/>
                </a:moveTo>
                <a:lnTo>
                  <a:pt x="192782" y="321305"/>
                </a:lnTo>
                <a:lnTo>
                  <a:pt x="0" y="257044"/>
                </a:lnTo>
                <a:lnTo>
                  <a:pt x="192782" y="192783"/>
                </a:lnTo>
                <a:lnTo>
                  <a:pt x="257044" y="0"/>
                </a:lnTo>
                <a:lnTo>
                  <a:pt x="321304" y="192783"/>
                </a:lnTo>
                <a:lnTo>
                  <a:pt x="514088" y="257044"/>
                </a:lnTo>
                <a:lnTo>
                  <a:pt x="321304" y="321305"/>
                </a:lnTo>
                <a:lnTo>
                  <a:pt x="257044" y="514088"/>
                </a:lnTo>
                <a:close/>
              </a:path>
            </a:pathLst>
          </a:custGeom>
          <a:solidFill>
            <a:srgbClr val="8F98EC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63B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743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0084FF"/>
                </a:solidFill>
                <a:latin typeface="微软雅黑"/>
                <a:cs typeface="微软雅黑"/>
              </a:rPr>
              <a:t>原料来源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89"/>
              </a:spcBef>
            </a:pPr>
            <a:r>
              <a:rPr sz="1500" spc="-5">
                <a:latin typeface="微软雅黑"/>
                <a:cs typeface="微软雅黑"/>
              </a:rPr>
              <a:t>选择优质、稳定的供应商，确保原料的纯度和质量。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73114" y="3160186"/>
            <a:ext cx="4406900" cy="2581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0084FF"/>
                </a:solidFill>
                <a:latin typeface="微软雅黑"/>
                <a:cs typeface="微软雅黑"/>
              </a:rPr>
              <a:t>质量检测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建立严格的原料质量检测体系，对每批原料进行化验和分析，确保符合生产要求。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0084FF"/>
                </a:solidFill>
                <a:latin typeface="微软雅黑"/>
                <a:cs typeface="微软雅黑"/>
              </a:rPr>
              <a:t>原料储存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采用专业的原料储存设施，确保原料在储存过程中不</a:t>
            </a:r>
            <a:r>
              <a:rPr sz="1500" spc="-10">
                <a:latin typeface="微软雅黑"/>
                <a:cs typeface="微软雅黑"/>
              </a:rPr>
              <a:t>发生变质或污染。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原料来源及质量保障措施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0" y="1569534"/>
            <a:ext cx="4219248" cy="4216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8794" y="1294832"/>
            <a:ext cx="6099810" cy="1468755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工艺流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设计合理的生产工艺流程，包括反应、分离、干燥等步骤，确保产品的高效、稳定生产。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63132" y="1294832"/>
            <a:ext cx="165735" cy="1468755"/>
          </a:xfrm>
          <a:custGeom>
            <a:rect l="l" t="t" r="r" b="b"/>
            <a:pathLst>
              <a:path w="165735" h="1468755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28794" y="2945066"/>
            <a:ext cx="6099810" cy="1468755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反应条件控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制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精确控制反应温度、压力、时间等参数，确保反应的顺利进行和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产品质量的稳定。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63132" y="2945066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6"/>
                </a:moveTo>
                <a:lnTo>
                  <a:pt x="0" y="1468186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6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28794" y="4595300"/>
            <a:ext cx="6099810" cy="1468755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废弃物处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理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对生产过程中产生的废弃物进行合理处理，确保符合环保要求。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3132" y="4595300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生产工艺流程设计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5196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5196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5196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4025900" cy="1092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设备选型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5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根据生产工艺要求，选择性能稳定、操作简便、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维护方便的设备。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DCEA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0064F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设备配置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根据生产规模和产品特性，合理配置设备数量和规格，确保生产的连续性和稳定性。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4216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设备布局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合理规划设备布局，确保生产流程的顺畅和高效。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设备选型及配置方案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164016" y="2833671"/>
            <a:ext cx="6024245" cy="1616710"/>
            <a:chOff x="3164016" y="2833671"/>
            <a:chExt cx="6024245" cy="1616710"/>
          </a:xfrm>
        </p:grpSpPr>
        <p:sp>
          <p:nvSpPr>
            <p:cNvPr id="3" name="object 3"/>
            <p:cNvSpPr/>
            <p:nvPr/>
          </p:nvSpPr>
          <p:spPr>
            <a:xfrm>
              <a:off x="3164016" y="2833671"/>
              <a:ext cx="1616710" cy="1616710"/>
            </a:xfrm>
            <a:custGeom>
              <a:rect l="l" t="t" r="r" b="b"/>
              <a:pathLst>
                <a:path w="1616710" h="1616710">
                  <a:moveTo>
                    <a:pt x="1616136" y="808068"/>
                  </a:moveTo>
                  <a:lnTo>
                    <a:pt x="2" y="808068"/>
                  </a:lnTo>
                  <a:lnTo>
                    <a:pt x="1374" y="760587"/>
                  </a:lnTo>
                  <a:lnTo>
                    <a:pt x="5438" y="713829"/>
                  </a:lnTo>
                  <a:lnTo>
                    <a:pt x="12120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2" y="535539"/>
                  </a:lnTo>
                  <a:lnTo>
                    <a:pt x="63504" y="493530"/>
                  </a:lnTo>
                  <a:lnTo>
                    <a:pt x="82135" y="452699"/>
                  </a:lnTo>
                  <a:lnTo>
                    <a:pt x="102929" y="413121"/>
                  </a:lnTo>
                  <a:lnTo>
                    <a:pt x="125809" y="374871"/>
                  </a:lnTo>
                  <a:lnTo>
                    <a:pt x="150700" y="338026"/>
                  </a:lnTo>
                  <a:lnTo>
                    <a:pt x="177526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7" y="206208"/>
                  </a:lnTo>
                  <a:lnTo>
                    <a:pt x="302666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5" y="102925"/>
                  </a:lnTo>
                  <a:lnTo>
                    <a:pt x="452704" y="82132"/>
                  </a:lnTo>
                  <a:lnTo>
                    <a:pt x="493535" y="63501"/>
                  </a:lnTo>
                  <a:lnTo>
                    <a:pt x="535544" y="47108"/>
                  </a:lnTo>
                  <a:lnTo>
                    <a:pt x="578654" y="33030"/>
                  </a:lnTo>
                  <a:lnTo>
                    <a:pt x="622790" y="21341"/>
                  </a:lnTo>
                  <a:lnTo>
                    <a:pt x="667877" y="12118"/>
                  </a:lnTo>
                  <a:lnTo>
                    <a:pt x="713838" y="5436"/>
                  </a:lnTo>
                  <a:lnTo>
                    <a:pt x="760606" y="1371"/>
                  </a:lnTo>
                  <a:lnTo>
                    <a:pt x="808069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6" y="63502"/>
                  </a:lnTo>
                  <a:lnTo>
                    <a:pt x="1163437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4" y="177524"/>
                  </a:lnTo>
                  <a:lnTo>
                    <a:pt x="1347283" y="206209"/>
                  </a:lnTo>
                  <a:lnTo>
                    <a:pt x="1379459" y="236678"/>
                  </a:lnTo>
                  <a:lnTo>
                    <a:pt x="1409928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7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8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10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33265" y="2833671"/>
              <a:ext cx="1616710" cy="1616710"/>
            </a:xfrm>
            <a:custGeom>
              <a:rect l="l" t="t" r="r" b="b"/>
              <a:pathLst>
                <a:path w="1616710" h="1616710">
                  <a:moveTo>
                    <a:pt x="1616136" y="808068"/>
                  </a:moveTo>
                  <a:lnTo>
                    <a:pt x="2" y="808068"/>
                  </a:lnTo>
                  <a:lnTo>
                    <a:pt x="1374" y="760587"/>
                  </a:lnTo>
                  <a:lnTo>
                    <a:pt x="5438" y="713829"/>
                  </a:lnTo>
                  <a:lnTo>
                    <a:pt x="12120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1" y="535539"/>
                  </a:lnTo>
                  <a:lnTo>
                    <a:pt x="63504" y="493530"/>
                  </a:lnTo>
                  <a:lnTo>
                    <a:pt x="82135" y="452699"/>
                  </a:lnTo>
                  <a:lnTo>
                    <a:pt x="102929" y="413121"/>
                  </a:lnTo>
                  <a:lnTo>
                    <a:pt x="125809" y="374871"/>
                  </a:lnTo>
                  <a:lnTo>
                    <a:pt x="150700" y="338026"/>
                  </a:lnTo>
                  <a:lnTo>
                    <a:pt x="177526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7" y="206208"/>
                  </a:lnTo>
                  <a:lnTo>
                    <a:pt x="302666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5" y="102925"/>
                  </a:lnTo>
                  <a:lnTo>
                    <a:pt x="452704" y="82132"/>
                  </a:lnTo>
                  <a:lnTo>
                    <a:pt x="493535" y="63501"/>
                  </a:lnTo>
                  <a:lnTo>
                    <a:pt x="535544" y="47108"/>
                  </a:lnTo>
                  <a:lnTo>
                    <a:pt x="578654" y="33030"/>
                  </a:lnTo>
                  <a:lnTo>
                    <a:pt x="622790" y="21341"/>
                  </a:lnTo>
                  <a:lnTo>
                    <a:pt x="667877" y="12118"/>
                  </a:lnTo>
                  <a:lnTo>
                    <a:pt x="713838" y="5436"/>
                  </a:lnTo>
                  <a:lnTo>
                    <a:pt x="760606" y="1371"/>
                  </a:lnTo>
                  <a:lnTo>
                    <a:pt x="808069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6" y="63502"/>
                  </a:lnTo>
                  <a:lnTo>
                    <a:pt x="1163437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4" y="177524"/>
                  </a:lnTo>
                  <a:lnTo>
                    <a:pt x="1347283" y="206209"/>
                  </a:lnTo>
                  <a:lnTo>
                    <a:pt x="1379459" y="236678"/>
                  </a:lnTo>
                  <a:lnTo>
                    <a:pt x="1409928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7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8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10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102510" y="2833671"/>
              <a:ext cx="1616710" cy="1616710"/>
            </a:xfrm>
            <a:custGeom>
              <a:rect l="l" t="t" r="r" b="b"/>
              <a:pathLst>
                <a:path w="1616709" h="1616710">
                  <a:moveTo>
                    <a:pt x="1616136" y="808068"/>
                  </a:moveTo>
                  <a:lnTo>
                    <a:pt x="3" y="808068"/>
                  </a:lnTo>
                  <a:lnTo>
                    <a:pt x="1374" y="760587"/>
                  </a:lnTo>
                  <a:lnTo>
                    <a:pt x="5439" y="713829"/>
                  </a:lnTo>
                  <a:lnTo>
                    <a:pt x="12121" y="667870"/>
                  </a:lnTo>
                  <a:lnTo>
                    <a:pt x="21344" y="622784"/>
                  </a:lnTo>
                  <a:lnTo>
                    <a:pt x="33033" y="578649"/>
                  </a:lnTo>
                  <a:lnTo>
                    <a:pt x="47112" y="535539"/>
                  </a:lnTo>
                  <a:lnTo>
                    <a:pt x="63505" y="493530"/>
                  </a:lnTo>
                  <a:lnTo>
                    <a:pt x="82136" y="452699"/>
                  </a:lnTo>
                  <a:lnTo>
                    <a:pt x="102930" y="413121"/>
                  </a:lnTo>
                  <a:lnTo>
                    <a:pt x="125810" y="374871"/>
                  </a:lnTo>
                  <a:lnTo>
                    <a:pt x="150701" y="338026"/>
                  </a:lnTo>
                  <a:lnTo>
                    <a:pt x="177527" y="302661"/>
                  </a:lnTo>
                  <a:lnTo>
                    <a:pt x="206212" y="268853"/>
                  </a:lnTo>
                  <a:lnTo>
                    <a:pt x="236681" y="236676"/>
                  </a:lnTo>
                  <a:lnTo>
                    <a:pt x="268858" y="206208"/>
                  </a:lnTo>
                  <a:lnTo>
                    <a:pt x="302667" y="177522"/>
                  </a:lnTo>
                  <a:lnTo>
                    <a:pt x="338031" y="150696"/>
                  </a:lnTo>
                  <a:lnTo>
                    <a:pt x="374876" y="125805"/>
                  </a:lnTo>
                  <a:lnTo>
                    <a:pt x="413126" y="102925"/>
                  </a:lnTo>
                  <a:lnTo>
                    <a:pt x="452705" y="82132"/>
                  </a:lnTo>
                  <a:lnTo>
                    <a:pt x="493536" y="63501"/>
                  </a:lnTo>
                  <a:lnTo>
                    <a:pt x="535545" y="47108"/>
                  </a:lnTo>
                  <a:lnTo>
                    <a:pt x="578655" y="33030"/>
                  </a:lnTo>
                  <a:lnTo>
                    <a:pt x="622791" y="21341"/>
                  </a:lnTo>
                  <a:lnTo>
                    <a:pt x="667877" y="12118"/>
                  </a:lnTo>
                  <a:lnTo>
                    <a:pt x="713839" y="5436"/>
                  </a:lnTo>
                  <a:lnTo>
                    <a:pt x="760607" y="1371"/>
                  </a:lnTo>
                  <a:lnTo>
                    <a:pt x="808070" y="0"/>
                  </a:lnTo>
                  <a:lnTo>
                    <a:pt x="855553" y="1372"/>
                  </a:lnTo>
                  <a:lnTo>
                    <a:pt x="902309" y="5436"/>
                  </a:lnTo>
                  <a:lnTo>
                    <a:pt x="948268" y="12118"/>
                  </a:lnTo>
                  <a:lnTo>
                    <a:pt x="993353" y="21342"/>
                  </a:lnTo>
                  <a:lnTo>
                    <a:pt x="1037488" y="33031"/>
                  </a:lnTo>
                  <a:lnTo>
                    <a:pt x="1080598" y="47109"/>
                  </a:lnTo>
                  <a:lnTo>
                    <a:pt x="1122607" y="63502"/>
                  </a:lnTo>
                  <a:lnTo>
                    <a:pt x="1163438" y="82133"/>
                  </a:lnTo>
                  <a:lnTo>
                    <a:pt x="1203016" y="102927"/>
                  </a:lnTo>
                  <a:lnTo>
                    <a:pt x="1241265" y="125807"/>
                  </a:lnTo>
                  <a:lnTo>
                    <a:pt x="1278110" y="150698"/>
                  </a:lnTo>
                  <a:lnTo>
                    <a:pt x="1313475" y="177524"/>
                  </a:lnTo>
                  <a:lnTo>
                    <a:pt x="1347283" y="206209"/>
                  </a:lnTo>
                  <a:lnTo>
                    <a:pt x="1379460" y="236678"/>
                  </a:lnTo>
                  <a:lnTo>
                    <a:pt x="1409929" y="268855"/>
                  </a:lnTo>
                  <a:lnTo>
                    <a:pt x="1438614" y="302663"/>
                  </a:lnTo>
                  <a:lnTo>
                    <a:pt x="1465440" y="338028"/>
                  </a:lnTo>
                  <a:lnTo>
                    <a:pt x="1490331" y="374873"/>
                  </a:lnTo>
                  <a:lnTo>
                    <a:pt x="1513211" y="413122"/>
                  </a:lnTo>
                  <a:lnTo>
                    <a:pt x="1534004" y="452701"/>
                  </a:lnTo>
                  <a:lnTo>
                    <a:pt x="1552635" y="493532"/>
                  </a:lnTo>
                  <a:lnTo>
                    <a:pt x="1569028" y="535540"/>
                  </a:lnTo>
                  <a:lnTo>
                    <a:pt x="1583106" y="578650"/>
                  </a:lnTo>
                  <a:lnTo>
                    <a:pt x="1594795" y="622786"/>
                  </a:lnTo>
                  <a:lnTo>
                    <a:pt x="1604019" y="667871"/>
                  </a:lnTo>
                  <a:lnTo>
                    <a:pt x="1610700" y="713831"/>
                  </a:lnTo>
                  <a:lnTo>
                    <a:pt x="1614765" y="760588"/>
                  </a:lnTo>
                  <a:lnTo>
                    <a:pt x="1616136" y="808068"/>
                  </a:lnTo>
                  <a:close/>
                </a:path>
                <a:path w="1616709" h="1616710">
                  <a:moveTo>
                    <a:pt x="808068" y="1616134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1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7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700" y="902305"/>
                  </a:lnTo>
                  <a:lnTo>
                    <a:pt x="1604018" y="948264"/>
                  </a:lnTo>
                  <a:lnTo>
                    <a:pt x="1594794" y="993349"/>
                  </a:lnTo>
                  <a:lnTo>
                    <a:pt x="1583106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10" y="1203013"/>
                  </a:lnTo>
                  <a:lnTo>
                    <a:pt x="1490330" y="1241263"/>
                  </a:lnTo>
                  <a:lnTo>
                    <a:pt x="1465439" y="1278108"/>
                  </a:lnTo>
                  <a:lnTo>
                    <a:pt x="1438613" y="1313472"/>
                  </a:lnTo>
                  <a:lnTo>
                    <a:pt x="1409927" y="1347281"/>
                  </a:lnTo>
                  <a:lnTo>
                    <a:pt x="1379459" y="1379457"/>
                  </a:lnTo>
                  <a:lnTo>
                    <a:pt x="1347282" y="1409926"/>
                  </a:lnTo>
                  <a:lnTo>
                    <a:pt x="1313474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5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6" y="1604017"/>
                  </a:lnTo>
                  <a:lnTo>
                    <a:pt x="902306" y="1610698"/>
                  </a:lnTo>
                  <a:lnTo>
                    <a:pt x="855549" y="1614763"/>
                  </a:lnTo>
                  <a:lnTo>
                    <a:pt x="808068" y="1616134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571762" y="2833671"/>
              <a:ext cx="1616710" cy="1616710"/>
            </a:xfrm>
            <a:custGeom>
              <a:rect l="l" t="t" r="r" b="b"/>
              <a:pathLst>
                <a:path w="1616709" h="1616710">
                  <a:moveTo>
                    <a:pt x="1616136" y="808068"/>
                  </a:moveTo>
                  <a:lnTo>
                    <a:pt x="0" y="808068"/>
                  </a:lnTo>
                  <a:lnTo>
                    <a:pt x="1372" y="760587"/>
                  </a:lnTo>
                  <a:lnTo>
                    <a:pt x="5437" y="713829"/>
                  </a:lnTo>
                  <a:lnTo>
                    <a:pt x="12119" y="667870"/>
                  </a:lnTo>
                  <a:lnTo>
                    <a:pt x="21342" y="622784"/>
                  </a:lnTo>
                  <a:lnTo>
                    <a:pt x="33031" y="578649"/>
                  </a:lnTo>
                  <a:lnTo>
                    <a:pt x="47110" y="535539"/>
                  </a:lnTo>
                  <a:lnTo>
                    <a:pt x="63503" y="493530"/>
                  </a:lnTo>
                  <a:lnTo>
                    <a:pt x="82134" y="452699"/>
                  </a:lnTo>
                  <a:lnTo>
                    <a:pt x="102928" y="413121"/>
                  </a:lnTo>
                  <a:lnTo>
                    <a:pt x="125808" y="374871"/>
                  </a:lnTo>
                  <a:lnTo>
                    <a:pt x="150699" y="338026"/>
                  </a:lnTo>
                  <a:lnTo>
                    <a:pt x="177525" y="302661"/>
                  </a:lnTo>
                  <a:lnTo>
                    <a:pt x="206210" y="268853"/>
                  </a:lnTo>
                  <a:lnTo>
                    <a:pt x="236679" y="236676"/>
                  </a:lnTo>
                  <a:lnTo>
                    <a:pt x="268856" y="206208"/>
                  </a:lnTo>
                  <a:lnTo>
                    <a:pt x="302665" y="177522"/>
                  </a:lnTo>
                  <a:lnTo>
                    <a:pt x="338029" y="150696"/>
                  </a:lnTo>
                  <a:lnTo>
                    <a:pt x="374875" y="125805"/>
                  </a:lnTo>
                  <a:lnTo>
                    <a:pt x="413124" y="102925"/>
                  </a:lnTo>
                  <a:lnTo>
                    <a:pt x="452703" y="82132"/>
                  </a:lnTo>
                  <a:lnTo>
                    <a:pt x="493534" y="63501"/>
                  </a:lnTo>
                  <a:lnTo>
                    <a:pt x="535543" y="47108"/>
                  </a:lnTo>
                  <a:lnTo>
                    <a:pt x="578653" y="33030"/>
                  </a:lnTo>
                  <a:lnTo>
                    <a:pt x="622789" y="21341"/>
                  </a:lnTo>
                  <a:lnTo>
                    <a:pt x="667876" y="12118"/>
                  </a:lnTo>
                  <a:lnTo>
                    <a:pt x="713837" y="5436"/>
                  </a:lnTo>
                  <a:lnTo>
                    <a:pt x="760605" y="1371"/>
                  </a:lnTo>
                  <a:lnTo>
                    <a:pt x="808068" y="0"/>
                  </a:lnTo>
                  <a:lnTo>
                    <a:pt x="855552" y="1372"/>
                  </a:lnTo>
                  <a:lnTo>
                    <a:pt x="902308" y="5436"/>
                  </a:lnTo>
                  <a:lnTo>
                    <a:pt x="948267" y="12118"/>
                  </a:lnTo>
                  <a:lnTo>
                    <a:pt x="993352" y="21342"/>
                  </a:lnTo>
                  <a:lnTo>
                    <a:pt x="1037487" y="33031"/>
                  </a:lnTo>
                  <a:lnTo>
                    <a:pt x="1080597" y="47109"/>
                  </a:lnTo>
                  <a:lnTo>
                    <a:pt x="1122605" y="63502"/>
                  </a:lnTo>
                  <a:lnTo>
                    <a:pt x="1163437" y="82133"/>
                  </a:lnTo>
                  <a:lnTo>
                    <a:pt x="1203015" y="102927"/>
                  </a:lnTo>
                  <a:lnTo>
                    <a:pt x="1241264" y="125807"/>
                  </a:lnTo>
                  <a:lnTo>
                    <a:pt x="1278109" y="150698"/>
                  </a:lnTo>
                  <a:lnTo>
                    <a:pt x="1313474" y="177524"/>
                  </a:lnTo>
                  <a:lnTo>
                    <a:pt x="1347282" y="206209"/>
                  </a:lnTo>
                  <a:lnTo>
                    <a:pt x="1379459" y="236678"/>
                  </a:lnTo>
                  <a:lnTo>
                    <a:pt x="1409927" y="268855"/>
                  </a:lnTo>
                  <a:lnTo>
                    <a:pt x="1438613" y="302663"/>
                  </a:lnTo>
                  <a:lnTo>
                    <a:pt x="1465439" y="338028"/>
                  </a:lnTo>
                  <a:lnTo>
                    <a:pt x="1490330" y="374873"/>
                  </a:lnTo>
                  <a:lnTo>
                    <a:pt x="1513210" y="413122"/>
                  </a:lnTo>
                  <a:lnTo>
                    <a:pt x="1534003" y="452701"/>
                  </a:lnTo>
                  <a:lnTo>
                    <a:pt x="1552634" y="493532"/>
                  </a:lnTo>
                  <a:lnTo>
                    <a:pt x="1569027" y="535540"/>
                  </a:lnTo>
                  <a:lnTo>
                    <a:pt x="1583105" y="578650"/>
                  </a:lnTo>
                  <a:lnTo>
                    <a:pt x="1594794" y="622786"/>
                  </a:lnTo>
                  <a:lnTo>
                    <a:pt x="1604017" y="667871"/>
                  </a:lnTo>
                  <a:lnTo>
                    <a:pt x="1610699" y="713831"/>
                  </a:lnTo>
                  <a:lnTo>
                    <a:pt x="1614764" y="760588"/>
                  </a:lnTo>
                  <a:lnTo>
                    <a:pt x="1616136" y="808068"/>
                  </a:lnTo>
                  <a:close/>
                </a:path>
                <a:path w="1616709" h="1616710">
                  <a:moveTo>
                    <a:pt x="808068" y="1616135"/>
                  </a:moveTo>
                  <a:lnTo>
                    <a:pt x="760588" y="1614762"/>
                  </a:lnTo>
                  <a:lnTo>
                    <a:pt x="713830" y="1610698"/>
                  </a:lnTo>
                  <a:lnTo>
                    <a:pt x="667871" y="1604016"/>
                  </a:lnTo>
                  <a:lnTo>
                    <a:pt x="622785" y="1594793"/>
                  </a:lnTo>
                  <a:lnTo>
                    <a:pt x="578650" y="1583104"/>
                  </a:lnTo>
                  <a:lnTo>
                    <a:pt x="535540" y="1569025"/>
                  </a:lnTo>
                  <a:lnTo>
                    <a:pt x="493532" y="1552632"/>
                  </a:lnTo>
                  <a:lnTo>
                    <a:pt x="452700" y="1534002"/>
                  </a:lnTo>
                  <a:lnTo>
                    <a:pt x="413122" y="1513208"/>
                  </a:lnTo>
                  <a:lnTo>
                    <a:pt x="374872" y="1490328"/>
                  </a:lnTo>
                  <a:lnTo>
                    <a:pt x="338027" y="1465437"/>
                  </a:lnTo>
                  <a:lnTo>
                    <a:pt x="302663" y="1438611"/>
                  </a:lnTo>
                  <a:lnTo>
                    <a:pt x="268854" y="1409926"/>
                  </a:lnTo>
                  <a:lnTo>
                    <a:pt x="236678" y="1379457"/>
                  </a:lnTo>
                  <a:lnTo>
                    <a:pt x="206209" y="1347280"/>
                  </a:lnTo>
                  <a:lnTo>
                    <a:pt x="177523" y="1313472"/>
                  </a:lnTo>
                  <a:lnTo>
                    <a:pt x="150697" y="1278107"/>
                  </a:lnTo>
                  <a:lnTo>
                    <a:pt x="125806" y="1241262"/>
                  </a:lnTo>
                  <a:lnTo>
                    <a:pt x="102926" y="1203013"/>
                  </a:lnTo>
                  <a:lnTo>
                    <a:pt x="82133" y="1163435"/>
                  </a:lnTo>
                  <a:lnTo>
                    <a:pt x="63502" y="1122603"/>
                  </a:lnTo>
                  <a:lnTo>
                    <a:pt x="47109" y="1080595"/>
                  </a:lnTo>
                  <a:lnTo>
                    <a:pt x="33030" y="1037485"/>
                  </a:lnTo>
                  <a:lnTo>
                    <a:pt x="21341" y="993349"/>
                  </a:lnTo>
                  <a:lnTo>
                    <a:pt x="12118" y="948264"/>
                  </a:lnTo>
                  <a:lnTo>
                    <a:pt x="5436" y="902305"/>
                  </a:lnTo>
                  <a:lnTo>
                    <a:pt x="1371" y="855547"/>
                  </a:lnTo>
                  <a:lnTo>
                    <a:pt x="0" y="808067"/>
                  </a:lnTo>
                  <a:lnTo>
                    <a:pt x="1616136" y="808068"/>
                  </a:lnTo>
                  <a:lnTo>
                    <a:pt x="1614764" y="855547"/>
                  </a:lnTo>
                  <a:lnTo>
                    <a:pt x="1610699" y="902305"/>
                  </a:lnTo>
                  <a:lnTo>
                    <a:pt x="1604017" y="948264"/>
                  </a:lnTo>
                  <a:lnTo>
                    <a:pt x="1594794" y="993349"/>
                  </a:lnTo>
                  <a:lnTo>
                    <a:pt x="1583105" y="1037485"/>
                  </a:lnTo>
                  <a:lnTo>
                    <a:pt x="1569027" y="1080595"/>
                  </a:lnTo>
                  <a:lnTo>
                    <a:pt x="1552634" y="1122603"/>
                  </a:lnTo>
                  <a:lnTo>
                    <a:pt x="1534003" y="1163435"/>
                  </a:lnTo>
                  <a:lnTo>
                    <a:pt x="1513209" y="1203013"/>
                  </a:lnTo>
                  <a:lnTo>
                    <a:pt x="1490329" y="1241263"/>
                  </a:lnTo>
                  <a:lnTo>
                    <a:pt x="1465438" y="1278108"/>
                  </a:lnTo>
                  <a:lnTo>
                    <a:pt x="1438612" y="1313472"/>
                  </a:lnTo>
                  <a:lnTo>
                    <a:pt x="1409927" y="1347281"/>
                  </a:lnTo>
                  <a:lnTo>
                    <a:pt x="1379458" y="1379457"/>
                  </a:lnTo>
                  <a:lnTo>
                    <a:pt x="1347282" y="1409926"/>
                  </a:lnTo>
                  <a:lnTo>
                    <a:pt x="1313473" y="1438611"/>
                  </a:lnTo>
                  <a:lnTo>
                    <a:pt x="1278109" y="1465437"/>
                  </a:lnTo>
                  <a:lnTo>
                    <a:pt x="1241264" y="1490328"/>
                  </a:lnTo>
                  <a:lnTo>
                    <a:pt x="1203014" y="1513209"/>
                  </a:lnTo>
                  <a:lnTo>
                    <a:pt x="1163436" y="1534002"/>
                  </a:lnTo>
                  <a:lnTo>
                    <a:pt x="1122604" y="1552633"/>
                  </a:lnTo>
                  <a:lnTo>
                    <a:pt x="1080596" y="1569026"/>
                  </a:lnTo>
                  <a:lnTo>
                    <a:pt x="1037486" y="1583104"/>
                  </a:lnTo>
                  <a:lnTo>
                    <a:pt x="993351" y="1594793"/>
                  </a:lnTo>
                  <a:lnTo>
                    <a:pt x="948265" y="1604017"/>
                  </a:lnTo>
                  <a:lnTo>
                    <a:pt x="902306" y="1610698"/>
                  </a:lnTo>
                  <a:lnTo>
                    <a:pt x="855548" y="1614763"/>
                  </a:lnTo>
                  <a:lnTo>
                    <a:pt x="808068" y="1616135"/>
                  </a:lnTo>
                  <a:close/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产品质量控制体系建立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3386997" y="1597566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质量标准制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定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98712" y="2319863"/>
            <a:ext cx="4006850" cy="2425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>
                <a:latin typeface="微软雅黑"/>
                <a:cs typeface="微软雅黑"/>
              </a:rPr>
              <a:t>参照国家和行业标准，制定严格的产品质量标准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155823" y="1597566"/>
            <a:ext cx="133985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质量追溯体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系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213640" y="2146122"/>
            <a:ext cx="3911600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建立产品质量追溯体系，实现产品从原料到成品的全</a:t>
            </a:r>
            <a:r>
              <a:rPr sz="1250" spc="-50">
                <a:latin typeface="微软雅黑"/>
                <a:cs typeface="微软雅黑"/>
              </a:rPr>
              <a:t>程</a:t>
            </a: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质量监控和追溯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284221" y="5260889"/>
            <a:ext cx="4073525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采用先进的质量检测仪器和方法，对产品进行全面、</a:t>
            </a:r>
            <a:r>
              <a:rPr sz="1250" spc="-50">
                <a:latin typeface="微软雅黑"/>
                <a:cs typeface="微软雅黑"/>
              </a:rPr>
              <a:t>准</a:t>
            </a:r>
            <a:endParaRPr sz="125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确的质量检测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696290" y="3181698"/>
            <a:ext cx="5328285" cy="1819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  <a:tabLst>
                <a:tab pos="1505585"/>
                <a:tab pos="2978150"/>
                <a:tab pos="4406265"/>
              </a:tabLst>
            </a:pP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B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C</a:t>
            </a:r>
            <a:r>
              <a:rPr sz="5500" b="1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5500" b="1" spc="-50">
                <a:solidFill>
                  <a:srgbClr val="FFFFFF"/>
                </a:solidFill>
                <a:latin typeface="微软雅黑"/>
                <a:cs typeface="微软雅黑"/>
              </a:rPr>
              <a:t>D</a:t>
            </a:r>
            <a:endParaRPr sz="5500">
              <a:latin typeface="微软雅黑"/>
              <a:cs typeface="微软雅黑"/>
            </a:endParaRPr>
          </a:p>
          <a:p>
            <a:pPr marL="1231265">
              <a:lnSpc>
                <a:spcPct val="100000"/>
              </a:lnSpc>
              <a:spcBef>
                <a:spcPts val="5465"/>
              </a:spcBef>
              <a:tabLst>
                <a:tab pos="4000500"/>
              </a:tabLst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质量检测手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段</a:t>
            </a: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	不合格品处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理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742011" y="5260889"/>
            <a:ext cx="3911600" cy="5835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对不合格品进行严格的处理和记录，分析原因并采取</a:t>
            </a:r>
            <a:r>
              <a:rPr sz="1250" spc="-50">
                <a:latin typeface="微软雅黑"/>
                <a:cs typeface="微软雅黑"/>
              </a:rPr>
              <a:t>改</a:t>
            </a:r>
            <a:endParaRPr sz="12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360"/>
              </a:spcBef>
            </a:pPr>
            <a:r>
              <a:rPr sz="1250">
                <a:latin typeface="微软雅黑"/>
                <a:cs typeface="微软雅黑"/>
              </a:rPr>
              <a:t>进措施，防止类似问题再次发生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71914" rIns="0" bIns="0" rtlCol="0">
            <a:spAutoFit/>
          </a:bodyPr>
          <a:lstStyle/>
          <a:p>
            <a:pPr marL="4302760">
              <a:lnSpc>
                <a:spcPct val="100000"/>
              </a:lnSpc>
              <a:spcBef>
                <a:spcPts val="125"/>
              </a:spcBef>
            </a:pPr>
            <a:r>
              <a:rPr sz="9200" spc="-25">
                <a:solidFill>
                  <a:srgbClr val="8F98EC"/>
                </a:solidFill>
              </a:rPr>
              <a:t>03</a:t>
            </a:r>
            <a:endParaRPr sz="9200"/>
          </a:p>
        </p:txBody>
      </p:sp>
      <p:grpSp>
        <p:nvGrpSpPr>
          <p:cNvPr id="3" name="object 3"/>
          <p:cNvGrpSpPr/>
          <p:nvPr/>
        </p:nvGrpSpPr>
        <p:grpSpPr>
          <a:xfrm>
            <a:off x="2473713" y="3034218"/>
            <a:ext cx="7338059" cy="19050"/>
            <a:chOff x="2473713" y="3034218"/>
            <a:chExt cx="7338059" cy="19050"/>
          </a:xfrm>
        </p:grpSpPr>
        <p:sp>
          <p:nvSpPr>
            <p:cNvPr id="4" name="object 4"/>
            <p:cNvSpPr/>
            <p:nvPr/>
          </p:nvSpPr>
          <p:spPr>
            <a:xfrm>
              <a:off x="2473713" y="3043743"/>
              <a:ext cx="7338059" cy="0"/>
            </a:xfrm>
            <a:custGeom>
              <a:rect l="l" t="t" r="r" b="b"/>
              <a:pathLst>
                <a:path w="7338059">
                  <a:moveTo>
                    <a:pt x="7337792" y="0"/>
                  </a:moveTo>
                  <a:lnTo>
                    <a:pt x="0" y="0"/>
                  </a:lnTo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473713" y="3043743"/>
              <a:ext cx="7338059" cy="0"/>
            </a:xfrm>
            <a:custGeom>
              <a:rect l="l" t="t" r="r" b="b"/>
              <a:pathLst>
                <a:path w="7338059">
                  <a:moveTo>
                    <a:pt x="0" y="0"/>
                  </a:moveTo>
                  <a:lnTo>
                    <a:pt x="7337792" y="0"/>
                  </a:lnTo>
                </a:path>
              </a:pathLst>
            </a:custGeom>
            <a:ln w="19050">
              <a:solidFill>
                <a:srgbClr val="8F98E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100124" y="3245868"/>
            <a:ext cx="4092575" cy="722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4550" b="1" spc="-10">
                <a:latin typeface="微软雅黑"/>
                <a:cs typeface="微软雅黑"/>
              </a:rPr>
              <a:t>经济可行性分析</a:t>
            </a:r>
            <a:endParaRPr sz="455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8967143" y="2331720"/>
            <a:ext cx="514350" cy="514350"/>
          </a:xfrm>
          <a:custGeom>
            <a:rect l="l" t="t" r="r" b="b"/>
            <a:pathLst>
              <a:path w="514350" h="514350">
                <a:moveTo>
                  <a:pt x="257044" y="514088"/>
                </a:moveTo>
                <a:lnTo>
                  <a:pt x="192782" y="321305"/>
                </a:lnTo>
                <a:lnTo>
                  <a:pt x="0" y="257044"/>
                </a:lnTo>
                <a:lnTo>
                  <a:pt x="192782" y="192783"/>
                </a:lnTo>
                <a:lnTo>
                  <a:pt x="257044" y="0"/>
                </a:lnTo>
                <a:lnTo>
                  <a:pt x="321304" y="192783"/>
                </a:lnTo>
                <a:lnTo>
                  <a:pt x="514088" y="257044"/>
                </a:lnTo>
                <a:lnTo>
                  <a:pt x="321304" y="321305"/>
                </a:lnTo>
                <a:lnTo>
                  <a:pt x="257044" y="514088"/>
                </a:lnTo>
                <a:close/>
              </a:path>
            </a:pathLst>
          </a:custGeom>
          <a:solidFill>
            <a:srgbClr val="8F98EC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投资估算及资金筹措计划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42818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投资估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算</a:t>
            </a:r>
            <a:endParaRPr sz="17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latin typeface="微软雅黑"/>
                <a:cs typeface="微软雅黑"/>
              </a:rPr>
              <a:t>根据碱性嫩黄生产线的建设规模、设备选型、工艺流程等因素，对总投资进行估算，包括建设投资、流动资金</a:t>
            </a:r>
            <a:r>
              <a:rPr sz="1500" spc="-25">
                <a:latin typeface="微软雅黑"/>
                <a:cs typeface="微软雅黑"/>
              </a:rPr>
              <a:t>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700" b="1">
                <a:solidFill>
                  <a:srgbClr val="0084FF"/>
                </a:solidFill>
                <a:latin typeface="微软雅黑"/>
                <a:cs typeface="微软雅黑"/>
              </a:rPr>
              <a:t>资金筹措计</a:t>
            </a:r>
            <a:r>
              <a:rPr sz="1700" b="1" spc="-50">
                <a:solidFill>
                  <a:srgbClr val="0084FF"/>
                </a:solidFill>
                <a:latin typeface="微软雅黑"/>
                <a:cs typeface="微软雅黑"/>
              </a:rPr>
              <a:t>划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制定详细的资金筹措方案，包括自筹资金、银行贷款、政府补助等，确保项目建设的顺利进行。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289935" y="1498288"/>
            <a:ext cx="3861435" cy="3861435"/>
            <a:chOff x="4289935" y="1498288"/>
            <a:chExt cx="3861435" cy="38614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89935" y="1498288"/>
              <a:ext cx="3861422" cy="386142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429410" y="1744053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3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3" y="71129"/>
                  </a:lnTo>
                  <a:lnTo>
                    <a:pt x="169079" y="46607"/>
                  </a:lnTo>
                  <a:lnTo>
                    <a:pt x="208500" y="26826"/>
                  </a:lnTo>
                  <a:lnTo>
                    <a:pt x="250628" y="12194"/>
                  </a:lnTo>
                  <a:lnTo>
                    <a:pt x="295059" y="3116"/>
                  </a:lnTo>
                  <a:lnTo>
                    <a:pt x="341377" y="0"/>
                  </a:lnTo>
                  <a:lnTo>
                    <a:pt x="387700" y="3116"/>
                  </a:lnTo>
                  <a:lnTo>
                    <a:pt x="432128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1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30780" y="1926441"/>
              <a:ext cx="288925" cy="340360"/>
            </a:xfrm>
            <a:custGeom>
              <a:rect l="l" t="t" r="r" b="b"/>
              <a:pathLst>
                <a:path w="288925" h="340360">
                  <a:moveTo>
                    <a:pt x="154743" y="40618"/>
                  </a:moveTo>
                  <a:lnTo>
                    <a:pt x="137035" y="40618"/>
                  </a:lnTo>
                  <a:lnTo>
                    <a:pt x="137035" y="32772"/>
                  </a:lnTo>
                  <a:lnTo>
                    <a:pt x="134136" y="27269"/>
                  </a:lnTo>
                  <a:lnTo>
                    <a:pt x="127759" y="19852"/>
                  </a:lnTo>
                  <a:lnTo>
                    <a:pt x="121382" y="13337"/>
                  </a:lnTo>
                  <a:lnTo>
                    <a:pt x="118483" y="10540"/>
                  </a:lnTo>
                  <a:lnTo>
                    <a:pt x="118209" y="0"/>
                  </a:lnTo>
                  <a:lnTo>
                    <a:pt x="170599" y="0"/>
                  </a:lnTo>
                  <a:lnTo>
                    <a:pt x="170247" y="10939"/>
                  </a:lnTo>
                  <a:lnTo>
                    <a:pt x="167105" y="13739"/>
                  </a:lnTo>
                  <a:lnTo>
                    <a:pt x="160193" y="20285"/>
                  </a:lnTo>
                  <a:lnTo>
                    <a:pt x="153282" y="27792"/>
                  </a:lnTo>
                  <a:lnTo>
                    <a:pt x="150140" y="33476"/>
                  </a:lnTo>
                  <a:lnTo>
                    <a:pt x="150140" y="40583"/>
                  </a:lnTo>
                  <a:lnTo>
                    <a:pt x="154281" y="40583"/>
                  </a:lnTo>
                  <a:lnTo>
                    <a:pt x="154743" y="40618"/>
                  </a:lnTo>
                  <a:close/>
                </a:path>
                <a:path w="288925" h="340360">
                  <a:moveTo>
                    <a:pt x="288212" y="296294"/>
                  </a:moveTo>
                  <a:lnTo>
                    <a:pt x="439" y="296294"/>
                  </a:lnTo>
                  <a:lnTo>
                    <a:pt x="439" y="275541"/>
                  </a:lnTo>
                  <a:lnTo>
                    <a:pt x="0" y="273318"/>
                  </a:lnTo>
                  <a:lnTo>
                    <a:pt x="1537" y="266364"/>
                  </a:lnTo>
                  <a:lnTo>
                    <a:pt x="9336" y="254250"/>
                  </a:lnTo>
                  <a:lnTo>
                    <a:pt x="27681" y="236549"/>
                  </a:lnTo>
                  <a:lnTo>
                    <a:pt x="46285" y="208783"/>
                  </a:lnTo>
                  <a:lnTo>
                    <a:pt x="54683" y="170902"/>
                  </a:lnTo>
                  <a:lnTo>
                    <a:pt x="56823" y="129149"/>
                  </a:lnTo>
                  <a:lnTo>
                    <a:pt x="56663" y="89765"/>
                  </a:lnTo>
                  <a:lnTo>
                    <a:pt x="68801" y="61776"/>
                  </a:lnTo>
                  <a:lnTo>
                    <a:pt x="95514" y="47127"/>
                  </a:lnTo>
                  <a:lnTo>
                    <a:pt x="122227" y="41508"/>
                  </a:lnTo>
                  <a:lnTo>
                    <a:pt x="134370" y="40595"/>
                  </a:lnTo>
                  <a:lnTo>
                    <a:pt x="137035" y="40595"/>
                  </a:lnTo>
                  <a:lnTo>
                    <a:pt x="154743" y="40618"/>
                  </a:lnTo>
                  <a:lnTo>
                    <a:pt x="166480" y="41508"/>
                  </a:lnTo>
                  <a:lnTo>
                    <a:pt x="193158" y="47127"/>
                  </a:lnTo>
                  <a:lnTo>
                    <a:pt x="219855" y="61776"/>
                  </a:lnTo>
                  <a:lnTo>
                    <a:pt x="231992" y="89777"/>
                  </a:lnTo>
                  <a:lnTo>
                    <a:pt x="231829" y="129159"/>
                  </a:lnTo>
                  <a:lnTo>
                    <a:pt x="233971" y="170907"/>
                  </a:lnTo>
                  <a:lnTo>
                    <a:pt x="242371" y="208786"/>
                  </a:lnTo>
                  <a:lnTo>
                    <a:pt x="260984" y="236559"/>
                  </a:lnTo>
                  <a:lnTo>
                    <a:pt x="279321" y="254260"/>
                  </a:lnTo>
                  <a:lnTo>
                    <a:pt x="287115" y="266370"/>
                  </a:lnTo>
                  <a:lnTo>
                    <a:pt x="288651" y="273320"/>
                  </a:lnTo>
                  <a:lnTo>
                    <a:pt x="288212" y="275541"/>
                  </a:lnTo>
                  <a:lnTo>
                    <a:pt x="288212" y="296294"/>
                  </a:lnTo>
                  <a:close/>
                </a:path>
                <a:path w="288925" h="340360">
                  <a:moveTo>
                    <a:pt x="177124" y="307388"/>
                  </a:moveTo>
                  <a:lnTo>
                    <a:pt x="121895" y="307388"/>
                  </a:lnTo>
                  <a:lnTo>
                    <a:pt x="166914" y="307186"/>
                  </a:lnTo>
                  <a:lnTo>
                    <a:pt x="177145" y="307290"/>
                  </a:lnTo>
                  <a:close/>
                </a:path>
                <a:path w="288925" h="340360">
                  <a:moveTo>
                    <a:pt x="144403" y="340074"/>
                  </a:moveTo>
                  <a:lnTo>
                    <a:pt x="131660" y="337166"/>
                  </a:lnTo>
                  <a:lnTo>
                    <a:pt x="121253" y="329588"/>
                  </a:lnTo>
                  <a:lnTo>
                    <a:pt x="114236" y="319057"/>
                  </a:lnTo>
                  <a:lnTo>
                    <a:pt x="111663" y="307290"/>
                  </a:lnTo>
                  <a:lnTo>
                    <a:pt x="177124" y="307388"/>
                  </a:lnTo>
                  <a:lnTo>
                    <a:pt x="174572" y="319057"/>
                  </a:lnTo>
                  <a:lnTo>
                    <a:pt x="167555" y="329588"/>
                  </a:lnTo>
                  <a:lnTo>
                    <a:pt x="157148" y="337166"/>
                  </a:lnTo>
                  <a:lnTo>
                    <a:pt x="144403" y="3400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80954" y="1688046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3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0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1" y="26826"/>
                  </a:lnTo>
                  <a:lnTo>
                    <a:pt x="250630" y="12194"/>
                  </a:lnTo>
                  <a:lnTo>
                    <a:pt x="295061" y="3116"/>
                  </a:lnTo>
                  <a:lnTo>
                    <a:pt x="341379" y="0"/>
                  </a:lnTo>
                  <a:lnTo>
                    <a:pt x="387701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376133" y="1584023"/>
            <a:ext cx="38354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9062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原材料成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本</a:t>
            </a:r>
            <a:endParaRPr sz="2300">
              <a:latin typeface="微软雅黑"/>
              <a:cs typeface="微软雅黑"/>
            </a:endParaRPr>
          </a:p>
          <a:p>
            <a:pPr marL="774065" marR="5080" indent="-762000">
              <a:lnSpc>
                <a:spcPct val="120000"/>
              </a:lnSpc>
              <a:spcBef>
                <a:spcPts val="1710"/>
              </a:spcBef>
            </a:pPr>
            <a:r>
              <a:rPr sz="1500" spc="-5">
                <a:latin typeface="微软雅黑"/>
                <a:cs typeface="微软雅黑"/>
              </a:rPr>
              <a:t>分析碱性嫩黄生产所需的主要原材料及其市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场价格波动情况，预测原材料成本。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29571" y="1584023"/>
            <a:ext cx="3644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5153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能源动力成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本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 spc="-5">
                <a:latin typeface="微软雅黑"/>
                <a:cs typeface="微软雅黑"/>
              </a:rPr>
              <a:t>核算生产过程中的水、电、气等能源动力消耗，预测能源动力成本。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408822" y="1863388"/>
            <a:ext cx="3455035" cy="3256279"/>
            <a:chOff x="4408822" y="1863388"/>
            <a:chExt cx="3455035" cy="3256279"/>
          </a:xfrm>
        </p:grpSpPr>
        <p:sp>
          <p:nvSpPr>
            <p:cNvPr id="10" name="object 10"/>
            <p:cNvSpPr/>
            <p:nvPr/>
          </p:nvSpPr>
          <p:spPr>
            <a:xfrm>
              <a:off x="7356302" y="1863388"/>
              <a:ext cx="332105" cy="332105"/>
            </a:xfrm>
            <a:custGeom>
              <a:rect l="l" t="t" r="r" b="b"/>
              <a:pathLst>
                <a:path w="332104" h="332105">
                  <a:moveTo>
                    <a:pt x="218921" y="53992"/>
                  </a:moveTo>
                  <a:lnTo>
                    <a:pt x="112404" y="53992"/>
                  </a:lnTo>
                  <a:lnTo>
                    <a:pt x="116337" y="52124"/>
                  </a:lnTo>
                  <a:lnTo>
                    <a:pt x="120312" y="50588"/>
                  </a:lnTo>
                  <a:lnTo>
                    <a:pt x="124442" y="49124"/>
                  </a:lnTo>
                  <a:lnTo>
                    <a:pt x="144958" y="0"/>
                  </a:lnTo>
                  <a:lnTo>
                    <a:pt x="186466" y="0"/>
                  </a:lnTo>
                  <a:lnTo>
                    <a:pt x="207501" y="49291"/>
                  </a:lnTo>
                  <a:lnTo>
                    <a:pt x="211475" y="50713"/>
                  </a:lnTo>
                  <a:lnTo>
                    <a:pt x="215325" y="52248"/>
                  </a:lnTo>
                  <a:lnTo>
                    <a:pt x="218921" y="53992"/>
                  </a:lnTo>
                  <a:close/>
                </a:path>
                <a:path w="332104" h="332105">
                  <a:moveTo>
                    <a:pt x="288865" y="54075"/>
                  </a:moveTo>
                  <a:lnTo>
                    <a:pt x="219092" y="54075"/>
                  </a:lnTo>
                  <a:lnTo>
                    <a:pt x="268507" y="33725"/>
                  </a:lnTo>
                  <a:lnTo>
                    <a:pt x="288865" y="54075"/>
                  </a:lnTo>
                  <a:close/>
                </a:path>
                <a:path w="332104" h="332105">
                  <a:moveTo>
                    <a:pt x="63518" y="298342"/>
                  </a:moveTo>
                  <a:lnTo>
                    <a:pt x="34171" y="268995"/>
                  </a:lnTo>
                  <a:lnTo>
                    <a:pt x="53908" y="219788"/>
                  </a:lnTo>
                  <a:lnTo>
                    <a:pt x="51968" y="215771"/>
                  </a:lnTo>
                  <a:lnTo>
                    <a:pt x="50279" y="211475"/>
                  </a:lnTo>
                  <a:lnTo>
                    <a:pt x="48845" y="207459"/>
                  </a:lnTo>
                  <a:lnTo>
                    <a:pt x="0" y="187109"/>
                  </a:lnTo>
                  <a:lnTo>
                    <a:pt x="0" y="145601"/>
                  </a:lnTo>
                  <a:lnTo>
                    <a:pt x="48803" y="124733"/>
                  </a:lnTo>
                  <a:lnTo>
                    <a:pt x="50351" y="120395"/>
                  </a:lnTo>
                  <a:lnTo>
                    <a:pt x="51885" y="116420"/>
                  </a:lnTo>
                  <a:lnTo>
                    <a:pt x="53837" y="112405"/>
                  </a:lnTo>
                  <a:lnTo>
                    <a:pt x="33725" y="63518"/>
                  </a:lnTo>
                  <a:lnTo>
                    <a:pt x="63072" y="34172"/>
                  </a:lnTo>
                  <a:lnTo>
                    <a:pt x="112404" y="53992"/>
                  </a:lnTo>
                  <a:lnTo>
                    <a:pt x="218921" y="53992"/>
                  </a:lnTo>
                  <a:lnTo>
                    <a:pt x="219092" y="54075"/>
                  </a:lnTo>
                  <a:lnTo>
                    <a:pt x="288865" y="54075"/>
                  </a:lnTo>
                  <a:lnTo>
                    <a:pt x="297865" y="63072"/>
                  </a:lnTo>
                  <a:lnTo>
                    <a:pt x="281517" y="103771"/>
                  </a:lnTo>
                  <a:lnTo>
                    <a:pt x="165712" y="103771"/>
                  </a:lnTo>
                  <a:lnTo>
                    <a:pt x="141484" y="108666"/>
                  </a:lnTo>
                  <a:lnTo>
                    <a:pt x="121692" y="122014"/>
                  </a:lnTo>
                  <a:lnTo>
                    <a:pt x="108344" y="141805"/>
                  </a:lnTo>
                  <a:lnTo>
                    <a:pt x="103449" y="166034"/>
                  </a:lnTo>
                  <a:lnTo>
                    <a:pt x="108344" y="190262"/>
                  </a:lnTo>
                  <a:lnTo>
                    <a:pt x="121692" y="210053"/>
                  </a:lnTo>
                  <a:lnTo>
                    <a:pt x="141484" y="223401"/>
                  </a:lnTo>
                  <a:lnTo>
                    <a:pt x="165712" y="228296"/>
                  </a:lnTo>
                  <a:lnTo>
                    <a:pt x="281742" y="228296"/>
                  </a:lnTo>
                  <a:lnTo>
                    <a:pt x="298331" y="268507"/>
                  </a:lnTo>
                  <a:lnTo>
                    <a:pt x="288929" y="277909"/>
                  </a:lnTo>
                  <a:lnTo>
                    <a:pt x="219205" y="277909"/>
                  </a:lnTo>
                  <a:lnTo>
                    <a:pt x="218685" y="278159"/>
                  </a:lnTo>
                  <a:lnTo>
                    <a:pt x="112529" y="278159"/>
                  </a:lnTo>
                  <a:lnTo>
                    <a:pt x="63518" y="298342"/>
                  </a:lnTo>
                  <a:close/>
                </a:path>
                <a:path w="332104" h="332105">
                  <a:moveTo>
                    <a:pt x="281742" y="228296"/>
                  </a:moveTo>
                  <a:lnTo>
                    <a:pt x="165712" y="228296"/>
                  </a:lnTo>
                  <a:lnTo>
                    <a:pt x="189940" y="223401"/>
                  </a:lnTo>
                  <a:lnTo>
                    <a:pt x="209732" y="210053"/>
                  </a:lnTo>
                  <a:lnTo>
                    <a:pt x="223079" y="190262"/>
                  </a:lnTo>
                  <a:lnTo>
                    <a:pt x="227975" y="166034"/>
                  </a:lnTo>
                  <a:lnTo>
                    <a:pt x="223079" y="141805"/>
                  </a:lnTo>
                  <a:lnTo>
                    <a:pt x="209732" y="122014"/>
                  </a:lnTo>
                  <a:lnTo>
                    <a:pt x="189940" y="108666"/>
                  </a:lnTo>
                  <a:lnTo>
                    <a:pt x="165712" y="103771"/>
                  </a:lnTo>
                  <a:lnTo>
                    <a:pt x="281517" y="103771"/>
                  </a:lnTo>
                  <a:lnTo>
                    <a:pt x="277836" y="112934"/>
                  </a:lnTo>
                  <a:lnTo>
                    <a:pt x="279622" y="116627"/>
                  </a:lnTo>
                  <a:lnTo>
                    <a:pt x="281114" y="120509"/>
                  </a:lnTo>
                  <a:lnTo>
                    <a:pt x="282454" y="124286"/>
                  </a:lnTo>
                  <a:lnTo>
                    <a:pt x="332068" y="144958"/>
                  </a:lnTo>
                  <a:lnTo>
                    <a:pt x="332068" y="186466"/>
                  </a:lnTo>
                  <a:lnTo>
                    <a:pt x="282444" y="207625"/>
                  </a:lnTo>
                  <a:lnTo>
                    <a:pt x="280990" y="211672"/>
                  </a:lnTo>
                  <a:lnTo>
                    <a:pt x="279642" y="215252"/>
                  </a:lnTo>
                  <a:lnTo>
                    <a:pt x="277898" y="218978"/>
                  </a:lnTo>
                  <a:lnTo>
                    <a:pt x="281742" y="228296"/>
                  </a:lnTo>
                  <a:close/>
                </a:path>
                <a:path w="332104" h="332105">
                  <a:moveTo>
                    <a:pt x="268985" y="297854"/>
                  </a:moveTo>
                  <a:lnTo>
                    <a:pt x="219205" y="277909"/>
                  </a:lnTo>
                  <a:lnTo>
                    <a:pt x="288929" y="277909"/>
                  </a:lnTo>
                  <a:lnTo>
                    <a:pt x="268985" y="297854"/>
                  </a:lnTo>
                  <a:close/>
                </a:path>
                <a:path w="332104" h="332105">
                  <a:moveTo>
                    <a:pt x="187109" y="332068"/>
                  </a:moveTo>
                  <a:lnTo>
                    <a:pt x="145601" y="332068"/>
                  </a:lnTo>
                  <a:lnTo>
                    <a:pt x="124607" y="282943"/>
                  </a:lnTo>
                  <a:lnTo>
                    <a:pt x="120477" y="281521"/>
                  </a:lnTo>
                  <a:lnTo>
                    <a:pt x="116461" y="280026"/>
                  </a:lnTo>
                  <a:lnTo>
                    <a:pt x="112529" y="278159"/>
                  </a:lnTo>
                  <a:lnTo>
                    <a:pt x="218685" y="278159"/>
                  </a:lnTo>
                  <a:lnTo>
                    <a:pt x="215481" y="279694"/>
                  </a:lnTo>
                  <a:lnTo>
                    <a:pt x="211589" y="281230"/>
                  </a:lnTo>
                  <a:lnTo>
                    <a:pt x="207657" y="282693"/>
                  </a:lnTo>
                  <a:lnTo>
                    <a:pt x="187109" y="332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408822" y="4436915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2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4" y="71129"/>
                  </a:lnTo>
                  <a:lnTo>
                    <a:pt x="169080" y="46607"/>
                  </a:lnTo>
                  <a:lnTo>
                    <a:pt x="208500" y="26826"/>
                  </a:lnTo>
                  <a:lnTo>
                    <a:pt x="250629" y="12194"/>
                  </a:lnTo>
                  <a:lnTo>
                    <a:pt x="295062" y="3116"/>
                  </a:lnTo>
                  <a:lnTo>
                    <a:pt x="341377" y="0"/>
                  </a:lnTo>
                  <a:lnTo>
                    <a:pt x="387701" y="3116"/>
                  </a:lnTo>
                  <a:lnTo>
                    <a:pt x="432129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2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584167" y="4614386"/>
              <a:ext cx="332105" cy="328295"/>
            </a:xfrm>
            <a:custGeom>
              <a:rect l="l" t="t" r="r" b="b"/>
              <a:pathLst>
                <a:path w="332104" h="328295">
                  <a:moveTo>
                    <a:pt x="166044" y="140490"/>
                  </a:moveTo>
                  <a:lnTo>
                    <a:pt x="0" y="93660"/>
                  </a:lnTo>
                  <a:lnTo>
                    <a:pt x="0" y="46830"/>
                  </a:lnTo>
                  <a:lnTo>
                    <a:pt x="166044" y="0"/>
                  </a:lnTo>
                  <a:lnTo>
                    <a:pt x="332068" y="46830"/>
                  </a:lnTo>
                  <a:lnTo>
                    <a:pt x="332068" y="93660"/>
                  </a:lnTo>
                  <a:lnTo>
                    <a:pt x="166044" y="140490"/>
                  </a:lnTo>
                  <a:close/>
                </a:path>
                <a:path w="332104" h="328295">
                  <a:moveTo>
                    <a:pt x="166044" y="234150"/>
                  </a:moveTo>
                  <a:lnTo>
                    <a:pt x="0" y="187320"/>
                  </a:lnTo>
                  <a:lnTo>
                    <a:pt x="0" y="140490"/>
                  </a:lnTo>
                  <a:lnTo>
                    <a:pt x="166044" y="187320"/>
                  </a:lnTo>
                  <a:lnTo>
                    <a:pt x="332068" y="187320"/>
                  </a:lnTo>
                  <a:lnTo>
                    <a:pt x="166044" y="234150"/>
                  </a:lnTo>
                  <a:close/>
                </a:path>
                <a:path w="332104" h="328295">
                  <a:moveTo>
                    <a:pt x="332068" y="187320"/>
                  </a:moveTo>
                  <a:lnTo>
                    <a:pt x="166044" y="187320"/>
                  </a:lnTo>
                  <a:lnTo>
                    <a:pt x="332068" y="140490"/>
                  </a:lnTo>
                  <a:lnTo>
                    <a:pt x="332068" y="187320"/>
                  </a:lnTo>
                  <a:close/>
                </a:path>
                <a:path w="332104" h="328295">
                  <a:moveTo>
                    <a:pt x="166044" y="327810"/>
                  </a:moveTo>
                  <a:lnTo>
                    <a:pt x="0" y="280980"/>
                  </a:lnTo>
                  <a:lnTo>
                    <a:pt x="0" y="234150"/>
                  </a:lnTo>
                  <a:lnTo>
                    <a:pt x="166044" y="280980"/>
                  </a:lnTo>
                  <a:lnTo>
                    <a:pt x="332068" y="280980"/>
                  </a:lnTo>
                  <a:lnTo>
                    <a:pt x="166044" y="327810"/>
                  </a:lnTo>
                  <a:close/>
                </a:path>
                <a:path w="332104" h="328295">
                  <a:moveTo>
                    <a:pt x="332068" y="280980"/>
                  </a:moveTo>
                  <a:lnTo>
                    <a:pt x="166044" y="280980"/>
                  </a:lnTo>
                  <a:lnTo>
                    <a:pt x="332068" y="234150"/>
                  </a:lnTo>
                  <a:lnTo>
                    <a:pt x="332068" y="2809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180954" y="4436915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2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1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2" y="26826"/>
                  </a:lnTo>
                  <a:lnTo>
                    <a:pt x="250630" y="12194"/>
                  </a:lnTo>
                  <a:lnTo>
                    <a:pt x="295063" y="3116"/>
                  </a:lnTo>
                  <a:lnTo>
                    <a:pt x="341379" y="0"/>
                  </a:lnTo>
                  <a:lnTo>
                    <a:pt x="387702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62635" y="4641945"/>
              <a:ext cx="319405" cy="273050"/>
            </a:xfrm>
            <a:custGeom>
              <a:rect l="l" t="t" r="r" b="b"/>
              <a:pathLst>
                <a:path w="319404" h="273050">
                  <a:moveTo>
                    <a:pt x="160180" y="272683"/>
                  </a:moveTo>
                  <a:lnTo>
                    <a:pt x="135151" y="256103"/>
                  </a:lnTo>
                  <a:lnTo>
                    <a:pt x="80090" y="213690"/>
                  </a:lnTo>
                  <a:lnTo>
                    <a:pt x="25028" y="156438"/>
                  </a:lnTo>
                  <a:lnTo>
                    <a:pt x="0" y="95340"/>
                  </a:lnTo>
                  <a:lnTo>
                    <a:pt x="5496" y="60335"/>
                  </a:lnTo>
                  <a:lnTo>
                    <a:pt x="21808" y="29796"/>
                  </a:lnTo>
                  <a:lnTo>
                    <a:pt x="48669" y="8194"/>
                  </a:lnTo>
                  <a:lnTo>
                    <a:pt x="85811" y="0"/>
                  </a:lnTo>
                  <a:lnTo>
                    <a:pt x="119152" y="7619"/>
                  </a:lnTo>
                  <a:lnTo>
                    <a:pt x="142303" y="24381"/>
                  </a:lnTo>
                  <a:lnTo>
                    <a:pt x="155800" y="41143"/>
                  </a:lnTo>
                  <a:lnTo>
                    <a:pt x="160180" y="48762"/>
                  </a:lnTo>
                  <a:lnTo>
                    <a:pt x="307768" y="48762"/>
                  </a:lnTo>
                  <a:lnTo>
                    <a:pt x="313784" y="59929"/>
                  </a:lnTo>
                  <a:lnTo>
                    <a:pt x="319399" y="95340"/>
                  </a:lnTo>
                  <a:lnTo>
                    <a:pt x="294521" y="156838"/>
                  </a:lnTo>
                  <a:lnTo>
                    <a:pt x="239790" y="214045"/>
                  </a:lnTo>
                  <a:lnTo>
                    <a:pt x="185058" y="256236"/>
                  </a:lnTo>
                  <a:lnTo>
                    <a:pt x="160180" y="272683"/>
                  </a:lnTo>
                  <a:close/>
                </a:path>
                <a:path w="319404" h="273050">
                  <a:moveTo>
                    <a:pt x="307768" y="48762"/>
                  </a:moveTo>
                  <a:lnTo>
                    <a:pt x="160180" y="48762"/>
                  </a:lnTo>
                  <a:lnTo>
                    <a:pt x="164157" y="41143"/>
                  </a:lnTo>
                  <a:lnTo>
                    <a:pt x="176984" y="24381"/>
                  </a:lnTo>
                  <a:lnTo>
                    <a:pt x="200002" y="7619"/>
                  </a:lnTo>
                  <a:lnTo>
                    <a:pt x="234550" y="0"/>
                  </a:lnTo>
                  <a:lnTo>
                    <a:pt x="270735" y="8058"/>
                  </a:lnTo>
                  <a:lnTo>
                    <a:pt x="297354" y="29435"/>
                  </a:lnTo>
                  <a:lnTo>
                    <a:pt x="307768" y="487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355544" y="4356134"/>
            <a:ext cx="38354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86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人力成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本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5">
                <a:latin typeface="微软雅黑"/>
                <a:cs typeface="微软雅黑"/>
              </a:rPr>
              <a:t>根据生产线的劳动定员和工资水平，预测人</a:t>
            </a:r>
            <a:endParaRPr sz="1500">
              <a:latin typeface="微软雅黑"/>
              <a:cs typeface="微软雅黑"/>
            </a:endParaRPr>
          </a:p>
          <a:p>
            <a:pPr marL="3060065">
              <a:lnSpc>
                <a:spcPct val="100000"/>
              </a:lnSpc>
              <a:spcBef>
                <a:spcPts val="360"/>
              </a:spcBef>
            </a:pPr>
            <a:r>
              <a:rPr sz="1500" spc="-15">
                <a:latin typeface="微软雅黑"/>
                <a:cs typeface="微软雅黑"/>
              </a:rPr>
              <a:t>力成本。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29571" y="4356134"/>
            <a:ext cx="364490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其他成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本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 spc="-5">
                <a:latin typeface="微软雅黑"/>
                <a:cs typeface="微软雅黑"/>
              </a:rPr>
              <a:t>考虑设备折旧、维修费用、管理费用等其他</a:t>
            </a:r>
            <a:r>
              <a:rPr sz="1500" spc="-10">
                <a:latin typeface="微软雅黑"/>
                <a:cs typeface="微软雅黑"/>
              </a:rPr>
              <a:t>成本因素。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生产成本预测与核算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15756" y="2976815"/>
            <a:ext cx="2044064" cy="266700"/>
          </a:xfrm>
          <a:custGeom>
            <a:rect l="l" t="t" r="r" b="b"/>
            <a:pathLst>
              <a:path w="2044064" h="266700">
                <a:moveTo>
                  <a:pt x="1811662" y="266383"/>
                </a:moveTo>
                <a:lnTo>
                  <a:pt x="1843263" y="166189"/>
                </a:lnTo>
                <a:lnTo>
                  <a:pt x="0" y="166189"/>
                </a:lnTo>
                <a:lnTo>
                  <a:pt x="0" y="99927"/>
                </a:lnTo>
                <a:lnTo>
                  <a:pt x="1843263" y="99927"/>
                </a:lnTo>
                <a:lnTo>
                  <a:pt x="1811662" y="0"/>
                </a:lnTo>
                <a:lnTo>
                  <a:pt x="2043576" y="133058"/>
                </a:lnTo>
                <a:lnTo>
                  <a:pt x="1811662" y="266383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215756" y="4343930"/>
            <a:ext cx="2044064" cy="268605"/>
          </a:xfrm>
          <a:custGeom>
            <a:rect l="l" t="t" r="r" b="b"/>
            <a:pathLst>
              <a:path w="2044064" h="268604">
                <a:moveTo>
                  <a:pt x="1811662" y="268328"/>
                </a:moveTo>
                <a:lnTo>
                  <a:pt x="1843263" y="167671"/>
                </a:lnTo>
                <a:lnTo>
                  <a:pt x="0" y="167671"/>
                </a:lnTo>
                <a:lnTo>
                  <a:pt x="0" y="100926"/>
                </a:lnTo>
                <a:lnTo>
                  <a:pt x="1843263" y="100926"/>
                </a:lnTo>
                <a:lnTo>
                  <a:pt x="1811662" y="0"/>
                </a:lnTo>
                <a:lnTo>
                  <a:pt x="2043576" y="134299"/>
                </a:lnTo>
                <a:lnTo>
                  <a:pt x="1811662" y="268328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215743" y="1566354"/>
            <a:ext cx="2044064" cy="1649095"/>
          </a:xfrm>
          <a:custGeom>
            <a:rect l="l" t="t" r="r" b="b"/>
            <a:pathLst>
              <a:path w="2044064" h="1649095">
                <a:moveTo>
                  <a:pt x="178892" y="272465"/>
                </a:moveTo>
                <a:lnTo>
                  <a:pt x="129959" y="223596"/>
                </a:lnTo>
                <a:lnTo>
                  <a:pt x="97586" y="259029"/>
                </a:lnTo>
                <a:lnTo>
                  <a:pt x="69227" y="297903"/>
                </a:lnTo>
                <a:lnTo>
                  <a:pt x="45250" y="339877"/>
                </a:lnTo>
                <a:lnTo>
                  <a:pt x="25984" y="384594"/>
                </a:lnTo>
                <a:lnTo>
                  <a:pt x="11785" y="431723"/>
                </a:lnTo>
                <a:lnTo>
                  <a:pt x="3009" y="480923"/>
                </a:lnTo>
                <a:lnTo>
                  <a:pt x="0" y="531850"/>
                </a:lnTo>
                <a:lnTo>
                  <a:pt x="0" y="1648853"/>
                </a:lnTo>
                <a:lnTo>
                  <a:pt x="68453" y="1648853"/>
                </a:lnTo>
                <a:lnTo>
                  <a:pt x="68453" y="535063"/>
                </a:lnTo>
                <a:lnTo>
                  <a:pt x="71920" y="484644"/>
                </a:lnTo>
                <a:lnTo>
                  <a:pt x="81991" y="436257"/>
                </a:lnTo>
                <a:lnTo>
                  <a:pt x="98209" y="390372"/>
                </a:lnTo>
                <a:lnTo>
                  <a:pt x="120078" y="347472"/>
                </a:lnTo>
                <a:lnTo>
                  <a:pt x="147129" y="308013"/>
                </a:lnTo>
                <a:lnTo>
                  <a:pt x="178892" y="272465"/>
                </a:lnTo>
                <a:close/>
              </a:path>
              <a:path w="2044064" h="1649095">
                <a:moveTo>
                  <a:pt x="2043582" y="133819"/>
                </a:moveTo>
                <a:lnTo>
                  <a:pt x="1811680" y="0"/>
                </a:lnTo>
                <a:lnTo>
                  <a:pt x="1843278" y="100571"/>
                </a:lnTo>
                <a:lnTo>
                  <a:pt x="430199" y="100571"/>
                </a:lnTo>
                <a:lnTo>
                  <a:pt x="381063" y="103390"/>
                </a:lnTo>
                <a:lnTo>
                  <a:pt x="333502" y="111645"/>
                </a:lnTo>
                <a:lnTo>
                  <a:pt x="287807" y="125018"/>
                </a:lnTo>
                <a:lnTo>
                  <a:pt x="244335" y="143192"/>
                </a:lnTo>
                <a:lnTo>
                  <a:pt x="203365" y="165862"/>
                </a:lnTo>
                <a:lnTo>
                  <a:pt x="165239" y="192697"/>
                </a:lnTo>
                <a:lnTo>
                  <a:pt x="130276" y="223405"/>
                </a:lnTo>
                <a:lnTo>
                  <a:pt x="179285" y="272211"/>
                </a:lnTo>
                <a:lnTo>
                  <a:pt x="214337" y="241884"/>
                </a:lnTo>
                <a:lnTo>
                  <a:pt x="253047" y="216115"/>
                </a:lnTo>
                <a:lnTo>
                  <a:pt x="294970" y="195313"/>
                </a:lnTo>
                <a:lnTo>
                  <a:pt x="339648" y="179908"/>
                </a:lnTo>
                <a:lnTo>
                  <a:pt x="386664" y="170357"/>
                </a:lnTo>
                <a:lnTo>
                  <a:pt x="435546" y="167081"/>
                </a:lnTo>
                <a:lnTo>
                  <a:pt x="1843278" y="167081"/>
                </a:lnTo>
                <a:lnTo>
                  <a:pt x="1811680" y="267385"/>
                </a:lnTo>
                <a:lnTo>
                  <a:pt x="1985835" y="167081"/>
                </a:lnTo>
                <a:lnTo>
                  <a:pt x="2043582" y="133819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1171291" y="2749587"/>
            <a:ext cx="3088640" cy="3272790"/>
            <a:chOff x="1171291" y="2749587"/>
            <a:chExt cx="3088640" cy="3272790"/>
          </a:xfrm>
        </p:grpSpPr>
        <p:sp>
          <p:nvSpPr>
            <p:cNvPr id="6" name="object 6"/>
            <p:cNvSpPr/>
            <p:nvPr/>
          </p:nvSpPr>
          <p:spPr>
            <a:xfrm>
              <a:off x="2215743" y="4372901"/>
              <a:ext cx="2044064" cy="1649095"/>
            </a:xfrm>
            <a:custGeom>
              <a:rect l="l" t="t" r="r" b="b"/>
              <a:pathLst>
                <a:path w="2044064" h="1649095">
                  <a:moveTo>
                    <a:pt x="2043582" y="1514081"/>
                  </a:moveTo>
                  <a:lnTo>
                    <a:pt x="1985835" y="1480591"/>
                  </a:lnTo>
                  <a:lnTo>
                    <a:pt x="1811680" y="1379562"/>
                  </a:lnTo>
                  <a:lnTo>
                    <a:pt x="1843278" y="1480591"/>
                  </a:lnTo>
                  <a:lnTo>
                    <a:pt x="435546" y="1480591"/>
                  </a:lnTo>
                  <a:lnTo>
                    <a:pt x="386664" y="1477276"/>
                  </a:lnTo>
                  <a:lnTo>
                    <a:pt x="339648" y="1467662"/>
                  </a:lnTo>
                  <a:lnTo>
                    <a:pt x="294970" y="1452156"/>
                  </a:lnTo>
                  <a:lnTo>
                    <a:pt x="253047" y="1431201"/>
                  </a:lnTo>
                  <a:lnTo>
                    <a:pt x="214337" y="1405242"/>
                  </a:lnTo>
                  <a:lnTo>
                    <a:pt x="179285" y="1374698"/>
                  </a:lnTo>
                  <a:lnTo>
                    <a:pt x="178269" y="1375714"/>
                  </a:lnTo>
                  <a:lnTo>
                    <a:pt x="147129" y="1340853"/>
                  </a:lnTo>
                  <a:lnTo>
                    <a:pt x="120078" y="1301407"/>
                  </a:lnTo>
                  <a:lnTo>
                    <a:pt x="98209" y="1258506"/>
                  </a:lnTo>
                  <a:lnTo>
                    <a:pt x="81991" y="1212634"/>
                  </a:lnTo>
                  <a:lnTo>
                    <a:pt x="71920" y="1164247"/>
                  </a:lnTo>
                  <a:lnTo>
                    <a:pt x="68453" y="1113840"/>
                  </a:lnTo>
                  <a:lnTo>
                    <a:pt x="68453" y="0"/>
                  </a:lnTo>
                  <a:lnTo>
                    <a:pt x="0" y="0"/>
                  </a:lnTo>
                  <a:lnTo>
                    <a:pt x="0" y="1117053"/>
                  </a:lnTo>
                  <a:lnTo>
                    <a:pt x="3009" y="1167968"/>
                  </a:lnTo>
                  <a:lnTo>
                    <a:pt x="11785" y="1217155"/>
                  </a:lnTo>
                  <a:lnTo>
                    <a:pt x="25984" y="1264285"/>
                  </a:lnTo>
                  <a:lnTo>
                    <a:pt x="45250" y="1308989"/>
                  </a:lnTo>
                  <a:lnTo>
                    <a:pt x="69227" y="1350949"/>
                  </a:lnTo>
                  <a:lnTo>
                    <a:pt x="97586" y="1389824"/>
                  </a:lnTo>
                  <a:lnTo>
                    <a:pt x="129959" y="1425244"/>
                  </a:lnTo>
                  <a:lnTo>
                    <a:pt x="130835" y="1424368"/>
                  </a:lnTo>
                  <a:lnTo>
                    <a:pt x="165239" y="1454785"/>
                  </a:lnTo>
                  <a:lnTo>
                    <a:pt x="203365" y="1481823"/>
                  </a:lnTo>
                  <a:lnTo>
                    <a:pt x="244335" y="1504645"/>
                  </a:lnTo>
                  <a:lnTo>
                    <a:pt x="287807" y="1522945"/>
                  </a:lnTo>
                  <a:lnTo>
                    <a:pt x="333502" y="1536420"/>
                  </a:lnTo>
                  <a:lnTo>
                    <a:pt x="381063" y="1544726"/>
                  </a:lnTo>
                  <a:lnTo>
                    <a:pt x="430199" y="1547571"/>
                  </a:lnTo>
                  <a:lnTo>
                    <a:pt x="1843278" y="1547571"/>
                  </a:lnTo>
                  <a:lnTo>
                    <a:pt x="1811680" y="1648866"/>
                  </a:lnTo>
                  <a:lnTo>
                    <a:pt x="2043582" y="1514081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171291" y="2749587"/>
              <a:ext cx="2089150" cy="2089150"/>
            </a:xfrm>
            <a:custGeom>
              <a:rect l="l" t="t" r="r" b="b"/>
              <a:pathLst>
                <a:path w="2089150" h="2089150">
                  <a:moveTo>
                    <a:pt x="1044462" y="2088927"/>
                  </a:moveTo>
                  <a:lnTo>
                    <a:pt x="996652" y="2087853"/>
                  </a:lnTo>
                  <a:lnTo>
                    <a:pt x="949394" y="2084659"/>
                  </a:lnTo>
                  <a:lnTo>
                    <a:pt x="902734" y="2079393"/>
                  </a:lnTo>
                  <a:lnTo>
                    <a:pt x="856718" y="2072100"/>
                  </a:lnTo>
                  <a:lnTo>
                    <a:pt x="811392" y="2062826"/>
                  </a:lnTo>
                  <a:lnTo>
                    <a:pt x="766802" y="2051618"/>
                  </a:lnTo>
                  <a:lnTo>
                    <a:pt x="722994" y="2038522"/>
                  </a:lnTo>
                  <a:lnTo>
                    <a:pt x="680014" y="2023583"/>
                  </a:lnTo>
                  <a:lnTo>
                    <a:pt x="637909" y="2006848"/>
                  </a:lnTo>
                  <a:lnTo>
                    <a:pt x="596725" y="1988363"/>
                  </a:lnTo>
                  <a:lnTo>
                    <a:pt x="556506" y="1968174"/>
                  </a:lnTo>
                  <a:lnTo>
                    <a:pt x="517301" y="1946327"/>
                  </a:lnTo>
                  <a:lnTo>
                    <a:pt x="479154" y="1922869"/>
                  </a:lnTo>
                  <a:lnTo>
                    <a:pt x="442112" y="1897844"/>
                  </a:lnTo>
                  <a:lnTo>
                    <a:pt x="406221" y="1871300"/>
                  </a:lnTo>
                  <a:lnTo>
                    <a:pt x="371527" y="1843282"/>
                  </a:lnTo>
                  <a:lnTo>
                    <a:pt x="338076" y="1813837"/>
                  </a:lnTo>
                  <a:lnTo>
                    <a:pt x="305914" y="1783011"/>
                  </a:lnTo>
                  <a:lnTo>
                    <a:pt x="275088" y="1750849"/>
                  </a:lnTo>
                  <a:lnTo>
                    <a:pt x="245643" y="1717398"/>
                  </a:lnTo>
                  <a:lnTo>
                    <a:pt x="217625" y="1682704"/>
                  </a:lnTo>
                  <a:lnTo>
                    <a:pt x="191081" y="1646813"/>
                  </a:lnTo>
                  <a:lnTo>
                    <a:pt x="166057" y="1609771"/>
                  </a:lnTo>
                  <a:lnTo>
                    <a:pt x="142598" y="1571624"/>
                  </a:lnTo>
                  <a:lnTo>
                    <a:pt x="120751" y="1532419"/>
                  </a:lnTo>
                  <a:lnTo>
                    <a:pt x="100562" y="1492200"/>
                  </a:lnTo>
                  <a:lnTo>
                    <a:pt x="82077" y="1451016"/>
                  </a:lnTo>
                  <a:lnTo>
                    <a:pt x="65342" y="1408911"/>
                  </a:lnTo>
                  <a:lnTo>
                    <a:pt x="50404" y="1365931"/>
                  </a:lnTo>
                  <a:lnTo>
                    <a:pt x="37307" y="1322123"/>
                  </a:lnTo>
                  <a:lnTo>
                    <a:pt x="26099" y="1277533"/>
                  </a:lnTo>
                  <a:lnTo>
                    <a:pt x="16826" y="1232207"/>
                  </a:lnTo>
                  <a:lnTo>
                    <a:pt x="9533" y="1186191"/>
                  </a:lnTo>
                  <a:lnTo>
                    <a:pt x="4267" y="1139531"/>
                  </a:lnTo>
                  <a:lnTo>
                    <a:pt x="1073" y="1092273"/>
                  </a:lnTo>
                  <a:lnTo>
                    <a:pt x="0" y="1044463"/>
                  </a:lnTo>
                  <a:lnTo>
                    <a:pt x="1074" y="996654"/>
                  </a:lnTo>
                  <a:lnTo>
                    <a:pt x="4268" y="949396"/>
                  </a:lnTo>
                  <a:lnTo>
                    <a:pt x="9534" y="902735"/>
                  </a:lnTo>
                  <a:lnTo>
                    <a:pt x="16827" y="856719"/>
                  </a:lnTo>
                  <a:lnTo>
                    <a:pt x="26101" y="811393"/>
                  </a:lnTo>
                  <a:lnTo>
                    <a:pt x="37309" y="766803"/>
                  </a:lnTo>
                  <a:lnTo>
                    <a:pt x="50405" y="722995"/>
                  </a:lnTo>
                  <a:lnTo>
                    <a:pt x="65344" y="680015"/>
                  </a:lnTo>
                  <a:lnTo>
                    <a:pt x="82079" y="637910"/>
                  </a:lnTo>
                  <a:lnTo>
                    <a:pt x="100564" y="596725"/>
                  </a:lnTo>
                  <a:lnTo>
                    <a:pt x="120753" y="556507"/>
                  </a:lnTo>
                  <a:lnTo>
                    <a:pt x="142600" y="517302"/>
                  </a:lnTo>
                  <a:lnTo>
                    <a:pt x="166059" y="479155"/>
                  </a:lnTo>
                  <a:lnTo>
                    <a:pt x="191083" y="442113"/>
                  </a:lnTo>
                  <a:lnTo>
                    <a:pt x="217627" y="406222"/>
                  </a:lnTo>
                  <a:lnTo>
                    <a:pt x="245645" y="371528"/>
                  </a:lnTo>
                  <a:lnTo>
                    <a:pt x="275090" y="338077"/>
                  </a:lnTo>
                  <a:lnTo>
                    <a:pt x="305917" y="305915"/>
                  </a:lnTo>
                  <a:lnTo>
                    <a:pt x="338079" y="275089"/>
                  </a:lnTo>
                  <a:lnTo>
                    <a:pt x="371530" y="245644"/>
                  </a:lnTo>
                  <a:lnTo>
                    <a:pt x="406224" y="217626"/>
                  </a:lnTo>
                  <a:lnTo>
                    <a:pt x="442115" y="191082"/>
                  </a:lnTo>
                  <a:lnTo>
                    <a:pt x="479157" y="166057"/>
                  </a:lnTo>
                  <a:lnTo>
                    <a:pt x="517304" y="142599"/>
                  </a:lnTo>
                  <a:lnTo>
                    <a:pt x="556509" y="120752"/>
                  </a:lnTo>
                  <a:lnTo>
                    <a:pt x="596727" y="100563"/>
                  </a:lnTo>
                  <a:lnTo>
                    <a:pt x="637912" y="82078"/>
                  </a:lnTo>
                  <a:lnTo>
                    <a:pt x="680017" y="65343"/>
                  </a:lnTo>
                  <a:lnTo>
                    <a:pt x="722997" y="50405"/>
                  </a:lnTo>
                  <a:lnTo>
                    <a:pt x="766805" y="37308"/>
                  </a:lnTo>
                  <a:lnTo>
                    <a:pt x="811395" y="26101"/>
                  </a:lnTo>
                  <a:lnTo>
                    <a:pt x="856721" y="16827"/>
                  </a:lnTo>
                  <a:lnTo>
                    <a:pt x="902736" y="9534"/>
                  </a:lnTo>
                  <a:lnTo>
                    <a:pt x="949396" y="4268"/>
                  </a:lnTo>
                  <a:lnTo>
                    <a:pt x="996653" y="1074"/>
                  </a:lnTo>
                  <a:lnTo>
                    <a:pt x="1044462" y="0"/>
                  </a:lnTo>
                  <a:lnTo>
                    <a:pt x="1092270" y="1074"/>
                  </a:lnTo>
                  <a:lnTo>
                    <a:pt x="1139528" y="4268"/>
                  </a:lnTo>
                  <a:lnTo>
                    <a:pt x="1186189" y="9534"/>
                  </a:lnTo>
                  <a:lnTo>
                    <a:pt x="1232206" y="16827"/>
                  </a:lnTo>
                  <a:lnTo>
                    <a:pt x="1277532" y="26101"/>
                  </a:lnTo>
                  <a:lnTo>
                    <a:pt x="1322122" y="37309"/>
                  </a:lnTo>
                  <a:lnTo>
                    <a:pt x="1365930" y="50405"/>
                  </a:lnTo>
                  <a:lnTo>
                    <a:pt x="1408910" y="65344"/>
                  </a:lnTo>
                  <a:lnTo>
                    <a:pt x="1451015" y="82079"/>
                  </a:lnTo>
                  <a:lnTo>
                    <a:pt x="1492200" y="100564"/>
                  </a:lnTo>
                  <a:lnTo>
                    <a:pt x="1532418" y="120753"/>
                  </a:lnTo>
                  <a:lnTo>
                    <a:pt x="1571623" y="142600"/>
                  </a:lnTo>
                  <a:lnTo>
                    <a:pt x="1609770" y="166059"/>
                  </a:lnTo>
                  <a:lnTo>
                    <a:pt x="1646812" y="191083"/>
                  </a:lnTo>
                  <a:lnTo>
                    <a:pt x="1682703" y="217627"/>
                  </a:lnTo>
                  <a:lnTo>
                    <a:pt x="1717397" y="245645"/>
                  </a:lnTo>
                  <a:lnTo>
                    <a:pt x="1750848" y="275090"/>
                  </a:lnTo>
                  <a:lnTo>
                    <a:pt x="1783010" y="305916"/>
                  </a:lnTo>
                  <a:lnTo>
                    <a:pt x="1813836" y="338078"/>
                  </a:lnTo>
                  <a:lnTo>
                    <a:pt x="1843281" y="371529"/>
                  </a:lnTo>
                  <a:lnTo>
                    <a:pt x="1871299" y="406223"/>
                  </a:lnTo>
                  <a:lnTo>
                    <a:pt x="1897843" y="442114"/>
                  </a:lnTo>
                  <a:lnTo>
                    <a:pt x="1922867" y="479156"/>
                  </a:lnTo>
                  <a:lnTo>
                    <a:pt x="1946326" y="517303"/>
                  </a:lnTo>
                  <a:lnTo>
                    <a:pt x="1968173" y="556509"/>
                  </a:lnTo>
                  <a:lnTo>
                    <a:pt x="1988362" y="596727"/>
                  </a:lnTo>
                  <a:lnTo>
                    <a:pt x="2006847" y="637912"/>
                  </a:lnTo>
                  <a:lnTo>
                    <a:pt x="2023582" y="680017"/>
                  </a:lnTo>
                  <a:lnTo>
                    <a:pt x="2038520" y="722996"/>
                  </a:lnTo>
                  <a:lnTo>
                    <a:pt x="2051617" y="766804"/>
                  </a:lnTo>
                  <a:lnTo>
                    <a:pt x="2062825" y="811394"/>
                  </a:lnTo>
                  <a:lnTo>
                    <a:pt x="2072098" y="856720"/>
                  </a:lnTo>
                  <a:lnTo>
                    <a:pt x="2079391" y="902737"/>
                  </a:lnTo>
                  <a:lnTo>
                    <a:pt x="2084658" y="949397"/>
                  </a:lnTo>
                  <a:lnTo>
                    <a:pt x="2087851" y="996654"/>
                  </a:lnTo>
                  <a:lnTo>
                    <a:pt x="2088926" y="1044464"/>
                  </a:lnTo>
                  <a:lnTo>
                    <a:pt x="2087851" y="1092274"/>
                  </a:lnTo>
                  <a:lnTo>
                    <a:pt x="2084657" y="1139532"/>
                  </a:lnTo>
                  <a:lnTo>
                    <a:pt x="2079391" y="1186192"/>
                  </a:lnTo>
                  <a:lnTo>
                    <a:pt x="2072098" y="1232208"/>
                  </a:lnTo>
                  <a:lnTo>
                    <a:pt x="2062824" y="1277534"/>
                  </a:lnTo>
                  <a:lnTo>
                    <a:pt x="2051616" y="1322124"/>
                  </a:lnTo>
                  <a:lnTo>
                    <a:pt x="2038520" y="1365932"/>
                  </a:lnTo>
                  <a:lnTo>
                    <a:pt x="2023581" y="1408911"/>
                  </a:lnTo>
                  <a:lnTo>
                    <a:pt x="2006846" y="1451017"/>
                  </a:lnTo>
                  <a:lnTo>
                    <a:pt x="1988361" y="1492201"/>
                  </a:lnTo>
                  <a:lnTo>
                    <a:pt x="1968172" y="1532419"/>
                  </a:lnTo>
                  <a:lnTo>
                    <a:pt x="1946325" y="1571625"/>
                  </a:lnTo>
                  <a:lnTo>
                    <a:pt x="1922867" y="1609772"/>
                  </a:lnTo>
                  <a:lnTo>
                    <a:pt x="1897842" y="1646814"/>
                  </a:lnTo>
                  <a:lnTo>
                    <a:pt x="1871298" y="1682705"/>
                  </a:lnTo>
                  <a:lnTo>
                    <a:pt x="1843280" y="1717399"/>
                  </a:lnTo>
                  <a:lnTo>
                    <a:pt x="1813835" y="1750850"/>
                  </a:lnTo>
                  <a:lnTo>
                    <a:pt x="1783009" y="1783011"/>
                  </a:lnTo>
                  <a:lnTo>
                    <a:pt x="1750847" y="1813838"/>
                  </a:lnTo>
                  <a:lnTo>
                    <a:pt x="1717396" y="1843283"/>
                  </a:lnTo>
                  <a:lnTo>
                    <a:pt x="1682702" y="1871301"/>
                  </a:lnTo>
                  <a:lnTo>
                    <a:pt x="1646811" y="1897845"/>
                  </a:lnTo>
                  <a:lnTo>
                    <a:pt x="1609769" y="1922869"/>
                  </a:lnTo>
                  <a:lnTo>
                    <a:pt x="1571622" y="1946328"/>
                  </a:lnTo>
                  <a:lnTo>
                    <a:pt x="1532416" y="1968175"/>
                  </a:lnTo>
                  <a:lnTo>
                    <a:pt x="1492198" y="1988364"/>
                  </a:lnTo>
                  <a:lnTo>
                    <a:pt x="1451013" y="2006849"/>
                  </a:lnTo>
                  <a:lnTo>
                    <a:pt x="1408908" y="2023583"/>
                  </a:lnTo>
                  <a:lnTo>
                    <a:pt x="1365929" y="2038522"/>
                  </a:lnTo>
                  <a:lnTo>
                    <a:pt x="1322121" y="2051618"/>
                  </a:lnTo>
                  <a:lnTo>
                    <a:pt x="1277531" y="2062826"/>
                  </a:lnTo>
                  <a:lnTo>
                    <a:pt x="1232204" y="2072100"/>
                  </a:lnTo>
                  <a:lnTo>
                    <a:pt x="1186188" y="2079393"/>
                  </a:lnTo>
                  <a:lnTo>
                    <a:pt x="1139528" y="2084659"/>
                  </a:lnTo>
                  <a:lnTo>
                    <a:pt x="1092269" y="2087853"/>
                  </a:lnTo>
                  <a:lnTo>
                    <a:pt x="1044462" y="2088927"/>
                  </a:lnTo>
                  <a:close/>
                </a:path>
              </a:pathLst>
            </a:custGeom>
            <a:solidFill>
              <a:srgbClr val="99CE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978060" y="3564785"/>
              <a:ext cx="482600" cy="478790"/>
            </a:xfrm>
            <a:custGeom>
              <a:rect l="l" t="t" r="r" b="b"/>
              <a:pathLst>
                <a:path w="482600" h="478789">
                  <a:moveTo>
                    <a:pt x="245558" y="478630"/>
                  </a:moveTo>
                  <a:lnTo>
                    <a:pt x="197237" y="473871"/>
                  </a:lnTo>
                  <a:lnTo>
                    <a:pt x="151692" y="460138"/>
                  </a:lnTo>
                  <a:lnTo>
                    <a:pt x="110052" y="438246"/>
                  </a:lnTo>
                  <a:lnTo>
                    <a:pt x="73448" y="409011"/>
                  </a:lnTo>
                  <a:lnTo>
                    <a:pt x="43010" y="373250"/>
                  </a:lnTo>
                  <a:lnTo>
                    <a:pt x="19869" y="331778"/>
                  </a:lnTo>
                  <a:lnTo>
                    <a:pt x="5155" y="285410"/>
                  </a:lnTo>
                  <a:lnTo>
                    <a:pt x="0" y="234964"/>
                  </a:lnTo>
                  <a:lnTo>
                    <a:pt x="5155" y="187390"/>
                  </a:lnTo>
                  <a:lnTo>
                    <a:pt x="19869" y="143181"/>
                  </a:lnTo>
                  <a:lnTo>
                    <a:pt x="43010" y="103255"/>
                  </a:lnTo>
                  <a:lnTo>
                    <a:pt x="73448" y="68531"/>
                  </a:lnTo>
                  <a:lnTo>
                    <a:pt x="110052" y="39925"/>
                  </a:lnTo>
                  <a:lnTo>
                    <a:pt x="151692" y="18356"/>
                  </a:lnTo>
                  <a:lnTo>
                    <a:pt x="197237" y="4742"/>
                  </a:lnTo>
                  <a:lnTo>
                    <a:pt x="245558" y="0"/>
                  </a:lnTo>
                  <a:lnTo>
                    <a:pt x="283515" y="3127"/>
                  </a:lnTo>
                  <a:lnTo>
                    <a:pt x="319006" y="11965"/>
                  </a:lnTo>
                  <a:lnTo>
                    <a:pt x="352852" y="25699"/>
                  </a:lnTo>
                  <a:lnTo>
                    <a:pt x="385876" y="43511"/>
                  </a:lnTo>
                  <a:lnTo>
                    <a:pt x="350797" y="78321"/>
                  </a:lnTo>
                  <a:lnTo>
                    <a:pt x="245558" y="78321"/>
                  </a:lnTo>
                  <a:lnTo>
                    <a:pt x="202764" y="83881"/>
                  </a:lnTo>
                  <a:lnTo>
                    <a:pt x="163380" y="99593"/>
                  </a:lnTo>
                  <a:lnTo>
                    <a:pt x="129356" y="124008"/>
                  </a:lnTo>
                  <a:lnTo>
                    <a:pt x="102640" y="155675"/>
                  </a:lnTo>
                  <a:lnTo>
                    <a:pt x="85182" y="193144"/>
                  </a:lnTo>
                  <a:lnTo>
                    <a:pt x="78929" y="234964"/>
                  </a:lnTo>
                  <a:lnTo>
                    <a:pt x="85182" y="280450"/>
                  </a:lnTo>
                  <a:lnTo>
                    <a:pt x="102640" y="320376"/>
                  </a:lnTo>
                  <a:lnTo>
                    <a:pt x="129356" y="353534"/>
                  </a:lnTo>
                  <a:lnTo>
                    <a:pt x="163380" y="378714"/>
                  </a:lnTo>
                  <a:lnTo>
                    <a:pt x="202764" y="394709"/>
                  </a:lnTo>
                  <a:lnTo>
                    <a:pt x="245558" y="400309"/>
                  </a:lnTo>
                  <a:lnTo>
                    <a:pt x="420298" y="400309"/>
                  </a:lnTo>
                  <a:lnTo>
                    <a:pt x="413282" y="409011"/>
                  </a:lnTo>
                  <a:lnTo>
                    <a:pt x="378288" y="438246"/>
                  </a:lnTo>
                  <a:lnTo>
                    <a:pt x="338053" y="460138"/>
                  </a:lnTo>
                  <a:lnTo>
                    <a:pt x="293501" y="473871"/>
                  </a:lnTo>
                  <a:lnTo>
                    <a:pt x="245558" y="478630"/>
                  </a:lnTo>
                  <a:close/>
                </a:path>
                <a:path w="482600" h="478789">
                  <a:moveTo>
                    <a:pt x="333257" y="95725"/>
                  </a:moveTo>
                  <a:lnTo>
                    <a:pt x="312154" y="89335"/>
                  </a:lnTo>
                  <a:lnTo>
                    <a:pt x="289407" y="83760"/>
                  </a:lnTo>
                  <a:lnTo>
                    <a:pt x="266660" y="79816"/>
                  </a:lnTo>
                  <a:lnTo>
                    <a:pt x="245558" y="78321"/>
                  </a:lnTo>
                  <a:lnTo>
                    <a:pt x="350797" y="78321"/>
                  </a:lnTo>
                  <a:lnTo>
                    <a:pt x="333257" y="95725"/>
                  </a:lnTo>
                  <a:close/>
                </a:path>
                <a:path w="482600" h="478789">
                  <a:moveTo>
                    <a:pt x="420298" y="400309"/>
                  </a:moveTo>
                  <a:lnTo>
                    <a:pt x="245558" y="400309"/>
                  </a:lnTo>
                  <a:lnTo>
                    <a:pt x="288352" y="394709"/>
                  </a:lnTo>
                  <a:lnTo>
                    <a:pt x="327735" y="378714"/>
                  </a:lnTo>
                  <a:lnTo>
                    <a:pt x="361759" y="353534"/>
                  </a:lnTo>
                  <a:lnTo>
                    <a:pt x="388475" y="320376"/>
                  </a:lnTo>
                  <a:lnTo>
                    <a:pt x="405934" y="280450"/>
                  </a:lnTo>
                  <a:lnTo>
                    <a:pt x="412186" y="234964"/>
                  </a:lnTo>
                  <a:lnTo>
                    <a:pt x="410542" y="215383"/>
                  </a:lnTo>
                  <a:lnTo>
                    <a:pt x="405609" y="195803"/>
                  </a:lnTo>
                  <a:lnTo>
                    <a:pt x="397387" y="176223"/>
                  </a:lnTo>
                  <a:lnTo>
                    <a:pt x="385876" y="156642"/>
                  </a:lnTo>
                  <a:lnTo>
                    <a:pt x="438496" y="95725"/>
                  </a:lnTo>
                  <a:lnTo>
                    <a:pt x="456447" y="128495"/>
                  </a:lnTo>
                  <a:lnTo>
                    <a:pt x="470287" y="162081"/>
                  </a:lnTo>
                  <a:lnTo>
                    <a:pt x="479194" y="197299"/>
                  </a:lnTo>
                  <a:lnTo>
                    <a:pt x="482346" y="234964"/>
                  </a:lnTo>
                  <a:lnTo>
                    <a:pt x="477567" y="285410"/>
                  </a:lnTo>
                  <a:lnTo>
                    <a:pt x="463847" y="331778"/>
                  </a:lnTo>
                  <a:lnTo>
                    <a:pt x="442110" y="373250"/>
                  </a:lnTo>
                  <a:lnTo>
                    <a:pt x="420298" y="400309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147414" y="3730519"/>
              <a:ext cx="154590" cy="1472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797646" y="3303422"/>
              <a:ext cx="931544" cy="924560"/>
            </a:xfrm>
            <a:custGeom>
              <a:rect l="l" t="t" r="r" b="b"/>
              <a:pathLst>
                <a:path w="931544" h="924560">
                  <a:moveTo>
                    <a:pt x="854202" y="496366"/>
                  </a:moveTo>
                  <a:lnTo>
                    <a:pt x="851065" y="445033"/>
                  </a:lnTo>
                  <a:lnTo>
                    <a:pt x="841654" y="395808"/>
                  </a:lnTo>
                  <a:lnTo>
                    <a:pt x="825969" y="348665"/>
                  </a:lnTo>
                  <a:lnTo>
                    <a:pt x="803998" y="303618"/>
                  </a:lnTo>
                  <a:lnTo>
                    <a:pt x="775754" y="260667"/>
                  </a:lnTo>
                  <a:lnTo>
                    <a:pt x="714743" y="269392"/>
                  </a:lnTo>
                  <a:lnTo>
                    <a:pt x="697306" y="278130"/>
                  </a:lnTo>
                  <a:lnTo>
                    <a:pt x="725551" y="316750"/>
                  </a:lnTo>
                  <a:lnTo>
                    <a:pt x="747522" y="358724"/>
                  </a:lnTo>
                  <a:lnTo>
                    <a:pt x="763206" y="403199"/>
                  </a:lnTo>
                  <a:lnTo>
                    <a:pt x="772617" y="449364"/>
                  </a:lnTo>
                  <a:lnTo>
                    <a:pt x="775754" y="496366"/>
                  </a:lnTo>
                  <a:lnTo>
                    <a:pt x="772553" y="545414"/>
                  </a:lnTo>
                  <a:lnTo>
                    <a:pt x="763244" y="591947"/>
                  </a:lnTo>
                  <a:lnTo>
                    <a:pt x="748245" y="635635"/>
                  </a:lnTo>
                  <a:lnTo>
                    <a:pt x="727976" y="676135"/>
                  </a:lnTo>
                  <a:lnTo>
                    <a:pt x="702868" y="713117"/>
                  </a:lnTo>
                  <a:lnTo>
                    <a:pt x="673341" y="746252"/>
                  </a:lnTo>
                  <a:lnTo>
                    <a:pt x="639813" y="775208"/>
                  </a:lnTo>
                  <a:lnTo>
                    <a:pt x="602716" y="799642"/>
                  </a:lnTo>
                  <a:lnTo>
                    <a:pt x="562483" y="819226"/>
                  </a:lnTo>
                  <a:lnTo>
                    <a:pt x="519518" y="833628"/>
                  </a:lnTo>
                  <a:lnTo>
                    <a:pt x="474243" y="842518"/>
                  </a:lnTo>
                  <a:lnTo>
                    <a:pt x="427101" y="845553"/>
                  </a:lnTo>
                  <a:lnTo>
                    <a:pt x="379958" y="842518"/>
                  </a:lnTo>
                  <a:lnTo>
                    <a:pt x="334695" y="833628"/>
                  </a:lnTo>
                  <a:lnTo>
                    <a:pt x="291731" y="819226"/>
                  </a:lnTo>
                  <a:lnTo>
                    <a:pt x="251485" y="799642"/>
                  </a:lnTo>
                  <a:lnTo>
                    <a:pt x="214388" y="775208"/>
                  </a:lnTo>
                  <a:lnTo>
                    <a:pt x="180860" y="746252"/>
                  </a:lnTo>
                  <a:lnTo>
                    <a:pt x="151333" y="713117"/>
                  </a:lnTo>
                  <a:lnTo>
                    <a:pt x="126225" y="676135"/>
                  </a:lnTo>
                  <a:lnTo>
                    <a:pt x="105956" y="635635"/>
                  </a:lnTo>
                  <a:lnTo>
                    <a:pt x="90957" y="591947"/>
                  </a:lnTo>
                  <a:lnTo>
                    <a:pt x="81648" y="545414"/>
                  </a:lnTo>
                  <a:lnTo>
                    <a:pt x="78447" y="496366"/>
                  </a:lnTo>
                  <a:lnTo>
                    <a:pt x="81648" y="449148"/>
                  </a:lnTo>
                  <a:lnTo>
                    <a:pt x="90957" y="403821"/>
                  </a:lnTo>
                  <a:lnTo>
                    <a:pt x="105956" y="360781"/>
                  </a:lnTo>
                  <a:lnTo>
                    <a:pt x="126225" y="320484"/>
                  </a:lnTo>
                  <a:lnTo>
                    <a:pt x="151333" y="283324"/>
                  </a:lnTo>
                  <a:lnTo>
                    <a:pt x="180860" y="249758"/>
                  </a:lnTo>
                  <a:lnTo>
                    <a:pt x="214388" y="220179"/>
                  </a:lnTo>
                  <a:lnTo>
                    <a:pt x="251485" y="195033"/>
                  </a:lnTo>
                  <a:lnTo>
                    <a:pt x="291731" y="174739"/>
                  </a:lnTo>
                  <a:lnTo>
                    <a:pt x="334695" y="159715"/>
                  </a:lnTo>
                  <a:lnTo>
                    <a:pt x="379958" y="150380"/>
                  </a:lnTo>
                  <a:lnTo>
                    <a:pt x="427101" y="147180"/>
                  </a:lnTo>
                  <a:lnTo>
                    <a:pt x="474027" y="151168"/>
                  </a:lnTo>
                  <a:lnTo>
                    <a:pt x="520128" y="162267"/>
                  </a:lnTo>
                  <a:lnTo>
                    <a:pt x="564540" y="179235"/>
                  </a:lnTo>
                  <a:lnTo>
                    <a:pt x="606450" y="200812"/>
                  </a:lnTo>
                  <a:lnTo>
                    <a:pt x="645007" y="225755"/>
                  </a:lnTo>
                  <a:lnTo>
                    <a:pt x="662444" y="208292"/>
                  </a:lnTo>
                  <a:lnTo>
                    <a:pt x="662444" y="147180"/>
                  </a:lnTo>
                  <a:lnTo>
                    <a:pt x="619556" y="123164"/>
                  </a:lnTo>
                  <a:lnTo>
                    <a:pt x="574586" y="103746"/>
                  </a:lnTo>
                  <a:lnTo>
                    <a:pt x="527519" y="89357"/>
                  </a:lnTo>
                  <a:lnTo>
                    <a:pt x="478358" y="80416"/>
                  </a:lnTo>
                  <a:lnTo>
                    <a:pt x="427101" y="77343"/>
                  </a:lnTo>
                  <a:lnTo>
                    <a:pt x="377393" y="80225"/>
                  </a:lnTo>
                  <a:lnTo>
                    <a:pt x="329349" y="88646"/>
                  </a:lnTo>
                  <a:lnTo>
                    <a:pt x="283273" y="102260"/>
                  </a:lnTo>
                  <a:lnTo>
                    <a:pt x="239509" y="120713"/>
                  </a:lnTo>
                  <a:lnTo>
                    <a:pt x="198374" y="143675"/>
                  </a:lnTo>
                  <a:lnTo>
                    <a:pt x="160197" y="170802"/>
                  </a:lnTo>
                  <a:lnTo>
                    <a:pt x="125298" y="201739"/>
                  </a:lnTo>
                  <a:lnTo>
                    <a:pt x="94005" y="236156"/>
                  </a:lnTo>
                  <a:lnTo>
                    <a:pt x="66624" y="273710"/>
                  </a:lnTo>
                  <a:lnTo>
                    <a:pt x="43510" y="314032"/>
                  </a:lnTo>
                  <a:lnTo>
                    <a:pt x="24955" y="356819"/>
                  </a:lnTo>
                  <a:lnTo>
                    <a:pt x="11315" y="401688"/>
                  </a:lnTo>
                  <a:lnTo>
                    <a:pt x="2882" y="448322"/>
                  </a:lnTo>
                  <a:lnTo>
                    <a:pt x="0" y="496366"/>
                  </a:lnTo>
                  <a:lnTo>
                    <a:pt x="2514" y="542886"/>
                  </a:lnTo>
                  <a:lnTo>
                    <a:pt x="9880" y="587971"/>
                  </a:lnTo>
                  <a:lnTo>
                    <a:pt x="21831" y="631367"/>
                  </a:lnTo>
                  <a:lnTo>
                    <a:pt x="38100" y="672795"/>
                  </a:lnTo>
                  <a:lnTo>
                    <a:pt x="58432" y="712025"/>
                  </a:lnTo>
                  <a:lnTo>
                    <a:pt x="82562" y="748753"/>
                  </a:lnTo>
                  <a:lnTo>
                    <a:pt x="110223" y="782751"/>
                  </a:lnTo>
                  <a:lnTo>
                    <a:pt x="141160" y="813727"/>
                  </a:lnTo>
                  <a:lnTo>
                    <a:pt x="175094" y="841425"/>
                  </a:lnTo>
                  <a:lnTo>
                    <a:pt x="211772" y="865593"/>
                  </a:lnTo>
                  <a:lnTo>
                    <a:pt x="250939" y="885964"/>
                  </a:lnTo>
                  <a:lnTo>
                    <a:pt x="292315" y="902258"/>
                  </a:lnTo>
                  <a:lnTo>
                    <a:pt x="335648" y="914222"/>
                  </a:lnTo>
                  <a:lnTo>
                    <a:pt x="380657" y="921600"/>
                  </a:lnTo>
                  <a:lnTo>
                    <a:pt x="427101" y="924115"/>
                  </a:lnTo>
                  <a:lnTo>
                    <a:pt x="473544" y="921600"/>
                  </a:lnTo>
                  <a:lnTo>
                    <a:pt x="518566" y="914222"/>
                  </a:lnTo>
                  <a:lnTo>
                    <a:pt x="561898" y="902258"/>
                  </a:lnTo>
                  <a:lnTo>
                    <a:pt x="603275" y="885964"/>
                  </a:lnTo>
                  <a:lnTo>
                    <a:pt x="642429" y="865593"/>
                  </a:lnTo>
                  <a:lnTo>
                    <a:pt x="679107" y="841425"/>
                  </a:lnTo>
                  <a:lnTo>
                    <a:pt x="713054" y="813727"/>
                  </a:lnTo>
                  <a:lnTo>
                    <a:pt x="743978" y="782751"/>
                  </a:lnTo>
                  <a:lnTo>
                    <a:pt x="771639" y="748753"/>
                  </a:lnTo>
                  <a:lnTo>
                    <a:pt x="795769" y="712025"/>
                  </a:lnTo>
                  <a:lnTo>
                    <a:pt x="816102" y="672795"/>
                  </a:lnTo>
                  <a:lnTo>
                    <a:pt x="832383" y="631367"/>
                  </a:lnTo>
                  <a:lnTo>
                    <a:pt x="844334" y="587971"/>
                  </a:lnTo>
                  <a:lnTo>
                    <a:pt x="851687" y="542886"/>
                  </a:lnTo>
                  <a:lnTo>
                    <a:pt x="854202" y="496366"/>
                  </a:lnTo>
                  <a:close/>
                </a:path>
                <a:path w="931544" h="924560">
                  <a:moveTo>
                    <a:pt x="931456" y="110451"/>
                  </a:moveTo>
                  <a:lnTo>
                    <a:pt x="809967" y="110451"/>
                  </a:lnTo>
                  <a:lnTo>
                    <a:pt x="817333" y="0"/>
                  </a:lnTo>
                  <a:lnTo>
                    <a:pt x="747382" y="58902"/>
                  </a:lnTo>
                  <a:lnTo>
                    <a:pt x="688479" y="128854"/>
                  </a:lnTo>
                  <a:lnTo>
                    <a:pt x="681113" y="217220"/>
                  </a:lnTo>
                  <a:lnTo>
                    <a:pt x="574357" y="331343"/>
                  </a:lnTo>
                  <a:lnTo>
                    <a:pt x="478637" y="427062"/>
                  </a:lnTo>
                  <a:lnTo>
                    <a:pt x="427101" y="497014"/>
                  </a:lnTo>
                  <a:lnTo>
                    <a:pt x="497052" y="452843"/>
                  </a:lnTo>
                  <a:lnTo>
                    <a:pt x="706894" y="242989"/>
                  </a:lnTo>
                  <a:lnTo>
                    <a:pt x="802601" y="242989"/>
                  </a:lnTo>
                  <a:lnTo>
                    <a:pt x="861504" y="173037"/>
                  </a:lnTo>
                  <a:lnTo>
                    <a:pt x="931456" y="110451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454963" y="331167"/>
            <a:ext cx="84147" cy="84146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454963" y="337742"/>
            <a:ext cx="515620" cy="433705"/>
            <a:chOff x="454963" y="337742"/>
            <a:chExt cx="515620" cy="433705"/>
          </a:xfrm>
        </p:grpSpPr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经济效益评估指标设定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4435504" y="1110480"/>
            <a:ext cx="6293485" cy="488950"/>
          </a:xfrm>
          <a:prstGeom prst="rect">
            <a:avLst/>
          </a:prstGeom>
          <a:solidFill>
            <a:srgbClr val="99CEF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4454DF"/>
                </a:solidFill>
                <a:latin typeface="微软雅黑"/>
                <a:cs typeface="微软雅黑"/>
              </a:rPr>
              <a:t>销售收入预</a:t>
            </a:r>
            <a:r>
              <a:rPr sz="2000" b="1" spc="-50">
                <a:solidFill>
                  <a:srgbClr val="4454DF"/>
                </a:solidFill>
                <a:latin typeface="微软雅黑"/>
                <a:cs typeface="微软雅黑"/>
              </a:rPr>
              <a:t>测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35504" y="1599136"/>
            <a:ext cx="6293485" cy="775970"/>
          </a:xfrm>
          <a:prstGeom prst="rect">
            <a:avLst/>
          </a:prstGeom>
          <a:solidFill>
            <a:srgbClr val="CCE6FF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根据市场调查和产品定位，预测碱性嫩黄的销售价格和销量，计算销</a:t>
            </a:r>
            <a:r>
              <a:rPr sz="1500" spc="-15">
                <a:solidFill>
                  <a:srgbClr val="050001"/>
                </a:solidFill>
                <a:latin typeface="微软雅黑"/>
                <a:cs typeface="微软雅黑"/>
              </a:rPr>
              <a:t>售收入。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435504" y="2478570"/>
            <a:ext cx="6293485" cy="488950"/>
          </a:xfrm>
          <a:prstGeom prst="rect">
            <a:avLst/>
          </a:prstGeom>
          <a:solidFill>
            <a:srgbClr val="99CEF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4454DF"/>
                </a:solidFill>
                <a:latin typeface="微软雅黑"/>
                <a:cs typeface="微软雅黑"/>
              </a:rPr>
              <a:t>利润水平分</a:t>
            </a:r>
            <a:r>
              <a:rPr sz="2000" b="1" spc="-50">
                <a:solidFill>
                  <a:srgbClr val="4454DF"/>
                </a:solidFill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435504" y="2967225"/>
            <a:ext cx="6293485" cy="775970"/>
          </a:xfrm>
          <a:prstGeom prst="rect">
            <a:avLst/>
          </a:prstGeom>
          <a:solidFill>
            <a:srgbClr val="CCE6FF"/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1600">
              <a:latin typeface="Times New Roman"/>
              <a:cs typeface="Times New Roman"/>
            </a:endParaRPr>
          </a:p>
          <a:p>
            <a:pPr marL="351155">
              <a:lnSpc>
                <a:spcPct val="100000"/>
              </a:lnSpc>
              <a:spcBef>
                <a:spcPts val="5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综合考虑投资、生产成本、销售收入等因素，分析项目的利润水平。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435504" y="3846657"/>
            <a:ext cx="6293485" cy="488950"/>
          </a:xfrm>
          <a:prstGeom prst="rect">
            <a:avLst/>
          </a:prstGeom>
          <a:solidFill>
            <a:srgbClr val="99CEF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4454DF"/>
                </a:solidFill>
                <a:latin typeface="微软雅黑"/>
                <a:cs typeface="微软雅黑"/>
              </a:rPr>
              <a:t>投资回收期计</a:t>
            </a:r>
            <a:r>
              <a:rPr sz="2000" b="1" spc="-50">
                <a:solidFill>
                  <a:srgbClr val="4454DF"/>
                </a:solidFill>
                <a:latin typeface="微软雅黑"/>
                <a:cs typeface="微软雅黑"/>
              </a:rPr>
              <a:t>算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435504" y="4335312"/>
            <a:ext cx="6293485" cy="775970"/>
          </a:xfrm>
          <a:prstGeom prst="rect">
            <a:avLst/>
          </a:prstGeom>
          <a:solidFill>
            <a:srgbClr val="CCE6FF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3143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根据项目的投资总额和年净收益，计算投资回收期，评估项目的投资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回报能力。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435504" y="5214746"/>
            <a:ext cx="6293485" cy="488950"/>
          </a:xfrm>
          <a:prstGeom prst="rect">
            <a:avLst/>
          </a:prstGeom>
          <a:solidFill>
            <a:srgbClr val="99CEFF"/>
          </a:solidFill>
        </p:spPr>
        <p:txBody>
          <a:bodyPr vert="horz" wrap="square" lIns="0" tIns="68580" rIns="0" bIns="0" rtlCol="0">
            <a:spAutoFit/>
          </a:bodyPr>
          <a:lstStyle/>
          <a:p>
            <a:pPr marL="224154">
              <a:lnSpc>
                <a:spcPct val="100000"/>
              </a:lnSpc>
              <a:spcBef>
                <a:spcPts val="540"/>
              </a:spcBef>
            </a:pPr>
            <a:r>
              <a:rPr sz="2000" b="1">
                <a:solidFill>
                  <a:srgbClr val="4454DF"/>
                </a:solidFill>
                <a:latin typeface="微软雅黑"/>
                <a:cs typeface="微软雅黑"/>
              </a:rPr>
              <a:t>敏感性分</a:t>
            </a:r>
            <a:r>
              <a:rPr sz="2000" b="1" spc="-50">
                <a:solidFill>
                  <a:srgbClr val="4454DF"/>
                </a:solidFill>
                <a:latin typeface="微软雅黑"/>
                <a:cs typeface="微软雅黑"/>
              </a:rPr>
              <a:t>析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435504" y="5703401"/>
            <a:ext cx="6293485" cy="775970"/>
          </a:xfrm>
          <a:prstGeom prst="rect">
            <a:avLst/>
          </a:prstGeom>
          <a:solidFill>
            <a:srgbClr val="CCE6FF"/>
          </a:solidFill>
        </p:spPr>
        <p:txBody>
          <a:bodyPr vert="horz" wrap="square" lIns="0" tIns="55879" rIns="0" bIns="0" rtlCol="0">
            <a:spAutoFit/>
          </a:bodyPr>
          <a:lstStyle/>
          <a:p>
            <a:pPr marL="255904" marR="123825">
              <a:lnSpc>
                <a:spcPct val="120000"/>
              </a:lnSpc>
              <a:spcBef>
                <a:spcPts val="439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分析项目经济效益对主要不确定因素的敏感程度，如原材料价格波动、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市场需求变化等。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https://d.book118.com/816001145025010100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Office Theme</vt:lpstr>
      <vt:lpstr>碱性嫩黄可行性报告</vt:lpstr>
      <vt:lpstr>PowerPoint Presentation</vt:lpstr>
      <vt:lpstr>01</vt:lpstr>
      <vt:lpstr>碱性嫩黄市场需求分析</vt:lpstr>
      <vt:lpstr>国内外研究现状及趋势</vt:lpstr>
      <vt:lpstr>项目目标与意义阐述</vt:lpstr>
      <vt:lpstr>02</vt:lpstr>
      <vt:lpstr>原料来源及质量保障措施</vt:lpstr>
      <vt:lpstr>生产工艺流程设计</vt:lpstr>
      <vt:lpstr>设备选型及配置方案</vt:lpstr>
      <vt:lpstr>产品质量控制体系建立</vt:lpstr>
      <vt:lpstr>03</vt:lpstr>
      <vt:lpstr>投资估算及资金筹措计划</vt:lpstr>
      <vt:lpstr>生产成本预测与核算</vt:lpstr>
      <vt:lpstr>经济效益评估指标设定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2024-09-24T00:38:28.675</cp:lastPrinted>
  <dcterms:created xsi:type="dcterms:W3CDTF">2024-09-23T16:38:28Z</dcterms:created>
  <dcterms:modified xsi:type="dcterms:W3CDTF">2024-09-23T16:38:30Z</dcterms:modified>
</cp:coreProperties>
</file>