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5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7E6D3-99F7-4721-B76B-C188BCAF7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A1F13-1B68-4166-B125-054D6CEF3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85134-EC3B-45FA-BD71-CAFA5BA2A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73B96-F3B9-4C26-B73D-4D6E7247F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89E525-7040-4897-8DD1-C0A462212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AFB51C-9AD6-4E45-A84D-24B6254DC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D9D68-517A-4BEA-B88A-0AF2B0F7E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728F3-80FF-49F0-8BD2-297AB0956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D0275-F272-4393-A7A8-F95164A51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E69C6-BF1E-4B3F-BB60-A1A043A85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1C647-5B5C-4BE9-ACA7-B0102A827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矩形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rgbClr val="66CCFF">
              <a:alpha val="5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矩形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7" name="矩形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0" name="矩形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 useBgFill="1">
        <p:nvSpPr>
          <p:cNvPr id="11" name="圆角矩形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 useBgFill="1">
        <p:nvSpPr>
          <p:cNvPr id="12" name="圆角矩形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3" name="矩形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rgbClr val="66CCFF">
              <a:alpha val="5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4" name="矩形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rgbClr val="00B0F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5" name="矩形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rgbClr val="00B0F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6" name="矩形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1">
              <a:lumMod val="50000"/>
              <a:lumOff val="50000"/>
              <a:alpha val="69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17" name="日期占位符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D803C582-7C2C-4C11-B6D4-A1CF0997EDCC}" type="datetimeFigureOut">
              <a:rPr lang="zh-CN" altLang="en-US"/>
              <a:pPr>
                <a:defRPr/>
              </a:pPr>
              <a:t>2021/2/26</a:t>
            </a:fld>
          </a:p>
        </p:txBody>
      </p:sp>
      <p:sp>
        <p:nvSpPr>
          <p:cNvPr id="18" name="页脚占位符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19" name="灯片编号占位符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r" rtl="0" fontAlgn="auto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DE5CD19B-3F35-4AB0-8702-5EF087FC69AA}" type="slidenum">
              <a:rPr lang="zh-CN" altLang="en-US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6338A0AA-905C-4C88-9E00-D8AB6B844608}" type="datetimeFigureOut">
              <a:rPr lang="zh-CN" altLang="en-US"/>
              <a:pPr>
                <a:defRPr/>
              </a:pPr>
              <a:t>2021/2/26</a:t>
            </a:fld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560D9793-ECFA-49EC-99B9-4DFEF42FACF2}" type="slidenum">
              <a:rPr lang="zh-CN" altLang="en-US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C3425C2E-44E7-4E03-B2A9-7ED3EC2D9947}" type="datetimeFigureOut">
              <a:rPr lang="zh-CN" altLang="en-US"/>
              <a:pPr>
                <a:defRPr/>
              </a:pPr>
              <a:t>2021/2/26</a:t>
            </a:fld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FCC5D7DC-BAA7-4841-9DC2-F8412564253E}" type="slidenum">
              <a:rPr lang="zh-CN" altLang="en-US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日期占位符 25"/>
          <p:cNvSpPr>
            <a:spLocks noGrp="1"/>
          </p:cNvSpPr>
          <p:nvPr>
            <p:ph type="dt" sz="half" idx="10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rtlCol="0"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B6DA0042-42EA-4684-9CC9-63028062AB1A}" type="datetimeFigureOut">
              <a:rPr lang="zh-CN" altLang="en-US"/>
              <a:pPr>
                <a:defRPr/>
              </a:pPr>
              <a:t>2021/2/26</a:t>
            </a:fld>
          </a:p>
        </p:txBody>
      </p:sp>
      <p:sp>
        <p:nvSpPr>
          <p:cNvPr id="8" name="灯片编号占位符 26"/>
          <p:cNvSpPr>
            <a:spLocks noGrp="1"/>
          </p:cNvSpPr>
          <p:nvPr>
            <p:ph type="sldNum" sz="quarter" idx="11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rtlCol="0"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ED8236DB-0C19-424A-BA2A-59AC0706B4F4}" type="slidenum">
              <a:rPr lang="zh-CN" altLang="en-US"/>
              <a:pPr>
                <a:defRPr/>
              </a:pPr>
              <a:t>‹#›</a:t>
            </a:fld>
          </a:p>
        </p:txBody>
      </p:sp>
      <p:sp>
        <p:nvSpPr>
          <p:cNvPr id="9" name="页脚占位符 27"/>
          <p:cNvSpPr>
            <a:spLocks noGrp="1"/>
          </p:cNvSpPr>
          <p:nvPr>
            <p:ph type="ftr" sz="quarter" idx="12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rtlCol="0"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E51AC294-E26D-439D-BFA4-D5B15E17DA7C}" type="datetimeFigureOut">
              <a:rPr lang="zh-CN" altLang="en-US"/>
              <a:pPr>
                <a:defRPr/>
              </a:pPr>
              <a:t>2021/2/26</a:t>
            </a:fld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28291CF9-2845-4417-BEA6-C54BF36E92A9}" type="slidenum">
              <a:rPr lang="zh-CN" altLang="en-US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62CB4290-1A7F-46C0-B624-5983037B8506}" type="datetimeFigureOut">
              <a:rPr lang="zh-CN" altLang="en-US"/>
              <a:pPr>
                <a:defRPr/>
              </a:pPr>
              <a:t>2021/2/26</a:t>
            </a:fld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955ECE4F-7086-4B9A-83A5-DCCD3F3A9F6D}" type="slidenum">
              <a:rPr lang="zh-CN" altLang="en-US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6123BA2A-B1D9-44E8-9BCD-001E2E8352B4}" type="datetimeFigureOut">
              <a:rPr lang="zh-CN" altLang="en-US"/>
              <a:pPr>
                <a:defRPr/>
              </a:pPr>
              <a:t>2021/2/26</a:t>
            </a:fld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D39C46EE-29D6-4A76-94A3-7E12E5296889}" type="slidenum">
              <a:rPr lang="zh-CN" altLang="en-US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zh-CN" altLang="en-US" noProof="0"/>
              <a:t>单击图标添加图片</a:t>
            </a:r>
            <a:endParaRPr 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ct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F696389D-109D-4A1D-B0A2-F33A0EB92EDE}" type="datetimeFigureOut">
              <a:rPr lang="zh-CN" altLang="en-US"/>
              <a:pPr>
                <a:defRPr/>
              </a:pPr>
              <a:t>2021/2/26</a:t>
            </a:fld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9D2F9866-42E8-4518-A553-A513BB34ABE9}" type="slidenum">
              <a:rPr lang="zh-CN" altLang="en-US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95DAF643-6D27-45DB-8455-8C60B2CD0741}" type="datetimeFigureOut">
              <a:rPr lang="zh-CN" altLang="en-US"/>
              <a:pPr>
                <a:defRPr/>
              </a:pPr>
              <a:t>2021/2/26</a:t>
            </a:fld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0CD45C48-8E7B-4DB5-8AC7-D7DAA7C32AC4}" type="slidenum">
              <a:rPr lang="zh-CN" altLang="en-US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F7E0FFA0-3735-4A68-B86A-7383BB0553B2}" type="datetimeFigureOut">
              <a:rPr lang="zh-CN" altLang="en-US"/>
              <a:pPr>
                <a:defRPr/>
              </a:pPr>
              <a:t>2021/2/26</a:t>
            </a:fld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>
              <a:defRPr/>
            </a:pPr>
            <a:fld id="{DB2B9296-E63C-4500-A4E7-487A9FDBE89B}" type="slidenum">
              <a:rPr lang="zh-CN" altLang="en-US"/>
              <a:pPr>
                <a:defRPr/>
              </a:pPr>
              <a:t>‹#›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rgbClr val="66CCFF">
              <a:alpha val="5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29" name="矩形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69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0" name="矩形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rgbClr val="00B0F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1" name="矩形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rgbClr val="00B0F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2" name="矩形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rgbClr val="66CCFF">
              <a:alpha val="49804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 useBgFill="1">
        <p:nvSpPr>
          <p:cNvPr id="33" name="圆角矩形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 useBgFill="1">
        <p:nvSpPr>
          <p:cNvPr id="34" name="圆角矩形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5" name="矩形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6" name="矩形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7" name="矩形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8" name="矩形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39" name="矩形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40" name="矩形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1039" name="标题占位符 21"/>
          <p:cNvSpPr>
            <a:spLocks noGrp="1"/>
          </p:cNvSpPr>
          <p:nvPr>
            <p:ph type="title"/>
          </p:nvPr>
        </p:nvSpPr>
        <p:spPr bwMode="auto">
          <a:xfrm>
            <a:off x="457200" y="706438"/>
            <a:ext cx="8229600" cy="1066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1040" name="文本占位符 12"/>
          <p:cNvSpPr>
            <a:spLocks noGrp="1"/>
          </p:cNvSpPr>
          <p:nvPr>
            <p:ph type="body" idx="1"/>
          </p:nvPr>
        </p:nvSpPr>
        <p:spPr bwMode="auto">
          <a:xfrm>
            <a:off x="457200" y="1844675"/>
            <a:ext cx="8229600" cy="4464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Verdana" pitchFamily="34" charset="0"/>
          <a:ea typeface="微软雅黑" pitchFamily="34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Verdana" pitchFamily="34" charset="0"/>
          <a:ea typeface="微软雅黑" pitchFamily="34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Verdana" pitchFamily="34" charset="0"/>
          <a:ea typeface="微软雅黑" pitchFamily="34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Verdana" pitchFamily="34" charset="0"/>
          <a:ea typeface="微软雅黑" pitchFamily="34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Verdana" pitchFamily="34" charset="0"/>
          <a:ea typeface="微软雅黑" pitchFamily="34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Verdana" pitchFamily="34" charset="0"/>
          <a:ea typeface="微软雅黑" pitchFamily="34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Verdana" pitchFamily="34" charset="0"/>
          <a:ea typeface="微软雅黑" pitchFamily="34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Verdana" pitchFamily="34" charset="0"/>
          <a:ea typeface="微软雅黑" pitchFamily="34" charset="-122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5BD078"/>
        </a:buClr>
        <a:buFont typeface="Georgia" pitchFamily="18" charset="0"/>
        <a:buChar char="•"/>
        <a:defRPr sz="2400" kern="1200">
          <a:solidFill>
            <a:srgbClr val="404040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400" kern="1200">
          <a:solidFill>
            <a:srgbClr val="404040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rgbClr val="404040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5BD078"/>
        </a:buClr>
        <a:buFont typeface="Georgia" pitchFamily="18" charset="0"/>
        <a:buChar char="▫"/>
        <a:defRPr kern="1200">
          <a:solidFill>
            <a:srgbClr val="404040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11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0122314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264714A-77EA-4218-87CB-BC5193D7D9C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/>
              <a:t>阿奇霉素在临床中的应用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69FBBA5F-C78C-4A0B-B0DE-CE6802DBF9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269016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阿奇霉素概述</a:t>
            </a:r>
          </a:p>
        </p:txBody>
      </p:sp>
      <p:sp>
        <p:nvSpPr>
          <p:cNvPr id="15362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20000"/>
              </a:lnSpc>
            </a:pPr>
            <a:r>
              <a:rPr lang="zh-CN" altLang="en-US" b="1">
                <a:solidFill>
                  <a:srgbClr val="FF6600"/>
                </a:solidFill>
              </a:rPr>
              <a:t>阿奇霉素</a:t>
            </a:r>
            <a:r>
              <a:rPr lang="zh-CN" altLang="en-US">
                <a:solidFill>
                  <a:srgbClr val="03706D"/>
                </a:solidFill>
              </a:rPr>
              <a:t>（</a:t>
            </a:r>
            <a:r>
              <a:rPr lang="en-US" altLang="zh-CN">
                <a:solidFill>
                  <a:srgbClr val="03706D"/>
                </a:solidFill>
              </a:rPr>
              <a:t>azithromycin</a:t>
            </a:r>
            <a:r>
              <a:rPr lang="zh-CN" altLang="en-US">
                <a:solidFill>
                  <a:srgbClr val="03706D"/>
                </a:solidFill>
              </a:rPr>
              <a:t>）</a:t>
            </a:r>
            <a:r>
              <a:rPr lang="zh-CN" altLang="en-US"/>
              <a:t>是第二代的大环内酯类抗生素，于</a:t>
            </a:r>
            <a:r>
              <a:rPr lang="en-US" altLang="zh-CN"/>
              <a:t>1980</a:t>
            </a:r>
            <a:r>
              <a:rPr lang="zh-CN" altLang="en-US"/>
              <a:t>年被发现，</a:t>
            </a:r>
            <a:r>
              <a:rPr lang="en-US" altLang="zh-CN"/>
              <a:t>1981</a:t>
            </a:r>
            <a:r>
              <a:rPr lang="zh-CN" altLang="en-US"/>
              <a:t>年推出。</a:t>
            </a:r>
            <a:endParaRPr lang="en-US" altLang="zh-CN"/>
          </a:p>
          <a:p>
            <a:pPr eaLnBrk="1" hangingPunct="1">
              <a:lnSpc>
                <a:spcPct val="120000"/>
              </a:lnSpc>
            </a:pPr>
            <a:endParaRPr lang="en-US" altLang="zh-CN"/>
          </a:p>
          <a:p>
            <a:pPr eaLnBrk="1" hangingPunct="1">
              <a:lnSpc>
                <a:spcPct val="120000"/>
              </a:lnSpc>
            </a:pPr>
            <a:r>
              <a:rPr lang="zh-CN" altLang="en-US" b="1">
                <a:solidFill>
                  <a:srgbClr val="FF6600"/>
                </a:solidFill>
              </a:rPr>
              <a:t>阿奇霉素</a:t>
            </a:r>
            <a:r>
              <a:rPr lang="zh-CN" altLang="en-US"/>
              <a:t>是在第二代红霉素结构修饰后得到的一种广谱抗生素。其抗菌谱比红霉素更广，对</a:t>
            </a:r>
            <a:r>
              <a:rPr lang="zh-CN" altLang="en-US">
                <a:solidFill>
                  <a:srgbClr val="FF0000"/>
                </a:solidFill>
              </a:rPr>
              <a:t>流感嗜血杆菌</a:t>
            </a:r>
            <a:r>
              <a:rPr lang="zh-CN" altLang="en-US"/>
              <a:t>、</a:t>
            </a:r>
            <a:r>
              <a:rPr lang="zh-CN" altLang="en-US">
                <a:solidFill>
                  <a:srgbClr val="FF0000"/>
                </a:solidFill>
              </a:rPr>
              <a:t>链球菌</a:t>
            </a:r>
            <a:r>
              <a:rPr lang="zh-CN" altLang="en-US"/>
              <a:t>的作用比红霉素强</a:t>
            </a:r>
            <a:r>
              <a:rPr lang="en-US" altLang="zh-CN">
                <a:solidFill>
                  <a:srgbClr val="FF0000"/>
                </a:solidFill>
              </a:rPr>
              <a:t>4</a:t>
            </a:r>
            <a:r>
              <a:rPr lang="zh-CN" altLang="en-US">
                <a:solidFill>
                  <a:srgbClr val="FF0000"/>
                </a:solidFill>
              </a:rPr>
              <a:t>倍</a:t>
            </a:r>
            <a:r>
              <a:rPr lang="zh-CN" altLang="en-US"/>
              <a:t>。</a:t>
            </a:r>
            <a:endParaRPr lang="en-US" altLang="zh-CN"/>
          </a:p>
          <a:p>
            <a:pPr eaLnBrk="1" hangingPunct="1">
              <a:lnSpc>
                <a:spcPct val="120000"/>
              </a:lnSpc>
            </a:pPr>
            <a:endParaRPr lang="en-US" altLang="zh-CN"/>
          </a:p>
          <a:p>
            <a:pPr eaLnBrk="1" hangingPunct="1">
              <a:lnSpc>
                <a:spcPct val="120000"/>
              </a:lnSpc>
            </a:pPr>
            <a:r>
              <a:rPr lang="zh-CN" altLang="en-US"/>
              <a:t>对敏感革兰阳性菌、革兰阴性菌、衣原体、支原体等引起的呼吸、泌尿系统感染有很好的疗效。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z="3300"/>
              <a:t>阿奇霉素</a:t>
            </a:r>
            <a:r>
              <a:rPr lang="en-US" altLang="zh-CN" sz="3300"/>
              <a:t>—</a:t>
            </a:r>
            <a:r>
              <a:rPr lang="zh-CN" altLang="en-US" sz="3300"/>
              <a:t>独特的结构式使得抗菌活性倍增</a:t>
            </a:r>
          </a:p>
        </p:txBody>
      </p:sp>
      <p:sp>
        <p:nvSpPr>
          <p:cNvPr id="4" name="Rectangle 2"/>
          <p:cNvSpPr txBox="1">
            <a:spLocks noRot="1" noChangeArrowheads="1"/>
          </p:cNvSpPr>
          <p:nvPr/>
        </p:nvSpPr>
        <p:spPr>
          <a:xfrm>
            <a:off x="301625" y="1335088"/>
            <a:ext cx="85407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400">
                <a:solidFill>
                  <a:schemeClr val="accent6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  <a:cs typeface="+mj-cs"/>
              </a:rPr>
              <a:t> </a:t>
            </a:r>
          </a:p>
        </p:txBody>
      </p:sp>
      <p:pic>
        <p:nvPicPr>
          <p:cNvPr id="11269" name="Picture 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19138" y="2844254"/>
            <a:ext cx="3313112" cy="33210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7412" name="Rectangle 6"/>
          <p:cNvSpPr>
            <a:spLocks noChangeArrowheads="1"/>
          </p:cNvSpPr>
          <p:nvPr/>
        </p:nvSpPr>
        <p:spPr bwMode="auto">
          <a:xfrm>
            <a:off x="719138" y="1847393"/>
            <a:ext cx="3424483" cy="91531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>
                <a:latin typeface="Calibri" pitchFamily="34" charset="0"/>
                <a:ea typeface="微软雅黑" pitchFamily="34" charset="-122"/>
              </a:rPr>
              <a:t>阿奇霉素 </a:t>
            </a:r>
            <a:endParaRPr lang="en-US" altLang="zh-CN">
              <a:latin typeface="Calibri" pitchFamily="34" charset="0"/>
              <a:ea typeface="微软雅黑" pitchFamily="34" charset="-122"/>
            </a:endParaRPr>
          </a:p>
          <a:p>
            <a:r>
              <a:rPr lang="zh-CN" altLang="en-US">
                <a:latin typeface="Calibri" pitchFamily="34" charset="0"/>
                <a:ea typeface="微软雅黑" pitchFamily="34" charset="-122"/>
              </a:rPr>
              <a:t>分子式：</a:t>
            </a:r>
            <a:r>
              <a:rPr lang="en-US" altLang="zh-CN">
                <a:latin typeface="Calibri" pitchFamily="34" charset="0"/>
                <a:ea typeface="微软雅黑" pitchFamily="34" charset="-122"/>
              </a:rPr>
              <a:t>C</a:t>
            </a:r>
            <a:r>
              <a:rPr lang="en-US" altLang="zh-CN" baseline="-25000">
                <a:latin typeface="Calibri" pitchFamily="34" charset="0"/>
                <a:ea typeface="微软雅黑" pitchFamily="34" charset="-122"/>
              </a:rPr>
              <a:t>38</a:t>
            </a:r>
            <a:r>
              <a:rPr lang="en-US" altLang="zh-CN">
                <a:latin typeface="Calibri" pitchFamily="34" charset="0"/>
                <a:ea typeface="微软雅黑" pitchFamily="34" charset="-122"/>
              </a:rPr>
              <a:t>H</a:t>
            </a:r>
            <a:r>
              <a:rPr lang="en-US" altLang="zh-CN" baseline="-25000">
                <a:latin typeface="Calibri" pitchFamily="34" charset="0"/>
                <a:ea typeface="微软雅黑" pitchFamily="34" charset="-122"/>
              </a:rPr>
              <a:t>72</a:t>
            </a:r>
            <a:r>
              <a:rPr lang="en-US" altLang="zh-CN">
                <a:latin typeface="Calibri" pitchFamily="34" charset="0"/>
                <a:ea typeface="微软雅黑" pitchFamily="34" charset="-122"/>
              </a:rPr>
              <a:t>N</a:t>
            </a:r>
            <a:r>
              <a:rPr lang="en-US" altLang="zh-CN" baseline="-25000">
                <a:latin typeface="Calibri" pitchFamily="34" charset="0"/>
                <a:ea typeface="微软雅黑" pitchFamily="34" charset="-122"/>
              </a:rPr>
              <a:t>2</a:t>
            </a:r>
            <a:r>
              <a:rPr lang="en-US" altLang="zh-CN">
                <a:latin typeface="Calibri" pitchFamily="34" charset="0"/>
                <a:ea typeface="微软雅黑" pitchFamily="34" charset="-122"/>
              </a:rPr>
              <a:t>O</a:t>
            </a:r>
            <a:r>
              <a:rPr lang="en-US" altLang="zh-CN" baseline="-25000">
                <a:latin typeface="Calibri" pitchFamily="34" charset="0"/>
                <a:ea typeface="微软雅黑" pitchFamily="34" charset="-122"/>
              </a:rPr>
              <a:t>12</a:t>
            </a:r>
          </a:p>
          <a:p>
            <a:r>
              <a:rPr lang="zh-CN" altLang="en-US">
                <a:latin typeface="Calibri" pitchFamily="34" charset="0"/>
                <a:ea typeface="微软雅黑" pitchFamily="34" charset="-122"/>
              </a:rPr>
              <a:t>分子量：</a:t>
            </a:r>
          </a:p>
        </p:txBody>
      </p:sp>
      <p:pic>
        <p:nvPicPr>
          <p:cNvPr id="11271" name="Picture 7" descr="4abae5edf8e08f0f79f05561"/>
          <p:cNvPicPr>
            <a:picLocks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076056" y="2844254"/>
            <a:ext cx="3312000" cy="33228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7414" name="Rectangle 9"/>
          <p:cNvSpPr>
            <a:spLocks noChangeArrowheads="1"/>
          </p:cNvSpPr>
          <p:nvPr/>
        </p:nvSpPr>
        <p:spPr bwMode="auto">
          <a:xfrm>
            <a:off x="5435600" y="1843088"/>
            <a:ext cx="2162175" cy="9223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>
                <a:latin typeface="Calibri" pitchFamily="34" charset="0"/>
                <a:ea typeface="微软雅黑" pitchFamily="34" charset="-122"/>
              </a:rPr>
              <a:t>红霉素</a:t>
            </a:r>
            <a:endParaRPr lang="en-US" altLang="zh-CN">
              <a:latin typeface="Calibri" pitchFamily="34" charset="0"/>
              <a:ea typeface="微软雅黑" pitchFamily="34" charset="-122"/>
            </a:endParaRPr>
          </a:p>
          <a:p>
            <a:r>
              <a:rPr lang="zh-CN" altLang="en-US">
                <a:latin typeface="Calibri" pitchFamily="34" charset="0"/>
                <a:ea typeface="微软雅黑" pitchFamily="34" charset="-122"/>
              </a:rPr>
              <a:t>分子式 </a:t>
            </a:r>
            <a:r>
              <a:rPr lang="en-US" altLang="zh-CN">
                <a:latin typeface="Calibri" pitchFamily="34" charset="0"/>
                <a:ea typeface="微软雅黑" pitchFamily="34" charset="-122"/>
              </a:rPr>
              <a:t>:C</a:t>
            </a:r>
            <a:r>
              <a:rPr lang="en-US" altLang="zh-CN" baseline="-25000">
                <a:latin typeface="Calibri" pitchFamily="34" charset="0"/>
                <a:ea typeface="微软雅黑" pitchFamily="34" charset="-122"/>
              </a:rPr>
              <a:t>37</a:t>
            </a:r>
            <a:r>
              <a:rPr lang="en-US" altLang="zh-CN">
                <a:latin typeface="Calibri" pitchFamily="34" charset="0"/>
                <a:ea typeface="微软雅黑" pitchFamily="34" charset="-122"/>
              </a:rPr>
              <a:t>H</a:t>
            </a:r>
            <a:r>
              <a:rPr lang="en-US" altLang="zh-CN" baseline="-25000">
                <a:latin typeface="Calibri" pitchFamily="34" charset="0"/>
                <a:ea typeface="微软雅黑" pitchFamily="34" charset="-122"/>
              </a:rPr>
              <a:t>67</a:t>
            </a:r>
            <a:r>
              <a:rPr lang="en-US" altLang="zh-CN">
                <a:latin typeface="Calibri" pitchFamily="34" charset="0"/>
                <a:ea typeface="微软雅黑" pitchFamily="34" charset="-122"/>
              </a:rPr>
              <a:t>NO</a:t>
            </a:r>
            <a:r>
              <a:rPr lang="en-US" altLang="zh-CN" baseline="-25000">
                <a:latin typeface="Calibri" pitchFamily="34" charset="0"/>
                <a:ea typeface="微软雅黑" pitchFamily="34" charset="-122"/>
              </a:rPr>
              <a:t>13</a:t>
            </a:r>
            <a:r>
              <a:rPr lang="en-US" altLang="zh-CN">
                <a:latin typeface="Calibri" pitchFamily="34" charset="0"/>
                <a:ea typeface="微软雅黑" pitchFamily="34" charset="-122"/>
              </a:rPr>
              <a:t> </a:t>
            </a:r>
          </a:p>
          <a:p>
            <a:r>
              <a:rPr lang="zh-CN" altLang="en-US">
                <a:latin typeface="Calibri" pitchFamily="34" charset="0"/>
                <a:ea typeface="微软雅黑" pitchFamily="34" charset="-122"/>
              </a:rPr>
              <a:t>分子量 </a:t>
            </a:r>
            <a:r>
              <a:rPr lang="en-US" altLang="zh-CN">
                <a:latin typeface="Calibri" pitchFamily="34" charset="0"/>
                <a:ea typeface="微软雅黑" pitchFamily="34" charset="-122"/>
              </a:rPr>
              <a:t>733.93 </a:t>
            </a:r>
          </a:p>
        </p:txBody>
      </p:sp>
      <p:sp>
        <p:nvSpPr>
          <p:cNvPr id="17415" name="Rectangle 11"/>
          <p:cNvSpPr>
            <a:spLocks noChangeArrowheads="1"/>
          </p:cNvSpPr>
          <p:nvPr/>
        </p:nvSpPr>
        <p:spPr bwMode="auto">
          <a:xfrm>
            <a:off x="4479925" y="3724275"/>
            <a:ext cx="18415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endParaRPr lang="zh-CN" altLang="en-US">
              <a:latin typeface="Calibri" pitchFamily="34" charset="0"/>
              <a:ea typeface="微软雅黑" pitchFamily="34" charset="-122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1274763" y="3616325"/>
            <a:ext cx="287337" cy="21590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/>
              <a:t>阿奇霉素的药效学</a:t>
            </a:r>
            <a:r>
              <a:rPr lang="en-US" altLang="zh-CN"/>
              <a:t>——</a:t>
            </a:r>
            <a:r>
              <a:rPr lang="zh-CN" altLang="en-US"/>
              <a:t>阿奇霉素抗菌活性强</a:t>
            </a:r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457200" y="2276475"/>
          <a:ext cx="8229600" cy="38164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81642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微软雅黑" pitchFamily="34" charset="-122"/>
                          <a:ea typeface="微软雅黑" pitchFamily="34" charset="-122"/>
                        </a:rPr>
                        <a:t>致病菌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微软雅黑" pitchFamily="34" charset="-122"/>
                          <a:ea typeface="微软雅黑" pitchFamily="34" charset="-122"/>
                        </a:rPr>
                        <a:t>红霉素</a:t>
                      </a:r>
                    </a:p>
                  </a:txBody>
                  <a:tcPr anchor="ctr"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微软雅黑" pitchFamily="34" charset="-122"/>
                          <a:ea typeface="微软雅黑" pitchFamily="34" charset="-122"/>
                        </a:rPr>
                        <a:t>阿奇霉素</a:t>
                      </a: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微软雅黑" pitchFamily="34" charset="-122"/>
                          <a:ea typeface="微软雅黑" pitchFamily="34" charset="-122"/>
                        </a:rPr>
                        <a:t>罗红霉素</a:t>
                      </a: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642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微软雅黑" pitchFamily="34" charset="-122"/>
                          <a:ea typeface="微软雅黑" pitchFamily="34" charset="-122"/>
                        </a:rPr>
                        <a:t>肺炎链球菌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0.015-0.25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0.015-0.25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0.03-0.5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1642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微软雅黑" pitchFamily="34" charset="-122"/>
                          <a:ea typeface="微软雅黑" pitchFamily="34" charset="-122"/>
                        </a:rPr>
                        <a:t>金葡菌</a:t>
                      </a:r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MSSA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0.5-&gt;32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0.25-&gt;32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1-&gt;32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1642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微软雅黑" pitchFamily="34" charset="-122"/>
                          <a:ea typeface="微软雅黑" pitchFamily="34" charset="-122"/>
                        </a:rPr>
                        <a:t>化脓链球菌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0.03-4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0.03-4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0.06-4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642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微软雅黑" pitchFamily="34" charset="-122"/>
                          <a:ea typeface="微软雅黑" pitchFamily="34" charset="-122"/>
                        </a:rPr>
                        <a:t>流感嗜血杆菌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2-8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0.25-1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4-16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1642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微软雅黑" pitchFamily="34" charset="-122"/>
                          <a:ea typeface="微软雅黑" pitchFamily="34" charset="-122"/>
                        </a:rPr>
                        <a:t>卡他莫拉菌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0.12-0.5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0.03-0.06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0.25-1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1642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微软雅黑" pitchFamily="34" charset="-122"/>
                          <a:ea typeface="微软雅黑" pitchFamily="34" charset="-122"/>
                        </a:rPr>
                        <a:t>淋病奈瑟球菌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0.25-1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0.03-0.25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0.5-1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1642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微软雅黑" pitchFamily="34" charset="-122"/>
                          <a:ea typeface="微软雅黑" pitchFamily="34" charset="-122"/>
                        </a:rPr>
                        <a:t>产气荚膜梭菌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1-2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0.25-2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2-4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81642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微软雅黑" pitchFamily="34" charset="-122"/>
                          <a:ea typeface="微软雅黑" pitchFamily="34" charset="-122"/>
                        </a:rPr>
                        <a:t>肺炎支原体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≤0.01-0.015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0.002-0.01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0.03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81642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>
                          <a:latin typeface="微软雅黑" pitchFamily="34" charset="-122"/>
                          <a:ea typeface="微软雅黑" pitchFamily="34" charset="-122"/>
                        </a:rPr>
                        <a:t>肺炎衣原体</a:t>
                      </a: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0.06-0.12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≤0.12-0.5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>
                          <a:latin typeface="微软雅黑" pitchFamily="34" charset="-122"/>
                          <a:ea typeface="微软雅黑" pitchFamily="34" charset="-122"/>
                        </a:rPr>
                        <a:t>≤0.125-0.25</a:t>
                      </a:r>
                      <a:endParaRPr lang="zh-CN" altLang="en-US"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FF66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对角圆角矩形 4"/>
          <p:cNvSpPr/>
          <p:nvPr/>
        </p:nvSpPr>
        <p:spPr>
          <a:xfrm>
            <a:off x="2663825" y="1700213"/>
            <a:ext cx="3816350" cy="503237"/>
          </a:xfrm>
          <a:prstGeom prst="round2DiagRect">
            <a:avLst>
              <a:gd name="adj1" fmla="val 50000"/>
              <a:gd name="adj2" fmla="val 0"/>
            </a:avLst>
          </a:prstGeom>
          <a:noFill/>
          <a:ln w="47625"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Verdana"/>
                <a:ea typeface="宋体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>
                <a:solidFill>
                  <a:schemeClr val="tx1"/>
                </a:solidFill>
                <a:latin typeface="微软雅黑" pitchFamily="34" charset="-122"/>
              </a:rPr>
              <a:t>阿奇霉素抗菌活性</a:t>
            </a:r>
            <a:r>
              <a:rPr lang="en-US" altLang="zh-CN" sz="2000">
                <a:solidFill>
                  <a:schemeClr val="tx1"/>
                </a:solidFill>
                <a:latin typeface="微软雅黑" pitchFamily="34" charset="-122"/>
              </a:rPr>
              <a:t>MIC </a:t>
            </a:r>
            <a:r>
              <a:rPr lang="en-US" altLang="zh-CN" sz="2000" baseline="-25000">
                <a:solidFill>
                  <a:schemeClr val="tx1"/>
                </a:solidFill>
                <a:latin typeface="微软雅黑" pitchFamily="34" charset="-122"/>
              </a:rPr>
              <a:t>90 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标题 1"/>
          <p:cNvSpPr>
            <a:spLocks noGrp="1"/>
          </p:cNvSpPr>
          <p:nvPr>
            <p:ph type="title" idx="4294967295"/>
          </p:nvPr>
        </p:nvSpPr>
        <p:spPr>
          <a:xfrm>
            <a:off x="457200" y="706438"/>
            <a:ext cx="8229600" cy="1066800"/>
          </a:xfrm>
        </p:spPr>
        <p:txBody>
          <a:bodyPr/>
          <a:lstStyle/>
          <a:p>
            <a:r>
              <a:rPr lang="zh-CN" altLang="en-US"/>
              <a:t>出色的药代动力学</a:t>
            </a:r>
            <a:br>
              <a:rPr lang="en-US" altLang="zh-CN"/>
            </a:br>
            <a:r>
              <a:rPr lang="zh-CN" altLang="en-US"/>
              <a:t>保证阿奇霉素在感染部位的有效分布</a:t>
            </a:r>
          </a:p>
        </p:txBody>
      </p:sp>
      <p:sp>
        <p:nvSpPr>
          <p:cNvPr id="22530" name="矩形 8"/>
          <p:cNvSpPr>
            <a:spLocks noChangeArrowheads="1"/>
          </p:cNvSpPr>
          <p:nvPr/>
        </p:nvSpPr>
        <p:spPr bwMode="auto">
          <a:xfrm>
            <a:off x="4643438" y="5373688"/>
            <a:ext cx="4105275" cy="9223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>
                <a:latin typeface="微软雅黑" pitchFamily="34" charset="-122"/>
                <a:ea typeface="微软雅黑" pitchFamily="34" charset="-122"/>
              </a:rPr>
              <a:t>特殊的靶向释药：</a:t>
            </a:r>
          </a:p>
          <a:p>
            <a:r>
              <a:rPr lang="zh-CN" altLang="en-US">
                <a:latin typeface="微软雅黑" pitchFamily="34" charset="-122"/>
                <a:ea typeface="微软雅黑" pitchFamily="34" charset="-122"/>
              </a:rPr>
              <a:t>吞噬细胞摄取→靶向转移 →感染部位药物释放，药物浓度增高 </a:t>
            </a:r>
          </a:p>
        </p:txBody>
      </p:sp>
      <p:sp>
        <p:nvSpPr>
          <p:cNvPr id="22531" name="矩形 9"/>
          <p:cNvSpPr>
            <a:spLocks noChangeArrowheads="1"/>
          </p:cNvSpPr>
          <p:nvPr/>
        </p:nvSpPr>
        <p:spPr bwMode="auto">
          <a:xfrm>
            <a:off x="250825" y="5373688"/>
            <a:ext cx="4176713" cy="12001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>
                <a:latin typeface="微软雅黑" pitchFamily="34" charset="-122"/>
                <a:ea typeface="微软雅黑" pitchFamily="34" charset="-122"/>
              </a:rPr>
              <a:t>阿奇霉素组织内分布广泛，穿透性高</a:t>
            </a:r>
          </a:p>
          <a:p>
            <a:r>
              <a:rPr lang="zh-CN" altLang="en-US">
                <a:latin typeface="微软雅黑" pitchFamily="34" charset="-122"/>
                <a:ea typeface="微软雅黑" pitchFamily="34" charset="-122"/>
              </a:rPr>
              <a:t>吸收后快速分布到组织中，维持高而稳定的组织浓度</a:t>
            </a:r>
            <a:endParaRPr lang="en-US" altLang="zh-CN">
              <a:latin typeface="微软雅黑" pitchFamily="34" charset="-122"/>
              <a:ea typeface="微软雅黑" pitchFamily="34" charset="-122"/>
            </a:endParaRPr>
          </a:p>
          <a:p>
            <a:r>
              <a:rPr lang="zh-CN" altLang="en-US">
                <a:latin typeface="微软雅黑" pitchFamily="34" charset="-122"/>
                <a:ea typeface="微软雅黑" pitchFamily="34" charset="-122"/>
              </a:rPr>
              <a:t>组织内浓度可达同期血浓度</a:t>
            </a:r>
            <a:r>
              <a:rPr lang="en-US" altLang="zh-CN">
                <a:latin typeface="微软雅黑" pitchFamily="34" charset="-122"/>
                <a:ea typeface="微软雅黑" pitchFamily="34" charset="-122"/>
              </a:rPr>
              <a:t>10~100</a:t>
            </a:r>
            <a:r>
              <a:rPr lang="zh-CN" altLang="en-US">
                <a:latin typeface="微软雅黑" pitchFamily="34" charset="-122"/>
                <a:ea typeface="微软雅黑" pitchFamily="34" charset="-122"/>
              </a:rPr>
              <a:t>倍</a:t>
            </a:r>
            <a:endParaRPr lang="en-US" altLang="zh-CN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2532" name="TextBox 2"/>
          <p:cNvSpPr txBox="1">
            <a:spLocks noChangeArrowheads="1"/>
          </p:cNvSpPr>
          <p:nvPr/>
        </p:nvSpPr>
        <p:spPr bwMode="auto">
          <a:xfrm>
            <a:off x="250825" y="1844675"/>
            <a:ext cx="8497888" cy="4000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r>
              <a:rPr lang="zh-CN" altLang="en-US" sz="2000">
                <a:latin typeface="Verdana" pitchFamily="34" charset="0"/>
                <a:ea typeface="微软雅黑" pitchFamily="34" charset="-122"/>
              </a:rPr>
              <a:t>良好的组织渗透性和出色的半衰期       以感染为导向的“靶向”分布</a:t>
            </a:r>
          </a:p>
        </p:txBody>
      </p:sp>
      <p:pic>
        <p:nvPicPr>
          <p:cNvPr id="22533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22263" y="2211388"/>
            <a:ext cx="8499475" cy="3089275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577" name="组合 20"/>
          <p:cNvGrpSpPr/>
          <p:nvPr/>
        </p:nvGrpSpPr>
        <p:grpSpPr>
          <a:xfrm>
            <a:off x="468313" y="2090738"/>
            <a:ext cx="8207375" cy="1873250"/>
            <a:chOff x="467544" y="1788056"/>
            <a:chExt cx="8208912" cy="1872208"/>
          </a:xfrm>
        </p:grpSpPr>
        <p:grpSp>
          <p:nvGrpSpPr>
            <p:cNvPr id="24596" name="组合 19"/>
            <p:cNvGrpSpPr/>
            <p:nvPr/>
          </p:nvGrpSpPr>
          <p:grpSpPr>
            <a:xfrm>
              <a:off x="1187624" y="2204864"/>
              <a:ext cx="6768408" cy="1121648"/>
              <a:chOff x="1187624" y="2204864"/>
              <a:chExt cx="6768408" cy="1121648"/>
            </a:xfrm>
          </p:grpSpPr>
          <p:cxnSp>
            <p:nvCxnSpPr>
              <p:cNvPr id="15" name="直接箭头连接符 14"/>
              <p:cNvCxnSpPr/>
              <p:nvPr/>
            </p:nvCxnSpPr>
            <p:spPr>
              <a:xfrm>
                <a:off x="1204282" y="2205336"/>
                <a:ext cx="2446795" cy="0"/>
              </a:xfrm>
              <a:prstGeom prst="straightConnector1">
                <a:avLst/>
              </a:prstGeom>
              <a:ln w="15875">
                <a:solidFill>
                  <a:srgbClr val="002060"/>
                </a:solidFill>
                <a:tailEnd type="arrow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箭头连接符 16"/>
              <p:cNvCxnSpPr/>
              <p:nvPr/>
            </p:nvCxnSpPr>
            <p:spPr>
              <a:xfrm>
                <a:off x="4859391" y="2214855"/>
                <a:ext cx="3096205" cy="0"/>
              </a:xfrm>
              <a:prstGeom prst="straightConnector1">
                <a:avLst/>
              </a:prstGeom>
              <a:ln w="15875">
                <a:solidFill>
                  <a:srgbClr val="002060"/>
                </a:solidFill>
                <a:tailEnd type="arrow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箭头连接符 17"/>
              <p:cNvCxnSpPr/>
              <p:nvPr/>
            </p:nvCxnSpPr>
            <p:spPr>
              <a:xfrm>
                <a:off x="1188404" y="3327075"/>
                <a:ext cx="2446795" cy="0"/>
              </a:xfrm>
              <a:prstGeom prst="straightConnector1">
                <a:avLst/>
              </a:prstGeom>
              <a:ln w="15875">
                <a:solidFill>
                  <a:srgbClr val="002060"/>
                </a:solidFill>
                <a:tailEnd type="arrow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箭头连接符 18"/>
              <p:cNvCxnSpPr/>
              <p:nvPr/>
            </p:nvCxnSpPr>
            <p:spPr>
              <a:xfrm>
                <a:off x="4859391" y="3327075"/>
                <a:ext cx="3096205" cy="0"/>
              </a:xfrm>
              <a:prstGeom prst="straightConnector1">
                <a:avLst/>
              </a:prstGeom>
              <a:ln w="15875">
                <a:solidFill>
                  <a:srgbClr val="002060"/>
                </a:solidFill>
                <a:tailEnd type="arrow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597" name="组合 12"/>
            <p:cNvGrpSpPr/>
            <p:nvPr/>
          </p:nvGrpSpPr>
          <p:grpSpPr>
            <a:xfrm>
              <a:off x="467544" y="1788056"/>
              <a:ext cx="8208912" cy="1872208"/>
              <a:chOff x="467544" y="1844824"/>
              <a:chExt cx="8208912" cy="1872208"/>
            </a:xfrm>
          </p:grpSpPr>
          <p:grpSp>
            <p:nvGrpSpPr>
              <p:cNvPr id="24598" name="组合 8"/>
              <p:cNvGrpSpPr/>
              <p:nvPr/>
            </p:nvGrpSpPr>
            <p:grpSpPr>
              <a:xfrm>
                <a:off x="467544" y="1844824"/>
                <a:ext cx="8208912" cy="1872208"/>
                <a:chOff x="467544" y="1844824"/>
                <a:chExt cx="8208912" cy="1872208"/>
              </a:xfrm>
            </p:grpSpPr>
            <p:sp>
              <p:nvSpPr>
                <p:cNvPr id="7" name="椭圆 6"/>
                <p:cNvSpPr/>
                <p:nvPr/>
              </p:nvSpPr>
              <p:spPr>
                <a:xfrm>
                  <a:off x="467544" y="1844824"/>
                  <a:ext cx="792088" cy="1872208"/>
                </a:xfrm>
                <a:prstGeom prst="ellipse">
                  <a:avLst/>
                </a:prstGeom>
                <a:ln>
                  <a:noFill/>
                </a:ln>
                <a:effectLst>
                  <a:outerShdw blurRad="44450" dist="27940" dir="5400000" algn="ctr">
                    <a:srgbClr val="000000">
                      <a:alpha val="32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balanced" dir="t">
                    <a:rot lat="0" lon="0" rev="8700000"/>
                  </a:lightRig>
                </a:scene3d>
                <a:sp3d>
                  <a:bevelT w="190500" h="381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/>
                </a:p>
              </p:txBody>
            </p:sp>
            <p:sp>
              <p:nvSpPr>
                <p:cNvPr id="8" name="椭圆 7"/>
                <p:cNvSpPr/>
                <p:nvPr/>
              </p:nvSpPr>
              <p:spPr>
                <a:xfrm>
                  <a:off x="7884368" y="1844824"/>
                  <a:ext cx="792088" cy="1872208"/>
                </a:xfrm>
                <a:prstGeom prst="ellipse">
                  <a:avLst/>
                </a:prstGeom>
                <a:solidFill>
                  <a:schemeClr val="accent5">
                    <a:lumMod val="20000"/>
                    <a:lumOff val="80000"/>
                  </a:schemeClr>
                </a:solidFill>
                <a:ln>
                  <a:noFill/>
                </a:ln>
                <a:effectLst>
                  <a:outerShdw blurRad="44450" dist="27940" dir="5400000" algn="ctr">
                    <a:srgbClr val="000000">
                      <a:alpha val="32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balanced" dir="t">
                    <a:rot lat="0" lon="0" rev="8700000"/>
                  </a:lightRig>
                </a:scene3d>
                <a:sp3d>
                  <a:bevelT w="190500" h="381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/>
                </a:p>
              </p:txBody>
            </p:sp>
          </p:grpSp>
          <p:grpSp>
            <p:nvGrpSpPr>
              <p:cNvPr id="24599" name="组合 11"/>
              <p:cNvGrpSpPr/>
              <p:nvPr/>
            </p:nvGrpSpPr>
            <p:grpSpPr>
              <a:xfrm>
                <a:off x="3635896" y="1937596"/>
                <a:ext cx="1224136" cy="1686664"/>
                <a:chOff x="3635896" y="1943120"/>
                <a:chExt cx="1224136" cy="1686664"/>
              </a:xfrm>
            </p:grpSpPr>
            <p:sp>
              <p:nvSpPr>
                <p:cNvPr id="10" name="圆角矩形 9"/>
                <p:cNvSpPr/>
                <p:nvPr/>
              </p:nvSpPr>
              <p:spPr>
                <a:xfrm>
                  <a:off x="3635896" y="1943120"/>
                  <a:ext cx="1224136" cy="576064"/>
                </a:xfrm>
                <a:prstGeom prst="roundRect">
                  <a:avLst/>
                </a:prstGeom>
                <a:solidFill>
                  <a:schemeClr val="accent4">
                    <a:lumMod val="60000"/>
                    <a:lumOff val="40000"/>
                  </a:schemeClr>
                </a:solidFill>
                <a:ln>
                  <a:noFill/>
                </a:ln>
                <a:effectLst>
                  <a:outerShdw blurRad="44450" dist="27940" dir="5400000" algn="ctr">
                    <a:srgbClr val="000000">
                      <a:alpha val="32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balanced" dir="t">
                    <a:rot lat="0" lon="0" rev="8700000"/>
                  </a:lightRig>
                </a:scene3d>
                <a:sp3d>
                  <a:bevelT w="190500" h="381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/>
                </a:p>
              </p:txBody>
            </p:sp>
            <p:sp>
              <p:nvSpPr>
                <p:cNvPr id="11" name="圆角矩形 10"/>
                <p:cNvSpPr/>
                <p:nvPr/>
              </p:nvSpPr>
              <p:spPr>
                <a:xfrm>
                  <a:off x="3635896" y="3053720"/>
                  <a:ext cx="1224136" cy="576064"/>
                </a:xfrm>
                <a:prstGeom prst="roundRect">
                  <a:avLst/>
                </a:prstGeom>
                <a:solidFill>
                  <a:schemeClr val="accent4">
                    <a:lumMod val="60000"/>
                    <a:lumOff val="40000"/>
                  </a:schemeClr>
                </a:solidFill>
                <a:ln>
                  <a:noFill/>
                </a:ln>
                <a:effectLst>
                  <a:outerShdw blurRad="44450" dist="27940" dir="5400000" algn="ctr">
                    <a:srgbClr val="000000">
                      <a:alpha val="32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balanced" dir="t">
                    <a:rot lat="0" lon="0" rev="8700000"/>
                  </a:lightRig>
                </a:scene3d>
                <a:sp3d>
                  <a:bevelT w="190500" h="381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rgbClr val="FFFFFF"/>
                      </a:solidFill>
                      <a:latin typeface="Verdana"/>
                      <a:ea typeface="宋体" charset="-122"/>
                      <a:cs typeface="+mn-cs"/>
                    </a:defRPr>
                  </a:lvl9pPr>
                </a:lstStyle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endParaRPr lang="zh-CN" altLang="en-US"/>
                </a:p>
              </p:txBody>
            </p:sp>
          </p:grpSp>
        </p:grpSp>
      </p:grpSp>
      <p:graphicFrame>
        <p:nvGraphicFramePr>
          <p:cNvPr id="6" name="内容占位符 5"/>
          <p:cNvGraphicFramePr>
            <a:graphicFrameLocks noGrp="1"/>
          </p:cNvGraphicFramePr>
          <p:nvPr>
            <p:ph idx="4294967295"/>
          </p:nvPr>
        </p:nvGraphicFramePr>
        <p:xfrm>
          <a:off x="457200" y="2147888"/>
          <a:ext cx="8229600" cy="2004060"/>
        </p:xfrm>
        <a:graphic>
          <a:graphicData uri="http://schemas.openxmlformats.org/drawingml/2006/table">
            <a:tbl>
              <a:tblPr/>
              <a:tblGrid>
                <a:gridCol w="730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479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39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972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302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1475">
                <a:tc rowSpan="5">
                  <a:txBody>
                    <a:bodyPr vert="eaVert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微软雅黑" pitchFamily="34" charset="-122"/>
                        </a:rPr>
                        <a:t>阿奇霉素</a:t>
                      </a:r>
                    </a:p>
                  </a:txBody>
                  <a:tcPr vert="eaVert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微软雅黑" pitchFamily="34" charset="-122"/>
                        </a:rPr>
                        <a:t>原形和代谢产物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微软雅黑" pitchFamily="34" charset="-122"/>
                        </a:rPr>
                        <a:t>肝脏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微软雅黑" pitchFamily="34" charset="-122"/>
                        </a:rPr>
                        <a:t>胆汁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5">
                  <a:txBody>
                    <a:bodyPr vert="eaVert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微软雅黑" pitchFamily="34" charset="-122"/>
                        </a:rPr>
                        <a:t>排泄</a:t>
                      </a:r>
                    </a:p>
                  </a:txBody>
                  <a:tcPr vert="eaVert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47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微软雅黑" pitchFamily="34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微软雅黑" pitchFamily="34" charset="-122"/>
                        </a:rPr>
                        <a:t>主要途径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147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微软雅黑" pitchFamily="34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微软雅黑" pitchFamily="34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微软雅黑" pitchFamily="34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47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微软雅黑" pitchFamily="34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微软雅黑" pitchFamily="34" charset="-122"/>
                        </a:rPr>
                        <a:t>肾脏</a:t>
                      </a:r>
                      <a:endParaRPr kumimoji="0" lang="en-US" altLang="zh-CN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微软雅黑" pitchFamily="34" charset="-122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微软雅黑" pitchFamily="34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微软雅黑" pitchFamily="34" charset="-122"/>
                        </a:rPr>
                        <a:t>尿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147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微软雅黑" pitchFamily="34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第</a:t>
                      </a:r>
                      <a:r>
                        <a:rPr kumimoji="0" lang="en-US" altLang="zh-CN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1</a:t>
                      </a:r>
                      <a:r>
                        <a:rPr kumimoji="0" lang="zh-CN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次给药</a:t>
                      </a:r>
                      <a:r>
                        <a:rPr kumimoji="0" lang="en-US" altLang="zh-CN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24h</a:t>
                      </a:r>
                      <a:r>
                        <a:rPr kumimoji="0" lang="zh-CN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内</a:t>
                      </a:r>
                      <a:r>
                        <a:rPr kumimoji="0" lang="en-US" altLang="zh-CN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11%</a:t>
                      </a:r>
                      <a:r>
                        <a:rPr kumimoji="0" lang="zh-CN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以原形排出</a:t>
                      </a:r>
                      <a:endParaRPr kumimoji="0" lang="en-US" altLang="zh-CN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第</a:t>
                      </a:r>
                      <a:r>
                        <a:rPr kumimoji="0" lang="en-US" altLang="zh-CN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5</a:t>
                      </a:r>
                      <a:r>
                        <a:rPr kumimoji="0" lang="zh-CN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次给药后排到尿液中约为</a:t>
                      </a:r>
                      <a:r>
                        <a:rPr kumimoji="0" lang="en-US" altLang="zh-CN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</a:rPr>
                        <a:t>14%</a:t>
                      </a:r>
                      <a:endParaRPr kumimoji="0" lang="zh-CN" alt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itchFamily="34" charset="-122"/>
                        <a:ea typeface="微软雅黑" pitchFamily="34" charset="-122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4594" name="标题 1"/>
          <p:cNvSpPr>
            <a:spLocks noGrp="1"/>
          </p:cNvSpPr>
          <p:nvPr>
            <p:ph type="title" idx="4294967295"/>
          </p:nvPr>
        </p:nvSpPr>
        <p:spPr>
          <a:xfrm>
            <a:off x="457200" y="706438"/>
            <a:ext cx="8229600" cy="1066800"/>
          </a:xfrm>
        </p:spPr>
        <p:txBody>
          <a:bodyPr/>
          <a:lstStyle/>
          <a:p>
            <a:r>
              <a:rPr lang="zh-CN" altLang="en-US"/>
              <a:t>阿奇霉素的药物清除</a:t>
            </a:r>
          </a:p>
        </p:txBody>
      </p:sp>
      <p:sp>
        <p:nvSpPr>
          <p:cNvPr id="24" name="矩形 23"/>
          <p:cNvSpPr/>
          <p:nvPr/>
        </p:nvSpPr>
        <p:spPr>
          <a:xfrm>
            <a:off x="468313" y="4797425"/>
            <a:ext cx="8207375" cy="120015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charset="-122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>
                <a:solidFill>
                  <a:srgbClr val="FF0000"/>
                </a:solidFill>
                <a:latin typeface="+mn-ea"/>
                <a:ea typeface="+mn-ea"/>
              </a:rPr>
              <a:t>轻度肾功能不全者不需作剂量调整</a:t>
            </a:r>
            <a:endParaRPr lang="en-US" altLang="zh-CN" sz="2800">
              <a:solidFill>
                <a:srgbClr val="FF0000"/>
              </a:solidFill>
              <a:latin typeface="+mn-ea"/>
              <a:ea typeface="+mn-ea"/>
            </a:endParaRPr>
          </a:p>
          <a:p>
            <a:pPr algn="ctr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000">
                <a:latin typeface="+mn-ea"/>
                <a:ea typeface="+mn-ea"/>
              </a:rPr>
              <a:t>（肌酐清除率</a:t>
            </a:r>
            <a:r>
              <a:rPr lang="en-US" altLang="zh-CN" sz="2000">
                <a:latin typeface="+mn-ea"/>
                <a:ea typeface="+mn-ea"/>
              </a:rPr>
              <a:t>&gt;40ml/</a:t>
            </a:r>
            <a:r>
              <a:rPr lang="zh-CN" altLang="en-US" sz="2000">
                <a:latin typeface="+mn-ea"/>
                <a:ea typeface="+mn-ea"/>
              </a:rPr>
              <a:t>分钟）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706438"/>
            <a:ext cx="8229600" cy="1066800"/>
          </a:xfrm>
        </p:spPr>
        <p:txBody>
          <a:bodyPr/>
          <a:lstStyle/>
          <a:p>
            <a:r>
              <a:rPr lang="zh-CN" altLang="en-US"/>
              <a:t>阿奇霉素的临床应用</a:t>
            </a:r>
          </a:p>
        </p:txBody>
      </p:sp>
      <p:sp>
        <p:nvSpPr>
          <p:cNvPr id="25602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773238"/>
            <a:ext cx="8229600" cy="4464050"/>
          </a:xfrm>
        </p:spPr>
        <p:txBody>
          <a:bodyPr/>
          <a:lstStyle/>
          <a:p>
            <a:pPr>
              <a:lnSpc>
                <a:spcPct val="130000"/>
              </a:lnSpc>
              <a:spcBef>
                <a:spcPct val="0"/>
              </a:spcBef>
              <a:spcAft>
                <a:spcPct val="30000"/>
              </a:spcAft>
            </a:pPr>
            <a:r>
              <a:rPr lang="zh-CN" altLang="en-US" sz="2800">
                <a:solidFill>
                  <a:srgbClr val="FF0000"/>
                </a:solidFill>
              </a:rPr>
              <a:t>首选治疗</a:t>
            </a:r>
            <a:r>
              <a:rPr lang="zh-CN" altLang="en-US" sz="2800"/>
              <a:t>：</a:t>
            </a:r>
          </a:p>
          <a:p>
            <a:pPr>
              <a:lnSpc>
                <a:spcPct val="130000"/>
              </a:lnSpc>
              <a:spcBef>
                <a:spcPct val="0"/>
              </a:spcBef>
              <a:spcAft>
                <a:spcPct val="30000"/>
              </a:spcAft>
            </a:pPr>
            <a:r>
              <a:rPr lang="zh-CN" altLang="en-US" sz="2800"/>
              <a:t>    军团病、空肠弯曲杆菌肠炎、白喉带菌者、支原体肺炎和衣原体感染（沙眼、生殖系统、婴儿肺炎）</a:t>
            </a:r>
          </a:p>
          <a:p>
            <a:pPr>
              <a:lnSpc>
                <a:spcPct val="130000"/>
              </a:lnSpc>
              <a:spcBef>
                <a:spcPct val="0"/>
              </a:spcBef>
              <a:spcAft>
                <a:spcPct val="30000"/>
              </a:spcAft>
            </a:pPr>
            <a:r>
              <a:rPr lang="zh-CN" altLang="en-US" sz="2800">
                <a:solidFill>
                  <a:srgbClr val="FF0000"/>
                </a:solidFill>
              </a:rPr>
              <a:t>替代治疗</a:t>
            </a:r>
            <a:r>
              <a:rPr lang="zh-CN" altLang="en-US" sz="2800"/>
              <a:t>：</a:t>
            </a:r>
          </a:p>
          <a:p>
            <a:pPr>
              <a:lnSpc>
                <a:spcPct val="130000"/>
              </a:lnSpc>
              <a:spcBef>
                <a:spcPct val="0"/>
              </a:spcBef>
              <a:spcAft>
                <a:spcPct val="30000"/>
              </a:spcAft>
            </a:pPr>
            <a:r>
              <a:rPr lang="zh-CN" altLang="en-US" sz="2800"/>
              <a:t>    耐青霉素的金葡菌感染</a:t>
            </a:r>
          </a:p>
          <a:p>
            <a:pPr>
              <a:lnSpc>
                <a:spcPct val="130000"/>
              </a:lnSpc>
              <a:spcBef>
                <a:spcPct val="0"/>
              </a:spcBef>
              <a:spcAft>
                <a:spcPct val="30000"/>
              </a:spcAft>
            </a:pPr>
            <a:r>
              <a:rPr lang="zh-CN" altLang="en-US" sz="2800"/>
              <a:t>    青霉素过敏者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标题 1"/>
          <p:cNvSpPr>
            <a:spLocks noGrp="1"/>
          </p:cNvSpPr>
          <p:nvPr>
            <p:ph type="title" idx="4294967295"/>
          </p:nvPr>
        </p:nvSpPr>
        <p:spPr>
          <a:xfrm>
            <a:off x="457200" y="706438"/>
            <a:ext cx="8229600" cy="1066800"/>
          </a:xfrm>
        </p:spPr>
        <p:txBody>
          <a:bodyPr/>
          <a:lstStyle/>
          <a:p>
            <a:pPr eaLnBrk="1" hangingPunct="1"/>
            <a:r>
              <a:rPr lang="zh-CN" altLang="en-US"/>
              <a:t>阿奇霉素的临床应用</a:t>
            </a:r>
          </a:p>
        </p:txBody>
      </p:sp>
      <p:pic>
        <p:nvPicPr>
          <p:cNvPr id="26626" name="内容占位符 5"/>
          <p:cNvPicPr>
            <a:picLocks noGrp="1" noChangeArrowheads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444500" y="1835150"/>
            <a:ext cx="4060825" cy="4559300"/>
          </a:xfrm>
        </p:spPr>
      </p:pic>
      <p:pic>
        <p:nvPicPr>
          <p:cNvPr id="26627" name="内容占位符 3"/>
          <p:cNvPicPr>
            <a:picLocks noGrp="1" noChangeArrowheads="1"/>
          </p:cNvPicPr>
          <p:nvPr>
            <p:ph sz="half" idx="4294967295"/>
          </p:nvPr>
        </p:nvPicPr>
        <p:blipFill>
          <a:blip r:embed="rId3"/>
          <a:stretch>
            <a:fillRect/>
          </a:stretch>
        </p:blipFill>
        <p:spPr>
          <a:xfrm>
            <a:off x="4621213" y="1841500"/>
            <a:ext cx="4084637" cy="4546600"/>
          </a:xfr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62" name="标题 1"/>
          <p:cNvSpPr>
            <a:spLocks noGrp="1"/>
          </p:cNvSpPr>
          <p:nvPr>
            <p:ph type="title" idx="4294967295"/>
          </p:nvPr>
        </p:nvSpPr>
        <p:spPr>
          <a:xfrm>
            <a:off x="457200" y="706438"/>
            <a:ext cx="8229600" cy="1066800"/>
          </a:xfrm>
        </p:spPr>
        <p:txBody>
          <a:bodyPr/>
          <a:lstStyle/>
          <a:p>
            <a:pPr eaLnBrk="1" hangingPunct="1"/>
            <a:r>
              <a:rPr lang="zh-CN" altLang="en-US" sz="2700">
                <a:latin typeface="微软雅黑" pitchFamily="34" charset="-122"/>
              </a:rPr>
              <a:t>阿奇霉素抗菌谱广</a:t>
            </a:r>
            <a:br>
              <a:rPr lang="en-US" altLang="zh-CN" sz="2700">
                <a:latin typeface="微软雅黑" pitchFamily="34" charset="-122"/>
              </a:rPr>
            </a:br>
            <a:r>
              <a:rPr lang="en-US" altLang="zh-CN" sz="2700">
                <a:latin typeface="微软雅黑" pitchFamily="34" charset="-122"/>
              </a:rPr>
              <a:t>——</a:t>
            </a:r>
            <a:r>
              <a:rPr lang="zh-CN" altLang="en-US" sz="2700">
                <a:latin typeface="微软雅黑" pitchFamily="34" charset="-122"/>
              </a:rPr>
              <a:t>覆盖临床常见致病菌及非典型致病菌</a:t>
            </a:r>
            <a:endParaRPr lang="en-US" altLang="zh-CN" sz="2700">
              <a:latin typeface="微软雅黑" pitchFamily="34" charset="-122"/>
            </a:endParaRPr>
          </a:p>
        </p:txBody>
      </p:sp>
      <p:pic>
        <p:nvPicPr>
          <p:cNvPr id="66563" name="内容占位符 3"/>
          <p:cNvPicPr>
            <a:picLocks noGrp="1" noChangeArrowheads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317500" y="1573213"/>
            <a:ext cx="8429625" cy="4559300"/>
          </a:xfr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标题 1"/>
          <p:cNvSpPr>
            <a:spLocks noGrp="1"/>
          </p:cNvSpPr>
          <p:nvPr>
            <p:ph type="title" idx="4294967295"/>
          </p:nvPr>
        </p:nvSpPr>
        <p:spPr>
          <a:xfrm>
            <a:off x="457200" y="706438"/>
            <a:ext cx="8229600" cy="1066800"/>
          </a:xfrm>
        </p:spPr>
        <p:txBody>
          <a:bodyPr/>
          <a:lstStyle/>
          <a:p>
            <a:r>
              <a:rPr lang="zh-CN" altLang="en-US"/>
              <a:t>阿奇霉素在成人科室的应用</a:t>
            </a:r>
          </a:p>
        </p:txBody>
      </p:sp>
      <p:pic>
        <p:nvPicPr>
          <p:cNvPr id="27650" name="内容占位符 3"/>
          <p:cNvPicPr>
            <a:picLocks noGrp="1" noChangeArrowheads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360363" y="1504950"/>
            <a:ext cx="8423275" cy="4719638"/>
          </a:xfr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标题 1"/>
          <p:cNvSpPr>
            <a:spLocks noGrp="1"/>
          </p:cNvSpPr>
          <p:nvPr>
            <p:ph type="title" idx="4294967295"/>
          </p:nvPr>
        </p:nvSpPr>
        <p:spPr>
          <a:xfrm>
            <a:off x="457200" y="706438"/>
            <a:ext cx="8229600" cy="1066800"/>
          </a:xfrm>
        </p:spPr>
        <p:txBody>
          <a:bodyPr/>
          <a:lstStyle/>
          <a:p>
            <a:pPr eaLnBrk="1" hangingPunct="1"/>
            <a:r>
              <a:rPr lang="zh-CN" altLang="en-US"/>
              <a:t>阿奇霉素的临床应用</a:t>
            </a:r>
          </a:p>
        </p:txBody>
      </p:sp>
      <p:pic>
        <p:nvPicPr>
          <p:cNvPr id="28674" name="内容占位符 5"/>
          <p:cNvPicPr>
            <a:picLocks noGrp="1" noChangeArrowheads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444500" y="1835150"/>
            <a:ext cx="4060825" cy="4559300"/>
          </a:xfrm>
        </p:spPr>
      </p:pic>
      <p:pic>
        <p:nvPicPr>
          <p:cNvPr id="28675" name="内容占位符 3"/>
          <p:cNvPicPr>
            <a:picLocks noGrp="1" noChangeArrowheads="1"/>
          </p:cNvPicPr>
          <p:nvPr>
            <p:ph sz="half" idx="4294967295"/>
          </p:nvPr>
        </p:nvPicPr>
        <p:blipFill>
          <a:blip r:embed="rId3"/>
          <a:stretch>
            <a:fillRect/>
          </a:stretch>
        </p:blipFill>
        <p:spPr>
          <a:xfrm>
            <a:off x="4621213" y="1841500"/>
            <a:ext cx="4084637" cy="4546600"/>
          </a:xfr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Rectangle 2"/>
          <p:cNvSpPr>
            <a:spLocks noGrp="1"/>
          </p:cNvSpPr>
          <p:nvPr>
            <p:ph type="title" idx="4294967295"/>
          </p:nvPr>
        </p:nvSpPr>
        <p:spPr>
          <a:xfrm>
            <a:off x="250825" y="476250"/>
            <a:ext cx="8229600" cy="1066800"/>
          </a:xfrm>
        </p:spPr>
        <p:txBody>
          <a:bodyPr/>
          <a:lstStyle/>
          <a:p>
            <a:r>
              <a:rPr lang="zh-CN" altLang="en-US" sz="3200" b="1">
                <a:ea typeface="宋体" charset="-122"/>
              </a:rPr>
              <a:t>用法用量</a:t>
            </a:r>
            <a:r>
              <a:rPr lang="zh-CN" altLang="en-US">
                <a:ea typeface="宋体" charset="-122"/>
              </a:rPr>
              <a:t> </a:t>
            </a:r>
          </a:p>
        </p:txBody>
      </p:sp>
      <p:sp>
        <p:nvSpPr>
          <p:cNvPr id="29698" name="Rectangle 3"/>
          <p:cNvSpPr>
            <a:spLocks noGrp="1"/>
          </p:cNvSpPr>
          <p:nvPr>
            <p:ph type="body" idx="4294967295"/>
          </p:nvPr>
        </p:nvSpPr>
        <p:spPr>
          <a:xfrm>
            <a:off x="395288" y="1555750"/>
            <a:ext cx="8229600" cy="3168650"/>
          </a:xfrm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30000"/>
              </a:spcBef>
              <a:spcAft>
                <a:spcPct val="30000"/>
              </a:spcAft>
            </a:pPr>
            <a:r>
              <a:rPr lang="zh-CN" altLang="en-US" sz="2800">
                <a:latin typeface="微软雅黑" pitchFamily="34" charset="-122"/>
              </a:rPr>
              <a:t>本品治疗特定病原体引起的社区获得性肺炎时，推荐剂量为每日</a:t>
            </a:r>
            <a:r>
              <a:rPr lang="en-US" altLang="zh-CN" sz="2800">
                <a:latin typeface="微软雅黑" pitchFamily="34" charset="-122"/>
              </a:rPr>
              <a:t>500mg</a:t>
            </a:r>
            <a:r>
              <a:rPr lang="zh-CN" altLang="en-US" sz="2800">
                <a:latin typeface="微软雅黑" pitchFamily="34" charset="-122"/>
              </a:rPr>
              <a:t>，单次静脉内给药，至少</a:t>
            </a:r>
            <a:r>
              <a:rPr lang="en-US" altLang="zh-CN" sz="2800">
                <a:latin typeface="微软雅黑" pitchFamily="34" charset="-122"/>
              </a:rPr>
              <a:t>2 </a:t>
            </a:r>
            <a:r>
              <a:rPr lang="zh-CN" altLang="en-US" sz="2800">
                <a:latin typeface="微软雅黑" pitchFamily="34" charset="-122"/>
              </a:rPr>
              <a:t>日。静脉给药后需继以阿奇霉素口服序贯治疗，每日</a:t>
            </a:r>
            <a:r>
              <a:rPr lang="en-US" altLang="zh-CN" sz="2800">
                <a:latin typeface="微软雅黑" pitchFamily="34" charset="-122"/>
              </a:rPr>
              <a:t>500mg</a:t>
            </a:r>
            <a:r>
              <a:rPr lang="zh-CN" altLang="en-US" sz="2800">
                <a:latin typeface="微软雅黑" pitchFamily="34" charset="-122"/>
              </a:rPr>
              <a:t>，给药</a:t>
            </a:r>
            <a:r>
              <a:rPr lang="en-US" altLang="zh-CN" sz="2800">
                <a:latin typeface="微软雅黑" pitchFamily="34" charset="-122"/>
              </a:rPr>
              <a:t>1</a:t>
            </a:r>
            <a:r>
              <a:rPr lang="zh-CN" altLang="en-US" sz="2800">
                <a:latin typeface="微软雅黑" pitchFamily="34" charset="-122"/>
              </a:rPr>
              <a:t>次，静脉及口服共计疗程</a:t>
            </a:r>
            <a:r>
              <a:rPr lang="en-US" altLang="zh-CN" sz="2800">
                <a:latin typeface="微软雅黑" pitchFamily="34" charset="-122"/>
              </a:rPr>
              <a:t>7-10 </a:t>
            </a:r>
            <a:r>
              <a:rPr lang="zh-CN" altLang="en-US" sz="2800">
                <a:latin typeface="微软雅黑" pitchFamily="34" charset="-122"/>
              </a:rPr>
              <a:t>日。由静脉给药改为口服的时间应</a:t>
            </a:r>
            <a:r>
              <a:rPr lang="zh-CN" altLang="en-US" sz="2800" b="1">
                <a:solidFill>
                  <a:srgbClr val="FF0000"/>
                </a:solidFill>
                <a:latin typeface="微软雅黑" pitchFamily="34" charset="-122"/>
              </a:rPr>
              <a:t>由医生根据临床疗效</a:t>
            </a:r>
            <a:r>
              <a:rPr lang="zh-CN" altLang="en-US" sz="2800">
                <a:latin typeface="微软雅黑" pitchFamily="34" charset="-122"/>
              </a:rPr>
              <a:t>来判断。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706438"/>
            <a:ext cx="8229600" cy="1066800"/>
          </a:xfrm>
        </p:spPr>
        <p:txBody>
          <a:bodyPr/>
          <a:lstStyle/>
          <a:p>
            <a:r>
              <a:rPr lang="zh-CN" altLang="en-US">
                <a:ea typeface="宋体" charset="-122"/>
              </a:rPr>
              <a:t> </a:t>
            </a:r>
          </a:p>
        </p:txBody>
      </p:sp>
      <p:sp>
        <p:nvSpPr>
          <p:cNvPr id="30722" name="Rectangle 3"/>
          <p:cNvSpPr>
            <a:spLocks noGrp="1"/>
          </p:cNvSpPr>
          <p:nvPr>
            <p:ph type="body" idx="4294967295"/>
          </p:nvPr>
        </p:nvSpPr>
        <p:spPr>
          <a:xfrm>
            <a:off x="323850" y="1484313"/>
            <a:ext cx="8229600" cy="4464050"/>
          </a:xfrm>
        </p:spPr>
        <p:txBody>
          <a:bodyPr/>
          <a:lstStyle/>
          <a:p>
            <a:pPr>
              <a:lnSpc>
                <a:spcPct val="120000"/>
              </a:lnSpc>
              <a:buFont typeface="Georgia" pitchFamily="18" charset="0"/>
              <a:buNone/>
            </a:pPr>
            <a:r>
              <a:rPr lang="zh-CN" altLang="en-US">
                <a:ea typeface="宋体" charset="-122"/>
              </a:rPr>
              <a:t>    序贯治疗：又称“转换治疗”，是20世纪80年代由  和欧洲学者提出的一种新的治疗方法，指使用药物治疗疾病时，初期采用胃肠外给药（静脉注射）2～3天，待临床症状基本稳定、病情改善后，改为口服药物治疗。 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7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706438"/>
            <a:ext cx="8229600" cy="1066800"/>
          </a:xfrm>
        </p:spPr>
        <p:txBody>
          <a:bodyPr/>
          <a:lstStyle/>
          <a:p>
            <a:pPr eaLnBrk="1" hangingPunct="1"/>
            <a:r>
              <a:rPr lang="zh-CN" altLang="en-US" sz="3200" b="1">
                <a:ea typeface="宋体" charset="-122"/>
              </a:rPr>
              <a:t> 阿奇霉素的配制</a:t>
            </a:r>
            <a:r>
              <a:rPr lang="zh-CN" altLang="en-US">
                <a:ea typeface="宋体" charset="-122"/>
              </a:rPr>
              <a:t> </a:t>
            </a:r>
          </a:p>
        </p:txBody>
      </p:sp>
      <p:sp>
        <p:nvSpPr>
          <p:cNvPr id="34818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844675"/>
            <a:ext cx="8229600" cy="4464050"/>
          </a:xfrm>
        </p:spPr>
        <p:txBody>
          <a:bodyPr/>
          <a:lstStyle/>
          <a:p>
            <a:pPr eaLnBrk="1" hangingPunct="1">
              <a:lnSpc>
                <a:spcPct val="130000"/>
              </a:lnSpc>
              <a:buFont typeface="Georgia" pitchFamily="18" charset="0"/>
              <a:buNone/>
            </a:pPr>
            <a:r>
              <a:rPr lang="zh-CN" altLang="en-US">
                <a:ea typeface="宋体" charset="-122"/>
              </a:rPr>
              <a:t>       </a:t>
            </a:r>
            <a:r>
              <a:rPr lang="zh-CN" altLang="en-US" sz="2800">
                <a:solidFill>
                  <a:schemeClr val="tx1"/>
                </a:solidFill>
                <a:latin typeface="微软雅黑" pitchFamily="34" charset="-122"/>
              </a:rPr>
              <a:t>将</a:t>
            </a:r>
            <a:r>
              <a:rPr lang="en-US" altLang="zh-CN" sz="2800">
                <a:solidFill>
                  <a:schemeClr val="tx1"/>
                </a:solidFill>
                <a:latin typeface="微软雅黑" pitchFamily="34" charset="-122"/>
              </a:rPr>
              <a:t>5ml </a:t>
            </a:r>
            <a:r>
              <a:rPr lang="zh-CN" altLang="en-US" sz="2800">
                <a:solidFill>
                  <a:schemeClr val="tx1"/>
                </a:solidFill>
                <a:latin typeface="微软雅黑" pitchFamily="34" charset="-122"/>
              </a:rPr>
              <a:t>的</a:t>
            </a:r>
            <a:r>
              <a:rPr lang="en-US" altLang="zh-CN" sz="2800">
                <a:solidFill>
                  <a:schemeClr val="tx1"/>
                </a:solidFill>
                <a:latin typeface="微软雅黑" pitchFamily="34" charset="-122"/>
              </a:rPr>
              <a:t>100mg/ml </a:t>
            </a:r>
            <a:r>
              <a:rPr lang="zh-CN" altLang="en-US" sz="2800">
                <a:solidFill>
                  <a:schemeClr val="tx1"/>
                </a:solidFill>
                <a:latin typeface="微软雅黑" pitchFamily="34" charset="-122"/>
              </a:rPr>
              <a:t>阿奇霉素溶液加入生理盐水、</a:t>
            </a:r>
            <a:r>
              <a:rPr lang="en-US" altLang="zh-CN" sz="2800">
                <a:solidFill>
                  <a:schemeClr val="tx1"/>
                </a:solidFill>
                <a:latin typeface="微软雅黑" pitchFamily="34" charset="-122"/>
              </a:rPr>
              <a:t>5%</a:t>
            </a:r>
            <a:r>
              <a:rPr lang="zh-CN" altLang="en-US" sz="2800">
                <a:solidFill>
                  <a:schemeClr val="tx1"/>
                </a:solidFill>
                <a:latin typeface="微软雅黑" pitchFamily="34" charset="-122"/>
              </a:rPr>
              <a:t>糖水、</a:t>
            </a:r>
            <a:r>
              <a:rPr lang="en-US" altLang="zh-CN" sz="2800">
                <a:solidFill>
                  <a:schemeClr val="tx1"/>
                </a:solidFill>
                <a:latin typeface="微软雅黑" pitchFamily="34" charset="-122"/>
              </a:rPr>
              <a:t>10%</a:t>
            </a:r>
            <a:r>
              <a:rPr lang="zh-CN" altLang="en-US" sz="2800">
                <a:solidFill>
                  <a:schemeClr val="tx1"/>
                </a:solidFill>
                <a:latin typeface="微软雅黑" pitchFamily="34" charset="-122"/>
              </a:rPr>
              <a:t>糖水或平衡液等任何一种溶液中，溶液的量应适当，制备成的阿奇霉素溶液。</a:t>
            </a:r>
          </a:p>
          <a:p>
            <a:pPr eaLnBrk="1" hangingPunct="1">
              <a:lnSpc>
                <a:spcPct val="130000"/>
              </a:lnSpc>
              <a:buFont typeface="Georgia" pitchFamily="18" charset="0"/>
              <a:buNone/>
            </a:pPr>
            <a:r>
              <a:rPr lang="zh-CN" altLang="en-US" sz="2800">
                <a:solidFill>
                  <a:schemeClr val="tx1"/>
                </a:solidFill>
                <a:latin typeface="微软雅黑" pitchFamily="34" charset="-122"/>
              </a:rPr>
              <a:t>    最终输液浓度（</a:t>
            </a:r>
            <a:r>
              <a:rPr lang="en-US" altLang="zh-CN" sz="2800">
                <a:solidFill>
                  <a:schemeClr val="tx1"/>
                </a:solidFill>
                <a:latin typeface="微软雅黑" pitchFamily="34" charset="-122"/>
              </a:rPr>
              <a:t>mg/Ml</a:t>
            </a:r>
            <a:r>
              <a:rPr lang="zh-CN" altLang="en-US" sz="2800">
                <a:solidFill>
                  <a:schemeClr val="tx1"/>
                </a:solidFill>
                <a:latin typeface="微软雅黑" pitchFamily="34" charset="-122"/>
              </a:rPr>
              <a:t>） 稀释液的量（</a:t>
            </a:r>
            <a:r>
              <a:rPr lang="en-US" altLang="zh-CN" sz="2800">
                <a:solidFill>
                  <a:schemeClr val="tx1"/>
                </a:solidFill>
                <a:latin typeface="微软雅黑" pitchFamily="34" charset="-122"/>
              </a:rPr>
              <a:t>ml</a:t>
            </a:r>
            <a:r>
              <a:rPr lang="zh-CN" altLang="en-US" sz="2800">
                <a:solidFill>
                  <a:schemeClr val="tx1"/>
                </a:solidFill>
                <a:latin typeface="微软雅黑" pitchFamily="34" charset="-122"/>
              </a:rPr>
              <a:t>）</a:t>
            </a:r>
            <a:endParaRPr lang="zh-CN" altLang="de-DE" sz="2800">
              <a:solidFill>
                <a:schemeClr val="tx1"/>
              </a:solidFill>
              <a:latin typeface="微软雅黑" pitchFamily="34" charset="-122"/>
            </a:endParaRPr>
          </a:p>
          <a:p>
            <a:pPr eaLnBrk="1" hangingPunct="1">
              <a:lnSpc>
                <a:spcPct val="130000"/>
              </a:lnSpc>
              <a:buFont typeface="Georgia" pitchFamily="18" charset="0"/>
              <a:buNone/>
            </a:pPr>
            <a:endParaRPr lang="zh-CN" altLang="de-DE" sz="2800">
              <a:solidFill>
                <a:schemeClr val="tx1"/>
              </a:solidFill>
              <a:latin typeface="微软雅黑" pitchFamily="34" charset="-122"/>
            </a:endParaRPr>
          </a:p>
          <a:p>
            <a:pPr eaLnBrk="1" hangingPunct="1">
              <a:lnSpc>
                <a:spcPct val="130000"/>
              </a:lnSpc>
              <a:buFont typeface="Georgia" pitchFamily="18" charset="0"/>
              <a:buNone/>
            </a:pPr>
            <a:endParaRPr lang="zh-CN" altLang="en-US" sz="2800">
              <a:solidFill>
                <a:schemeClr val="tx1"/>
              </a:solidFill>
              <a:latin typeface="微软雅黑" pitchFamily="34" charset="-122"/>
            </a:endParaRPr>
          </a:p>
          <a:p>
            <a:pPr eaLnBrk="1" hangingPunct="1"/>
            <a:endParaRPr lang="zh-CN" altLang="en-US" sz="2800">
              <a:solidFill>
                <a:schemeClr val="tx1"/>
              </a:solidFill>
              <a:latin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1" name="标题 1"/>
          <p:cNvSpPr>
            <a:spLocks noGrp="1"/>
          </p:cNvSpPr>
          <p:nvPr>
            <p:ph type="title" idx="4294967295"/>
          </p:nvPr>
        </p:nvSpPr>
        <p:spPr>
          <a:xfrm>
            <a:off x="457200" y="706438"/>
            <a:ext cx="8229600" cy="1066800"/>
          </a:xfrm>
        </p:spPr>
        <p:txBody>
          <a:bodyPr/>
          <a:lstStyle/>
          <a:p>
            <a:pPr eaLnBrk="1" hangingPunct="1"/>
            <a:r>
              <a:rPr lang="zh-CN" altLang="en-US"/>
              <a:t>阿奇霉素在儿科应用的注意事项</a:t>
            </a:r>
          </a:p>
        </p:txBody>
      </p:sp>
      <p:sp>
        <p:nvSpPr>
          <p:cNvPr id="35842" name="内容占位符 2"/>
          <p:cNvSpPr>
            <a:spLocks noGrp="1"/>
          </p:cNvSpPr>
          <p:nvPr>
            <p:ph idx="4294967295"/>
          </p:nvPr>
        </p:nvSpPr>
        <p:spPr>
          <a:xfrm>
            <a:off x="457200" y="1844675"/>
            <a:ext cx="8229600" cy="4464050"/>
          </a:xfrm>
        </p:spPr>
        <p:txBody>
          <a:bodyPr/>
          <a:lstStyle/>
          <a:p>
            <a:pPr eaLnBrk="1" hangingPunct="1"/>
            <a:r>
              <a:rPr lang="zh-CN" altLang="en-US"/>
              <a:t>儿童输液临床常常应用的浓度，输液时间大于</a:t>
            </a:r>
            <a:r>
              <a:rPr lang="en-US" altLang="zh-CN"/>
              <a:t>1</a:t>
            </a:r>
            <a:r>
              <a:rPr lang="zh-CN" altLang="en-US"/>
              <a:t>小时</a:t>
            </a:r>
            <a:endParaRPr lang="en-US" altLang="zh-CN"/>
          </a:p>
          <a:p>
            <a:pPr eaLnBrk="1" hangingPunct="1"/>
            <a:endParaRPr lang="zh-CN" altLang="en-US" sz="900"/>
          </a:p>
          <a:p>
            <a:pPr eaLnBrk="1" hangingPunct="1"/>
            <a:r>
              <a:rPr lang="zh-CN" altLang="en-US"/>
              <a:t>主要是因为高浓度（）的液体对患病儿童的血管刺激性较大，输液反应增加，儿童不易耐受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7817" y="3861048"/>
            <a:ext cx="3488367" cy="2520345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https://d.book118.com/816001223144010033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1母版">
  <a:themeElements>
    <a:clrScheme name="波形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视点">
      <a:majorFont>
        <a:latin typeface="Verdana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暗香扑面">
      <a:fillStyleLst>
        <a:solidFill>
          <a:schemeClr val="phClr"/>
        </a:solidFill>
        <a:gradFill rotWithShape="1">
          <a:gsLst>
            <a:gs pos="0">
              <a:schemeClr val="phClr">
                <a:tint val="98000"/>
                <a:satMod val="220000"/>
              </a:schemeClr>
            </a:gs>
            <a:gs pos="31000">
              <a:schemeClr val="phClr">
                <a:tint val="30000"/>
                <a:satMod val="150000"/>
              </a:schemeClr>
            </a:gs>
            <a:gs pos="91000">
              <a:schemeClr val="phClr">
                <a:tint val="96000"/>
              </a:schemeClr>
            </a:gs>
          </a:gsLst>
          <a:path path="circle">
            <a:fillToRect l="50000" t="150000" r="50000"/>
          </a:path>
        </a:gradFill>
        <a:blipFill>
          <a:blip r:embed="rId1">
            <a:duotone>
              <a:schemeClr val="phClr">
                <a:shade val="28000"/>
                <a:satMod val="100000"/>
              </a:schemeClr>
              <a:schemeClr val="phClr">
                <a:tint val="100000"/>
                <a:satMod val="200000"/>
              </a:schemeClr>
            </a:duotone>
          </a:blip>
          <a:tile tx="0" ty="0" sx="80000" sy="8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10000"/>
              </a:schemeClr>
            </a:glow>
          </a:effectLst>
        </a:effectStyle>
        <a:effectStyle>
          <a:effectLst>
            <a:outerShdw blurRad="34925" dist="31750" dir="5400000" algn="tl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flood" dir="t">
              <a:rot lat="0" lon="0" rev="5400000"/>
            </a:lightRig>
          </a:scene3d>
          <a:sp3d contourW="9525" prstMaterial="dkEdge">
            <a:bevelT w="12000" h="24150"/>
            <a:contourClr>
              <a:schemeClr val="phClr">
                <a:satMod val="110000"/>
              </a:schemeClr>
            </a:contourClr>
          </a:sp3d>
        </a:effectStyle>
        <a:effectStyle>
          <a:effectLst>
            <a:outerShdw blurRad="50800" dist="31750" dir="5400000" algn="tl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flood" dir="t">
              <a:rot lat="0" lon="0" rev="5400000"/>
            </a:lightRig>
          </a:scene3d>
          <a:sp3d contourW="18700" prstMaterial="dkEdge">
            <a:bevelT w="44450" h="80600"/>
            <a:contourClr>
              <a:schemeClr val="phClr"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r:embed="rId2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Verdana</vt:lpstr>
      <vt:lpstr>微软雅黑</vt:lpstr>
      <vt:lpstr>Georgia</vt:lpstr>
      <vt:lpstr>Wingdings 2</vt:lpstr>
      <vt:lpstr>宋体</vt:lpstr>
      <vt:lpstr>Office Theme</vt:lpstr>
      <vt:lpstr>阿奇霉素在临床中的应用</vt:lpstr>
      <vt:lpstr>阿奇霉素概述</vt:lpstr>
      <vt:lpstr>阿奇霉素—独特的结构式使得抗菌活性倍增</vt:lpstr>
      <vt:lpstr>阿奇霉素的药效学——阿奇霉素抗菌活性强</vt:lpstr>
      <vt:lpstr>出色的药代动力学保证阿奇霉素在感染部位的有效分布</vt:lpstr>
      <vt:lpstr>阿奇霉素的药物清除</vt:lpstr>
      <vt:lpstr>阿奇霉素的临床应用</vt:lpstr>
      <vt:lpstr>阿奇霉素的临床应用</vt:lpstr>
      <vt:lpstr>阿奇霉素抗菌谱广——覆盖临床常见致病菌及非典型致病菌</vt:lpstr>
      <vt:lpstr>阿奇霉素在成人科室的应用</vt:lpstr>
      <vt:lpstr>阿奇霉素的临床应用</vt:lpstr>
      <vt:lpstr>用法用量 </vt:lpstr>
      <vt:lpstr> </vt:lpstr>
      <vt:lpstr> 阿奇霉素的配制 </vt:lpstr>
      <vt:lpstr>阿奇霉素在儿科应用的注意事项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2024-09-02T07:14:10.027</cp:lastPrinted>
  <dcterms:created xsi:type="dcterms:W3CDTF">2024-09-01T23:14:10Z</dcterms:created>
  <dcterms:modified xsi:type="dcterms:W3CDTF">2024-09-01T23:14:12Z</dcterms:modified>
</cp:coreProperties>
</file>