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bin" ContentType="application/vnd.ms-office.activeX"/>
  <Default Extension="vml" ContentType="application/vnd.openxmlformats-officedocument.vmlDrawing"/>
  <Default Extension="png" ContentType="image/png"/>
  <Default Extension="gif" ContentType="image/gi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activeX/activeX1.xml" ContentType="application/vnd.ms-office.activeX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8" r:id="rId2"/>
    <p:sldMasterId id="2147483755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9144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3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activeX/_rels/activeX1.xml.rels>&#65279;<?xml version="1.0" encoding="utf-8" standalone="yes"?><Relationships xmlns="http://schemas.openxmlformats.org/package/2006/relationships"><Relationship Id="rId1" Type="http://schemas.microsoft.com/office/2006/relationships/activeXControlBinary" Target="activeX1.bin" /></Relationships>
</file>

<file path=ppt/activeX/activeX1.xml><?xml version="1.0" encoding="utf-8"?>
<ax:ocx xmlns:r="http://schemas.openxmlformats.org/officeDocument/2006/relationships" xmlns:ax="http://schemas.microsoft.com/office/2006/activeX" ax:classid="{d27cdb6e-ae6d-11cf-96b8-444553540000}" r:id="rId1" ax:persistence="persistStorage"/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450AF-9CC6-4E96-B9CD-AA0B8C931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13B3F-9D7C-438A-8EA0-3F0A983DA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F633E-DE56-4A5D-869C-FB2C9687C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9BF51-0FBF-4A64-8B35-35F61E63A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0EB92B-69B0-4EB8-974C-9151F4C8C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9E3853-0EBE-4E73-A309-06DE2C641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965693-17D4-4F91-B4F5-78CADD579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D1ECD-80A7-4126-A476-05F184146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FD7FB-FF2C-41A0-B22F-1F35823DB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E13F4-3907-468D-8C06-8B10C693D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2A911-1DB6-4BB8-A1BA-D6D08956D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2640C0FC-3CE2-407D-A18C-C5C79C371F2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2640C0FC-3CE2-407D-A18C-C5C79C371F2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2640C0FC-3CE2-407D-A18C-C5C79C371F2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2640C0FC-3CE2-407D-A18C-C5C79C371F2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2640C0FC-3CE2-407D-A18C-C5C79C371F2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2640C0FC-3CE2-407D-A18C-C5C79C371F2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2640C0FC-3CE2-407D-A18C-C5C79C371F2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2640C0FC-3CE2-407D-A18C-C5C79C371F2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2640C0FC-3CE2-407D-A18C-C5C79C371F2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2640C0FC-3CE2-407D-A18C-C5C79C371F2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2640C0FC-3CE2-407D-A18C-C5C79C371F2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89090" name="标题 89089"/>
          <p:cNvSpPr/>
          <p:nvPr>
            <p:ph type="ctrTitle"/>
          </p:nvPr>
        </p:nvSpPr>
        <p:spPr>
          <a:xfrm>
            <a:off x="3962400" y="1066800"/>
            <a:ext cx="4648200" cy="1981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89091" name="副标题 89090"/>
          <p:cNvSpPr/>
          <p:nvPr>
            <p:ph type="subTitle" idx="1"/>
          </p:nvPr>
        </p:nvSpPr>
        <p:spPr>
          <a:xfrm>
            <a:off x="3962400" y="3657600"/>
            <a:ext cx="4572000" cy="1676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89092" name="日期占位符 89091"/>
          <p:cNvSpPr/>
          <p:nvPr>
            <p:ph type="dt" sz="half" idx="2"/>
          </p:nvPr>
        </p:nvSpPr>
        <p:spPr>
          <a:xfrm>
            <a:off x="301625" y="60769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sz="1400"/>
          </a:p>
        </p:txBody>
      </p:sp>
      <p:sp>
        <p:nvSpPr>
          <p:cNvPr id="89093" name="页脚占位符 89092"/>
          <p:cNvSpPr/>
          <p:nvPr>
            <p:ph type="ftr" sz="quarter" idx="3"/>
          </p:nvPr>
        </p:nvSpPr>
        <p:spPr>
          <a:xfrm>
            <a:off x="3124200" y="6076950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endParaRPr sz="1400"/>
          </a:p>
        </p:txBody>
      </p:sp>
      <p:sp>
        <p:nvSpPr>
          <p:cNvPr id="89094" name="灯片编号占位符 89093"/>
          <p:cNvSpPr/>
          <p:nvPr>
            <p:ph type="sldNum" sz="quarter" idx="4"/>
          </p:nvPr>
        </p:nvSpPr>
        <p:spPr>
          <a:xfrm>
            <a:off x="6553200" y="60769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45E6F079-C374-4C2C-9EAF-54D74182E46D}" type="slidenum">
              <a:rPr sz="1400"/>
              <a:t/>
            </a:fld>
            <a:endParaRPr sz="1400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4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endParaRPr sz="14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image" Target="../media/image2.jpeg" /><Relationship Id="rId8" Type="http://schemas.openxmlformats.org/officeDocument/2006/relationships/image" Target="../media/image1.jpeg" /><Relationship Id="rId9" Type="http://schemas.openxmlformats.org/officeDocument/2006/relationships/image" Target="../media/image3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8194" name="标题 1025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400" b="0" i="0" u="none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8195" name="文本占位符 1026"/>
          <p:cNvSpPr/>
          <p:nvPr>
            <p:ph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32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2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8196" name="日期占位符 1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 altLang="en-US" sz="1800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7" name="页脚占位符 2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 altLang="en-US" sz="1800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8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 altLang="en-US" sz="1800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2640C0FC-3CE2-407D-A18C-C5C79C371F28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88066" name="标题 88065"/>
          <p:cNvSpPr/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88067" name="文本占位符 88066"/>
          <p:cNvSpPr/>
          <p:nvPr>
            <p:ph type="body" idx="1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88068" name="日期占位符 88067"/>
          <p:cNvSpPr/>
          <p:nvPr>
            <p:ph type="dt" sz="half" idx="2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88069" name="页脚占位符 88068"/>
          <p:cNvSpPr/>
          <p:nvPr>
            <p:ph type="ftr" sz="quarter" idx="3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sz="1400"/>
          </a:p>
        </p:txBody>
      </p:sp>
      <p:sp>
        <p:nvSpPr>
          <p:cNvPr id="88070" name="灯片编号占位符 88069"/>
          <p:cNvSpPr/>
          <p:nvPr>
            <p:ph type="sldNum" sz="quarter" idx="4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58D2B043-30FF-4B1A-B632-7C4B041E6523}" type="slidenum">
              <a:rPr sz="1400"/>
              <a:t/>
            </a:fld>
            <a:endParaRPr sz="1400"/>
          </a:p>
        </p:txBody>
      </p:sp>
      <p:pic>
        <p:nvPicPr>
          <p:cNvPr id="88071" name="图片 88070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pic>
        <p:nvPicPr>
          <p:cNvPr id="88072" name="图片 88071"/>
          <p:cNvPicPr/>
          <p:nvPr/>
        </p:nvPicPr>
        <p:blipFill>
          <a:blip r:embed="rId8"/>
          <a:stretch>
            <a:fillRect/>
          </a:stretch>
        </p:blipFill>
        <p:spPr>
          <a:xfrm>
            <a:off x="1270000" y="2540000"/>
            <a:ext cx="9144000" cy="514350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v"/>
        <a:defRPr kumimoji="0" sz="32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anose="05000000000000000000" pitchFamily="2" charset="2"/>
        <a:buChar char=""/>
        <a:defRPr kumimoji="0" sz="28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kumimoji="0" sz="24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"/>
        <a:defRPr kumimoji="0" sz="20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kumimoji="0" sz="20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4.jpeg" /><Relationship Id="rId3" Type="http://schemas.openxmlformats.org/officeDocument/2006/relationships/image" Target="../media/image5.gi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hyperlink" Target="../../../../../&#27491;&#30830;&#25805;&#20316;1.swf" TargetMode="Ex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6.jpeg" /><Relationship Id="rId3" Type="http://schemas.openxmlformats.org/officeDocument/2006/relationships/tags" Target="../tags/tag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7.jpeg" /><Relationship Id="rId3" Type="http://schemas.openxmlformats.org/officeDocument/2006/relationships/tags" Target="../tags/tag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control" Target="../activeX/activeX1.xml" /><Relationship Id="rId3" Type="http://schemas.openxmlformats.org/officeDocument/2006/relationships/image" Target="../media/image9.wmf" /><Relationship Id="rId4" Type="http://schemas.openxmlformats.org/officeDocument/2006/relationships/vmlDrawing" Target="../drawings/vmlDrawing1.v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0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20230000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/>
          <p:cNvSpPr/>
          <p:nvPr/>
        </p:nvSpPr>
        <p:spPr>
          <a:xfrm>
            <a:off x="127000" y="127000"/>
            <a:ext cx="8890000" cy="660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algn="ctr"/>
            <a:r>
              <a:rPr sz="4400">
                <a:solidFill>
                  <a:srgbClr val="000000"/>
                </a:solidFill>
                <a:ea typeface="华文宋体"/>
              </a:rPr>
              <a:t>制取氧气实验步骤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标题 33793"/>
          <p:cNvSpPr/>
          <p:nvPr>
            <p:ph type="title"/>
          </p:nvPr>
        </p:nvSpPr>
        <p:spPr>
          <a:xfrm>
            <a:off x="1042988" y="1196975"/>
            <a:ext cx="7416800" cy="33782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sz="6600" b="1">
                <a:solidFill>
                  <a:srgbClr val="000000"/>
                </a:solidFill>
                <a:ea typeface="方正姚体" pitchFamily="2" charset="-122"/>
              </a:rPr>
              <a:t>实验室制氧气得方法就是什么？</a:t>
            </a:r>
          </a:p>
        </p:txBody>
      </p:sp>
      <p:sp>
        <p:nvSpPr>
          <p:cNvPr id="3379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379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文本占位符 34817"/>
          <p:cNvSpPr/>
          <p:nvPr>
            <p:ph type="body" idx="4294967295"/>
          </p:nvPr>
        </p:nvSpPr>
        <p:spPr>
          <a:xfrm>
            <a:off x="250825" y="1484312"/>
            <a:ext cx="8893175" cy="511333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 sz="7200" b="1">
                <a:solidFill>
                  <a:srgbClr val="000000"/>
                </a:solidFill>
                <a:ea typeface="华文隶书" pitchFamily="2" charset="-122"/>
              </a:rPr>
              <a:t>1、 分解过氧化氢溶液</a:t>
            </a:r>
          </a:p>
          <a:p>
            <a:pPr lvl="0">
              <a:buNone/>
            </a:pPr>
            <a:r>
              <a:rPr sz="7200" b="1">
                <a:solidFill>
                  <a:srgbClr val="000000"/>
                </a:solidFill>
                <a:ea typeface="华文隶书" pitchFamily="2" charset="-122"/>
              </a:rPr>
              <a:t>2、 加热氯酸钾</a:t>
            </a:r>
          </a:p>
          <a:p>
            <a:pPr lvl="0">
              <a:buNone/>
            </a:pPr>
            <a:r>
              <a:rPr sz="7200" b="1">
                <a:solidFill>
                  <a:srgbClr val="000000"/>
                </a:solidFill>
                <a:ea typeface="华文隶书" pitchFamily="2" charset="-122"/>
              </a:rPr>
              <a:t>3、 加热高锰酸钾</a:t>
            </a:r>
          </a:p>
        </p:txBody>
      </p:sp>
      <p:sp>
        <p:nvSpPr>
          <p:cNvPr id="3481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482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标题 35841"/>
          <p:cNvSpPr/>
          <p:nvPr>
            <p:ph type="title"/>
          </p:nvPr>
        </p:nvSpPr>
        <p:spPr>
          <a:xfrm>
            <a:off x="250825" y="2205038"/>
            <a:ext cx="9144000" cy="113982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sz="5400" b="1">
                <a:solidFill>
                  <a:srgbClr val="000000"/>
                </a:solidFill>
                <a:ea typeface="方正姚体" pitchFamily="2" charset="-122"/>
              </a:rPr>
              <a:t>实验室制氧气得原理就是什么？</a:t>
            </a:r>
          </a:p>
        </p:txBody>
      </p:sp>
      <p:sp>
        <p:nvSpPr>
          <p:cNvPr id="3584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584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标题 36865"/>
          <p:cNvSpPr/>
          <p:nvPr>
            <p:ph type="title"/>
          </p:nvPr>
        </p:nvSpPr>
        <p:spPr>
          <a:xfrm>
            <a:off x="1676400" y="0"/>
            <a:ext cx="4648200" cy="9144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sz="5400" b="1">
                <a:solidFill>
                  <a:srgbClr val="000000"/>
                </a:solidFill>
                <a:ea typeface="华文新魏" pitchFamily="2" charset="-122"/>
              </a:rPr>
              <a:t>反应原理</a:t>
            </a:r>
          </a:p>
        </p:txBody>
      </p:sp>
      <p:grpSp>
        <p:nvGrpSpPr>
          <p:cNvPr id="36867" name="组合 36866"/>
          <p:cNvGrpSpPr/>
          <p:nvPr/>
        </p:nvGrpSpPr>
        <p:grpSpPr>
          <a:xfrm>
            <a:off x="1295400" y="914400"/>
            <a:ext cx="6629400" cy="835025"/>
            <a:chOff x="336" y="816"/>
            <a:chExt cx="4176" cy="526"/>
          </a:xfrm>
        </p:grpSpPr>
        <p:cxnSp>
          <p:nvCxnSpPr>
            <p:cNvPr id="36868" name="直接连接符 36867"/>
            <p:cNvCxnSpPr/>
            <p:nvPr/>
          </p:nvCxnSpPr>
          <p:spPr>
            <a:xfrm>
              <a:off x="1584" y="1152"/>
              <a:ext cx="998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36869" name="矩形 36868"/>
            <p:cNvSpPr/>
            <p:nvPr/>
          </p:nvSpPr>
          <p:spPr>
            <a:xfrm>
              <a:off x="1584" y="816"/>
              <a:ext cx="897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ctr" rtl="0" eaLnBrk="1" hangingPunct="1">
                <a:defRPr kumimoji="0" lang="zh-CN" altLang="en-US" sz="12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kumimoji="1" sz="2400" b="1">
                  <a:solidFill>
                    <a:srgbClr val="000000"/>
                  </a:solidFill>
                  <a:ea typeface="黑体" panose="02010609060101010101" pitchFamily="49" charset="-122"/>
                </a:rPr>
                <a:t>二氧化锰</a:t>
              </a:r>
            </a:p>
          </p:txBody>
        </p:sp>
        <p:sp>
          <p:nvSpPr>
            <p:cNvPr id="36870" name="矩形 36869"/>
            <p:cNvSpPr/>
            <p:nvPr/>
          </p:nvSpPr>
          <p:spPr>
            <a:xfrm>
              <a:off x="336" y="1008"/>
              <a:ext cx="1200" cy="33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ctr" rtl="0" eaLnBrk="1" hangingPunct="1">
                <a:defRPr kumimoji="0" lang="zh-CN" altLang="en-US" sz="12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lvl="0">
                <a:lnSpc>
                  <a:spcPct val="90000"/>
                </a:lnSpc>
                <a:spcBef>
                  <a:spcPct val="20000"/>
                </a:spcBef>
                <a:buClr>
                  <a:schemeClr val="hlink"/>
                </a:buClr>
                <a:buSzPct val="60000"/>
                <a:buFont typeface="Wingdings" panose="05000000000000000000" pitchFamily="2" charset="2"/>
              </a:pPr>
              <a:r>
                <a:rPr sz="3200" b="1">
                  <a:solidFill>
                    <a:srgbClr val="000000"/>
                  </a:solidFill>
                  <a:effectLst>
                    <a:outerShdw blurRad="38100" dist="38100" dir="2700000" algn="tl">
                      <a:schemeClr val="bg2"/>
                    </a:outerShdw>
                  </a:effectLst>
                  <a:latin typeface="Verdana" panose="020b0604030504040204" pitchFamily="34" charset="0"/>
                  <a:ea typeface="黑体" panose="02010609060101010101" pitchFamily="49" charset="-122"/>
                </a:rPr>
                <a:t>过氧化氢</a:t>
              </a:r>
            </a:p>
          </p:txBody>
        </p:sp>
        <p:sp>
          <p:nvSpPr>
            <p:cNvPr id="36871" name="矩形 36870"/>
            <p:cNvSpPr/>
            <p:nvPr/>
          </p:nvSpPr>
          <p:spPr>
            <a:xfrm>
              <a:off x="2688" y="1008"/>
              <a:ext cx="1824" cy="33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ctr" rtl="0" eaLnBrk="1" hangingPunct="1">
                <a:defRPr kumimoji="0" lang="zh-CN" altLang="en-US" sz="12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lvl="0">
                <a:lnSpc>
                  <a:spcPct val="90000"/>
                </a:lnSpc>
                <a:spcBef>
                  <a:spcPct val="20000"/>
                </a:spcBef>
                <a:buClr>
                  <a:schemeClr val="hlink"/>
                </a:buClr>
                <a:buSzPct val="60000"/>
                <a:buFont typeface="Wingdings" panose="05000000000000000000" pitchFamily="2" charset="2"/>
              </a:pPr>
              <a:r>
                <a:rPr sz="3200" b="1">
                  <a:solidFill>
                    <a:srgbClr val="000000"/>
                  </a:solidFill>
                  <a:effectLst>
                    <a:outerShdw blurRad="38100" dist="38100" dir="2700000" algn="tl">
                      <a:schemeClr val="bg2"/>
                    </a:outerShdw>
                  </a:effectLst>
                  <a:latin typeface="黑体" panose="02010609060101010101" pitchFamily="49" charset="-122"/>
                  <a:ea typeface="黑体" panose="02010609060101010101" pitchFamily="49" charset="-122"/>
                </a:rPr>
                <a:t>水   ＋  氧气</a:t>
              </a:r>
            </a:p>
          </p:txBody>
        </p:sp>
      </p:grpSp>
      <p:grpSp>
        <p:nvGrpSpPr>
          <p:cNvPr id="36872" name="组合 36871"/>
          <p:cNvGrpSpPr/>
          <p:nvPr/>
        </p:nvGrpSpPr>
        <p:grpSpPr>
          <a:xfrm>
            <a:off x="1066800" y="2743200"/>
            <a:ext cx="7315200" cy="1052512"/>
            <a:chOff x="576" y="1632"/>
            <a:chExt cx="4608" cy="663"/>
          </a:xfrm>
        </p:grpSpPr>
        <p:grpSp>
          <p:nvGrpSpPr>
            <p:cNvPr id="36873" name="组合 36872"/>
            <p:cNvGrpSpPr/>
            <p:nvPr/>
          </p:nvGrpSpPr>
          <p:grpSpPr>
            <a:xfrm>
              <a:off x="576" y="1632"/>
              <a:ext cx="2208" cy="663"/>
              <a:chOff x="480" y="1584"/>
              <a:chExt cx="2208" cy="663"/>
            </a:xfrm>
          </p:grpSpPr>
          <p:sp>
            <p:nvSpPr>
              <p:cNvPr id="36874" name="矩形 36873"/>
              <p:cNvSpPr/>
              <p:nvPr/>
            </p:nvSpPr>
            <p:spPr>
              <a:xfrm>
                <a:off x="480" y="1728"/>
                <a:ext cx="912" cy="365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ctr" rtl="0" eaLnBrk="1" hangingPunct="1">
                  <a:defRPr kumimoji="0" lang="zh-CN" altLang="en-US" sz="12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>
                <a:pPr lvl="0">
                  <a:spcBef>
                    <a:spcPct val="20000"/>
                  </a:spcBef>
                  <a:buClr>
                    <a:schemeClr val="hlink"/>
                  </a:buClr>
                  <a:buSzPct val="60000"/>
                  <a:buFont typeface="Wingdings" panose="05000000000000000000" pitchFamily="2" charset="2"/>
                </a:pPr>
                <a:r>
                  <a:rPr kumimoji="1" sz="3200" b="1">
                    <a:solidFill>
                      <a:srgbClr val="000000"/>
                    </a:solidFill>
                    <a:effectLst>
                      <a:outerShdw blurRad="38100" dist="38100" dir="2700000" algn="tl">
                        <a:schemeClr val="bg2"/>
                      </a:outerShdw>
                    </a:effectLst>
                    <a:latin typeface="Verdana" panose="020b0604030504040204" pitchFamily="34" charset="0"/>
                    <a:ea typeface="黑体" panose="02010609060101010101" pitchFamily="49" charset="-122"/>
                  </a:rPr>
                  <a:t>氯酸钾</a:t>
                </a:r>
              </a:p>
            </p:txBody>
          </p:sp>
          <p:grpSp>
            <p:nvGrpSpPr>
              <p:cNvPr id="36875" name="组合 36874"/>
              <p:cNvGrpSpPr/>
              <p:nvPr/>
            </p:nvGrpSpPr>
            <p:grpSpPr>
              <a:xfrm>
                <a:off x="1440" y="1584"/>
                <a:ext cx="1248" cy="663"/>
                <a:chOff x="1440" y="1584"/>
                <a:chExt cx="1248" cy="663"/>
              </a:xfrm>
            </p:grpSpPr>
            <p:cxnSp>
              <p:nvCxnSpPr>
                <p:cNvPr id="36876" name="直接连接符 36875"/>
                <p:cNvCxnSpPr/>
                <p:nvPr/>
              </p:nvCxnSpPr>
              <p:spPr>
                <a:xfrm>
                  <a:off x="1440" y="1920"/>
                  <a:ext cx="1248" cy="0"/>
                </a:xfrm>
                <a:prstGeom prst="line">
                  <a:avLst/>
                </a:prstGeom>
                <a:noFill/>
                <a:ln w="57150">
                  <a:solidFill>
                    <a:schemeClr val="tx1"/>
                  </a:solidFill>
                  <a:miter lim="800000"/>
                  <a:tailEnd type="triangle"/>
                </a:ln>
              </p:spPr>
            </p:cxnSp>
            <p:sp>
              <p:nvSpPr>
                <p:cNvPr id="36877" name="矩形 36876"/>
                <p:cNvSpPr/>
                <p:nvPr/>
              </p:nvSpPr>
              <p:spPr>
                <a:xfrm>
                  <a:off x="1680" y="1920"/>
                  <a:ext cx="726" cy="327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 algn="ctr" rtl="0" eaLnBrk="1" hangingPunct="1">
                    <a:defRPr kumimoji="0" lang="zh-CN" altLang="en-US" sz="12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</a:lstStyle>
                <a:p>
                  <a:pPr lvl="0">
                    <a:spcBef>
                      <a:spcPct val="50000"/>
                    </a:spcBef>
                  </a:pPr>
                  <a:r>
                    <a:rPr sz="2800" b="1">
                      <a:solidFill>
                        <a:srgbClr val="000000"/>
                      </a:solidFill>
                    </a:rPr>
                    <a:t>加热</a:t>
                  </a:r>
                </a:p>
              </p:txBody>
            </p:sp>
            <p:sp>
              <p:nvSpPr>
                <p:cNvPr id="36878" name="矩形 36877"/>
                <p:cNvSpPr/>
                <p:nvPr/>
              </p:nvSpPr>
              <p:spPr>
                <a:xfrm>
                  <a:off x="1488" y="1584"/>
                  <a:ext cx="1104" cy="288"/>
                </a:xfrm>
                <a:prstGeom prst="rect">
                  <a:avLst/>
                </a:prstGeom>
                <a:noFill/>
                <a:ln>
                  <a:noFill/>
                  <a:miter lim="800000"/>
                </a:ln>
              </p:spPr>
              <p:txBody>
                <a:bodyPr>
                  <a:spAutoFit/>
                </a:bodyPr>
                <a:lstStyle>
                  <a:defPPr algn="ctr" rtl="0" eaLnBrk="1" hangingPunct="1">
                    <a:defRPr kumimoji="0" lang="zh-CN" altLang="en-US" sz="12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</a:defRPr>
                  </a:lvl5pPr>
                </a:lstStyle>
                <a:p>
                  <a:pPr lvl="0">
                    <a:spcBef>
                      <a:spcPct val="50000"/>
                    </a:spcBef>
                  </a:pPr>
                  <a:r>
                    <a:rPr sz="2400" b="1">
                      <a:solidFill>
                        <a:srgbClr val="000000"/>
                      </a:solidFill>
                      <a:latin typeface="Verdana" panose="020b0604030504040204" pitchFamily="34" charset="0"/>
                      <a:ea typeface="黑体" panose="02010609060101010101" pitchFamily="49" charset="-122"/>
                    </a:rPr>
                    <a:t>二氧化锰</a:t>
                  </a:r>
                </a:p>
              </p:txBody>
            </p:sp>
          </p:grpSp>
        </p:grpSp>
        <p:sp>
          <p:nvSpPr>
            <p:cNvPr id="36879" name="矩形 36878"/>
            <p:cNvSpPr/>
            <p:nvPr/>
          </p:nvSpPr>
          <p:spPr>
            <a:xfrm>
              <a:off x="2784" y="1824"/>
              <a:ext cx="2400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ctr" rtl="0" eaLnBrk="1" hangingPunct="1">
                <a:defRPr kumimoji="0" lang="zh-CN" altLang="en-US" sz="12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lvl="0">
                <a:spcBef>
                  <a:spcPct val="20000"/>
                </a:spcBef>
                <a:buClr>
                  <a:schemeClr val="hlink"/>
                </a:buClr>
                <a:buSzPct val="60000"/>
                <a:buFont typeface="Wingdings" panose="05000000000000000000" pitchFamily="2" charset="2"/>
              </a:pPr>
              <a:r>
                <a:rPr kumimoji="1" sz="3200" b="1">
                  <a:solidFill>
                    <a:srgbClr val="000000"/>
                  </a:solidFill>
                  <a:effectLst>
                    <a:outerShdw blurRad="38100" dist="38100" dir="2700000" algn="tl">
                      <a:schemeClr val="bg2"/>
                    </a:outerShdw>
                  </a:effectLst>
                  <a:latin typeface="黑体" panose="02010609060101010101" pitchFamily="49" charset="-122"/>
                  <a:ea typeface="黑体" panose="02010609060101010101" pitchFamily="49" charset="-122"/>
                </a:rPr>
                <a:t>氯化钾  +   氧气</a:t>
              </a:r>
            </a:p>
          </p:txBody>
        </p:sp>
      </p:grpSp>
      <p:grpSp>
        <p:nvGrpSpPr>
          <p:cNvPr id="36893" name="组合 36892"/>
          <p:cNvGrpSpPr/>
          <p:nvPr/>
        </p:nvGrpSpPr>
        <p:grpSpPr>
          <a:xfrm>
            <a:off x="381000" y="4876800"/>
            <a:ext cx="8839200" cy="717550"/>
            <a:chOff x="192" y="2928"/>
            <a:chExt cx="5568" cy="452"/>
          </a:xfrm>
        </p:grpSpPr>
        <p:grpSp>
          <p:nvGrpSpPr>
            <p:cNvPr id="36894" name="组合 36893"/>
            <p:cNvGrpSpPr/>
            <p:nvPr/>
          </p:nvGrpSpPr>
          <p:grpSpPr>
            <a:xfrm>
              <a:off x="1440" y="2928"/>
              <a:ext cx="822" cy="336"/>
              <a:chOff x="1440" y="2928"/>
              <a:chExt cx="822" cy="336"/>
            </a:xfrm>
          </p:grpSpPr>
          <p:cxnSp>
            <p:nvCxnSpPr>
              <p:cNvPr id="36895" name="直接连接符 36894"/>
              <p:cNvCxnSpPr/>
              <p:nvPr/>
            </p:nvCxnSpPr>
            <p:spPr>
              <a:xfrm>
                <a:off x="1440" y="3264"/>
                <a:ext cx="816" cy="0"/>
              </a:xfrm>
              <a:prstGeom prst="line">
                <a:avLst/>
              </a:prstGeom>
              <a:noFill/>
              <a:ln w="57150">
                <a:solidFill>
                  <a:schemeClr val="tx1"/>
                </a:solidFill>
                <a:miter lim="800000"/>
                <a:tailEnd type="triangle"/>
              </a:ln>
            </p:spPr>
          </p:cxnSp>
          <p:sp>
            <p:nvSpPr>
              <p:cNvPr id="36896" name="矩形 36895"/>
              <p:cNvSpPr/>
              <p:nvPr/>
            </p:nvSpPr>
            <p:spPr>
              <a:xfrm>
                <a:off x="1536" y="2928"/>
                <a:ext cx="726" cy="327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ctr" rtl="0" eaLnBrk="1" hangingPunct="1">
                  <a:defRPr kumimoji="0" lang="zh-CN" altLang="en-US" sz="12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sz="2800" b="1">
                    <a:solidFill>
                      <a:srgbClr val="000000"/>
                    </a:solidFill>
                  </a:rPr>
                  <a:t>加热</a:t>
                </a:r>
              </a:p>
            </p:txBody>
          </p:sp>
        </p:grpSp>
        <p:sp>
          <p:nvSpPr>
            <p:cNvPr id="36897" name="矩形 36896"/>
            <p:cNvSpPr/>
            <p:nvPr/>
          </p:nvSpPr>
          <p:spPr>
            <a:xfrm>
              <a:off x="192" y="2976"/>
              <a:ext cx="1296" cy="40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ctr" rtl="0" eaLnBrk="1" hangingPunct="1">
                <a:defRPr kumimoji="0" lang="zh-CN" altLang="en-US" sz="12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sz="3600" b="1">
                  <a:solidFill>
                    <a:srgbClr val="000000"/>
                  </a:solidFill>
                  <a:effectLst>
                    <a:outerShdw blurRad="38100" dist="38100" dir="2700000" algn="tl">
                      <a:schemeClr val="bg2"/>
                    </a:outerShdw>
                  </a:effectLst>
                  <a:latin typeface="Verdana" panose="020b0604030504040204" pitchFamily="34" charset="0"/>
                  <a:ea typeface="黑体" panose="02010609060101010101" pitchFamily="49" charset="-122"/>
                </a:rPr>
                <a:t>高锰酸钾</a:t>
              </a:r>
            </a:p>
          </p:txBody>
        </p:sp>
        <p:sp>
          <p:nvSpPr>
            <p:cNvPr id="36898" name="矩形 36897"/>
            <p:cNvSpPr/>
            <p:nvPr/>
          </p:nvSpPr>
          <p:spPr>
            <a:xfrm>
              <a:off x="2256" y="2976"/>
              <a:ext cx="3504" cy="40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ctr" rtl="0" eaLnBrk="1" hangingPunct="1">
                <a:defRPr kumimoji="0" lang="zh-CN" altLang="en-US" sz="12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sz="3600" b="1">
                  <a:solidFill>
                    <a:srgbClr val="000000"/>
                  </a:solidFill>
                  <a:effectLst>
                    <a:outerShdw blurRad="38100" dist="38100" dir="2700000" algn="tl">
                      <a:schemeClr val="bg2"/>
                    </a:outerShdw>
                  </a:effectLst>
                  <a:latin typeface="Verdana" panose="020b0604030504040204" pitchFamily="34" charset="0"/>
                  <a:ea typeface="黑体" panose="02010609060101010101" pitchFamily="49" charset="-122"/>
                </a:rPr>
                <a:t>锰酸钾＋二氧化锰＋氧气</a:t>
              </a:r>
            </a:p>
          </p:txBody>
        </p:sp>
      </p:grpSp>
      <p:sp>
        <p:nvSpPr>
          <p:cNvPr id="3689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690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3" dur="5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8" dur="500"/>
                                        <p:tgtEl>
                                          <p:spTgt spid="36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23" dur="500"/>
                                        <p:tgtEl>
                                          <p:spTgt spid="36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1986" name="图片 41985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42014" name="图片 42013">
            <a:hlinkClick action="ppaction://noaction" tooltip="求一求"/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8316912" y="6548438"/>
            <a:ext cx="827088" cy="30956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2015" name="矩形 42014"/>
          <p:cNvSpPr/>
          <p:nvPr/>
        </p:nvSpPr>
        <p:spPr>
          <a:xfrm>
            <a:off x="5410200" y="304800"/>
            <a:ext cx="3276600" cy="1301750"/>
          </a:xfrm>
          <a:prstGeom prst="rect">
            <a:avLst/>
          </a:prstGeom>
          <a:noFill/>
          <a:ln w="50800">
            <a:solidFill>
              <a:srgbClr val="FFCC00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000000"/>
                </a:solidFill>
                <a:ea typeface="黑体" panose="02010609060101010101" pitchFamily="49" charset="-122"/>
              </a:rPr>
              <a:t>加热</a:t>
            </a:r>
            <a:r>
              <a:rPr sz="4000" b="1">
                <a:solidFill>
                  <a:srgbClr val="000000"/>
                </a:solidFill>
                <a:ea typeface="黑体" panose="02010609060101010101" pitchFamily="49" charset="-122"/>
              </a:rPr>
              <a:t>高锰酸钾</a:t>
            </a:r>
            <a:r>
              <a:rPr sz="3600" b="1">
                <a:solidFill>
                  <a:srgbClr val="000000"/>
                </a:solidFill>
                <a:ea typeface="黑体" panose="02010609060101010101" pitchFamily="49" charset="-122"/>
              </a:rPr>
              <a:t>制氧气装制图</a:t>
            </a:r>
          </a:p>
        </p:txBody>
      </p:sp>
      <p:sp>
        <p:nvSpPr>
          <p:cNvPr id="4201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201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base">
                                        <p:cTn id="12" dur="500"/>
                                        <p:tgtEl>
                                          <p:spTgt spid="42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0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115" name="文本占位符 90114"/>
          <p:cNvSpPr/>
          <p:nvPr>
            <p:ph type="body" idx="4294967295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sz="54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加热高锰酸钾制氧气</a:t>
            </a:r>
          </a:p>
          <a:p>
            <a:pPr lvl="0">
              <a:buNone/>
            </a:pPr>
            <a:r>
              <a:rPr sz="54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       </a:t>
            </a:r>
            <a:r>
              <a:rPr sz="60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实验步骤</a:t>
            </a:r>
          </a:p>
        </p:txBody>
      </p:sp>
      <p:sp>
        <p:nvSpPr>
          <p:cNvPr id="9011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9011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标题 45057"/>
          <p:cNvSpPr/>
          <p:nvPr>
            <p:ph type="title"/>
          </p:nvPr>
        </p:nvSpPr>
        <p:spPr>
          <a:xfrm>
            <a:off x="685800" y="76200"/>
            <a:ext cx="7772400" cy="1066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sz="6000" b="1">
                <a:solidFill>
                  <a:srgbClr val="000000"/>
                </a:solidFill>
                <a:ea typeface="黑体" panose="02010609060101010101" pitchFamily="49" charset="-122"/>
              </a:rPr>
              <a:t>思考题</a:t>
            </a:r>
          </a:p>
        </p:txBody>
      </p:sp>
      <p:sp>
        <p:nvSpPr>
          <p:cNvPr id="45059" name="内容占位符 45058"/>
          <p:cNvSpPr/>
          <p:nvPr>
            <p:ph idx="1"/>
          </p:nvPr>
        </p:nvSpPr>
        <p:spPr>
          <a:xfrm>
            <a:off x="228600" y="1219200"/>
            <a:ext cx="8458200" cy="5257800"/>
          </a:xfrm>
          <a:prstGeom prst="rect">
            <a:avLst/>
          </a:prstGeom>
          <a:noFill/>
          <a:ln w="53975">
            <a:solidFill>
              <a:srgbClr val="00FF00"/>
            </a:solidFill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1、装置气密性如何检查?</a:t>
            </a:r>
          </a:p>
          <a:p>
            <a:pPr lvl="0">
              <a:buNone/>
            </a:pPr>
            <a:r>
              <a:rPr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2、往试管中装药品应如何操作?</a:t>
            </a:r>
          </a:p>
          <a:p>
            <a:pPr lvl="0">
              <a:buNone/>
            </a:pPr>
            <a:r>
              <a:rPr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3、如何将试管固定在铁架台上？</a:t>
            </a:r>
          </a:p>
          <a:p>
            <a:pPr lvl="0">
              <a:buNone/>
            </a:pPr>
            <a:r>
              <a:rPr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4、加热药品时要注意什么问题?</a:t>
            </a:r>
          </a:p>
          <a:p>
            <a:pPr lvl="0">
              <a:buNone/>
            </a:pPr>
            <a:r>
              <a:rPr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5、排水法收集气体,什么时候开始收集?</a:t>
            </a:r>
          </a:p>
          <a:p>
            <a:pPr lvl="0">
              <a:buNone/>
            </a:pPr>
            <a:r>
              <a:rPr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6、什么现象证明已收满?</a:t>
            </a:r>
          </a:p>
          <a:p>
            <a:pPr lvl="0">
              <a:buNone/>
            </a:pPr>
            <a:r>
              <a:rPr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7、收集完氧气后就是先撤导管还就是先熄灭酒精灯？</a:t>
            </a:r>
            <a:endParaRPr sz="36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  <a:hlinkClick r:id="rId2"/>
            </a:endParaRPr>
          </a:p>
        </p:txBody>
      </p:sp>
      <p:sp>
        <p:nvSpPr>
          <p:cNvPr id="4506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506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标题 46081"/>
          <p:cNvSpPr/>
          <p:nvPr>
            <p:ph type="title"/>
          </p:nvPr>
        </p:nvSpPr>
        <p:spPr>
          <a:xfrm>
            <a:off x="304800" y="304800"/>
            <a:ext cx="3200400" cy="113982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 algn="l"/>
            <a:r>
              <a:rPr sz="7200">
                <a:solidFill>
                  <a:srgbClr val="000000"/>
                </a:solidFill>
                <a:ea typeface="黑体" panose="02010609060101010101" pitchFamily="49" charset="-122"/>
              </a:rPr>
              <a:t>第一步</a:t>
            </a:r>
          </a:p>
        </p:txBody>
      </p:sp>
      <p:sp>
        <p:nvSpPr>
          <p:cNvPr id="46083" name="文本占位符 46082"/>
          <p:cNvSpPr/>
          <p:nvPr>
            <p:ph type="body" idx="4294967295"/>
          </p:nvPr>
        </p:nvSpPr>
        <p:spPr>
          <a:xfrm>
            <a:off x="250825" y="1484312"/>
            <a:ext cx="8686800" cy="17922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44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方法</a:t>
            </a:r>
            <a:r>
              <a:rPr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:把导管得一端浸入水中,用手握紧试管,如果导管口有气泡冒出,说明装置不漏气</a:t>
            </a:r>
          </a:p>
        </p:txBody>
      </p:sp>
      <p:sp>
        <p:nvSpPr>
          <p:cNvPr id="46084" name="矩形 46083"/>
          <p:cNvSpPr/>
          <p:nvPr/>
        </p:nvSpPr>
        <p:spPr>
          <a:xfrm>
            <a:off x="3581400" y="381000"/>
            <a:ext cx="5210618" cy="915314"/>
          </a:xfrm>
          <a:prstGeom prst="rect">
            <a:avLst/>
          </a:prstGeom>
          <a:noFill/>
          <a:ln w="50800">
            <a:solidFill>
              <a:srgbClr val="FFFF00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4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anose="02010609060101010101" pitchFamily="49" charset="-122"/>
              </a:rPr>
              <a:t>检</a:t>
            </a:r>
            <a:r>
              <a:rPr sz="54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anose="02010609060101010101" pitchFamily="49" charset="-122"/>
              </a:rPr>
              <a:t>查</a:t>
            </a:r>
            <a:r>
              <a:rPr sz="44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anose="02010609060101010101" pitchFamily="49" charset="-122"/>
              </a:rPr>
              <a:t>装置得气密性</a:t>
            </a:r>
          </a:p>
        </p:txBody>
      </p:sp>
      <p:pic>
        <p:nvPicPr>
          <p:cNvPr id="46086" name="图片 46085"/>
          <p:cNvPicPr/>
          <p:nvPr/>
        </p:nvPicPr>
        <p:blipFill>
          <a:blip r:embed="rId2"/>
          <a:stretch>
            <a:fillRect/>
          </a:stretch>
        </p:blipFill>
        <p:spPr>
          <a:xfrm>
            <a:off x="2819400" y="3429000"/>
            <a:ext cx="5029200" cy="304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6087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6088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  <p:custDataLst>
      <p:tags r:id="rId3"/>
    </p:custDataLst>
  </p:cSld>
  <p:clrMapOvr>
    <a:masterClrMapping/>
  </p:clrMapOvr>
  <p:transition advTm="22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3" dur="500"/>
                                        <p:tgtEl>
                                          <p:spTgt spid="46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9" dur="1822" fill="hold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664" fill="hold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664" fill="hold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32" fill="hold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64" fill="hold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 additive="base">
                                        <p:cTn id="24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 additive="base">
                                        <p:cTn id="25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26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 additive="base">
                                        <p:cTn id="27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28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 additive="base">
                                        <p:cTn id="29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30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 additive="base">
                                        <p:cTn id="31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6" dur="500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  <p:bldP spid="46083" grpId="1" build="p"/>
      <p:bldP spid="46084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6" name="标题 47105"/>
          <p:cNvSpPr/>
          <p:nvPr>
            <p:ph type="title"/>
          </p:nvPr>
        </p:nvSpPr>
        <p:spPr>
          <a:xfrm>
            <a:off x="0" y="0"/>
            <a:ext cx="3167062" cy="113982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 algn="l"/>
            <a:r>
              <a:rPr sz="7200" b="1">
                <a:solidFill>
                  <a:srgbClr val="000000"/>
                </a:solidFill>
                <a:ea typeface="黑体" panose="02010609060101010101" pitchFamily="49" charset="-122"/>
              </a:rPr>
              <a:t>第二步</a:t>
            </a:r>
          </a:p>
        </p:txBody>
      </p:sp>
      <p:sp>
        <p:nvSpPr>
          <p:cNvPr id="47107" name="文本占位符 47106"/>
          <p:cNvSpPr/>
          <p:nvPr>
            <p:ph type="body" idx="4294967295"/>
          </p:nvPr>
        </p:nvSpPr>
        <p:spPr>
          <a:xfrm>
            <a:off x="0" y="1295400"/>
            <a:ext cx="9144000" cy="1905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sz="4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将高锰酸钾装入试管,并在试管口处放一团棉花,用带导管得橡胶塞塞紧试管</a:t>
            </a:r>
            <a:r>
              <a:rPr sz="54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sz="28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lnSpc>
                <a:spcPct val="90000"/>
              </a:lnSpc>
              <a:buNone/>
            </a:pPr>
            <a:endParaRPr sz="28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47109" name="图片 47108"/>
          <p:cNvPicPr/>
          <p:nvPr/>
        </p:nvPicPr>
        <p:blipFill>
          <a:blip r:embed="rId2"/>
          <a:stretch>
            <a:fillRect/>
          </a:stretch>
        </p:blipFill>
        <p:spPr>
          <a:xfrm>
            <a:off x="1676400" y="4343400"/>
            <a:ext cx="5943600" cy="18288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7110" name="矩形 47109"/>
          <p:cNvSpPr/>
          <p:nvPr/>
        </p:nvSpPr>
        <p:spPr>
          <a:xfrm>
            <a:off x="3886200" y="152400"/>
            <a:ext cx="2667000" cy="965200"/>
          </a:xfrm>
          <a:prstGeom prst="rect">
            <a:avLst/>
          </a:prstGeom>
          <a:noFill/>
          <a:ln w="50800">
            <a:solidFill>
              <a:srgbClr val="FFFF00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5400" b="1">
                <a:solidFill>
                  <a:srgbClr val="000000"/>
                </a:solidFill>
                <a:ea typeface="黑体" panose="02010609060101010101" pitchFamily="49" charset="-122"/>
              </a:rPr>
              <a:t>装</a:t>
            </a:r>
            <a:r>
              <a:rPr sz="4400" b="1">
                <a:solidFill>
                  <a:srgbClr val="000000"/>
                </a:solidFill>
                <a:ea typeface="黑体" panose="02010609060101010101" pitchFamily="49" charset="-122"/>
              </a:rPr>
              <a:t>药品</a:t>
            </a:r>
          </a:p>
        </p:txBody>
      </p:sp>
      <p:sp>
        <p:nvSpPr>
          <p:cNvPr id="4711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711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7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7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1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3" dur="770" decel="100000"/>
                                        <p:tgtEl>
                                          <p:spTgt spid="47110"/>
                                        </p:tgtEl>
                                      </p:cBhvr>
                                    </p:animEffect>
                                    <p:animScale>
                                      <p:cBhvr additive="base">
                                        <p:cTn id="14" dur="770" decel="100000" fill="hold"/>
                                        <p:tgtEl>
                                          <p:spTgt spid="4711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 additive="base"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711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 additive="base">
                                        <p:cTn id="16" dur="770" fill="hold"/>
                                        <p:tgtEl>
                                          <p:spTgt spid="47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 additive="base"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7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 additive="base">
                                        <p:cTn id="18" dur="770" fill="hold"/>
                                        <p:tgtEl>
                                          <p:spTgt spid="47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 additive="base"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7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5" dur="1822" fill="hold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664" fill="hold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664" fill="hold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32" fill="hold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64" fill="hold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 additive="base">
                                        <p:cTn id="30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 additive="base">
                                        <p:cTn id="31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32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 additive="base">
                                        <p:cTn id="33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34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 additive="base">
                                        <p:cTn id="35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36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 additive="base">
                                        <p:cTn id="37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2" dur="50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6" grpId="0"/>
      <p:bldP spid="47110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矩形 2"/>
          <p:cNvSpPr/>
          <p:nvPr/>
        </p:nvSpPr>
        <p:spPr>
          <a:xfrm>
            <a:off x="1846263" y="2346325"/>
            <a:ext cx="5899150" cy="584200"/>
          </a:xfrm>
          <a:prstGeom prst="rect">
            <a:avLst/>
          </a:prstGeom>
          <a:noFill/>
          <a:ln w="9525">
            <a:noFill/>
          </a:ln>
        </p:spPr>
        <p:txBody>
          <a:bodyPr wrap="none"/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algn="ctr" defTabSz="914400" fontAlgn="base">
              <a:buClrTx/>
              <a:buSzTx/>
              <a:buFont typeface="Arial" pitchFamily="34" charset="0"/>
            </a:pPr>
            <a:r>
              <a:rPr lang="zh-CN" altLang="en-US" sz="3200" b="1" strike="noStrike" baseline="0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>大家有疑问的，可以询问和交流</a:t>
            </a:r>
            <a:endParaRPr lang="zh-CN" altLang="en-US" sz="3200" b="1" strike="noStrike" baseline="0" noProof="1">
              <a:solidFill>
                <a:srgbClr val="000000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051" name="文本框 1"/>
          <p:cNvSpPr/>
          <p:nvPr/>
        </p:nvSpPr>
        <p:spPr>
          <a:xfrm>
            <a:off x="4457700" y="4565650"/>
            <a:ext cx="3171825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/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fontAlgn="base"/>
            <a:r>
              <a:rPr lang="zh-CN" altLang="en-US" b="1" strike="noStrike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可以互相讨论下，但要小声点</a:t>
            </a:r>
            <a:endParaRPr lang="zh-CN" altLang="en-US" b="1" strike="noStrike" noProof="1">
              <a:solidFill>
                <a:srgbClr val="000000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62" name="标题 92161"/>
          <p:cNvSpPr/>
          <p:nvPr>
            <p:ph type="title"/>
          </p:nvPr>
        </p:nvSpPr>
        <p:spPr>
          <a:xfrm>
            <a:off x="838200" y="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 algn="l"/>
            <a:r>
              <a:rPr sz="4800" b="1">
                <a:solidFill>
                  <a:srgbClr val="000000"/>
                </a:solidFill>
                <a:ea typeface="黑体" panose="02010609060101010101" pitchFamily="49" charset="-122"/>
              </a:rPr>
              <a:t>注意</a:t>
            </a:r>
          </a:p>
        </p:txBody>
      </p:sp>
      <p:sp>
        <p:nvSpPr>
          <p:cNvPr id="92164" name="矩形 92163"/>
          <p:cNvSpPr/>
          <p:nvPr/>
        </p:nvSpPr>
        <p:spPr>
          <a:xfrm>
            <a:off x="609600" y="1066800"/>
            <a:ext cx="8009001" cy="118990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(1)药品要平铺在试管底部,便于均匀受热</a:t>
            </a:r>
          </a:p>
        </p:txBody>
      </p:sp>
      <p:sp>
        <p:nvSpPr>
          <p:cNvPr id="92165" name="矩形 92164"/>
          <p:cNvSpPr/>
          <p:nvPr/>
        </p:nvSpPr>
        <p:spPr>
          <a:xfrm>
            <a:off x="609600" y="2286000"/>
            <a:ext cx="7169963" cy="118990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(2)放一团棉花可以防止加热时高锰酸钾粉末进入导管,堵塞导管</a:t>
            </a:r>
          </a:p>
        </p:txBody>
      </p:sp>
      <p:pic>
        <p:nvPicPr>
          <p:cNvPr id="92166" name="文本占位符 92165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4724400" y="4267200"/>
            <a:ext cx="4038600" cy="22098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92167" name="矩形 92166"/>
          <p:cNvSpPr/>
          <p:nvPr/>
        </p:nvSpPr>
        <p:spPr>
          <a:xfrm>
            <a:off x="609600" y="3505200"/>
            <a:ext cx="7627620" cy="118990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(3)导管伸入试管内不应过长,便于气体导出</a:t>
            </a:r>
          </a:p>
        </p:txBody>
      </p:sp>
      <p:sp>
        <p:nvSpPr>
          <p:cNvPr id="9216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9216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92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2" dur="500"/>
                                        <p:tgtEl>
                                          <p:spTgt spid="92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8" dur="1822" fill="hold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664" fill="hold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664" fill="hold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32" fill="hold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64" fill="hold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 additive="base">
                                        <p:cTn id="23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 additive="base">
                                        <p:cTn id="24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25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 additive="base">
                                        <p:cTn id="26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27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 additive="base">
                                        <p:cTn id="28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29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 additive="base">
                                        <p:cTn id="30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5" dur="500"/>
                                        <p:tgtEl>
                                          <p:spTgt spid="92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16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40" dur="500"/>
                                        <p:tgtEl>
                                          <p:spTgt spid="92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2" grpId="0"/>
      <p:bldP spid="92164" grpId="1"/>
      <p:bldP spid="92165" grpId="2"/>
      <p:bldP spid="92167" grpId="3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0" name="标题 48129"/>
          <p:cNvSpPr/>
          <p:nvPr>
            <p:ph type="title"/>
          </p:nvPr>
        </p:nvSpPr>
        <p:spPr>
          <a:xfrm>
            <a:off x="381000" y="381000"/>
            <a:ext cx="3875088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 algn="l"/>
            <a:r>
              <a:rPr sz="7200" b="1">
                <a:solidFill>
                  <a:srgbClr val="000000"/>
                </a:solidFill>
                <a:ea typeface="黑体" panose="02010609060101010101" pitchFamily="49" charset="-122"/>
              </a:rPr>
              <a:t>第三步</a:t>
            </a:r>
          </a:p>
        </p:txBody>
      </p:sp>
      <p:sp>
        <p:nvSpPr>
          <p:cNvPr id="48131" name="文本占位符 48130"/>
          <p:cNvSpPr/>
          <p:nvPr>
            <p:ph type="body" idx="4294967295"/>
          </p:nvPr>
        </p:nvSpPr>
        <p:spPr>
          <a:xfrm>
            <a:off x="304800" y="1676400"/>
            <a:ext cx="8458200" cy="1066800"/>
          </a:xfrm>
          <a:prstGeom prst="rect">
            <a:avLst/>
          </a:prstGeom>
          <a:noFill/>
          <a:ln w="50800">
            <a:solidFill>
              <a:srgbClr val="FFFF00"/>
            </a:solidFill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400">
                <a:solidFill>
                  <a:srgbClr val="000000"/>
                </a:solidFill>
                <a:latin typeface="方正姚体" pitchFamily="2" charset="-122"/>
                <a:ea typeface="方正姚体" pitchFamily="2" charset="-122"/>
              </a:rPr>
              <a:t>    </a:t>
            </a:r>
            <a:r>
              <a:rPr sz="54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将试管固</a:t>
            </a:r>
            <a:r>
              <a:rPr sz="60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定</a:t>
            </a:r>
            <a:r>
              <a:rPr sz="54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在铁架台上。</a:t>
            </a:r>
            <a:r>
              <a:rPr sz="5400">
                <a:solidFill>
                  <a:srgbClr val="000000"/>
                </a:solidFill>
                <a:latin typeface="方正姚体" pitchFamily="2" charset="-122"/>
                <a:ea typeface="方正姚体" pitchFamily="2" charset="-122"/>
              </a:rPr>
              <a:t> </a:t>
            </a:r>
          </a:p>
        </p:txBody>
      </p:sp>
      <p:sp>
        <p:nvSpPr>
          <p:cNvPr id="48132" name="矩形 48131"/>
          <p:cNvSpPr/>
          <p:nvPr/>
        </p:nvSpPr>
        <p:spPr>
          <a:xfrm>
            <a:off x="381000" y="3429000"/>
            <a:ext cx="8468248" cy="288324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仪器装配原则</a:t>
            </a:r>
            <a:r>
              <a:rPr sz="4800">
                <a:solidFill>
                  <a:srgbClr val="000000"/>
                </a:solidFill>
                <a:latin typeface="方正姚体" pitchFamily="2" charset="-122"/>
                <a:ea typeface="方正姚体" pitchFamily="2" charset="-122"/>
              </a:rPr>
              <a:t>:</a:t>
            </a:r>
          </a:p>
          <a:p>
            <a:pPr lvl="0" algn="ctr">
              <a:spcBef>
                <a:spcPct val="50000"/>
              </a:spcBef>
            </a:pPr>
            <a:r>
              <a:rPr sz="54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从下到上                                           从左到右</a:t>
            </a:r>
            <a:r>
              <a:rPr sz="5400">
                <a:solidFill>
                  <a:srgbClr val="000000"/>
                </a:solidFill>
                <a:latin typeface="方正姚体" pitchFamily="2" charset="-122"/>
                <a:ea typeface="方正姚体" pitchFamily="2" charset="-122"/>
              </a:rPr>
              <a:t>        </a:t>
            </a:r>
          </a:p>
        </p:txBody>
      </p:sp>
      <p:sp>
        <p:nvSpPr>
          <p:cNvPr id="4813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813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75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75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0" grpId="0"/>
      <p:bldP spid="48131" grpId="1" build="p"/>
      <p:bldP spid="48132" grpId="2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186" name="标题 93185"/>
          <p:cNvSpPr/>
          <p:nvPr>
            <p:ph type="title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 algn="l"/>
            <a:r>
              <a:rPr sz="6000" b="1">
                <a:solidFill>
                  <a:srgbClr val="000000"/>
                </a:solidFill>
                <a:ea typeface="黑体" panose="02010609060101010101" pitchFamily="49" charset="-122"/>
              </a:rPr>
              <a:t>注意:</a:t>
            </a:r>
          </a:p>
        </p:txBody>
      </p:sp>
      <p:sp>
        <p:nvSpPr>
          <p:cNvPr id="93187" name="文本占位符 93186"/>
          <p:cNvSpPr/>
          <p:nvPr>
            <p:ph type="body" idx="4294967295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  <a:noFill/>
          <a:ln w="50800">
            <a:solidFill>
              <a:srgbClr val="FFFF00"/>
            </a:solidFill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/>
        </p:txBody>
      </p:sp>
      <p:sp>
        <p:nvSpPr>
          <p:cNvPr id="93188" name="矩形 93187"/>
          <p:cNvSpPr/>
          <p:nvPr/>
        </p:nvSpPr>
        <p:spPr>
          <a:xfrm>
            <a:off x="838200" y="2286000"/>
            <a:ext cx="7627620" cy="118990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(1)铁夹应夹在试管中上部或距管口约1/3处</a:t>
            </a:r>
          </a:p>
        </p:txBody>
      </p:sp>
      <p:sp>
        <p:nvSpPr>
          <p:cNvPr id="93189" name="矩形 93188"/>
          <p:cNvSpPr/>
          <p:nvPr/>
        </p:nvSpPr>
        <p:spPr>
          <a:xfrm>
            <a:off x="838200" y="4038600"/>
            <a:ext cx="7398791" cy="1189909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000000"/>
                </a:solidFill>
                <a:ea typeface="黑体" panose="02010609060101010101" pitchFamily="49" charset="-122"/>
              </a:rPr>
              <a:t>(2)试管口要略向下倾斜,防止冷凝水倒流于试管底部使试管炸裂</a:t>
            </a:r>
          </a:p>
        </p:txBody>
      </p:sp>
      <p:sp>
        <p:nvSpPr>
          <p:cNvPr id="9319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9319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3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3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3" dur="500"/>
                                        <p:tgtEl>
                                          <p:spTgt spid="9318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8" dur="500"/>
                                        <p:tgtEl>
                                          <p:spTgt spid="93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23" dur="2000"/>
                                        <p:tgtEl>
                                          <p:spTgt spid="931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8" dur="500"/>
                                        <p:tgtEl>
                                          <p:spTgt spid="93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6" grpId="0"/>
      <p:bldP spid="93187" grpId="1" uiExpand="1" build="p" animBg="1"/>
      <p:bldP spid="93189" grpId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2226" name="内容占位符 52225"/>
          <p:cNvPicPr/>
          <p:nvPr>
            <p:ph/>
          </p:nvPr>
        </p:nvPicPr>
        <p:blipFill>
          <a:blip r:embed="rId2"/>
          <a:stretch>
            <a:fillRect/>
          </a:stretch>
        </p:blipFill>
        <p:spPr>
          <a:xfrm>
            <a:off x="250825" y="260350"/>
            <a:ext cx="8604250" cy="6337300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52227" name="组合 52226"/>
          <p:cNvGrpSpPr/>
          <p:nvPr/>
        </p:nvGrpSpPr>
        <p:grpSpPr>
          <a:xfrm>
            <a:off x="4356100" y="1700212"/>
            <a:ext cx="2597150" cy="1441450"/>
            <a:chOff x="2744" y="1071"/>
            <a:chExt cx="1636" cy="908"/>
          </a:xfrm>
        </p:grpSpPr>
        <p:cxnSp>
          <p:nvCxnSpPr>
            <p:cNvPr id="52228" name="直接连接符 52227"/>
            <p:cNvCxnSpPr/>
            <p:nvPr/>
          </p:nvCxnSpPr>
          <p:spPr>
            <a:xfrm flipV="1">
              <a:off x="2744" y="1344"/>
              <a:ext cx="1179" cy="635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miter lim="800000"/>
              <a:headEnd type="stealth" w="lg" len="lg"/>
            </a:ln>
          </p:spPr>
        </p:cxnSp>
        <p:sp>
          <p:nvSpPr>
            <p:cNvPr id="52229" name="矩形 52228"/>
            <p:cNvSpPr/>
            <p:nvPr/>
          </p:nvSpPr>
          <p:spPr>
            <a:xfrm>
              <a:off x="3878" y="1071"/>
              <a:ext cx="502" cy="51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ctr" rtl="0" eaLnBrk="1" hangingPunct="1">
                <a:defRPr kumimoji="0" lang="zh-CN" altLang="en-US" sz="12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lvl="0"/>
              <a:r>
                <a:rPr sz="4800" b="1">
                  <a:solidFill>
                    <a:srgbClr val="000000"/>
                  </a:solidFill>
                </a:rPr>
                <a:t>①</a:t>
              </a:r>
            </a:p>
          </p:txBody>
        </p:sp>
      </p:grpSp>
      <p:grpSp>
        <p:nvGrpSpPr>
          <p:cNvPr id="52230" name="组合 52229"/>
          <p:cNvGrpSpPr/>
          <p:nvPr/>
        </p:nvGrpSpPr>
        <p:grpSpPr>
          <a:xfrm>
            <a:off x="3563938" y="620712"/>
            <a:ext cx="796925" cy="2592388"/>
            <a:chOff x="2245" y="391"/>
            <a:chExt cx="502" cy="1633"/>
          </a:xfrm>
        </p:grpSpPr>
        <p:cxnSp>
          <p:nvCxnSpPr>
            <p:cNvPr id="52231" name="直接连接符 52230"/>
            <p:cNvCxnSpPr/>
            <p:nvPr/>
          </p:nvCxnSpPr>
          <p:spPr>
            <a:xfrm flipH="1" flipV="1">
              <a:off x="2472" y="890"/>
              <a:ext cx="0" cy="1134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miter lim="800000"/>
              <a:headEnd type="stealth" w="lg" len="lg"/>
            </a:ln>
          </p:spPr>
        </p:cxnSp>
        <p:sp>
          <p:nvSpPr>
            <p:cNvPr id="52232" name="矩形 52231"/>
            <p:cNvSpPr/>
            <p:nvPr/>
          </p:nvSpPr>
          <p:spPr>
            <a:xfrm>
              <a:off x="2245" y="391"/>
              <a:ext cx="502" cy="51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ctr" rtl="0" eaLnBrk="1" hangingPunct="1">
                <a:defRPr kumimoji="0" lang="zh-CN" altLang="en-US" sz="12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lvl="0"/>
              <a:r>
                <a:rPr sz="4800" b="1">
                  <a:solidFill>
                    <a:srgbClr val="000000"/>
                  </a:solidFill>
                </a:rPr>
                <a:t>③</a:t>
              </a:r>
            </a:p>
          </p:txBody>
        </p:sp>
      </p:grpSp>
      <p:grpSp>
        <p:nvGrpSpPr>
          <p:cNvPr id="52233" name="组合 52232"/>
          <p:cNvGrpSpPr/>
          <p:nvPr/>
        </p:nvGrpSpPr>
        <p:grpSpPr>
          <a:xfrm>
            <a:off x="1403350" y="836612"/>
            <a:ext cx="1946275" cy="2160588"/>
            <a:chOff x="884" y="527"/>
            <a:chExt cx="1226" cy="1361"/>
          </a:xfrm>
        </p:grpSpPr>
        <p:cxnSp>
          <p:nvCxnSpPr>
            <p:cNvPr id="52234" name="直接连接符 52233"/>
            <p:cNvCxnSpPr/>
            <p:nvPr/>
          </p:nvCxnSpPr>
          <p:spPr>
            <a:xfrm flipH="1" flipV="1">
              <a:off x="1338" y="981"/>
              <a:ext cx="772" cy="907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miter lim="800000"/>
              <a:headEnd type="stealth" w="lg" len="lg"/>
            </a:ln>
          </p:spPr>
        </p:cxnSp>
        <p:sp>
          <p:nvSpPr>
            <p:cNvPr id="52235" name="矩形 52234"/>
            <p:cNvSpPr/>
            <p:nvPr/>
          </p:nvSpPr>
          <p:spPr>
            <a:xfrm>
              <a:off x="884" y="527"/>
              <a:ext cx="499" cy="51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ctr" rtl="0" eaLnBrk="1" hangingPunct="1">
                <a:defRPr kumimoji="0" lang="zh-CN" altLang="en-US" sz="12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lvl="0"/>
              <a:r>
                <a:rPr sz="4800" b="1">
                  <a:solidFill>
                    <a:srgbClr val="000000"/>
                  </a:solidFill>
                </a:rPr>
                <a:t>④</a:t>
              </a:r>
            </a:p>
          </p:txBody>
        </p:sp>
      </p:grpSp>
      <p:grpSp>
        <p:nvGrpSpPr>
          <p:cNvPr id="52236" name="组合 52235"/>
          <p:cNvGrpSpPr/>
          <p:nvPr/>
        </p:nvGrpSpPr>
        <p:grpSpPr>
          <a:xfrm>
            <a:off x="3779838" y="3357562"/>
            <a:ext cx="796925" cy="2190750"/>
            <a:chOff x="2381" y="2115"/>
            <a:chExt cx="502" cy="1380"/>
          </a:xfrm>
        </p:grpSpPr>
        <p:cxnSp>
          <p:nvCxnSpPr>
            <p:cNvPr id="52237" name="直接连接符 52236"/>
            <p:cNvCxnSpPr/>
            <p:nvPr/>
          </p:nvCxnSpPr>
          <p:spPr>
            <a:xfrm flipH="1">
              <a:off x="2608" y="2115"/>
              <a:ext cx="0" cy="952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miter lim="800000"/>
              <a:headEnd type="stealth" w="lg" len="lg"/>
            </a:ln>
          </p:spPr>
        </p:cxnSp>
        <p:sp>
          <p:nvSpPr>
            <p:cNvPr id="52238" name="矩形 52237"/>
            <p:cNvSpPr/>
            <p:nvPr/>
          </p:nvSpPr>
          <p:spPr>
            <a:xfrm>
              <a:off x="2381" y="2976"/>
              <a:ext cx="502" cy="51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ctr" rtl="0" eaLnBrk="1" hangingPunct="1">
                <a:defRPr kumimoji="0" lang="zh-CN" altLang="en-US" sz="12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lvl="0"/>
              <a:r>
                <a:rPr sz="4800" b="1">
                  <a:solidFill>
                    <a:srgbClr val="000000"/>
                  </a:solidFill>
                </a:rPr>
                <a:t>②</a:t>
              </a:r>
            </a:p>
          </p:txBody>
        </p:sp>
      </p:grpSp>
      <p:sp>
        <p:nvSpPr>
          <p:cNvPr id="5223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224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52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0" name="标题 53249"/>
          <p:cNvSpPr/>
          <p:nvPr>
            <p:ph type="title"/>
          </p:nvPr>
        </p:nvSpPr>
        <p:spPr>
          <a:xfrm>
            <a:off x="609600" y="685800"/>
            <a:ext cx="3394075" cy="113982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 algn="l"/>
            <a:r>
              <a:rPr sz="6600" b="1">
                <a:solidFill>
                  <a:srgbClr val="000000"/>
                </a:solidFill>
                <a:ea typeface="华文新魏" pitchFamily="2" charset="-122"/>
              </a:rPr>
              <a:t>第四步</a:t>
            </a:r>
          </a:p>
        </p:txBody>
      </p:sp>
      <p:sp>
        <p:nvSpPr>
          <p:cNvPr id="53251" name="文本占位符 53250"/>
          <p:cNvSpPr/>
          <p:nvPr>
            <p:ph type="body" idx="4294967295"/>
          </p:nvPr>
        </p:nvSpPr>
        <p:spPr>
          <a:xfrm>
            <a:off x="685800" y="2209800"/>
            <a:ext cx="7924800" cy="4267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 sz="4000">
                <a:solidFill>
                  <a:srgbClr val="000000"/>
                </a:solidFill>
                <a:latin typeface="方正姚体" pitchFamily="2" charset="-122"/>
                <a:ea typeface="方正姚体" pitchFamily="2" charset="-122"/>
              </a:rPr>
              <a:t>     </a:t>
            </a:r>
            <a:r>
              <a:rPr sz="40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先使试管均匀受热(来回移动酒精灯)后固定在药品集中部位加热 </a:t>
            </a:r>
            <a:endParaRPr sz="14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buNone/>
            </a:pPr>
            <a:endParaRPr sz="40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vl="0">
              <a:buNone/>
            </a:pPr>
            <a:endParaRPr sz="1400">
              <a:solidFill>
                <a:srgbClr val="000000"/>
              </a:solidFill>
              <a:latin typeface="方正姚体" pitchFamily="2" charset="-122"/>
              <a:ea typeface="方正姚体" pitchFamily="2" charset="-122"/>
            </a:endParaRPr>
          </a:p>
          <a:p>
            <a:pPr lvl="0">
              <a:buNone/>
            </a:pPr>
            <a:endParaRPr sz="4000">
              <a:solidFill>
                <a:srgbClr val="000000"/>
              </a:solidFill>
              <a:latin typeface="方正姚体" pitchFamily="2" charset="-122"/>
              <a:ea typeface="方正姚体" pitchFamily="2" charset="-122"/>
            </a:endParaRPr>
          </a:p>
          <a:p>
            <a:pPr lvl="0">
              <a:buNone/>
            </a:pPr>
            <a:endParaRPr sz="4000">
              <a:solidFill>
                <a:srgbClr val="000000"/>
              </a:solidFill>
              <a:latin typeface="方正姚体" pitchFamily="2" charset="-122"/>
              <a:ea typeface="方正姚体" pitchFamily="2" charset="-122"/>
            </a:endParaRPr>
          </a:p>
        </p:txBody>
      </p:sp>
      <p:sp>
        <p:nvSpPr>
          <p:cNvPr id="53252" name="矩形 53251"/>
          <p:cNvSpPr/>
          <p:nvPr/>
        </p:nvSpPr>
        <p:spPr>
          <a:xfrm>
            <a:off x="3962400" y="381000"/>
            <a:ext cx="30480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</a:p>
        </p:txBody>
      </p:sp>
      <p:sp>
        <p:nvSpPr>
          <p:cNvPr id="53253" name="矩形 53252"/>
          <p:cNvSpPr/>
          <p:nvPr/>
        </p:nvSpPr>
        <p:spPr>
          <a:xfrm>
            <a:off x="4343400" y="838200"/>
            <a:ext cx="3048000" cy="874712"/>
          </a:xfrm>
          <a:prstGeom prst="rect">
            <a:avLst/>
          </a:prstGeom>
          <a:noFill/>
          <a:ln w="50800">
            <a:solidFill>
              <a:srgbClr val="FFFF00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800" b="1">
                <a:solidFill>
                  <a:srgbClr val="000000"/>
                </a:solidFill>
                <a:ea typeface="黑体" panose="02010609060101010101" pitchFamily="49" charset="-122"/>
              </a:rPr>
              <a:t>点</a:t>
            </a:r>
            <a:r>
              <a:rPr sz="4000" b="1">
                <a:solidFill>
                  <a:srgbClr val="000000"/>
                </a:solidFill>
                <a:ea typeface="黑体" panose="02010609060101010101" pitchFamily="49" charset="-122"/>
              </a:rPr>
              <a:t>燃酒精灯</a:t>
            </a:r>
          </a:p>
        </p:txBody>
      </p:sp>
      <p:sp>
        <p:nvSpPr>
          <p:cNvPr id="5325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325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3" dur="500"/>
                                        <p:tgtEl>
                                          <p:spTgt spid="53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0" grpId="0"/>
      <p:bldP spid="53251" grpId="1" build="p"/>
      <p:bldP spid="53253" grpId="2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标题 54273"/>
          <p:cNvSpPr/>
          <p:nvPr>
            <p:ph type="title"/>
          </p:nvPr>
        </p:nvSpPr>
        <p:spPr>
          <a:xfrm>
            <a:off x="457200" y="304800"/>
            <a:ext cx="3276600" cy="113982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 algn="l"/>
            <a:r>
              <a:rPr sz="6600">
                <a:solidFill>
                  <a:srgbClr val="000000"/>
                </a:solidFill>
                <a:ea typeface="黑体" panose="02010609060101010101" pitchFamily="49" charset="-122"/>
              </a:rPr>
              <a:t>第五步</a:t>
            </a:r>
          </a:p>
        </p:txBody>
      </p:sp>
      <p:sp>
        <p:nvSpPr>
          <p:cNvPr id="54276" name="矩形 54275"/>
          <p:cNvSpPr/>
          <p:nvPr/>
        </p:nvSpPr>
        <p:spPr>
          <a:xfrm>
            <a:off x="3505200" y="457200"/>
            <a:ext cx="5334000" cy="968375"/>
          </a:xfrm>
          <a:prstGeom prst="rect">
            <a:avLst/>
          </a:prstGeom>
          <a:noFill/>
          <a:ln w="53975">
            <a:solidFill>
              <a:srgbClr val="FFFF00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800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anose="02010609060101010101" pitchFamily="49" charset="-122"/>
              </a:rPr>
              <a:t>用排水法</a:t>
            </a:r>
            <a:r>
              <a:rPr sz="5400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anose="02010609060101010101" pitchFamily="49" charset="-122"/>
              </a:rPr>
              <a:t>收</a:t>
            </a:r>
            <a:r>
              <a:rPr sz="4800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anose="02010609060101010101" pitchFamily="49" charset="-122"/>
              </a:rPr>
              <a:t>集氧气</a:t>
            </a:r>
          </a:p>
        </p:txBody>
      </p:sp>
      <p:pic>
        <p:nvPicPr>
          <p:cNvPr id="54277" name="内容占位符 54276"/>
          <p:cNvPicPr/>
          <p:nvPr>
            <p:ph sz="half" idx="2"/>
          </p:nvPr>
        </p:nvPicPr>
        <p:blipFill>
          <a:blip r:embed="rId2"/>
          <a:srcRect l="53774" t="50184" r="7091" b="4970"/>
          <a:stretch>
            <a:fillRect/>
          </a:stretch>
        </p:blipFill>
        <p:spPr>
          <a:xfrm>
            <a:off x="2362200" y="2514600"/>
            <a:ext cx="4500562" cy="33718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4278" name="椭圆 54277"/>
          <p:cNvSpPr/>
          <p:nvPr/>
        </p:nvSpPr>
        <p:spPr>
          <a:xfrm>
            <a:off x="4648200" y="4267200"/>
            <a:ext cx="1081088" cy="1008062"/>
          </a:xfrm>
          <a:prstGeom prst="ellipse">
            <a:avLst/>
          </a:prstGeom>
          <a:noFill/>
          <a:ln w="38100">
            <a:solidFill>
              <a:srgbClr val="FF0000"/>
            </a:solidFill>
            <a:miter lim="800000"/>
          </a:ln>
        </p:spPr>
        <p:txBody>
          <a:bodyPr/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/>
        </p:txBody>
      </p:sp>
      <p:sp>
        <p:nvSpPr>
          <p:cNvPr id="54279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4280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1" dur="500"/>
                                        <p:tgtEl>
                                          <p:spTgt spid="54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210" name="标题 94209"/>
          <p:cNvSpPr/>
          <p:nvPr>
            <p:ph type="title"/>
          </p:nvPr>
        </p:nvSpPr>
        <p:spPr>
          <a:xfrm>
            <a:off x="603250" y="304800"/>
            <a:ext cx="85407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 algn="l"/>
            <a:r>
              <a:rPr sz="6000" b="1">
                <a:solidFill>
                  <a:srgbClr val="000000"/>
                </a:solidFill>
              </a:rPr>
              <a:t>注意</a:t>
            </a:r>
          </a:p>
        </p:txBody>
      </p:sp>
      <p:sp>
        <p:nvSpPr>
          <p:cNvPr id="94211" name="文本占位符 94210"/>
          <p:cNvSpPr/>
          <p:nvPr>
            <p:ph type="body" idx="4294967295"/>
          </p:nvPr>
        </p:nvSpPr>
        <p:spPr>
          <a:xfrm>
            <a:off x="304800" y="1676400"/>
            <a:ext cx="8540750" cy="1295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sz="40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(1)当气泡连续均匀冒出时再收集,否则收集得气体中混有空气</a:t>
            </a:r>
          </a:p>
        </p:txBody>
      </p:sp>
      <p:sp>
        <p:nvSpPr>
          <p:cNvPr id="94212" name="矩形 94211"/>
          <p:cNvSpPr/>
          <p:nvPr/>
        </p:nvSpPr>
        <p:spPr>
          <a:xfrm>
            <a:off x="685800" y="3048000"/>
            <a:ext cx="7932725" cy="131195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(2)当集气瓶口有较大气泡向外冒出时,证明已满</a:t>
            </a:r>
          </a:p>
        </p:txBody>
      </p:sp>
      <p:sp>
        <p:nvSpPr>
          <p:cNvPr id="94213" name="矩形 94212"/>
          <p:cNvSpPr/>
          <p:nvPr/>
        </p:nvSpPr>
        <p:spPr>
          <a:xfrm>
            <a:off x="762000" y="4495800"/>
            <a:ext cx="7780172" cy="131195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(3)收集好用玻璃片盖上正放于桌面上</a:t>
            </a:r>
          </a:p>
        </p:txBody>
      </p:sp>
      <p:sp>
        <p:nvSpPr>
          <p:cNvPr id="9421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9421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4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4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3" dur="2000"/>
                                        <p:tgtEl>
                                          <p:spTgt spid="94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8" dur="500"/>
                                        <p:tgtEl>
                                          <p:spTgt spid="94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3" dur="500"/>
                                        <p:tgtEl>
                                          <p:spTgt spid="94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0" grpId="0"/>
      <p:bldP spid="94211" grpId="1" build="p"/>
      <p:bldP spid="94212" grpId="2"/>
      <p:bldP spid="94213" grpId="3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4" name="标题 59393"/>
          <p:cNvSpPr/>
          <p:nvPr>
            <p:ph type="title"/>
          </p:nvPr>
        </p:nvSpPr>
        <p:spPr>
          <a:xfrm>
            <a:off x="457200" y="304800"/>
            <a:ext cx="2962275" cy="113982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 algn="l"/>
            <a:r>
              <a:rPr sz="6600" b="1">
                <a:solidFill>
                  <a:srgbClr val="000000"/>
                </a:solidFill>
                <a:ea typeface="黑体" panose="02010609060101010101" pitchFamily="49" charset="-122"/>
              </a:rPr>
              <a:t>第六步</a:t>
            </a:r>
          </a:p>
        </p:txBody>
      </p:sp>
      <p:sp>
        <p:nvSpPr>
          <p:cNvPr id="59399" name="矩形 59398"/>
          <p:cNvSpPr/>
          <p:nvPr/>
        </p:nvSpPr>
        <p:spPr>
          <a:xfrm>
            <a:off x="914400" y="1524000"/>
            <a:ext cx="7246239" cy="1006846"/>
          </a:xfrm>
          <a:prstGeom prst="rect">
            <a:avLst/>
          </a:prstGeom>
          <a:noFill/>
          <a:ln w="57150">
            <a:solidFill>
              <a:srgbClr val="FFFF00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400" b="1">
                <a:solidFill>
                  <a:srgbClr val="000000"/>
                </a:solidFill>
                <a:ea typeface="黑体" panose="02010609060101010101" pitchFamily="49" charset="-122"/>
              </a:rPr>
              <a:t>收集完毕,将导管撤</a:t>
            </a:r>
            <a:r>
              <a:rPr sz="6000" b="1">
                <a:solidFill>
                  <a:srgbClr val="000000"/>
                </a:solidFill>
                <a:ea typeface="黑体" panose="02010609060101010101" pitchFamily="49" charset="-122"/>
              </a:rPr>
              <a:t>离</a:t>
            </a:r>
            <a:r>
              <a:rPr sz="4400" b="1">
                <a:solidFill>
                  <a:srgbClr val="000000"/>
                </a:solidFill>
                <a:ea typeface="黑体" panose="02010609060101010101" pitchFamily="49" charset="-122"/>
              </a:rPr>
              <a:t>水槽</a:t>
            </a:r>
          </a:p>
        </p:txBody>
      </p:sp>
      <p:sp>
        <p:nvSpPr>
          <p:cNvPr id="59401" name="矩形 59400"/>
          <p:cNvSpPr/>
          <p:nvPr/>
        </p:nvSpPr>
        <p:spPr>
          <a:xfrm>
            <a:off x="533400" y="3200400"/>
            <a:ext cx="3048000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6000" b="1">
                <a:solidFill>
                  <a:srgbClr val="000000"/>
                </a:solidFill>
                <a:ea typeface="黑体" panose="02010609060101010101" pitchFamily="49" charset="-122"/>
              </a:rPr>
              <a:t>第七步</a:t>
            </a:r>
          </a:p>
        </p:txBody>
      </p:sp>
      <p:sp>
        <p:nvSpPr>
          <p:cNvPr id="59402" name="矩形 59401"/>
          <p:cNvSpPr/>
          <p:nvPr/>
        </p:nvSpPr>
        <p:spPr>
          <a:xfrm>
            <a:off x="1371600" y="4495800"/>
            <a:ext cx="5257800" cy="1060450"/>
          </a:xfrm>
          <a:prstGeom prst="rect">
            <a:avLst/>
          </a:prstGeom>
          <a:noFill/>
          <a:ln w="53975">
            <a:solidFill>
              <a:srgbClr val="FFFF00"/>
            </a:solidFill>
            <a:miter lim="800000"/>
          </a:ln>
        </p:spPr>
        <p:txBody>
          <a:bodyPr>
            <a:spAutoFit/>
          </a:bodyPr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6000" b="1">
                <a:solidFill>
                  <a:srgbClr val="000000"/>
                </a:solidFill>
                <a:ea typeface="黑体" panose="02010609060101010101" pitchFamily="49" charset="-122"/>
              </a:rPr>
              <a:t>熄</a:t>
            </a:r>
            <a:r>
              <a:rPr sz="4800" b="1">
                <a:solidFill>
                  <a:srgbClr val="000000"/>
                </a:solidFill>
                <a:ea typeface="黑体" panose="02010609060101010101" pitchFamily="49" charset="-122"/>
              </a:rPr>
              <a:t>灭酒精灯</a:t>
            </a:r>
          </a:p>
        </p:txBody>
      </p:sp>
      <p:sp>
        <p:nvSpPr>
          <p:cNvPr id="5940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940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3" dur="500"/>
                                        <p:tgtEl>
                                          <p:spTgt spid="59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94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94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4" dur="500"/>
                                        <p:tgtEl>
                                          <p:spTgt spid="59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4" grpId="0"/>
      <p:bldP spid="59399" grpId="1"/>
      <p:bldP spid="59401" grpId="2"/>
      <p:bldP spid="59402" grpId="3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234" name="标题 95233"/>
          <p:cNvSpPr/>
          <p:nvPr>
            <p:ph type="title"/>
          </p:nvPr>
        </p:nvSpPr>
        <p:spPr>
          <a:xfrm>
            <a:off x="-152400" y="533400"/>
            <a:ext cx="8458200" cy="16002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sz="4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思考:</a:t>
            </a:r>
            <a:r>
              <a:rPr sz="4000">
                <a:solidFill>
                  <a:srgbClr val="000000"/>
                </a:solidFill>
              </a:rPr>
              <a:t> </a:t>
            </a:r>
            <a:r>
              <a:rPr sz="4000" b="1">
                <a:solidFill>
                  <a:srgbClr val="000000"/>
                </a:solidFill>
                <a:ea typeface="黑体" panose="02010609060101010101" pitchFamily="49" charset="-122"/>
              </a:rPr>
              <a:t>如果先熄灭酒精灯再撤导管可能会造成什么后果？</a:t>
            </a:r>
          </a:p>
        </p:txBody>
      </p:sp>
      <p:sp>
        <p:nvSpPr>
          <p:cNvPr id="95235" name="文本占位符 95234"/>
          <p:cNvSpPr/>
          <p:nvPr>
            <p:ph type="body" idx="4294967295"/>
          </p:nvPr>
        </p:nvSpPr>
        <p:spPr>
          <a:xfrm>
            <a:off x="381000" y="3048000"/>
            <a:ext cx="8540750" cy="1676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sz="4400" b="1">
                <a:solidFill>
                  <a:srgbClr val="000000"/>
                </a:solidFill>
                <a:ea typeface="黑体" panose="02010609060101010101" pitchFamily="49" charset="-122"/>
              </a:rPr>
              <a:t>水倒吸到试管内,使试管炸裂</a:t>
            </a:r>
          </a:p>
        </p:txBody>
      </p:sp>
      <p:sp>
        <p:nvSpPr>
          <p:cNvPr id="9523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9523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1000"/>
                                        <p:tgtEl>
                                          <p:spTgt spid="952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52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952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4" dur="1000"/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4" grpId="0"/>
      <p:bldP spid="95235" grpI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标题 44033"/>
          <p:cNvSpPr/>
          <p:nvPr>
            <p:ph type="title"/>
          </p:nvPr>
        </p:nvSpPr>
        <p:spPr>
          <a:xfrm>
            <a:off x="533400" y="228600"/>
            <a:ext cx="77724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sz="4800" b="1">
                <a:solidFill>
                  <a:srgbClr val="000000"/>
                </a:solidFill>
                <a:ea typeface="黑体" panose="02010609060101010101" pitchFamily="49" charset="-122"/>
              </a:rPr>
              <a:t>高锰酸钾制氧气得操作步骤</a:t>
            </a:r>
          </a:p>
        </p:txBody>
      </p:sp>
      <p:sp>
        <p:nvSpPr>
          <p:cNvPr id="44035" name="内容占位符 44034"/>
          <p:cNvSpPr/>
          <p:nvPr>
            <p:ph idx="1"/>
          </p:nvPr>
        </p:nvSpPr>
        <p:spPr>
          <a:xfrm>
            <a:off x="457200" y="1524000"/>
            <a:ext cx="5029200" cy="4800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 sz="3600" b="1">
                <a:solidFill>
                  <a:srgbClr val="000000"/>
                </a:solidFill>
              </a:rPr>
              <a:t>1 、查</a:t>
            </a:r>
          </a:p>
          <a:p>
            <a:pPr lvl="0">
              <a:buNone/>
            </a:pPr>
            <a:r>
              <a:rPr sz="3600" b="1">
                <a:solidFill>
                  <a:srgbClr val="000000"/>
                </a:solidFill>
              </a:rPr>
              <a:t>2 、装</a:t>
            </a:r>
          </a:p>
          <a:p>
            <a:pPr lvl="0">
              <a:buNone/>
            </a:pPr>
            <a:r>
              <a:rPr sz="3600" b="1">
                <a:solidFill>
                  <a:srgbClr val="000000"/>
                </a:solidFill>
              </a:rPr>
              <a:t>3 、定</a:t>
            </a:r>
          </a:p>
          <a:p>
            <a:pPr lvl="0">
              <a:buNone/>
            </a:pPr>
            <a:r>
              <a:rPr sz="3600" b="1">
                <a:solidFill>
                  <a:srgbClr val="000000"/>
                </a:solidFill>
              </a:rPr>
              <a:t>4 、点</a:t>
            </a:r>
          </a:p>
          <a:p>
            <a:pPr lvl="0">
              <a:buNone/>
            </a:pPr>
            <a:r>
              <a:rPr sz="3600" b="1">
                <a:solidFill>
                  <a:srgbClr val="000000"/>
                </a:solidFill>
              </a:rPr>
              <a:t>5 、收</a:t>
            </a:r>
          </a:p>
          <a:p>
            <a:pPr lvl="0">
              <a:buNone/>
            </a:pPr>
            <a:r>
              <a:rPr sz="3600" b="1">
                <a:solidFill>
                  <a:srgbClr val="000000"/>
                </a:solidFill>
              </a:rPr>
              <a:t>6 、离</a:t>
            </a:r>
          </a:p>
          <a:p>
            <a:pPr lvl="0">
              <a:buNone/>
            </a:pPr>
            <a:r>
              <a:rPr sz="3600" b="1">
                <a:solidFill>
                  <a:srgbClr val="000000"/>
                </a:solidFill>
              </a:rPr>
              <a:t>7 、熄</a:t>
            </a:r>
          </a:p>
        </p:txBody>
      </p:sp>
      <p:grpSp>
        <p:nvGrpSpPr>
          <p:cNvPr id="44036" name="组合 44035"/>
          <p:cNvGrpSpPr/>
          <p:nvPr/>
        </p:nvGrpSpPr>
        <p:grpSpPr>
          <a:xfrm>
            <a:off x="4419600" y="1295400"/>
            <a:ext cx="1871662" cy="4970462"/>
            <a:chOff x="3107" y="845"/>
            <a:chExt cx="1179" cy="2849"/>
          </a:xfrm>
        </p:grpSpPr>
        <p:sp>
          <p:nvSpPr>
            <p:cNvPr id="44037" name="矩形 44036"/>
            <p:cNvSpPr/>
            <p:nvPr/>
          </p:nvSpPr>
          <p:spPr>
            <a:xfrm>
              <a:off x="3107" y="890"/>
              <a:ext cx="635" cy="751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ctr" rtl="0" eaLnBrk="1" hangingPunct="1">
                <a:defRPr kumimoji="0" lang="zh-CN" altLang="en-US" sz="12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sz="3200" b="1">
                  <a:solidFill>
                    <a:srgbClr val="000000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谐音:</a:t>
              </a:r>
            </a:p>
            <a:p>
              <a:pPr lvl="0">
                <a:spcBef>
                  <a:spcPct val="50000"/>
                </a:spcBef>
              </a:pPr>
              <a:endParaRPr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44038" name="矩形 44037"/>
            <p:cNvSpPr/>
            <p:nvPr/>
          </p:nvSpPr>
          <p:spPr>
            <a:xfrm>
              <a:off x="3787" y="845"/>
              <a:ext cx="499" cy="284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ctr" rtl="0" eaLnBrk="1" hangingPunct="1">
                <a:defRPr kumimoji="0" lang="zh-CN" altLang="en-US" sz="12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sz="3200" b="1">
                  <a:solidFill>
                    <a:srgbClr val="000000"/>
                  </a:solidFill>
                  <a:ea typeface="黑体" panose="02010609060101010101" pitchFamily="49" charset="-122"/>
                </a:rPr>
                <a:t>茶</a:t>
              </a:r>
            </a:p>
            <a:p>
              <a:pPr lvl="0">
                <a:spcBef>
                  <a:spcPct val="50000"/>
                </a:spcBef>
              </a:pPr>
              <a:r>
                <a:rPr sz="3200" b="1">
                  <a:solidFill>
                    <a:srgbClr val="000000"/>
                  </a:solidFill>
                  <a:ea typeface="黑体" panose="02010609060101010101" pitchFamily="49" charset="-122"/>
                </a:rPr>
                <a:t>庄</a:t>
              </a:r>
            </a:p>
            <a:p>
              <a:pPr lvl="0">
                <a:spcBef>
                  <a:spcPct val="50000"/>
                </a:spcBef>
              </a:pPr>
              <a:r>
                <a:rPr sz="3200" b="1">
                  <a:solidFill>
                    <a:srgbClr val="000000"/>
                  </a:solidFill>
                  <a:ea typeface="黑体" panose="02010609060101010101" pitchFamily="49" charset="-122"/>
                </a:rPr>
                <a:t>定</a:t>
              </a:r>
            </a:p>
            <a:p>
              <a:pPr lvl="0">
                <a:spcBef>
                  <a:spcPct val="50000"/>
                </a:spcBef>
              </a:pPr>
              <a:r>
                <a:rPr sz="3200" b="1">
                  <a:solidFill>
                    <a:srgbClr val="000000"/>
                  </a:solidFill>
                  <a:ea typeface="黑体" panose="02010609060101010101" pitchFamily="49" charset="-122"/>
                </a:rPr>
                <a:t>点</a:t>
              </a:r>
            </a:p>
            <a:p>
              <a:pPr lvl="0">
                <a:spcBef>
                  <a:spcPct val="50000"/>
                </a:spcBef>
              </a:pPr>
              <a:r>
                <a:rPr sz="3200" b="1">
                  <a:solidFill>
                    <a:srgbClr val="000000"/>
                  </a:solidFill>
                  <a:ea typeface="黑体" panose="02010609060101010101" pitchFamily="49" charset="-122"/>
                </a:rPr>
                <a:t>收</a:t>
              </a:r>
            </a:p>
            <a:p>
              <a:pPr lvl="0">
                <a:spcBef>
                  <a:spcPct val="50000"/>
                </a:spcBef>
              </a:pPr>
              <a:r>
                <a:rPr sz="3200" b="1">
                  <a:solidFill>
                    <a:srgbClr val="000000"/>
                  </a:solidFill>
                  <a:ea typeface="黑体" panose="02010609060101010101" pitchFamily="49" charset="-122"/>
                </a:rPr>
                <a:t>利</a:t>
              </a:r>
            </a:p>
            <a:p>
              <a:pPr lvl="0">
                <a:spcBef>
                  <a:spcPct val="50000"/>
                </a:spcBef>
              </a:pPr>
              <a:r>
                <a:rPr sz="3200" b="1">
                  <a:solidFill>
                    <a:srgbClr val="000000"/>
                  </a:solidFill>
                  <a:ea typeface="黑体" panose="02010609060101010101" pitchFamily="49" charset="-122"/>
                </a:rPr>
                <a:t>息</a:t>
              </a:r>
            </a:p>
          </p:txBody>
        </p:sp>
      </p:grpSp>
      <p:sp>
        <p:nvSpPr>
          <p:cNvPr id="4403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404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6" name="标题 62465"/>
          <p:cNvSpPr/>
          <p:nvPr>
            <p:ph type="title"/>
          </p:nvPr>
        </p:nvSpPr>
        <p:spPr>
          <a:xfrm>
            <a:off x="838200" y="304800"/>
            <a:ext cx="2971800" cy="1066800"/>
          </a:xfrm>
          <a:prstGeom prst="rect">
            <a:avLst/>
          </a:prstGeom>
          <a:noFill/>
          <a:ln w="50800">
            <a:solidFill>
              <a:srgbClr val="FFCC00"/>
            </a:solidFill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 algn="l"/>
            <a:r>
              <a:rPr sz="4800" b="1">
                <a:solidFill>
                  <a:srgbClr val="000000"/>
                </a:solidFill>
                <a:ea typeface="黑体" panose="02010609060101010101" pitchFamily="49" charset="-122"/>
              </a:rPr>
              <a:t>检验方法</a:t>
            </a:r>
            <a:r>
              <a:rPr sz="4000">
                <a:solidFill>
                  <a:srgbClr val="000000"/>
                </a:solidFill>
                <a:latin typeface="华文新魏" pitchFamily="2" charset="-122"/>
                <a:ea typeface="华文新魏" pitchFamily="2" charset="-122"/>
              </a:rPr>
              <a:t> </a:t>
            </a:r>
          </a:p>
        </p:txBody>
      </p:sp>
      <p:sp>
        <p:nvSpPr>
          <p:cNvPr id="62467" name="文本占位符 62466"/>
          <p:cNvSpPr/>
          <p:nvPr>
            <p:ph type="body" idx="4294967295"/>
          </p:nvPr>
        </p:nvSpPr>
        <p:spPr>
          <a:xfrm>
            <a:off x="381000" y="1676400"/>
            <a:ext cx="8362950" cy="1981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4400">
                <a:solidFill>
                  <a:srgbClr val="000000"/>
                </a:solidFill>
                <a:latin typeface="方正姚体" pitchFamily="2" charset="-122"/>
                <a:ea typeface="方正姚体" pitchFamily="2" charset="-122"/>
              </a:rPr>
              <a:t>     </a:t>
            </a:r>
            <a:r>
              <a:rPr sz="44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将带火星得木条伸入瓶内,如果木条复燃,说明瓶内得气体就是氧气。</a:t>
            </a:r>
          </a:p>
        </p:txBody>
      </p:sp>
      <p:sp>
        <p:nvSpPr>
          <p:cNvPr id="62468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2469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  <p:controls>
      <mc:AlternateContent>
        <mc:Choice xmlns:v="urn:schemas-microsoft-com:vml" Requires="v">
          <p:control spid="1038" r:id="rId2" imgW="59999880000" imgH="34838640000"/>
        </mc:Choice>
        <mc:Fallback>
          <p:control r:id="rId2" imgW="4724400" imgH="2743200">
            <p:pic>
              <p:nvPicPr>
                <p:cNvPr id="0" name=""/>
                <p:cNvPicPr>
                  <a:picLocks noChangeArrowheads="1" noChangeShapeType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4038600" y="3505200"/>
                  <a:ext cx="4724400" cy="2743200"/>
                </a:xfrm>
                <a:prstGeom prst="rect"/>
                <a:noFill/>
                <a:ln/>
              </p:spPr>
            </p:pic>
          </p:control>
        </mc:Fallback>
      </mc:AlternateContent>
    </p:controls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 additive="base">
                                        <p:cTn id="7" dur="500"/>
                                        <p:tgtEl>
                                          <p:spTgt spid="62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2" dur="500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6" grpId="0"/>
      <p:bldP spid="62467" grpI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346" name="矩形 57345"/>
          <p:cNvSpPr/>
          <p:nvPr/>
        </p:nvSpPr>
        <p:spPr>
          <a:xfrm>
            <a:off x="685800" y="304800"/>
            <a:ext cx="3754438" cy="990600"/>
          </a:xfrm>
          <a:prstGeom prst="rect">
            <a:avLst/>
          </a:prstGeom>
          <a:noFill/>
          <a:ln w="50800">
            <a:solidFill>
              <a:srgbClr val="FFFF00"/>
            </a:solidFill>
            <a:miter lim="800000"/>
          </a:ln>
        </p:spPr>
        <p:txBody>
          <a:bodyPr anchor="ctr" anchorCtr="1">
            <a:noAutofit/>
          </a:bodyPr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marL="0" lvl="0" indent="0"/>
            <a:r>
              <a:rPr sz="5400" b="1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anose="02010609060101010101" pitchFamily="49" charset="-122"/>
              </a:rPr>
              <a:t>验满方法</a:t>
            </a:r>
            <a:r>
              <a:rPr sz="4400"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 </a:t>
            </a:r>
          </a:p>
        </p:txBody>
      </p:sp>
      <p:sp>
        <p:nvSpPr>
          <p:cNvPr id="57347" name="矩形 57346"/>
          <p:cNvSpPr/>
          <p:nvPr/>
        </p:nvSpPr>
        <p:spPr>
          <a:xfrm>
            <a:off x="228600" y="1371600"/>
            <a:ext cx="8695487" cy="1495014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ctr" rtl="0" eaLnBrk="1" hangingPunct="1">
              <a:defRPr kumimoji="0" lang="zh-CN" altLang="en-US" sz="12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4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 </a:t>
            </a:r>
            <a:r>
              <a:rPr sz="44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用</a:t>
            </a:r>
            <a:r>
              <a:rPr sz="4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排水法</a:t>
            </a:r>
            <a:r>
              <a:rPr sz="44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收集时当集气瓶口有较大气泡向外冒出时,证明已满</a:t>
            </a:r>
          </a:p>
        </p:txBody>
      </p:sp>
      <p:pic>
        <p:nvPicPr>
          <p:cNvPr id="57348" name="图片 57347"/>
          <p:cNvPicPr/>
          <p:nvPr/>
        </p:nvPicPr>
        <p:blipFill>
          <a:blip r:embed="rId2"/>
          <a:stretch>
            <a:fillRect/>
          </a:stretch>
        </p:blipFill>
        <p:spPr>
          <a:xfrm>
            <a:off x="1828800" y="3362325"/>
            <a:ext cx="6324600" cy="34956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734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735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7" dur="500"/>
                                        <p:tgtEl>
                                          <p:spTgt spid="57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3" dur="1822" fill="hold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664" fill="hold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664" fill="hold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32" fill="hold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64" fill="hold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 additive="base">
                                        <p:cTn id="18" dur="26" fill="hold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 additive="base">
                                        <p:cTn id="19" dur="166" decel="50000" fill="hold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20" dur="26" fill="hold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 additive="base">
                                        <p:cTn id="21" dur="166" decel="50000" fill="hold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22" dur="26" fill="hold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 additive="base">
                                        <p:cTn id="23" dur="166" decel="50000" fill="hold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 additive="base">
                                        <p:cTn id="24" dur="26" fill="hold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 additive="base">
                                        <p:cTn id="25" dur="166" decel="50000" fill="hold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0" dur="500"/>
                                        <p:tgtEl>
                                          <p:spTgt spid="57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6" grpId="0"/>
      <p:bldP spid="57347" grpId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https://d.book118.com/816020230000010101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IMING" val="|0.2|2.|1.7"/>
</p:tagLst>
</file>

<file path=ppt/tags/tag2.xml><?xml version="1.0" encoding="utf-8"?>
<p:tagLst xmlns:p="http://schemas.openxmlformats.org/presentationml/2006/main">
  <p:tag name="TIMING" val="|0.6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古瓶荷花">
  <a:themeElements>
    <a:clrScheme name="">
      <a:dk1>
        <a:srgbClr val="FFFFFF"/>
      </a:dk1>
      <a:lt1>
        <a:srgbClr val="0033CC"/>
      </a:lt1>
      <a:dk2>
        <a:srgbClr val="C0C0C0"/>
      </a:dk2>
      <a:lt2>
        <a:srgbClr val="007572"/>
      </a:lt2>
      <a:accent1>
        <a:srgbClr val="CCECFF"/>
      </a:accent1>
      <a:accent2>
        <a:srgbClr val="3399FF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0066"/>
      </a:hlink>
      <a:folHlink>
        <a:srgbClr val="7D7DA9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33CC"/>
        </a:lt1>
        <a:dk2>
          <a:srgbClr val="C0C0C0"/>
        </a:dk2>
        <a:lt2>
          <a:srgbClr val="007572"/>
        </a:lt2>
        <a:accent1>
          <a:srgbClr val="CCECFF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FF6EE"/>
        </a:dk1>
        <a:lt1>
          <a:srgbClr val="007A77"/>
        </a:lt1>
        <a:dk2>
          <a:srgbClr val="C0C0C0"/>
        </a:dk2>
        <a:lt2>
          <a:srgbClr val="0066CC"/>
        </a:lt2>
        <a:accent1>
          <a:srgbClr val="E7EEE6"/>
        </a:accent1>
        <a:accent2>
          <a:srgbClr val="FF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36395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FFCC"/>
        </a:dk1>
        <a:lt1>
          <a:srgbClr val="000000"/>
        </a:lt1>
        <a:dk2>
          <a:srgbClr val="C0C0C0"/>
        </a:dk2>
        <a:lt2>
          <a:srgbClr val="E88A00"/>
        </a:lt2>
        <a:accent1>
          <a:srgbClr val="CCECFF"/>
        </a:accent1>
        <a:accent2>
          <a:srgbClr val="33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CC"/>
        </a:dk1>
        <a:lt1>
          <a:srgbClr val="000000"/>
        </a:lt1>
        <a:dk2>
          <a:srgbClr val="C0C0C0"/>
        </a:dk2>
        <a:lt2>
          <a:srgbClr val="CC3300"/>
        </a:lt2>
        <a:accent1>
          <a:srgbClr val="FFFFCC"/>
        </a:accent1>
        <a:accent2>
          <a:srgbClr val="33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6F6F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E2C5"/>
        </a:dk1>
        <a:lt1>
          <a:srgbClr val="636395"/>
        </a:lt1>
        <a:dk2>
          <a:srgbClr val="C0C0C0"/>
        </a:dk2>
        <a:lt2>
          <a:srgbClr val="000000"/>
        </a:lt2>
        <a:accent1>
          <a:srgbClr val="FFE1E1"/>
        </a:accent1>
        <a:accent2>
          <a:srgbClr val="FF993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ECFF"/>
        </a:dk1>
        <a:lt1>
          <a:srgbClr val="626292"/>
        </a:lt1>
        <a:dk2>
          <a:srgbClr val="C0C0C0"/>
        </a:dk2>
        <a:lt2>
          <a:srgbClr val="3333CC"/>
        </a:lt2>
        <a:accent1>
          <a:srgbClr val="D9F1FF"/>
        </a:accent1>
        <a:accent2>
          <a:srgbClr val="FF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E1E1"/>
        </a:dk1>
        <a:lt1>
          <a:srgbClr val="0066CC"/>
        </a:lt1>
        <a:dk2>
          <a:srgbClr val="C0C0C0"/>
        </a:dk2>
        <a:lt2>
          <a:srgbClr val="006600"/>
        </a:lt2>
        <a:accent1>
          <a:srgbClr val="FFFFCC"/>
        </a:accent1>
        <a:accent2>
          <a:srgbClr val="0099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C0000"/>
        </a:hlink>
        <a:folHlink>
          <a:srgbClr val="00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DDDD"/>
        </a:dk1>
        <a:lt1>
          <a:srgbClr val="292929"/>
        </a:lt1>
        <a:dk2>
          <a:srgbClr val="B2B2B2"/>
        </a:dk2>
        <a:lt2>
          <a:srgbClr val="0066CC"/>
        </a:lt2>
        <a:accent1>
          <a:srgbClr val="CACADC"/>
        </a:accent1>
        <a:accent2>
          <a:srgbClr val="FFCC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6">
      <vt:lpstr>Arial</vt:lpstr>
      <vt:lpstr>Calibri</vt:lpstr>
      <vt:lpstr>宋体</vt:lpstr>
      <vt:lpstr>华文宋体</vt:lpstr>
      <vt:lpstr>Wingdings</vt:lpstr>
      <vt:lpstr>方正姚体</vt:lpstr>
      <vt:lpstr>华文隶书</vt:lpstr>
      <vt:lpstr>华文新魏</vt:lpstr>
      <vt:lpstr>黑体</vt:lpstr>
      <vt:lpstr>Verdana</vt:lpstr>
      <vt:lpstr>Times New Roman</vt:lpstr>
      <vt:lpstr>Office Theme</vt:lpstr>
      <vt:lpstr>PowerPoint Presentation</vt:lpstr>
      <vt:lpstr>实验室制氧气得方法就是什么？</vt:lpstr>
      <vt:lpstr>PowerPoint Presentation</vt:lpstr>
      <vt:lpstr>实验室制氧气得原理就是什么？</vt:lpstr>
      <vt:lpstr>反应原理</vt:lpstr>
      <vt:lpstr>PowerPoint Presentation</vt:lpstr>
      <vt:lpstr>PowerPoint Presentation</vt:lpstr>
      <vt:lpstr>思考题</vt:lpstr>
      <vt:lpstr>第一步</vt:lpstr>
      <vt:lpstr>第二步</vt:lpstr>
      <vt:lpstr>PowerPoint Presentation</vt:lpstr>
      <vt:lpstr>注意</vt:lpstr>
      <vt:lpstr>第三步</vt:lpstr>
      <vt:lpstr>注意:</vt:lpstr>
      <vt:lpstr>PowerPoint Presentation</vt:lpstr>
      <vt:lpstr>第四步</vt:lpstr>
      <vt:lpstr>第五步</vt:lpstr>
      <vt:lpstr>注意</vt:lpstr>
      <vt:lpstr>第六步</vt:lpstr>
      <vt:lpstr>     思考: 如果先熄灭酒精灯再撤导管可能会造成什么后果？</vt:lpstr>
      <vt:lpstr>高锰酸钾制氧气得操作步骤</vt:lpstr>
      <vt:lpstr>检验方法 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2024-09-25T06:51:22.210</cp:lastPrinted>
  <dcterms:created xsi:type="dcterms:W3CDTF">2024-09-24T22:51:22Z</dcterms:created>
  <dcterms:modified xsi:type="dcterms:W3CDTF">2024-09-24T22:51:24Z</dcterms:modified>
</cp:coreProperties>
</file>