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C58CAF-4BA9-477B-9B56-5BD4D8A13B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66502F-C11E-4F3E-BF9B-0E69871597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87D993-D49D-4DCD-8F44-2B1E4FDBD9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5BEA21-9251-4990-BF59-E39E0CA969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47D7752-5E8A-486B-8C4A-E880A9DF79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9DA5F77-F992-49BB-BD06-0420A6D072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9503F5A-64E0-4FE1-907B-F682026721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385B2F-9799-4CB6-B872-9D323A27C9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4ED83B-9582-4A4F-BA94-D83BB5B806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8E779F-1016-43FB-8C55-825C9E944D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E437EE-33EB-446A-9A31-F84E0E72B2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58731"/>
            <a:ext cx="4608954" cy="1006429"/>
          </a:xfrm>
        </p:spPr>
        <p:txBody>
          <a:bodyPr wrap="none" anchor="t">
            <a:spAutoFit/>
          </a:bodyPr>
          <a:lstStyle>
            <a:lvl1pPr algn="l">
              <a:defRPr sz="6600" b="1" i="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08901"/>
            <a:ext cx="2377574" cy="313932"/>
          </a:xfrm>
        </p:spPr>
        <p:txBody>
          <a:bodyPr vert="horz" wrap="none" lIns="91440" tIns="45720" rIns="91440" bIns="45720" rtlCol="0">
            <a:spAutoFit/>
          </a:bodyPr>
          <a:lstStyle>
            <a:lvl1pPr>
              <a:defRPr kumimoji="1" lang="zh-CN" altLang="en-US" sz="1600" spc="3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849635"/>
            <a:ext cx="3454792" cy="757130"/>
          </a:xfrm>
        </p:spPr>
        <p:txBody>
          <a:bodyPr wrap="none" anchor="b">
            <a:spAutoFit/>
          </a:bodyPr>
          <a:lstStyle>
            <a:lvl1pPr marL="0" indent="0">
              <a:buNone/>
              <a:defRPr sz="48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5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0">
                <a:schemeClr val="bg1"/>
              </a:gs>
              <a:gs pos="79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1_仅标题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30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8950-B778-354B-9DD9-533C0A0C7F06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3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5F5A-ED15-1745-BDEC-B6FFB76270A8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6023112003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过度焦虑与恐惧产妇的护理\n## 1.产妇过度焦虑与恐惧的原因分析\n### 1.1心理因素对产妇焦虑与恐惧的影响\n### 1.2生理因素对产妇焦虑与恐惧的影响\n### 1.3社会因素对产妇焦虑与恐惧的影响\n## 2.过度焦虑与恐惧对产妇的影响\n### 2.1对产妇心理健康的影响\n### 2.2对产妇生理健康的影响\n### 2.3对产妇家庭和育儿的影响\n## 3.心理干预方法在产妇护理中的应用\n### 3.1认知行为疗法在产妇护理中的应用\n### 3.2心理疏导在产妇护理中的应用\n### 3.3心理药物疗法在产妇护理中的应用\n## 4.非药物干预方法在产妇护理中的应用\n### 4.1呼吸放松训练在产妇护理中的应用\n### 4.2渐进性肌肉松弛在产妇护理中的应用\n### 4.3音乐疗法在产妇护理中的应用\n## 5.社会支持在产妇护理中的应用\n### 5.1家庭支持在产妇护理中的应用\n### 5.2同伴支持在产妇护理中的应用\n### 5.3专业支持在产妇护理中的应用\n## 6.结论与展望\n### 6.1过度焦虑与恐惧产妇护理的重要性\n### 6.2综合干预方法在产妇护理中的应用前景\n### 6.3持续研究和改进产妇护理质量的建议\n&quot;,&quot;templateId&quot;:&quot;rmag5z4xstrt3qh7pqi4i7zhz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58731"/>
            <a:ext cx="1105535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6600"/>
              <a:t>过度焦虑与恐惧产妇的护理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08901"/>
            <a:ext cx="4368800" cy="311150"/>
          </a:xfr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/>
              <a:t> </a:t>
            </a:r>
            <a:endParaRPr lang="zh-CN" sz="160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0237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 </a:t>
            </a:r>
            <a:endParaRPr kumimoji="1" lang="en-US" altLang="zh-CN" spc="8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6" name="直线连接符 7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6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产妇过度焦虑与恐惧的原因分析</a:t>
            </a:r>
            <a:endParaRPr/>
          </a:p>
        </p:txBody>
      </p:sp>
      <p:sp>
        <p:nvSpPr>
          <p:cNvPr id="137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01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38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心理因素对产妇焦虑与恐惧的影响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1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15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16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生产过程中的不确定性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分娩疼痛的未知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分娩过程中可能出现的并发症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婴儿健康状况的不确定性</a:t>
                </a:r>
                <a:endParaRPr/>
              </a:p>
            </p:txBody>
          </p:sp>
          <p:pic>
            <p:nvPicPr>
              <p:cNvPr id="21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20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21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对育儿的担忧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缺乏育儿经验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担心婴儿照顾不周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担心自己无法承担育儿责任</a:t>
                </a:r>
                <a:endParaRPr/>
              </a:p>
            </p:txBody>
          </p:sp>
          <p:pic>
            <p:nvPicPr>
              <p:cNvPr id="22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25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26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产后抑郁的影响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产后抑郁导致的心情低落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对生活失去兴趣和动力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对自己和家人的负能量</a:t>
                </a:r>
                <a:endParaRPr/>
              </a:p>
            </p:txBody>
          </p:sp>
          <p:pic>
            <p:nvPicPr>
              <p:cNvPr id="22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31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32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33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身体变化的不适应</a:t>
                </a:r>
                <a:endParaRPr/>
              </a:p>
            </p:txBody>
          </p:sp>
          <p:sp>
            <p:nvSpPr>
              <p:cNvPr id="234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产后身体的恢复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哺乳带来的身体负担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激素水平的变化导致情绪波动</a:t>
                </a:r>
                <a:endParaRPr/>
              </a:p>
            </p:txBody>
          </p:sp>
        </p:grpSp>
        <p:grpSp>
          <p:nvGrpSpPr>
            <p:cNvPr id="235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3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睡眠质量下降</a:t>
                </a:r>
                <a:endParaRPr/>
              </a:p>
            </p:txBody>
          </p:sp>
          <p:sp>
            <p:nvSpPr>
              <p:cNvPr id="23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频繁的夜间哺乳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产后疼痛和不适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照顾婴儿的责任和压力</a:t>
                </a:r>
                <a:endParaRPr/>
              </a:p>
            </p:txBody>
          </p:sp>
        </p:grpSp>
        <p:grpSp>
          <p:nvGrpSpPr>
            <p:cNvPr id="238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3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疲劳和精力不足</a:t>
                </a:r>
                <a:endParaRPr/>
              </a:p>
            </p:txBody>
          </p:sp>
          <p:sp>
            <p:nvSpPr>
              <p:cNvPr id="24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产后恢复期的体力消耗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照顾婴儿的劳累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睡眠不足导致的精神疲劳</a:t>
                </a:r>
                <a:endParaRPr/>
              </a:p>
            </p:txBody>
          </p:sp>
        </p:grpSp>
      </p:grpSp>
      <p:pic>
        <p:nvPicPr>
          <p:cNvPr id="241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生理因素对产妇焦虑与恐惧的影响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43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44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45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7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48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49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5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家庭和亲友的压力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高期望值的压力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家庭责任的增加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亲朋好友的关注和评价</a:t>
                </a:r>
                <a:endParaRPr/>
              </a:p>
            </p:txBody>
          </p:sp>
          <p:sp>
            <p:nvSpPr>
              <p:cNvPr id="252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53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5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社会环境的影响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社会对产妇角色的期望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产假期间的职场压力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婴儿照顾的社会支持不足</a:t>
                </a:r>
                <a:endParaRPr/>
              </a:p>
            </p:txBody>
          </p:sp>
          <p:sp>
            <p:nvSpPr>
              <p:cNvPr id="256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57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5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经济压力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产后恢复和育儿的费用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产假期间收入减少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生活成本的增加</a:t>
                </a:r>
                <a:endParaRPr/>
              </a:p>
            </p:txBody>
          </p:sp>
          <p:sp>
            <p:nvSpPr>
              <p:cNvPr id="260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6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社会因素对产妇焦虑与恐惧的影响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3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过度焦虑与恐惧对产妇的影响</a:t>
            </a:r>
            <a:endParaRPr/>
          </a:p>
        </p:txBody>
      </p:sp>
      <p:sp>
        <p:nvSpPr>
          <p:cNvPr id="264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02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265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68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69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70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产后抑郁的发展</a:t>
                </a:r>
                <a:endParaRPr/>
              </a:p>
            </p:txBody>
          </p:sp>
          <p:sp>
            <p:nvSpPr>
              <p:cNvPr id="271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焦虑和恐惧加重抑郁症状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抑郁导致的心理和行为问题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抑郁对产妇和家庭的影响</a:t>
                </a:r>
                <a:endParaRPr/>
              </a:p>
            </p:txBody>
          </p:sp>
        </p:grpSp>
        <p:grpSp>
          <p:nvGrpSpPr>
            <p:cNvPr id="272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73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自尊心和自信心的下降</a:t>
                </a:r>
                <a:endParaRPr/>
              </a:p>
            </p:txBody>
          </p:sp>
          <p:sp>
            <p:nvSpPr>
              <p:cNvPr id="27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对自己身体和育儿能力的担忧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社交圈子的变化导致的自卑感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缺乏支持和理解的环境</a:t>
                </a:r>
                <a:endParaRPr/>
              </a:p>
            </p:txBody>
          </p:sp>
        </p:grpSp>
        <p:grpSp>
          <p:nvGrpSpPr>
            <p:cNvPr id="275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76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焦虑和恐惧的恶性循环</a:t>
                </a:r>
                <a:endParaRPr/>
              </a:p>
            </p:txBody>
          </p:sp>
          <p:sp>
            <p:nvSpPr>
              <p:cNvPr id="277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焦虑和恐惧导致的心理压力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心理压力加重焦虑和恐惧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恶性循环对产妇心理健康的影响</a:t>
                </a:r>
                <a:endParaRPr/>
              </a:p>
            </p:txBody>
          </p:sp>
        </p:grpSp>
      </p:grpSp>
      <p:sp>
        <p:nvSpPr>
          <p:cNvPr id="27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对产妇心理健康的影响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0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81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82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83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焦虑和恐惧导致的应激反应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应激反应对免疫系统的影响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生理健康问题的发生风险增加</a:t>
                </a:r>
                <a:endParaRPr/>
              </a:p>
            </p:txBody>
          </p:sp>
          <p:sp>
            <p:nvSpPr>
              <p:cNvPr id="28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免疫系统功能下降</a:t>
                </a:r>
                <a:endParaRPr/>
              </a:p>
            </p:txBody>
          </p:sp>
        </p:grpSp>
        <p:grpSp>
          <p:nvGrpSpPr>
            <p:cNvPr id="286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87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焦虑和恐惧导致的肌肉紧张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肌肉紧张加重疼痛和不适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慢性疼痛对产妇生活的影响</a:t>
                </a:r>
                <a:endParaRPr/>
              </a:p>
            </p:txBody>
          </p:sp>
          <p:sp>
            <p:nvSpPr>
              <p:cNvPr id="288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慢性疼痛和不适</a:t>
                </a:r>
                <a:endParaRPr/>
              </a:p>
            </p:txBody>
          </p:sp>
          <p:sp>
            <p:nvSpPr>
              <p:cNvPr id="289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90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91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焦虑和恐惧导致的失眠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失眠对产妇身体和心理健康的影响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睡眠质量下降对生活质量的负面影响</a:t>
                </a:r>
                <a:endParaRPr/>
              </a:p>
            </p:txBody>
          </p:sp>
          <p:sp>
            <p:nvSpPr>
              <p:cNvPr id="292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睡眠质量下降</a:t>
                </a:r>
                <a:endParaRPr/>
              </a:p>
            </p:txBody>
          </p:sp>
          <p:sp>
            <p:nvSpPr>
              <p:cNvPr id="293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9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对产妇生理健康的影响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9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97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98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家庭关系紧张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焦虑和恐惧导致的情绪波动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情绪波动对家庭关系的影响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家庭关系紧张对产妇和婴儿的负面影响</a:t>
                </a:r>
                <a:endParaRPr/>
              </a:p>
            </p:txBody>
          </p:sp>
          <p:pic>
            <p:nvPicPr>
              <p:cNvPr id="30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302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303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婴儿发育受到影响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焦虑和恐惧导致的哺乳问题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母乳喂养对婴儿发育的重要性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婴儿发育受到影响的风险</a:t>
                </a:r>
                <a:endParaRPr/>
              </a:p>
            </p:txBody>
          </p:sp>
          <p:pic>
            <p:nvPicPr>
              <p:cNvPr id="306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307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308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产妇育儿能力下降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焦虑和恐惧导致的育儿信心不足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育儿信心不足对产妇育儿能力的影响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产妇育儿能力下降对婴儿成长的负面影响</a:t>
                </a:r>
                <a:endParaRPr/>
              </a:p>
            </p:txBody>
          </p:sp>
          <p:pic>
            <p:nvPicPr>
              <p:cNvPr id="311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3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对产妇家庭和育儿的影响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心理干预方法在产妇护理中的应用</a:t>
            </a:r>
            <a:endParaRPr/>
          </a:p>
        </p:txBody>
      </p:sp>
      <p:sp>
        <p:nvSpPr>
          <p:cNvPr id="9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03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0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3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4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改变产妇对分娩和育儿的负面认知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增强产妇的自信心和自尊心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提高产妇的心理应对能力</a:t>
                </a:r>
                <a:endParaRPr/>
              </a:p>
            </p:txBody>
          </p:sp>
          <p:sp>
            <p:nvSpPr>
              <p:cNvPr id="1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认知重塑</a:t>
                </a:r>
                <a:endParaRPr/>
              </a:p>
            </p:txBody>
          </p:sp>
        </p:grpSp>
        <p:grpSp>
          <p:nvGrpSpPr>
            <p:cNvPr id="17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学习有效的应对策略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减轻焦虑和恐惧的症状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提高产妇的心理健康水平</a:t>
                </a:r>
                <a:endParaRPr/>
              </a:p>
            </p:txBody>
          </p:sp>
          <p:sp>
            <p:nvSpPr>
              <p:cNvPr id="1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行为调整</a:t>
                </a:r>
                <a:endParaRPr/>
              </a:p>
            </p:txBody>
          </p:sp>
        </p:grpSp>
        <p:grpSp>
          <p:nvGrpSpPr>
            <p:cNvPr id="20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学会情绪自我调节技巧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减轻情绪波动带来的负面影响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提高产妇的心理健康和生活质量</a:t>
                </a:r>
                <a:endParaRPr/>
              </a:p>
            </p:txBody>
          </p:sp>
          <p:sp>
            <p:nvSpPr>
              <p:cNvPr id="22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情绪调节</a:t>
                </a:r>
                <a:endParaRPr/>
              </a:p>
            </p:txBody>
          </p:sp>
        </p:grpSp>
      </p:grpSp>
      <p:pic>
        <p:nvPicPr>
          <p:cNvPr id="23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4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5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6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认知行为疗法在产妇护理中的应用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0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31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32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提供情感支持</a:t>
                </a:r>
                <a:endParaRPr/>
              </a:p>
            </p:txBody>
          </p:sp>
          <p:sp>
            <p:nvSpPr>
              <p:cNvPr id="34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倾听产妇的心声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给予关心和理解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提供情感支持和安慰</a:t>
                </a:r>
                <a:endParaRPr/>
              </a:p>
            </p:txBody>
          </p:sp>
        </p:grpSp>
        <p:grpSp>
          <p:nvGrpSpPr>
            <p:cNvPr id="35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36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提供专业建议</a:t>
                </a:r>
                <a:endParaRPr/>
              </a:p>
            </p:txBody>
          </p:sp>
          <p:sp>
            <p:nvSpPr>
              <p:cNvPr id="38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针对产妇的具体问题提供专业建议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帮助产妇解决问题和困惑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提高产妇的心理素质和生活质量</a:t>
                </a:r>
                <a:endParaRPr/>
              </a:p>
            </p:txBody>
          </p:sp>
        </p:grpSp>
        <p:grpSp>
          <p:nvGrpSpPr>
            <p:cNvPr id="39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40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建立良好的沟通氛围</a:t>
                </a:r>
                <a:endParaRPr/>
              </a:p>
            </p:txBody>
          </p:sp>
          <p:sp>
            <p:nvSpPr>
              <p:cNvPr id="42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营造轻松愉快的氛围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促进产妇与他人交流和互动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提高产妇的社会支持和归属感</a:t>
                </a:r>
                <a:endParaRPr/>
              </a:p>
            </p:txBody>
          </p:sp>
        </p:grpSp>
      </p:grpSp>
      <p:sp>
        <p:nvSpPr>
          <p:cNvPr id="4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心理疏导在产妇护理中的应用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https://d.book118.com/816023112003010052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geometry_blue">
      <a:dk1>
        <a:srgbClr val="000000"/>
      </a:dk1>
      <a:lt1>
        <a:srgbClr val="FFFFFF"/>
      </a:lt1>
      <a:dk2>
        <a:srgbClr val="262C32"/>
      </a:dk2>
      <a:lt2>
        <a:srgbClr val="EAF3FF"/>
      </a:lt2>
      <a:accent1>
        <a:srgbClr val="1D6EFC"/>
      </a:accent1>
      <a:accent2>
        <a:srgbClr val="7FADFE"/>
      </a:accent2>
      <a:accent3>
        <a:srgbClr val="4186FF"/>
      </a:accent3>
      <a:accent4>
        <a:srgbClr val="1555DB"/>
      </a:accent4>
      <a:accent5>
        <a:srgbClr val="3BBEFE"/>
      </a:accent5>
      <a:accent6>
        <a:srgbClr val="536DF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2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过度焦虑与恐惧产妇的护理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2024-09-18T02:29:09.880</cp:lastPrinted>
  <dcterms:created xsi:type="dcterms:W3CDTF">2024-09-17T18:29:09Z</dcterms:created>
  <dcterms:modified xsi:type="dcterms:W3CDTF">2024-09-17T18:29:11Z</dcterms:modified>
</cp:coreProperties>
</file>