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148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20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2158CC-3B5D-48C1-8FEF-002733A2E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A4A8D2-B720-485B-9D4D-0E3BF46254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71E51-7361-434B-A26E-01B2B0367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DC19A8-ADAE-40EC-AB7D-2D93F4A97C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2FB5DA-1DAE-43E3-96A6-88F2ED396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1455BF-A736-4ADE-BCBF-B95072D36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F520B8-9A6F-4752-87E4-DA872E08E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6BEACC-8D8C-4210-BF29-73B188AF85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0244F9-FADA-42B1-A187-058FF18A7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5C2319-D9DC-4CC3-AA30-5DECEAD20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996FE-77E6-4279-91F8-5570DC1D0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1472" r:id="rId2"/>
    <p:sldLayoutId id="2147491473" r:id="rId3"/>
    <p:sldLayoutId id="2147491474" r:id="rId4"/>
    <p:sldLayoutId id="2147491475" r:id="rId5"/>
    <p:sldLayoutId id="2147491476" r:id="rId6"/>
    <p:sldLayoutId id="2147491477" r:id="rId7"/>
    <p:sldLayoutId id="2147491478" r:id="rId8"/>
    <p:sldLayoutId id="2147491479" r:id="rId9"/>
    <p:sldLayoutId id="2147491480" r:id="rId10"/>
    <p:sldLayoutId id="214749148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tags" Target="../tags/tag85.xml" /><Relationship Id="rId6" Type="http://schemas.openxmlformats.org/officeDocument/2006/relationships/tags" Target="../tags/tag86.xml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2.xml" /><Relationship Id="rId11" Type="http://schemas.openxmlformats.org/officeDocument/2006/relationships/tags" Target="../tags/tag103.xml" /><Relationship Id="rId12" Type="http://schemas.openxmlformats.org/officeDocument/2006/relationships/tags" Target="../tags/tag104.xml" /><Relationship Id="rId13" Type="http://schemas.openxmlformats.org/officeDocument/2006/relationships/tags" Target="../tags/tag105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Relationship Id="rId7" Type="http://schemas.openxmlformats.org/officeDocument/2006/relationships/tags" Target="../tags/tag99.xml" /><Relationship Id="rId8" Type="http://schemas.openxmlformats.org/officeDocument/2006/relationships/tags" Target="../tags/tag100.xml" /><Relationship Id="rId9" Type="http://schemas.openxmlformats.org/officeDocument/2006/relationships/tags" Target="../tags/tag10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14" Type="http://schemas.openxmlformats.org/officeDocument/2006/relationships/tags" Target="../tags/tag153.xml" /><Relationship Id="rId15" Type="http://schemas.openxmlformats.org/officeDocument/2006/relationships/tags" Target="../tags/tag154.xml" /><Relationship Id="rId16" Type="http://schemas.openxmlformats.org/officeDocument/2006/relationships/tags" Target="../tags/tag155.xml" /><Relationship Id="rId17" Type="http://schemas.openxmlformats.org/officeDocument/2006/relationships/tags" Target="../tags/tag156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18" Type="http://schemas.openxmlformats.org/officeDocument/2006/relationships/tags" Target="../tags/tag173.xml" /><Relationship Id="rId19" Type="http://schemas.openxmlformats.org/officeDocument/2006/relationships/tags" Target="../tags/tag174.xml" /><Relationship Id="rId2" Type="http://schemas.openxmlformats.org/officeDocument/2006/relationships/tags" Target="../tags/tag157.xml" /><Relationship Id="rId20" Type="http://schemas.openxmlformats.org/officeDocument/2006/relationships/tags" Target="../tags/tag175.xml" /><Relationship Id="rId21" Type="http://schemas.openxmlformats.org/officeDocument/2006/relationships/tags" Target="../tags/tag176.xml" /><Relationship Id="rId22" Type="http://schemas.openxmlformats.org/officeDocument/2006/relationships/tags" Target="../tags/tag177.xml" /><Relationship Id="rId23" Type="http://schemas.openxmlformats.org/officeDocument/2006/relationships/tags" Target="../tags/tag178.xml" /><Relationship Id="rId24" Type="http://schemas.openxmlformats.org/officeDocument/2006/relationships/tags" Target="../tags/tag179.xml" /><Relationship Id="rId25" Type="http://schemas.openxmlformats.org/officeDocument/2006/relationships/tags" Target="../tags/tag180.xml" /><Relationship Id="rId26" Type="http://schemas.openxmlformats.org/officeDocument/2006/relationships/tags" Target="../tags/tag181.xml" /><Relationship Id="rId27" Type="http://schemas.openxmlformats.org/officeDocument/2006/relationships/tags" Target="../tags/tag182.xml" /><Relationship Id="rId28" Type="http://schemas.openxmlformats.org/officeDocument/2006/relationships/tags" Target="../tags/tag183.xml" /><Relationship Id="rId29" Type="http://schemas.openxmlformats.org/officeDocument/2006/relationships/tags" Target="../tags/tag184.xml" /><Relationship Id="rId3" Type="http://schemas.openxmlformats.org/officeDocument/2006/relationships/tags" Target="../tags/tag158.xml" /><Relationship Id="rId30" Type="http://schemas.openxmlformats.org/officeDocument/2006/relationships/tags" Target="../tags/tag185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4.xml" /><Relationship Id="rId11" Type="http://schemas.openxmlformats.org/officeDocument/2006/relationships/tags" Target="../tags/tag195.xml" /><Relationship Id="rId12" Type="http://schemas.openxmlformats.org/officeDocument/2006/relationships/tags" Target="../tags/tag196.xml" /><Relationship Id="rId13" Type="http://schemas.openxmlformats.org/officeDocument/2006/relationships/tags" Target="../tags/tag197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113132202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防震减灾日宣传总结及其重要性分析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AA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7"/>
          <p:cNvSpPr/>
          <p:nvPr>
            <p:custDataLst>
              <p:tags r:id="rId4"/>
            </p:custDataLst>
          </p:nvPr>
        </p:nvSpPr>
        <p:spPr>
          <a:xfrm>
            <a:off x="32829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68" name="矩形: 圆角 10"/>
          <p:cNvSpPr/>
          <p:nvPr>
            <p:custDataLst>
              <p:tags r:id="rId5"/>
            </p:custDataLst>
          </p:nvPr>
        </p:nvSpPr>
        <p:spPr>
          <a:xfrm>
            <a:off x="2660650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0" name="矩形: 圆角 13"/>
          <p:cNvSpPr/>
          <p:nvPr>
            <p:custDataLst>
              <p:tags r:id="rId6"/>
            </p:custDataLst>
          </p:nvPr>
        </p:nvSpPr>
        <p:spPr>
          <a:xfrm>
            <a:off x="499427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2" name="矩形: 圆角 16"/>
          <p:cNvSpPr/>
          <p:nvPr>
            <p:custDataLst>
              <p:tags r:id="rId7"/>
            </p:custDataLst>
          </p:nvPr>
        </p:nvSpPr>
        <p:spPr>
          <a:xfrm>
            <a:off x="732726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74" name="文本框 14"/>
          <p:cNvSpPr txBox="1"/>
          <p:nvPr>
            <p:custDataLst>
              <p:tags r:id="rId8"/>
            </p:custDataLst>
          </p:nvPr>
        </p:nvSpPr>
        <p:spPr>
          <a:xfrm flipH="1">
            <a:off x="32829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防震减灾日宣传活动总结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6" name="文本框 17"/>
          <p:cNvSpPr txBox="1"/>
          <p:nvPr>
            <p:custDataLst>
              <p:tags r:id="rId9"/>
            </p:custDataLst>
          </p:nvPr>
        </p:nvSpPr>
        <p:spPr>
          <a:xfrm>
            <a:off x="32829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78" name="矩形: 圆角 16"/>
          <p:cNvSpPr/>
          <p:nvPr>
            <p:custDataLst>
              <p:tags r:id="rId10"/>
            </p:custDataLst>
          </p:nvPr>
        </p:nvSpPr>
        <p:spPr>
          <a:xfrm>
            <a:off x="9660255" y="4233545"/>
            <a:ext cx="2199640" cy="2133600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solidFill>
                <a:schemeClr val="accent1"/>
              </a:solidFill>
              <a:cs typeface="微软雅黑" panose="020b0503020204020204" charset="-122"/>
            </a:endParaRPr>
          </a:p>
        </p:txBody>
      </p:sp>
      <p:sp>
        <p:nvSpPr>
          <p:cNvPr id="1048780" name="文本框 14"/>
          <p:cNvSpPr txBox="1"/>
          <p:nvPr>
            <p:custDataLst>
              <p:tags r:id="rId11"/>
            </p:custDataLst>
          </p:nvPr>
        </p:nvSpPr>
        <p:spPr>
          <a:xfrm flipH="1">
            <a:off x="266128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防震减灾宣传的重要性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7"/>
          <p:cNvSpPr txBox="1"/>
          <p:nvPr>
            <p:custDataLst>
              <p:tags r:id="rId12"/>
            </p:custDataLst>
          </p:nvPr>
        </p:nvSpPr>
        <p:spPr>
          <a:xfrm>
            <a:off x="266128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4"/>
          <p:cNvSpPr txBox="1"/>
          <p:nvPr>
            <p:custDataLst>
              <p:tags r:id="rId13"/>
            </p:custDataLst>
          </p:nvPr>
        </p:nvSpPr>
        <p:spPr>
          <a:xfrm flipH="1">
            <a:off x="499427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防震减灾宣传的有效途径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7"/>
          <p:cNvSpPr txBox="1"/>
          <p:nvPr>
            <p:custDataLst>
              <p:tags r:id="rId14"/>
            </p:custDataLst>
          </p:nvPr>
        </p:nvSpPr>
        <p:spPr>
          <a:xfrm>
            <a:off x="499427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4"/>
          <p:cNvSpPr txBox="1"/>
          <p:nvPr>
            <p:custDataLst>
              <p:tags r:id="rId15"/>
            </p:custDataLst>
          </p:nvPr>
        </p:nvSpPr>
        <p:spPr>
          <a:xfrm flipH="1">
            <a:off x="7327900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防震减灾宣传的未来展望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>
            <a:off x="7327900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4"/>
          <p:cNvSpPr txBox="1"/>
          <p:nvPr>
            <p:custDataLst>
              <p:tags r:id="rId17"/>
            </p:custDataLst>
          </p:nvPr>
        </p:nvSpPr>
        <p:spPr>
          <a:xfrm flipH="1">
            <a:off x="9661525" y="5046156"/>
            <a:ext cx="2045970" cy="1136432"/>
          </a:xfrm>
          <a:prstGeom prst="rect">
            <a:avLst/>
          </a:prstGeom>
          <a:noFill/>
        </p:spPr>
        <p:txBody>
          <a:bodyPr vert="horz"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结论与建议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17"/>
          <p:cNvSpPr txBox="1"/>
          <p:nvPr>
            <p:custDataLst>
              <p:tags r:id="rId18"/>
            </p:custDataLst>
          </p:nvPr>
        </p:nvSpPr>
        <p:spPr>
          <a:xfrm>
            <a:off x="9661525" y="4422586"/>
            <a:ext cx="2044700" cy="639445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防震减灾日宣传活动总结</a:t>
            </a:r>
            <a:endParaRPr lang="zh-CN" altLang="en-US"/>
          </a:p>
        </p:txBody>
      </p:sp>
      <p:sp>
        <p:nvSpPr>
          <p:cNvPr id="10488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活动组织与策划</a:t>
            </a:r>
            <a:endParaRPr lang="zh-CN" altLang="en-US"/>
          </a:p>
        </p:txBody>
      </p:sp>
      <p:sp>
        <p:nvSpPr>
          <p:cNvPr id="1048846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48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活动目的：提高公众防震减灾意识，普及防震减灾知识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0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52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54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活动时间：每年5月12日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56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58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60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活动形式：线上线下相结合，包括讲座、展览、演练等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2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64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866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活动参与人数：覆盖全国，涉及政府、企业、学校、社区等各个领域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868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活动宣传渠道与效果</a:t>
            </a:r>
            <a:endParaRPr lang="zh-CN" altLang="en-US"/>
          </a:p>
        </p:txBody>
      </p:sp>
      <p:sp>
        <p:nvSpPr>
          <p:cNvPr id="1048904" name="矩形 5"/>
          <p:cNvSpPr/>
          <p:nvPr>
            <p:custDataLst>
              <p:tags r:id="rId2"/>
            </p:custDataLst>
          </p:nvPr>
        </p:nvSpPr>
        <p:spPr>
          <a:xfrm>
            <a:off x="1524000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6" name="矩形 10"/>
          <p:cNvSpPr/>
          <p:nvPr>
            <p:custDataLst>
              <p:tags r:id="rId3"/>
            </p:custDataLst>
          </p:nvPr>
        </p:nvSpPr>
        <p:spPr>
          <a:xfrm>
            <a:off x="1841772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08" name="TextBox 2"/>
          <p:cNvSpPr txBox="1"/>
          <p:nvPr>
            <p:custDataLst>
              <p:tags r:id="rId4"/>
            </p:custDataLst>
          </p:nvPr>
        </p:nvSpPr>
        <p:spPr>
          <a:xfrm>
            <a:off x="1662883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宣传渠道：社交媒体、官方网站、线下活动等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10" name="矩形 6"/>
          <p:cNvSpPr/>
          <p:nvPr>
            <p:custDataLst>
              <p:tags r:id="rId5"/>
            </p:custDataLst>
          </p:nvPr>
        </p:nvSpPr>
        <p:spPr>
          <a:xfrm>
            <a:off x="403188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2" name="矩形 11"/>
          <p:cNvSpPr/>
          <p:nvPr>
            <p:custDataLst>
              <p:tags r:id="rId6"/>
            </p:custDataLst>
          </p:nvPr>
        </p:nvSpPr>
        <p:spPr>
          <a:xfrm>
            <a:off x="4366806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4" name="TextBox 2"/>
          <p:cNvSpPr txBox="1"/>
          <p:nvPr>
            <p:custDataLst>
              <p:tags r:id="rId7"/>
            </p:custDataLst>
          </p:nvPr>
        </p:nvSpPr>
        <p:spPr>
          <a:xfrm>
            <a:off x="4170199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宣传效果：提高了公众对防震减灾的认识和意识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16" name="矩形 33"/>
          <p:cNvSpPr/>
          <p:nvPr>
            <p:custDataLst>
              <p:tags r:id="rId8"/>
            </p:custDataLst>
          </p:nvPr>
        </p:nvSpPr>
        <p:spPr>
          <a:xfrm>
            <a:off x="6535775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18" name="矩形 37"/>
          <p:cNvSpPr/>
          <p:nvPr>
            <p:custDataLst>
              <p:tags r:id="rId9"/>
            </p:custDataLst>
          </p:nvPr>
        </p:nvSpPr>
        <p:spPr>
          <a:xfrm>
            <a:off x="685354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0" name="TextBox 2"/>
          <p:cNvSpPr txBox="1"/>
          <p:nvPr>
            <p:custDataLst>
              <p:tags r:id="rId10"/>
            </p:custDataLst>
          </p:nvPr>
        </p:nvSpPr>
        <p:spPr>
          <a:xfrm>
            <a:off x="6674657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宣传效果：增强了公众的防震减灾技能和自救能力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22" name="矩形 34"/>
          <p:cNvSpPr/>
          <p:nvPr>
            <p:custDataLst>
              <p:tags r:id="rId11"/>
            </p:custDataLst>
          </p:nvPr>
        </p:nvSpPr>
        <p:spPr>
          <a:xfrm>
            <a:off x="903451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4" name="矩形 38"/>
          <p:cNvSpPr/>
          <p:nvPr>
            <p:custDataLst>
              <p:tags r:id="rId12"/>
            </p:custDataLst>
          </p:nvPr>
        </p:nvSpPr>
        <p:spPr>
          <a:xfrm>
            <a:off x="936943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26" name="TextBox 2"/>
          <p:cNvSpPr txBox="1"/>
          <p:nvPr>
            <p:custDataLst>
              <p:tags r:id="rId13"/>
            </p:custDataLst>
          </p:nvPr>
        </p:nvSpPr>
        <p:spPr>
          <a:xfrm>
            <a:off x="9173401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宣传效果：促进了社会对防震减灾工作的关注和支持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活动参与情况与反馈</a:t>
            </a:r>
            <a:endParaRPr lang="zh-CN" altLang="en-US"/>
          </a:p>
        </p:txBody>
      </p:sp>
      <p:sp>
        <p:nvSpPr>
          <p:cNvPr id="1048962" name="矩形 5"/>
          <p:cNvSpPr/>
          <p:nvPr>
            <p:custDataLst>
              <p:tags r:id="rId2"/>
            </p:custDataLst>
          </p:nvPr>
        </p:nvSpPr>
        <p:spPr>
          <a:xfrm>
            <a:off x="1524000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4" name="矩形 10"/>
          <p:cNvSpPr/>
          <p:nvPr>
            <p:custDataLst>
              <p:tags r:id="rId3"/>
            </p:custDataLst>
          </p:nvPr>
        </p:nvSpPr>
        <p:spPr>
          <a:xfrm>
            <a:off x="1841772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66" name="TextBox 2"/>
          <p:cNvSpPr txBox="1"/>
          <p:nvPr>
            <p:custDataLst>
              <p:tags r:id="rId4"/>
            </p:custDataLst>
          </p:nvPr>
        </p:nvSpPr>
        <p:spPr>
          <a:xfrm>
            <a:off x="1662883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参与人数：统计参与活动的人数，包括线上线下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68" name="矩形 6"/>
          <p:cNvSpPr/>
          <p:nvPr>
            <p:custDataLst>
              <p:tags r:id="rId5"/>
            </p:custDataLst>
          </p:nvPr>
        </p:nvSpPr>
        <p:spPr>
          <a:xfrm>
            <a:off x="403188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0" name="矩形 11"/>
          <p:cNvSpPr/>
          <p:nvPr>
            <p:custDataLst>
              <p:tags r:id="rId6"/>
            </p:custDataLst>
          </p:nvPr>
        </p:nvSpPr>
        <p:spPr>
          <a:xfrm>
            <a:off x="4366806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2" name="TextBox 2"/>
          <p:cNvSpPr txBox="1"/>
          <p:nvPr>
            <p:custDataLst>
              <p:tags r:id="rId7"/>
            </p:custDataLst>
          </p:nvPr>
        </p:nvSpPr>
        <p:spPr>
          <a:xfrm>
            <a:off x="4170199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活动形式：介绍活动的具体形式，如讲座、展览、演练等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74" name="矩形 33"/>
          <p:cNvSpPr/>
          <p:nvPr>
            <p:custDataLst>
              <p:tags r:id="rId8"/>
            </p:custDataLst>
          </p:nvPr>
        </p:nvSpPr>
        <p:spPr>
          <a:xfrm>
            <a:off x="6535775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6" name="矩形 37"/>
          <p:cNvSpPr/>
          <p:nvPr>
            <p:custDataLst>
              <p:tags r:id="rId9"/>
            </p:custDataLst>
          </p:nvPr>
        </p:nvSpPr>
        <p:spPr>
          <a:xfrm>
            <a:off x="685354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78" name="TextBox 2"/>
          <p:cNvSpPr txBox="1"/>
          <p:nvPr>
            <p:custDataLst>
              <p:tags r:id="rId10"/>
            </p:custDataLst>
          </p:nvPr>
        </p:nvSpPr>
        <p:spPr>
          <a:xfrm>
            <a:off x="6674657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反馈情况：收集参与者的反馈意见，包括对活动的满意度、建议等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980" name="矩形 34"/>
          <p:cNvSpPr/>
          <p:nvPr>
            <p:custDataLst>
              <p:tags r:id="rId11"/>
            </p:custDataLst>
          </p:nvPr>
        </p:nvSpPr>
        <p:spPr>
          <a:xfrm>
            <a:off x="903451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2" name="矩形 38"/>
          <p:cNvSpPr/>
          <p:nvPr>
            <p:custDataLst>
              <p:tags r:id="rId12"/>
            </p:custDataLst>
          </p:nvPr>
        </p:nvSpPr>
        <p:spPr>
          <a:xfrm>
            <a:off x="936943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984" name="TextBox 2"/>
          <p:cNvSpPr txBox="1"/>
          <p:nvPr>
            <p:custDataLst>
              <p:tags r:id="rId13"/>
            </p:custDataLst>
          </p:nvPr>
        </p:nvSpPr>
        <p:spPr>
          <a:xfrm>
            <a:off x="9173401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效果评估：对活动的效果进行评估，包括宣传效果、教育效果等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活动亮点与不足</a:t>
            </a:r>
            <a:endParaRPr lang="zh-CN" altLang="en-US"/>
          </a:p>
        </p:txBody>
      </p:sp>
      <p:sp>
        <p:nvSpPr>
          <p:cNvPr id="1049020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2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4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6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28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亮点：活动组织有序，各部门分工明确，提高了工作效率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0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亮点：活动形式多样，包括讲座、演练、宣传片等，提高了公众的防震减灾意识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2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不足：活动宣传力度不够，部分公众对防震减灾日的了解不足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4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不足：活动参与度不高，部分公众对防震减灾的重要性认识不足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防震减灾宣传的重要性</a:t>
            </a:r>
            <a:endParaRPr lang="zh-CN" altLang="en-US"/>
          </a:p>
        </p:txBody>
      </p:sp>
      <p:sp>
        <p:nvSpPr>
          <p:cNvPr id="10490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提高公众防震减灾意识</a:t>
            </a:r>
            <a:endParaRPr lang="zh-CN" altLang="en-US"/>
          </a:p>
        </p:txBody>
      </p:sp>
      <p:sp>
        <p:nvSpPr>
          <p:cNvPr id="1049098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2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防震减灾宣传可以增强公众对地震灾害的认识和了解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6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8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防震减灾宣传可以提高公众的防震减灾意识和技能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0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2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4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防震减灾宣传可以减少地震灾害造成的人员伤亡和财产损失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18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20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防震减灾宣传可以促进社会和谐稳定，提高公众的安全感和幸福感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增强社区应急处置能力</a:t>
            </a:r>
            <a:endParaRPr lang="zh-CN" altLang="en-US"/>
          </a:p>
        </p:txBody>
      </p:sp>
      <p:sp>
        <p:nvSpPr>
          <p:cNvPr id="1049156" name="对角圆角矩形 15"/>
          <p:cNvSpPr/>
          <p:nvPr>
            <p:custDataLst>
              <p:tags r:id="rId2"/>
            </p:custDataLst>
          </p:nvPr>
        </p:nvSpPr>
        <p:spPr>
          <a:xfrm>
            <a:off x="17933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对角圆角矩形 16"/>
          <p:cNvSpPr/>
          <p:nvPr>
            <p:custDataLst>
              <p:tags r:id="rId3"/>
            </p:custDataLst>
          </p:nvPr>
        </p:nvSpPr>
        <p:spPr>
          <a:xfrm>
            <a:off x="17933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直角三角形 17"/>
          <p:cNvSpPr/>
          <p:nvPr>
            <p:custDataLst>
              <p:tags r:id="rId4"/>
            </p:custDataLst>
          </p:nvPr>
        </p:nvSpPr>
        <p:spPr>
          <a:xfrm>
            <a:off x="23589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2" name="文本框 27"/>
          <p:cNvSpPr txBox="1"/>
          <p:nvPr>
            <p:custDataLst>
              <p:tags r:id="rId5"/>
            </p:custDataLst>
          </p:nvPr>
        </p:nvSpPr>
        <p:spPr>
          <a:xfrm>
            <a:off x="23954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提高居民自救互救能力，减少人员伤亡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对角圆角矩形 52"/>
          <p:cNvSpPr/>
          <p:nvPr>
            <p:custDataLst>
              <p:tags r:id="rId6"/>
            </p:custDataLst>
          </p:nvPr>
        </p:nvSpPr>
        <p:spPr>
          <a:xfrm>
            <a:off x="17933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对角圆角矩形 53"/>
          <p:cNvSpPr/>
          <p:nvPr>
            <p:custDataLst>
              <p:tags r:id="rId7"/>
            </p:custDataLst>
          </p:nvPr>
        </p:nvSpPr>
        <p:spPr>
          <a:xfrm>
            <a:off x="17933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直角三角形 54"/>
          <p:cNvSpPr/>
          <p:nvPr>
            <p:custDataLst>
              <p:tags r:id="rId8"/>
            </p:custDataLst>
          </p:nvPr>
        </p:nvSpPr>
        <p:spPr>
          <a:xfrm>
            <a:off x="23589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0" name="文本框 56"/>
          <p:cNvSpPr txBox="1"/>
          <p:nvPr>
            <p:custDataLst>
              <p:tags r:id="rId9"/>
            </p:custDataLst>
          </p:nvPr>
        </p:nvSpPr>
        <p:spPr>
          <a:xfrm>
            <a:off x="23954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提升居民防震减灾意识，减少灾害损失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对角圆角矩形 5"/>
          <p:cNvSpPr/>
          <p:nvPr>
            <p:custDataLst>
              <p:tags r:id="rId10"/>
            </p:custDataLst>
          </p:nvPr>
        </p:nvSpPr>
        <p:spPr>
          <a:xfrm>
            <a:off x="17933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对角圆角矩形 6"/>
          <p:cNvSpPr/>
          <p:nvPr>
            <p:custDataLst>
              <p:tags r:id="rId11"/>
            </p:custDataLst>
          </p:nvPr>
        </p:nvSpPr>
        <p:spPr>
          <a:xfrm>
            <a:off x="17933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直角三角形 7"/>
          <p:cNvSpPr/>
          <p:nvPr>
            <p:custDataLst>
              <p:tags r:id="rId12"/>
            </p:custDataLst>
          </p:nvPr>
        </p:nvSpPr>
        <p:spPr>
          <a:xfrm>
            <a:off x="23589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8" name="文本框 8"/>
          <p:cNvSpPr txBox="1"/>
          <p:nvPr>
            <p:custDataLst>
              <p:tags r:id="rId13"/>
            </p:custDataLst>
          </p:nvPr>
        </p:nvSpPr>
        <p:spPr>
          <a:xfrm>
            <a:off x="23954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增强社区组织协调能力，有效应对地震灾害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对角圆角矩形 9"/>
          <p:cNvSpPr/>
          <p:nvPr>
            <p:custDataLst>
              <p:tags r:id="rId14"/>
            </p:custDataLst>
          </p:nvPr>
        </p:nvSpPr>
        <p:spPr>
          <a:xfrm>
            <a:off x="17933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对角圆角矩形 10"/>
          <p:cNvSpPr/>
          <p:nvPr>
            <p:custDataLst>
              <p:tags r:id="rId15"/>
            </p:custDataLst>
          </p:nvPr>
        </p:nvSpPr>
        <p:spPr>
          <a:xfrm>
            <a:off x="17933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直角三角形 11"/>
          <p:cNvSpPr/>
          <p:nvPr>
            <p:custDataLst>
              <p:tags r:id="rId16"/>
            </p:custDataLst>
          </p:nvPr>
        </p:nvSpPr>
        <p:spPr>
          <a:xfrm>
            <a:off x="23589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6" name="文本框 12"/>
          <p:cNvSpPr txBox="1"/>
          <p:nvPr>
            <p:custDataLst>
              <p:tags r:id="rId17"/>
            </p:custDataLst>
          </p:nvPr>
        </p:nvSpPr>
        <p:spPr>
          <a:xfrm>
            <a:off x="23954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促进社区防震减灾工作的常态化、制度化建设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促进全社会共同应对灾害</a:t>
            </a:r>
            <a:endParaRPr lang="zh-CN" altLang="en-US"/>
          </a:p>
        </p:txBody>
      </p:sp>
      <p:sp>
        <p:nvSpPr>
          <p:cNvPr id="1049222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4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6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28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0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2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4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36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38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0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2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44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6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48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250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2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4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6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58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提高公众防震减灾意识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提高社会应对灾害的协同能力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促进政府、企业、公众共同参与防震减灾工作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4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增强社会防震减灾能力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保障人民生命财产安全</a:t>
            </a:r>
            <a:endParaRPr lang="zh-CN" altLang="en-US"/>
          </a:p>
        </p:txBody>
      </p:sp>
      <p:sp>
        <p:nvSpPr>
          <p:cNvPr id="1049300" name="圆角矩形 3"/>
          <p:cNvSpPr/>
          <p:nvPr>
            <p:custDataLst>
              <p:tags r:id="rId2"/>
            </p:custDataLst>
          </p:nvPr>
        </p:nvSpPr>
        <p:spPr>
          <a:xfrm rot="16200000">
            <a:off x="6005283" y="-2843234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圆角矩形 4"/>
          <p:cNvSpPr/>
          <p:nvPr>
            <p:custDataLst>
              <p:tags r:id="rId3"/>
            </p:custDataLst>
          </p:nvPr>
        </p:nvSpPr>
        <p:spPr>
          <a:xfrm rot="16200000">
            <a:off x="1156654" y="2005395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4" name="圆角矩形 5"/>
          <p:cNvSpPr/>
          <p:nvPr>
            <p:custDataLst>
              <p:tags r:id="rId4"/>
            </p:custDataLst>
          </p:nvPr>
        </p:nvSpPr>
        <p:spPr>
          <a:xfrm rot="16200000">
            <a:off x="6006425" y="-1702346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圆角矩形 6"/>
          <p:cNvSpPr/>
          <p:nvPr>
            <p:custDataLst>
              <p:tags r:id="rId5"/>
            </p:custDataLst>
          </p:nvPr>
        </p:nvSpPr>
        <p:spPr>
          <a:xfrm rot="16200000">
            <a:off x="1157796" y="3146854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8" name="圆角矩形 9"/>
          <p:cNvSpPr/>
          <p:nvPr>
            <p:custDataLst>
              <p:tags r:id="rId6"/>
            </p:custDataLst>
          </p:nvPr>
        </p:nvSpPr>
        <p:spPr>
          <a:xfrm rot="16200000">
            <a:off x="6005283" y="-583168"/>
            <a:ext cx="865964" cy="982779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圆角矩形 10"/>
          <p:cNvSpPr/>
          <p:nvPr>
            <p:custDataLst>
              <p:tags r:id="rId7"/>
            </p:custDataLst>
          </p:nvPr>
        </p:nvSpPr>
        <p:spPr>
          <a:xfrm rot="16200000">
            <a:off x="1156654" y="4265461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12" name="圆角矩形 11"/>
          <p:cNvSpPr/>
          <p:nvPr>
            <p:custDataLst>
              <p:tags r:id="rId8"/>
            </p:custDataLst>
          </p:nvPr>
        </p:nvSpPr>
        <p:spPr>
          <a:xfrm rot="16200000">
            <a:off x="6006425" y="557148"/>
            <a:ext cx="865964" cy="9828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圆角矩形 12"/>
          <p:cNvSpPr/>
          <p:nvPr>
            <p:custDataLst>
              <p:tags r:id="rId9"/>
            </p:custDataLst>
          </p:nvPr>
        </p:nvSpPr>
        <p:spPr>
          <a:xfrm rot="16200000">
            <a:off x="1157796" y="5406348"/>
            <a:ext cx="864538" cy="12971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16" name="文本框 7"/>
          <p:cNvSpPr txBox="1"/>
          <p:nvPr>
            <p:custDataLst>
              <p:tags r:id="rId10"/>
            </p:custDataLst>
          </p:nvPr>
        </p:nvSpPr>
        <p:spPr>
          <a:xfrm>
            <a:off x="1937050" y="3897543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防震减灾宣传可以减少地震灾害造成的损失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8" name="文本框 8"/>
          <p:cNvSpPr txBox="1"/>
          <p:nvPr>
            <p:custDataLst>
              <p:tags r:id="rId11"/>
            </p:custDataLst>
          </p:nvPr>
        </p:nvSpPr>
        <p:spPr>
          <a:xfrm>
            <a:off x="1937050" y="5039002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防震减灾宣传可以增强公众的自救互救能力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0" name="文本框 13"/>
          <p:cNvSpPr txBox="1"/>
          <p:nvPr>
            <p:custDataLst>
              <p:tags r:id="rId12"/>
            </p:custDataLst>
          </p:nvPr>
        </p:nvSpPr>
        <p:spPr>
          <a:xfrm>
            <a:off x="1937050" y="1637477"/>
            <a:ext cx="9415127" cy="8659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地震灾害对人民生命财产的威胁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22" name="文本框 14"/>
          <p:cNvSpPr txBox="1"/>
          <p:nvPr>
            <p:custDataLst>
              <p:tags r:id="rId13"/>
            </p:custDataLst>
          </p:nvPr>
        </p:nvSpPr>
        <p:spPr>
          <a:xfrm>
            <a:off x="1937050" y="2780079"/>
            <a:ext cx="9415127" cy="865251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防震减灾宣传可以提高公众的防震意识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5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防震减灾宣传的有效途径</a:t>
            </a:r>
            <a:endParaRPr lang="zh-CN" altLang="en-US"/>
          </a:p>
        </p:txBody>
      </p:sp>
      <p:sp>
        <p:nvSpPr>
          <p:cNvPr id="104935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https://d.book118.com/816113132202010041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2"/>
  <p:tag name="KSO_WM_UNIT_INDEX" val="1_1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2"/>
  <p:tag name="KSO_WM_UNIT_INDEX" val="1_2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2"/>
  <p:tag name="KSO_WM_UNIT_INDEX" val="1_3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2"/>
  <p:tag name="KSO_WM_UNIT_INDEX" val="1_4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1_1"/>
  <p:tag name="KSO_WM_UNIT_INDEX" val="1_1_1"/>
  <p:tag name="KSO_WM_UNIT_LAYERLEVEL" val="1_1_1"/>
  <p:tag name="KSO_WM_UNIT_SUBTYPE" val="d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2"/>
  <p:tag name="KSO_WM_UNIT_INDEX" val="1_5_2"/>
  <p:tag name="KSO_WM_UNIT_LAYERLEVEL" val="1_1_1"/>
  <p:tag name="KSO_WM_UNIT_TYPE" val="l_h_i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2_1"/>
  <p:tag name="KSO_WM_UNIT_INDEX" val="1_2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3_1"/>
  <p:tag name="KSO_WM_UNIT_INDEX" val="1_3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4_1"/>
  <p:tag name="KSO_WM_UNIT_INDEX" val="1_4_1"/>
  <p:tag name="KSO_WM_UNIT_LAYERLEVEL" val="1_1_1"/>
  <p:tag name="KSO_WM_UNIT_SUBTYPE" val="d"/>
  <p:tag name="KSO_WM_UNIT_TYPE" val="l_h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21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5*l_h_i*1_5_1"/>
  <p:tag name="KSO_WM_UNIT_INDEX" val="1_5_1"/>
  <p:tag name="KSO_WM_UNIT_LAYERLEVEL" val="1_1_1"/>
  <p:tag name="KSO_WM_UNIT_SUBTYPE" val="d"/>
  <p:tag name="KSO_WM_UNIT_TYPE" val="l_h_i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1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8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200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20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Montserrat ExtraBold</vt:lpstr>
      <vt:lpstr>Office Theme</vt:lpstr>
      <vt:lpstr>防震减灾日宣传总结及其重要性分析</vt:lpstr>
      <vt:lpstr>目录</vt:lpstr>
      <vt:lpstr>防震减灾日宣传活动总结</vt:lpstr>
      <vt:lpstr>活动组织与策划</vt:lpstr>
      <vt:lpstr>活动宣传渠道与效果</vt:lpstr>
      <vt:lpstr>活动参与情况与反馈</vt:lpstr>
      <vt:lpstr>活动亮点与不足</vt:lpstr>
      <vt:lpstr>防震减灾宣传的重要性</vt:lpstr>
      <vt:lpstr>提高公众防震减灾意识</vt:lpstr>
      <vt:lpstr>增强社区应急处置能力</vt:lpstr>
      <vt:lpstr>促进全社会共同应对灾害</vt:lpstr>
      <vt:lpstr>保障人民生命财产安全</vt:lpstr>
      <vt:lpstr>防震减灾宣传的有效途径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2024-09-08T19:02:14.753</cp:lastPrinted>
  <dcterms:created xsi:type="dcterms:W3CDTF">2024-09-08T11:02:14Z</dcterms:created>
  <dcterms:modified xsi:type="dcterms:W3CDTF">2024-09-08T11:02:16Z</dcterms:modified>
</cp:coreProperties>
</file>