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BBBETC+MS-UIGothic"/>
      <p:regular r:id="rId20"/>
    </p:embeddedFont>
    <p:embeddedFont>
      <p:font typeface="LVEEDT+DMASEI+ArialMT"/>
      <p:regular r:id="rId21"/>
    </p:embeddedFont>
    <p:embeddedFont>
      <p:font typeface="OGLSJK+UFSVLU+MicrosoftYaHei"/>
      <p:regular r:id="rId22"/>
    </p:embeddedFont>
    <p:embeddedFont>
      <p:font typeface="DFVPHT+WHTCUI+MicrosoftYaHei-Bold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6D450-C273-4706-97A8-57BCCAE2F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D07C1-0E23-40C0-A2D6-C87278ED1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CEAE3-161B-4E78-9BFE-76A39C7AC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380D8-AF44-45CB-87BF-64626C90E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6FA128-5FC9-4D54-AA8A-E7FD924C3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927F18-DC11-4B3E-AC28-3A7DFBF22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E58EFA-F326-4BD5-ADBF-3B266CCA6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4199C-D6C6-4B96-8394-4FCF4532F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EE5B9-D790-46F6-96EB-EDDB2A7DA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F0EEF-F98B-4A65-8B9B-524ADBCA4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BCA31-F1EA-4CAE-8638-553A85736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21024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13130" y="1573684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3045FD"/>
                </a:solidFill>
                <a:latin typeface="BBBETC+MS-UIGothic"/>
                <a:cs typeface="BBBETC+MS-UIGothic"/>
              </a:rPr>
              <a:t>弥漫性血管内凝血</a:t>
            </a:r>
            <a:r>
              <a:rPr sz="5150" spc="25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3045FD"/>
                </a:solidFill>
                <a:latin typeface="BBBETC+MS-UIGothic"/>
                <a:cs typeface="BBBETC+MS-UIGothic"/>
              </a:rPr>
              <a:t>理</a:t>
            </a:r>
            <a:r>
              <a:rPr sz="5150" spc="2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3045FD"/>
                </a:solidFill>
                <a:latin typeface="BBBETC+MS-UIGothic"/>
                <a:cs typeface="BBBET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66897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LVEEDT+DMASEI+ArialMT"/>
                <a:cs typeface="LVEEDT+DMASEI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BBBETC+MS-UIGothic"/>
                <a:cs typeface="BBBETC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46470" y="2217610"/>
            <a:ext cx="5140901" cy="24294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LVEEDT+DMASEI+ArialMT"/>
                <a:cs typeface="LVEEDT+DMASEI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BBBETC+MS-UIGothic"/>
                <a:cs typeface="BBBETC+MS-UIGothic"/>
              </a:rPr>
              <a:t>弥漫性血管内凝血概述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LVEEDT+DMASEI+ArialMT"/>
                <a:cs typeface="LVEEDT+DMASEI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BBBETC+MS-UIGothic"/>
                <a:cs typeface="BBBETC+MS-UIGothic"/>
              </a:rPr>
              <a:t>弥漫性血管内凝血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3045FD"/>
                </a:solidFill>
                <a:latin typeface="BBBETC+MS-UIGothic"/>
                <a:cs typeface="BBBETC+MS-UIGothic"/>
              </a:rPr>
              <a:t>理原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LVEEDT+DMASEI+ArialMT"/>
                <a:cs typeface="LVEEDT+DMASEI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BBBETC+MS-UIGothic"/>
                <a:cs typeface="BBBETC+MS-UIGothic"/>
              </a:rPr>
              <a:t>弥漫性血管内凝血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3045FD"/>
                </a:solidFill>
                <a:latin typeface="BBBETC+MS-UIGothic"/>
                <a:cs typeface="BBBETC+MS-UIGothic"/>
              </a:rPr>
              <a:t>物治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疗护</a:t>
            </a:r>
            <a:r>
              <a:rPr sz="2400">
                <a:solidFill>
                  <a:srgbClr val="3045FD"/>
                </a:solidFill>
                <a:latin typeface="BBBETC+MS-UIGothic"/>
                <a:cs typeface="BBBETC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LVEEDT+DMASEI+ArialMT"/>
                <a:cs typeface="LVEEDT+DMASEI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BBBETC+MS-UIGothic"/>
                <a:cs typeface="BBBETC+MS-UIGothic"/>
              </a:rPr>
              <a:t>非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3045FD"/>
                </a:solidFill>
                <a:latin typeface="BBBETC+MS-UIGothic"/>
                <a:cs typeface="BBBETC+MS-UIGothic"/>
              </a:rPr>
              <a:t>物治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疗护</a:t>
            </a:r>
            <a:r>
              <a:rPr sz="2400">
                <a:solidFill>
                  <a:srgbClr val="3045FD"/>
                </a:solidFill>
                <a:latin typeface="BBBETC+MS-UIGothic"/>
                <a:cs typeface="BBBETC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OGLSJK+UFSVLU+MicrosoftYaHei"/>
                <a:cs typeface="OGLSJK+UFSVLU+MicrosoftYaHei"/>
              </a:rPr>
              <a:t>contents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BBBETC+MS-UIGothic"/>
                <a:cs typeface="BBBETC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6470" y="4412170"/>
            <a:ext cx="5140901" cy="13319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LVEEDT+DMASEI+ArialMT"/>
                <a:cs typeface="LVEEDT+DMASEI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BBBETC+MS-UIGothic"/>
                <a:cs typeface="BBBETC+MS-UIGothic"/>
              </a:rPr>
              <a:t>弥漫性血管内凝血患者心理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3045FD"/>
                </a:solidFill>
                <a:latin typeface="BBBETC+MS-UIGothic"/>
                <a:cs typeface="BBBETC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LVEEDT+DMASEI+ArialMT"/>
                <a:cs typeface="LVEEDT+DMASEI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BBBETC+MS-UIGothic"/>
                <a:cs typeface="BBBETC+MS-UIGothic"/>
              </a:rPr>
              <a:t>弥漫性血管内凝血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3045FD"/>
                </a:solidFill>
                <a:latin typeface="BBBETC+MS-UIGothic"/>
                <a:cs typeface="BBBETC+MS-UIGothic"/>
              </a:rPr>
              <a:t>理研究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3045FD"/>
                </a:solidFill>
                <a:latin typeface="BBBETC+MS-UIGothic"/>
                <a:cs typeface="BBBETC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DFVPHT+WHTCUI+MicrosoftYaHei-Bold"/>
                <a:cs typeface="DFVPHT+WHTCU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36234" y="3881274"/>
            <a:ext cx="22924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BBBETC+MS-UIGothic"/>
                <a:cs typeface="BBBETC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3045FD"/>
                </a:solidFill>
                <a:latin typeface="BBBETC+MS-UIGothic"/>
                <a:cs typeface="BBBETC+MS-UIGothic"/>
              </a:rPr>
              <a:t>程目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掌握弥漫性血管内凝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了解弥漫性血管内凝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83714" y="1507863"/>
            <a:ext cx="193625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血的基本概念、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机制和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床表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763000" y="1507863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防和康复措施。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熟悉弥漫性血管内凝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理要点和注意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3045FD"/>
                </a:solidFill>
                <a:latin typeface="BBBETC+MS-UIGothic"/>
                <a:cs typeface="BBBETC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DFVPHT+WHTCUI+MicrosoftYaHei-Bold"/>
                <a:cs typeface="DFVPHT+WHTCU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弥漫性血管内凝血是一种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重的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凝血障碍疾病，需要及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有效的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理以降低并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症的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生率和死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亡率。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DFVPHT+WHTCUI+MicrosoftYaHei-Bold"/>
                <a:cs typeface="DFVPHT+WHTCUI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随着医学技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的不断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展，弥漫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性血管内凝血的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理理念和方法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也在不断更新和完善，需要医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不断学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和掌握。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DFVPHT+WHTCUI+MicrosoftYaHei-Bold"/>
                <a:cs typeface="DFVPHT+WHTCU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07335" y="3881274"/>
            <a:ext cx="755467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BBBETC+MS-UIGothic"/>
                <a:cs typeface="BBBETC+MS-UIGothic"/>
              </a:rPr>
              <a:t>弥漫性血管内凝血概述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BBBETC+MS-UIGothic"/>
                <a:cs typeface="BBBETC+MS-UIGothic"/>
              </a:rPr>
              <a:t>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BBBETC+MS-UIGothic"/>
                <a:cs typeface="BBBETC+MS-UIGothic"/>
              </a:rPr>
              <a:t>与分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BBBETC+MS-UIGothic"/>
                <a:cs typeface="BBBETC+MS-UIGothic"/>
              </a:rPr>
              <a:t>定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弥漫性血管内凝血（</a:t>
            </a:r>
            <a:r>
              <a:rPr sz="1500">
                <a:solidFill>
                  <a:srgbClr val="000000"/>
                </a:solidFill>
                <a:latin typeface="OGLSJK+UFSVLU+MicrosoftYaHei"/>
                <a:cs typeface="OGLSJK+UFSVLU+MicrosoftYaHei"/>
              </a:rPr>
              <a:t>DIC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）是一种由多种疾病引起的凝血功能障碍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合征，由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于体内凝血机制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过强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，而抗凝机制不足，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致血液中形成大量凝血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，引起广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泛性微血管血栓形成、出血和多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器功能障碍。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BBBETC+MS-UIGothic"/>
                <a:cs typeface="BBBETC+MS-UIGothic"/>
              </a:rPr>
              <a:t>分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79204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根据病因，</a:t>
            </a:r>
            <a:r>
              <a:rPr sz="1500">
                <a:solidFill>
                  <a:srgbClr val="000000"/>
                </a:solidFill>
                <a:latin typeface="OGLSJK+UFSVLU+MicrosoftYaHei"/>
                <a:cs typeface="OGLSJK+UFSVLU+MicrosoftYaHei"/>
              </a:rPr>
              <a:t>DIC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性</a:t>
            </a:r>
            <a:r>
              <a:rPr sz="1500">
                <a:solidFill>
                  <a:srgbClr val="000000"/>
                </a:solidFill>
                <a:latin typeface="OGLSJK+UFSVLU+MicrosoftYaHei"/>
                <a:cs typeface="OGLSJK+UFSVLU+MicrosoftYaHei"/>
              </a:rPr>
              <a:t>DIC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继发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性</a:t>
            </a:r>
            <a:r>
              <a:rPr sz="1500">
                <a:solidFill>
                  <a:srgbClr val="000000"/>
                </a:solidFill>
                <a:latin typeface="OGLSJK+UFSVLU+MicrosoftYaHei"/>
                <a:cs typeface="OGLSJK+UFSVLU+MicrosoftYaHei"/>
              </a:rPr>
              <a:t>DIC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。原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性</a:t>
            </a:r>
            <a:r>
              <a:rPr sz="1500">
                <a:solidFill>
                  <a:srgbClr val="000000"/>
                </a:solidFill>
                <a:latin typeface="OGLSJK+UFSVLU+MicrosoftYaHei"/>
                <a:cs typeface="OGLSJK+UFSVLU+MicrosoftYaHei"/>
              </a:rPr>
              <a:t>DIC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主要由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因素或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免疫缺陷引起，而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继发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性</a:t>
            </a:r>
            <a:r>
              <a:rPr sz="1500">
                <a:solidFill>
                  <a:srgbClr val="000000"/>
                </a:solidFill>
                <a:latin typeface="OGLSJK+UFSVLU+MicrosoftYaHei"/>
                <a:cs typeface="OGLSJK+UFSVLU+MicrosoftYaHei"/>
              </a:rPr>
              <a:t>DIC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由各种疾病如感染、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瘤、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创伤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等引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BBBETC+MS-UIGothic"/>
                <a:cs typeface="BBBETC+MS-UIGothic"/>
              </a:rPr>
              <a:t>病因与病理机制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BBBETC+MS-UIGothic"/>
                <a:cs typeface="BBBETC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2040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GLSJK+UFSVLU+MicrosoftYaHei"/>
                <a:cs typeface="OGLSJK+UFSVLU+MicrosoftYaHei"/>
              </a:rPr>
              <a:t>DIC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的病因多种多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，包括感染、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瘤、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组织损伤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科并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症和手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等。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些病因可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致机体凝血系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被异常激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活，同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抗凝和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纤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溶机制受到抑制，引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OGLSJK+UFSVLU+MicrosoftYaHei"/>
                <a:cs typeface="OGLSJK+UFSVLU+MicrosoftYaHei"/>
              </a:rPr>
              <a:t>DIC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045FD"/>
                </a:solidFill>
                <a:latin typeface="BBBETC+MS-UIGothic"/>
                <a:cs typeface="BBBETC+MS-UIGothic"/>
              </a:rPr>
              <a:t>病理机制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39637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GLSJK+UFSVLU+MicrosoftYaHei"/>
                <a:cs typeface="OGLSJK+UFSVLU+MicrosoftYaHei"/>
              </a:rPr>
              <a:t>DIC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的病理机制涉及多个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，包括凝血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生成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多、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蛋白溶解亢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纤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生成障碍等。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些机制相互作用，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致微血管内形成广泛性的凝血和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纤</a:t>
            </a:r>
            <a:r>
              <a:rPr sz="1350">
                <a:solidFill>
                  <a:srgbClr val="000000"/>
                </a:solidFill>
                <a:latin typeface="BBBETC+MS-UIGothic"/>
                <a:cs typeface="BBBETC+MS-UIGothic"/>
              </a:rPr>
              <a:t>溶紊乱。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3045FD"/>
                </a:solidFill>
                <a:latin typeface="BBBETC+MS-UIGothic"/>
                <a:cs typeface="BBBETC+MS-UIGothic"/>
              </a:rPr>
              <a:t>床表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3045FD"/>
                </a:solidFill>
                <a:latin typeface="BBBETC+MS-UIGothic"/>
                <a:cs typeface="BBBETC+MS-UIGothic"/>
              </a:rPr>
              <a:t>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3045FD"/>
                </a:solidFill>
                <a:latin typeface="BBBETC+MS-UIGothic"/>
                <a:cs typeface="BBBETC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2000" spc="15">
                <a:solidFill>
                  <a:srgbClr val="FFFFFF"/>
                </a:solidFill>
                <a:latin typeface="BBBETC+MS-UIGothic"/>
                <a:cs typeface="BBBETC+MS-UIGothic"/>
              </a:rPr>
              <a:t>床表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306383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LSJK+UFSVLU+MicrosoftYaHei"/>
                <a:cs typeface="OGLSJK+UFSVLU+MicrosoftYaHei"/>
              </a:rPr>
              <a:t>DIC</a:t>
            </a:r>
            <a:r>
              <a:rPr sz="1500">
                <a:solidFill>
                  <a:srgbClr val="FFFFFF"/>
                </a:solidFill>
                <a:latin typeface="BBBETC+MS-UIGothic"/>
                <a:cs typeface="BBBETC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BBBETC+MS-UIGothic"/>
                <a:cs typeface="BBBETC+MS-UIGothic"/>
              </a:rPr>
              <a:t>床表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BBBETC+MS-UIGothic"/>
                <a:cs typeface="BBBETC+MS-UIGothic"/>
              </a:rPr>
              <a:t>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BBBETC+MS-UIGothic"/>
                <a:cs typeface="BBBETC+MS-UIGothic"/>
              </a:rPr>
              <a:t>，主要包括出血、血栓栓塞和多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FFF"/>
                </a:solidFill>
                <a:latin typeface="BBBETC+MS-UIGothic"/>
                <a:cs typeface="BBBETC+MS-UIGothic"/>
              </a:rPr>
              <a:t>器功能障碍。出血可表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FFFFFF"/>
                </a:solidFill>
                <a:latin typeface="BBBETC+MS-UIGothic"/>
                <a:cs typeface="BBBETC+MS-UIGothic"/>
              </a:rPr>
              <a:t>皮肤瘀斑、血尿、消化道出血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23669" y="2742938"/>
            <a:ext cx="103684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BBETC+MS-UIGothic"/>
                <a:cs typeface="BBBETC+MS-UIGothic"/>
              </a:rPr>
              <a:t>等；血栓栓塞可引起相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BBBETC+MS-UIGothic"/>
                <a:cs typeface="BBBETC+MS-UIGothic"/>
              </a:rPr>
              <a:t>器官的缺血和功能障碍；多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FFF"/>
                </a:solidFill>
                <a:latin typeface="BBBETC+MS-UIGothic"/>
                <a:cs typeface="BBBETC+MS-UIGothic"/>
              </a:rPr>
              <a:t>器功能障碍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BBBETC+MS-UIGothic"/>
                <a:cs typeface="BBBETC+MS-UIGothic"/>
              </a:rPr>
              <a:t>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FFFFFF"/>
                </a:solidFill>
                <a:latin typeface="BBBETC+MS-UIGothic"/>
                <a:cs typeface="BBBETC+MS-UIGothic"/>
              </a:rPr>
              <a:t>呼吸急促、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FFFFFF"/>
                </a:solidFill>
                <a:latin typeface="BBBETC+MS-UIGothic"/>
                <a:cs typeface="BBBETC+MS-UIGothic"/>
              </a:rPr>
              <a:t>功能不全、肝功能异常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23669" y="3085838"/>
            <a:ext cx="602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BBETC+MS-UIGothic"/>
                <a:cs typeface="BBBETC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11605" y="435943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2000">
                <a:solidFill>
                  <a:srgbClr val="3045FD"/>
                </a:solidFill>
                <a:latin typeface="BBBETC+MS-UIGothic"/>
                <a:cs typeface="BBBETC+MS-UIGothic"/>
              </a:rPr>
              <a:t>断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411605" y="5094343"/>
            <a:ext cx="10379992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OGLSJK+UFSVLU+MicrosoftYaHei"/>
                <a:cs typeface="OGLSJK+UFSVLU+MicrosoftYaHei"/>
              </a:rPr>
              <a:t>DIC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的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断主要依据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床表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室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。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室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包括血小板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数、凝血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原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、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纤维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蛋白原含量、血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浆鱼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精蛋白副凝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试验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等。通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过综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合分析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床表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室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检查结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果，可以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11195"/>
                </a:solidFill>
                <a:latin typeface="OGLSJK+UFSVLU+MicrosoftYaHei"/>
                <a:cs typeface="OGLSJK+UFSVLU+MicrosoftYaHei"/>
              </a:rPr>
              <a:t>DIC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行确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11195"/>
                </a:solidFill>
                <a:latin typeface="BBBETC+MS-UIGothic"/>
                <a:cs typeface="BBBET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DFVPHT+WHTCUI+MicrosoftYaHei-Bold"/>
                <a:cs typeface="DFVPHT+WHTCUI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50110" y="3881274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BBBETC+MS-UIGothic"/>
                <a:cs typeface="BBBETC+MS-UIGothic"/>
              </a:rPr>
              <a:t>弥漫性血管内凝血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护</a:t>
            </a:r>
            <a:r>
              <a:rPr sz="5150" spc="23">
                <a:solidFill>
                  <a:srgbClr val="0085FF"/>
                </a:solidFill>
                <a:latin typeface="BBBETC+MS-UIGothic"/>
                <a:cs typeface="BBBETC+MS-UIGothic"/>
              </a:rPr>
              <a:t>理原</a:t>
            </a:r>
            <a:r>
              <a:rPr sz="5150">
                <a:solidFill>
                  <a:srgbClr val="0085FF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BBBETC+MS-UIGothic"/>
                <a:cs typeface="BBBETC+MS-UIGothic"/>
              </a:rPr>
              <a:t>基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础护</a:t>
            </a:r>
            <a:r>
              <a:rPr sz="3000">
                <a:solidFill>
                  <a:srgbClr val="3045FD"/>
                </a:solidFill>
                <a:latin typeface="BBBETC+MS-UIGothic"/>
                <a:cs typeface="BBBETC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FVPHT+WHTCUI+MicrosoftYaHei-Bold"/>
                <a:cs typeface="DFVPHT+WHTCU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FVPHT+WHTCUI+MicrosoftYaHei-Bold"/>
                <a:cs typeface="DFVPHT+WHTCU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FVPHT+WHTCUI+MicrosoftYaHei-Bold"/>
                <a:cs typeface="DFVPHT+WHTCU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BBBETC+MS-UIGothic"/>
                <a:cs typeface="BBBETC+MS-UIGothic"/>
              </a:rPr>
              <a:t>保持病室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环</a:t>
            </a:r>
            <a:r>
              <a:rPr sz="2000" spc="23">
                <a:solidFill>
                  <a:srgbClr val="3045FD"/>
                </a:solidFill>
                <a:latin typeface="BBBETC+MS-UIGothic"/>
                <a:cs typeface="BBBETC+MS-UIGothic"/>
              </a:rPr>
              <a:t>境清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维</a:t>
            </a:r>
            <a:r>
              <a:rPr sz="2000" spc="25">
                <a:solidFill>
                  <a:srgbClr val="3045FD"/>
                </a:solidFill>
                <a:latin typeface="BBBETC+MS-UIGothic"/>
                <a:cs typeface="BBBETC+MS-UIGothic"/>
              </a:rPr>
              <a:t>持舒适体位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BBBETC+MS-UIGothic"/>
                <a:cs typeface="BBBETC+MS-UIGothic"/>
              </a:rPr>
              <a:t>口腔与皮肤</a:t>
            </a: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3045FD"/>
                </a:solidFill>
                <a:latin typeface="BBBETC+MS-UIGothic"/>
                <a:cs typeface="BBBETC+MS-UIGothic"/>
              </a:rPr>
              <a:t>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定期开窗通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，保持室内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空气新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，减少感染的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根据病情需要，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助患者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采取舒适的卧位，减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适感。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行口腔清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保持皮肤干燥，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防口腔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和皮肤感染。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BBBETC+MS-UIGothic"/>
                <a:cs typeface="BBBETC+MS-UIGothic"/>
              </a:rPr>
              <a:t>病情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3045FD"/>
                </a:solidFill>
                <a:latin typeface="BBBETC+MS-UIGothic"/>
                <a:cs typeface="BBBETC+MS-UIGothic"/>
              </a:rPr>
              <a:t>察与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BBBETC+MS-UIGothic"/>
                <a:cs typeface="BBBETC+MS-UIGothic"/>
              </a:rPr>
              <a:t>生命体征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BBBETC+MS-UIGothic"/>
                <a:cs typeface="BBBETC+MS-UIGothic"/>
              </a:rPr>
              <a:t>出血症状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观</a:t>
            </a:r>
            <a:r>
              <a:rPr sz="2300">
                <a:solidFill>
                  <a:srgbClr val="3045FD"/>
                </a:solidFill>
                <a:latin typeface="BBBETC+MS-UIGothic"/>
                <a:cs typeface="BBBETC+MS-UIGothic"/>
              </a:rPr>
              <a:t>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实验</a:t>
            </a:r>
            <a:r>
              <a:rPr sz="2300" spc="25">
                <a:solidFill>
                  <a:srgbClr val="3045FD"/>
                </a:solidFill>
                <a:latin typeface="BBBETC+MS-UIGothic"/>
                <a:cs typeface="BBBETC+MS-UIGothic"/>
              </a:rPr>
              <a:t>室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密切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察患者的体温、脉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搏、呼吸、血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等指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异常及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时处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留意患者皮肤、黏膜、消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化道、呼吸道等部位有无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出血症状，及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时记录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告医生。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行血常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、凝血功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能等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估病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BBBETC+MS-UIGothic"/>
                <a:cs typeface="BBBETC+MS-UIGothic"/>
              </a:rPr>
              <a:t>并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BBBETC+MS-UIGothic"/>
                <a:cs typeface="BBBETC+MS-UIGothic"/>
              </a:rPr>
              <a:t>症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3045FD"/>
                </a:solidFill>
                <a:latin typeface="BBBETC+MS-UIGothic"/>
                <a:cs typeface="BBBETC+MS-UIGothic"/>
              </a:rPr>
              <a:t>防与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3045FD"/>
                </a:solidFill>
                <a:latin typeface="BBBETC+MS-UIGothic"/>
                <a:cs typeface="BBBETC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3045FD"/>
                </a:solidFill>
                <a:latin typeface="BBBETC+MS-UIGothic"/>
                <a:cs typeface="BBBETC+MS-UIGothic"/>
              </a:rPr>
              <a:t>防感染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行无菌操作，定期更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换导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和敷料，减少感染的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3045FD"/>
                </a:solidFill>
                <a:latin typeface="BBBETC+MS-UIGothic"/>
                <a:cs typeface="BBBETC+MS-UIGothic"/>
              </a:rPr>
              <a:t>防血栓形成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适当抬高下肢，促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血液回流，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卧床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致下肢深静脉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444114" y="3369048"/>
            <a:ext cx="1174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血栓形成。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BBBETC+MS-UIGothic"/>
                <a:cs typeface="BBBETC+MS-UIGothic"/>
              </a:rPr>
              <a:t>控制出血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4886063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根据出血部位和程度采取相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的止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血措施，如局部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迫、冰敷等。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DFVPHT+WHTCUI+MicrosoftYaHei-Bold"/>
                <a:cs typeface="DFVPHT+WHTCUI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92885" y="3881274"/>
            <a:ext cx="1057759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BBBETC+MS-UIGothic"/>
                <a:cs typeface="BBBETC+MS-UIGothic"/>
              </a:rPr>
              <a:t>弥漫性血管内凝血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药</a:t>
            </a:r>
            <a:r>
              <a:rPr sz="5150" spc="23">
                <a:solidFill>
                  <a:srgbClr val="0085FF"/>
                </a:solidFill>
                <a:latin typeface="BBBETC+MS-UIGothic"/>
                <a:cs typeface="BBBETC+MS-UIGothic"/>
              </a:rPr>
              <a:t>物治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疗护</a:t>
            </a:r>
            <a:r>
              <a:rPr sz="5150">
                <a:solidFill>
                  <a:srgbClr val="0085FF"/>
                </a:solidFill>
                <a:latin typeface="BBBETC+MS-UIGothic"/>
                <a:cs typeface="BBBETC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BBBETC+MS-UIGothic"/>
                <a:cs typeface="BBBETC+MS-UIGothic"/>
              </a:rPr>
              <a:t>抗凝治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疗护</a:t>
            </a:r>
            <a:r>
              <a:rPr sz="3000">
                <a:solidFill>
                  <a:srgbClr val="3045FD"/>
                </a:solidFill>
                <a:latin typeface="BBBETC+MS-UIGothic"/>
                <a:cs typeface="BBBETC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DFVPHT+WHTCUI+MicrosoftYaHei-Bold"/>
                <a:cs typeface="DFVPHT+WHTCUI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7177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抗凝治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是用于阻止血液凝固的治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方法，在弥漫性血管内凝血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理中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6229" y="225906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非常重要。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56175" y="31608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3045FD"/>
                </a:solidFill>
                <a:latin typeface="BBBETC+MS-UIGothic"/>
                <a:cs typeface="BBBETC+MS-UIGothic"/>
              </a:rPr>
              <a:t>描述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DFVPHT+WHTCUI+MicrosoftYaHei-Bold"/>
                <a:cs typeface="DFVPHT+WHTCUI+MicrosoftYaHei-Bold"/>
              </a:rPr>
              <a:t>02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956175" y="3654797"/>
            <a:ext cx="66441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在抗凝治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疗护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理中，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士需要密切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患者的凝血功能，确保抗凝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的有效性和安全性。同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察患者是否有出血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向，及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理任何出血情况。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55490" y="48994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BBBETC+MS-UIGothic"/>
                <a:cs typeface="BBBETC+MS-UIGothic"/>
              </a:rPr>
              <a:t>注意事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DFVPHT+WHTCUI+MicrosoftYaHei-Bold"/>
                <a:cs typeface="DFVPHT+WHTCUI+MicrosoftYaHei-Bold"/>
              </a:rPr>
              <a:t>03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555490" y="5394063"/>
            <a:ext cx="66441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在抗凝治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疗护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程中，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士需要注意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物的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量和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给药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方式，避免因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大或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小而影响治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效果。此外，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需要注意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察患者是否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有不良反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，如出血、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贫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血等，并及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时处</a:t>
            </a:r>
            <a:r>
              <a:rPr sz="1500">
                <a:solidFill>
                  <a:srgbClr val="000000"/>
                </a:solidFill>
                <a:latin typeface="BBBETC+MS-UIGothic"/>
                <a:cs typeface="BBBETC+MS-UIGothic"/>
              </a:rPr>
              <a:t>理。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https://d.book118.com/816121024132010054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BBBETC+MS-UIGothic</vt:lpstr>
      <vt:lpstr>SimSun</vt:lpstr>
      <vt:lpstr>LVEEDT+DMASEI+ArialMT</vt:lpstr>
      <vt:lpstr>Times New Roman</vt:lpstr>
      <vt:lpstr>OGLSJK+UFSVLU+MicrosoftYaHei</vt:lpstr>
      <vt:lpstr>DFVPHT+WHTCUI+MicrosoftYaHei-Bold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2024-09-21T16:33:17.994</cp:lastPrinted>
  <dcterms:created xsi:type="dcterms:W3CDTF">2024-09-21T08:33:18Z</dcterms:created>
  <dcterms:modified xsi:type="dcterms:W3CDTF">2024-09-21T08:33:19Z</dcterms:modified>
</cp:coreProperties>
</file>