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gif" ContentType="image/gi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5" r:id="rId2"/>
    <p:sldMasterId id="2147483697" r:id="rId3"/>
    <p:sldMasterId id="2147483768" r:id="rId4"/>
  </p:sld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1" r:id="rId29"/>
    <p:sldId id="334" r:id="rId30"/>
    <p:sldId id="337" r:id="rId31"/>
    <p:sldId id="340" r:id="rId32"/>
    <p:sldId id="343" r:id="rId33"/>
    <p:sldId id="346" r:id="rId34"/>
    <p:sldId id="349" r:id="rId35"/>
    <p:sldId id="352" r:id="rId36"/>
    <p:sldId id="355" r:id="rId37"/>
    <p:sldId id="358" r:id="rId38"/>
    <p:sldId id="361" r:id="rId39"/>
    <p:sldId id="364" r:id="rId40"/>
    <p:sldId id="367" r:id="rId41"/>
    <p:sldId id="369" r:id="rId42"/>
  </p:sldIdLst>
  <p:sldSz cx="9144000" cy="6858000"/>
  <p:notesSz cx="6858000" cy="9144000"/>
  <p:custDataLst>
    <p:tags r:id="rId4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6.xml" /><Relationship Id="rId31" Type="http://schemas.openxmlformats.org/officeDocument/2006/relationships/slide" Target="slides/slide27.xml" /><Relationship Id="rId32" Type="http://schemas.openxmlformats.org/officeDocument/2006/relationships/slide" Target="slides/slide28.xml" /><Relationship Id="rId33" Type="http://schemas.openxmlformats.org/officeDocument/2006/relationships/slide" Target="slides/slide29.xml" /><Relationship Id="rId34" Type="http://schemas.openxmlformats.org/officeDocument/2006/relationships/slide" Target="slides/slide30.xml" /><Relationship Id="rId35" Type="http://schemas.openxmlformats.org/officeDocument/2006/relationships/slide" Target="slides/slide31.xml" /><Relationship Id="rId36" Type="http://schemas.openxmlformats.org/officeDocument/2006/relationships/slide" Target="slides/slide32.xml" /><Relationship Id="rId37" Type="http://schemas.openxmlformats.org/officeDocument/2006/relationships/slide" Target="slides/slide33.xml" /><Relationship Id="rId38" Type="http://schemas.openxmlformats.org/officeDocument/2006/relationships/slide" Target="slides/slide34.xml" /><Relationship Id="rId39" Type="http://schemas.openxmlformats.org/officeDocument/2006/relationships/slide" Target="slides/slide35.xml" /><Relationship Id="rId4" Type="http://schemas.openxmlformats.org/officeDocument/2006/relationships/slideMaster" Target="slideMasters/slideMaster4.xml" /><Relationship Id="rId40" Type="http://schemas.openxmlformats.org/officeDocument/2006/relationships/slide" Target="slides/slide36.xml" /><Relationship Id="rId41" Type="http://schemas.openxmlformats.org/officeDocument/2006/relationships/slide" Target="slides/slide37.xml" /><Relationship Id="rId42" Type="http://schemas.openxmlformats.org/officeDocument/2006/relationships/slide" Target="slides/slide38.xml" /><Relationship Id="rId43" Type="http://schemas.openxmlformats.org/officeDocument/2006/relationships/tags" Target="tags/tag1.xml" /><Relationship Id="rId44" Type="http://schemas.openxmlformats.org/officeDocument/2006/relationships/presProps" Target="presProps.xml" /><Relationship Id="rId45" Type="http://schemas.openxmlformats.org/officeDocument/2006/relationships/viewProps" Target="viewProps.xml" /><Relationship Id="rId46" Type="http://schemas.openxmlformats.org/officeDocument/2006/relationships/theme" Target="theme/theme1.xml" /><Relationship Id="rId47" Type="http://schemas.openxmlformats.org/officeDocument/2006/relationships/tableStyles" Target="tableStyles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4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91FA7C-3D9B-4C65-A7CD-1A8217D82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D62110-7571-4D74-845D-9D0856EA1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0264AA-772C-4FFF-A52D-F2541D61A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DBEFFE-87FC-4A0F-A222-24ED4A39C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9842A6-6399-4C91-B98D-206065701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AAE529-DAB1-4084-B0CB-0B5D4A7F2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8A5600-E3F9-4D54-8151-E75DB74C2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0B9FBC-AE12-4A8D-90B4-C748B0789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6D4D4B-79CE-45D7-85EF-518B32150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4C1CAB-70C0-4BC9-8647-B63B050D0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EB8F05-049F-484A-8CD8-FD1C923BE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Rectangle 2"/>
          <p:cNvSpPr>
            <a:spLocks noGrp="1" noRot="1" noChangeArrowheads="1"/>
          </p:cNvSpPr>
          <p:nvPr>
            <p:ph type="ctrTitle"/>
          </p:nvPr>
        </p:nvSpPr>
        <p:spPr>
          <a:xfrm>
            <a:off x="685800" y="1981200"/>
            <a:ext cx="7772400" cy="16002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5123" name="Rectangle 3"/>
          <p:cNvSpPr>
            <a:spLocks noGrp="1" noRot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zh-CN" altLang="en-US" noProof="1"/>
              <a:t>单击此处编辑母版副标题样式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B4130BF-3EC1-429A-8180-223736C78001}" type="slidenum">
              <a:rPr lang="en-US" altLang="zh-CN">
                <a:solidFill>
                  <a:srgbClr val="FFFFFF"/>
                </a:solidFill>
              </a:rPr>
              <a:t>‹#›</a:t>
            </a:fld>
            <a:endParaRPr lang="en-US" altLang="zh-CN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0208731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BCF3D6-E378-4578-9D1B-970433B3E10F}" type="slidenum">
              <a:rPr lang="en-US" altLang="zh-CN">
                <a:solidFill>
                  <a:srgbClr val="FFFFFF"/>
                </a:solidFill>
              </a:rPr>
              <a:t>‹#›</a:t>
            </a:fld>
            <a:endParaRPr lang="en-US" altLang="zh-CN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809981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775B61-0769-4E66-B1B4-656E43DC4854}" type="slidenum">
              <a:rPr lang="en-US" altLang="zh-CN">
                <a:solidFill>
                  <a:srgbClr val="FFFFFF"/>
                </a:solidFill>
              </a:rPr>
              <a:t>‹#›</a:t>
            </a:fld>
            <a:endParaRPr lang="en-US" altLang="zh-CN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1919918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301625" y="1676400"/>
            <a:ext cx="4194175" cy="44227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76400"/>
            <a:ext cx="4194175" cy="44227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>
              <a:solidFill>
                <a:srgbClr val="FFFFFF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>
              <a:solidFill>
                <a:srgbClr val="FFFFFF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B4E66B3-7890-4CD8-A136-31236241A07F}" type="slidenum">
              <a:rPr lang="en-US" altLang="zh-CN">
                <a:solidFill>
                  <a:srgbClr val="FFFFFF"/>
                </a:solidFill>
              </a:rPr>
              <a:t>‹#›</a:t>
            </a:fld>
            <a:endParaRPr lang="en-US" altLang="zh-CN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9955743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>
              <a:solidFill>
                <a:srgbClr val="FFFFFF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>
              <a:solidFill>
                <a:srgbClr val="FFFFFF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A00C3B-0EF0-45AB-ACCD-102CCE5ADFE5}" type="slidenum">
              <a:rPr lang="en-US" altLang="zh-CN">
                <a:solidFill>
                  <a:srgbClr val="FFFFFF"/>
                </a:solidFill>
              </a:rPr>
              <a:t>‹#›</a:t>
            </a:fld>
            <a:endParaRPr lang="en-US" altLang="zh-CN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2754947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>
              <a:solidFill>
                <a:srgbClr val="FFFFFF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>
              <a:solidFill>
                <a:srgbClr val="FFFFFF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DB88DAD-6995-4FA2-90B4-2E6721BB407A}" type="slidenum">
              <a:rPr lang="en-US" altLang="zh-CN">
                <a:solidFill>
                  <a:srgbClr val="FFFFFF"/>
                </a:solidFill>
              </a:rPr>
              <a:t>‹#›</a:t>
            </a:fld>
            <a:endParaRPr lang="en-US" altLang="zh-CN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0176359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>
              <a:solidFill>
                <a:srgbClr val="FFFFFF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>
              <a:solidFill>
                <a:srgbClr val="FFFFFF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58E5CA-ADB0-46E5-BDBF-08B6B05FF7F2}" type="slidenum">
              <a:rPr lang="en-US" altLang="zh-CN">
                <a:solidFill>
                  <a:srgbClr val="FFFFFF"/>
                </a:solidFill>
              </a:rPr>
              <a:t>‹#›</a:t>
            </a:fld>
            <a:endParaRPr lang="en-US" altLang="zh-CN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3720755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>
              <a:solidFill>
                <a:srgbClr val="FFFFFF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>
              <a:solidFill>
                <a:srgbClr val="FFFFFF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A3ACA0C-9F19-45D7-8E9B-821CBD862A32}" type="slidenum">
              <a:rPr lang="en-US" altLang="zh-CN">
                <a:solidFill>
                  <a:srgbClr val="FFFFFF"/>
                </a:solidFill>
              </a:rPr>
              <a:t>‹#›</a:t>
            </a:fld>
            <a:endParaRPr lang="en-US" altLang="zh-CN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3100588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 smtClean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>
              <a:solidFill>
                <a:srgbClr val="FFFFFF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>
              <a:solidFill>
                <a:srgbClr val="FFFFFF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E22090-C8BD-44EB-940F-9B82DA6E1D85}" type="slidenum">
              <a:rPr lang="en-US" altLang="zh-CN">
                <a:solidFill>
                  <a:srgbClr val="FFFFFF"/>
                </a:solidFill>
              </a:rPr>
              <a:t>‹#›</a:t>
            </a:fld>
            <a:endParaRPr lang="en-US" altLang="zh-CN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5902130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278308-B9BC-44A0-BD97-A750CD0C47EF}" type="slidenum">
              <a:rPr lang="en-US" altLang="zh-CN">
                <a:solidFill>
                  <a:srgbClr val="FFFFFF"/>
                </a:solidFill>
              </a:rPr>
              <a:t>‹#›</a:t>
            </a:fld>
            <a:endParaRPr lang="en-US" altLang="zh-CN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8958212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707188" y="228600"/>
            <a:ext cx="2135187" cy="5870575"/>
          </a:xfrm>
        </p:spPr>
        <p:txBody>
          <a:bodyPr vert="eaVert"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301625" y="228600"/>
            <a:ext cx="6253163" cy="5870575"/>
          </a:xfrm>
        </p:spPr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A52527D-9901-4CBF-9B4E-32B895B05135}" type="slidenum">
              <a:rPr lang="en-US" altLang="zh-CN">
                <a:solidFill>
                  <a:srgbClr val="FFFFFF"/>
                </a:solidFill>
              </a:rPr>
              <a:t>‹#›</a:t>
            </a:fld>
            <a:endParaRPr lang="en-US" altLang="zh-CN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5211354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Rectangle 2"/>
          <p:cNvSpPr>
            <a:spLocks noGrp="1" noRot="1" noChangeArrowheads="1"/>
          </p:cNvSpPr>
          <p:nvPr>
            <p:ph type="ctrTitle"/>
          </p:nvPr>
        </p:nvSpPr>
        <p:spPr>
          <a:xfrm>
            <a:off x="685800" y="1981200"/>
            <a:ext cx="7772400" cy="16002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5123" name="Rectangle 3"/>
          <p:cNvSpPr>
            <a:spLocks noGrp="1" noRot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zh-CN" altLang="en-US" noProof="1"/>
              <a:t>单击此处编辑母版副标题样式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B4130BF-3EC1-429A-8180-223736C78001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770667986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BCF3D6-E378-4578-9D1B-970433B3E10F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856835601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775B61-0769-4E66-B1B4-656E43DC4854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155774595"/>
      </p:ext>
    </p:extLst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301625" y="1676400"/>
            <a:ext cx="4194175" cy="44227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76400"/>
            <a:ext cx="4194175" cy="44227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B4E66B3-7890-4CD8-A136-31236241A07F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348832717"/>
      </p:ext>
    </p:extLst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10"/>
          <p:cNvSpPr/>
          <p:nvPr userDrawn="1"/>
        </p:nvSpPr>
        <p:spPr>
          <a:xfrm>
            <a:off x="5796136" y="1825083"/>
            <a:ext cx="735006" cy="241289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PPT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模板：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www.1ppt.com/moban/                  PPT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素材：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www.1ppt.com/sucai/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PPT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背景：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www.1ppt.com/beijing/                   PPT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图表：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www.1ppt.com/tubiao/ 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PPT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下载：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www.1ppt.com/xiazai/                     PPT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教程： 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www.1ppt.com/powerpoint/ 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资料下载：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www.1ppt.com/ziliao/                   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范文下载：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www.1ppt.com/fanwen/        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试卷下载：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www.1ppt.com/shiti/                     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教案下载：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www.1ppt.com/jiaoan/          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PPT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论坛：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www.1ppt.cn                                     PPT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语文课件：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www.1ppt.com/kejian/yuwen/    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数学课件：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www.1ppt.com/kejian/shuxue/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英语课件：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www.1ppt.com/kejian/yingyu/    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美术课件：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www.1ppt.com/kejian/meishu/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科学课件：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www.1ppt.com/kejian/kexue/     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物理课件：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www.1ppt.com/kejian/wuli/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化学课件：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www.1ppt.com/kejian/huaxue/  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生物课件：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www.1ppt.com/kejian/shengwu/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地理课件：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www.1ppt.com/kejian/dili/          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历史课件：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www.1ppt.com/kejian/lishi/        </a:t>
            </a: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A00C3B-0EF0-45AB-ACCD-102CCE5ADFE5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38918798"/>
      </p:ext>
    </p:extLst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DB88DAD-6995-4FA2-90B4-2E6721BB407A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732568509"/>
      </p:ext>
    </p:extLst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58E5CA-ADB0-46E5-BDBF-08B6B05FF7F2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263593040"/>
      </p:ext>
    </p:extLst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A3ACA0C-9F19-45D7-8E9B-821CBD862A32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613104444"/>
      </p:ext>
    </p:extLst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 smtClean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E22090-C8BD-44EB-940F-9B82DA6E1D85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872098456"/>
      </p:ext>
    </p:extLst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278308-B9BC-44A0-BD97-A750CD0C47EF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94060846"/>
      </p:ext>
    </p:extLst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707188" y="228600"/>
            <a:ext cx="2135187" cy="5870575"/>
          </a:xfrm>
        </p:spPr>
        <p:txBody>
          <a:bodyPr vert="eaVert"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301625" y="228600"/>
            <a:ext cx="6253163" cy="5870575"/>
          </a:xfrm>
        </p:spPr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A52527D-9901-4CBF-9B4E-32B895B05135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836108353"/>
      </p:ext>
    </p:extLst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 bwMode="auto">
      <p:bgPr>
        <a:blipFill dpi="0" rotWithShape="0"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43000" y="4343400"/>
            <a:ext cx="7772400" cy="1009650"/>
          </a:xfrm>
        </p:spPr>
        <p:txBody>
          <a:bodyPr/>
          <a:lstStyle>
            <a:lvl1pPr algn="r">
              <a:defRPr sz="4000"/>
            </a:lvl1pPr>
          </a:lstStyle>
          <a:p>
            <a:r>
              <a:rPr lang="zh-CN" altLang="en-US" smtClean="0"/>
              <a:t>单击此处编辑母版标题样式</a:t>
            </a:r>
            <a:endParaRPr lang="zh-CN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514600" y="5562600"/>
            <a:ext cx="6400800" cy="7620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 sz="3000">
                <a:solidFill>
                  <a:schemeClr val="tx2"/>
                </a:solidFill>
              </a:defRPr>
            </a:lvl1pPr>
          </a:lstStyle>
          <a:p>
            <a:r>
              <a:rPr lang="zh-CN" altLang="en-US" smtClean="0"/>
              <a:t>单击此处编辑母版副标题样式</a:t>
            </a:r>
            <a:endParaRPr lang="zh-CN"/>
          </a:p>
        </p:txBody>
      </p:sp>
    </p:spTree>
    <p:extLst>
      <p:ext uri="{BB962C8B-B14F-4D97-AF65-F5344CB8AC3E}">
        <p14:creationId xmlns:p14="http://schemas.microsoft.com/office/powerpoint/2010/main" val="1764746133"/>
      </p:ext>
    </p:extLst>
  </p:cSld>
  <p:clrMapOvr>
    <a:masterClrMapping/>
  </p:clrMapOvr>
  <p:transition spd="med">
    <p:fade/>
  </p:transition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61004202"/>
      </p:ext>
    </p:extLst>
  </p:cSld>
  <p:clrMapOvr>
    <a:masterClrMapping/>
  </p:clrMapOvr>
  <p:transition spd="med">
    <p:fade/>
  </p:transition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288733169"/>
      </p:ext>
    </p:extLst>
  </p:cSld>
  <p:clrMapOvr>
    <a:masterClrMapping/>
  </p:clrMapOvr>
  <p:transition spd="med">
    <p:fade/>
  </p:transition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143000"/>
            <a:ext cx="4038600" cy="49831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143000"/>
            <a:ext cx="4038600" cy="49831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02569234"/>
      </p:ext>
    </p:extLst>
  </p:cSld>
  <p:clrMapOvr>
    <a:masterClrMapping/>
  </p:clrMapOvr>
  <p:transition spd="med">
    <p:fade/>
  </p:transition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20713752"/>
      </p:ext>
    </p:extLst>
  </p:cSld>
  <p:clrMapOvr>
    <a:masterClrMapping/>
  </p:clrMapOvr>
  <p:transition spd="med">
    <p:fade/>
  </p:transition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73255359"/>
      </p:ext>
    </p:extLst>
  </p:cSld>
  <p:clrMapOvr>
    <a:masterClrMapping/>
  </p:clrMapOvr>
  <p:transition spd="med">
    <p:fade/>
  </p:transition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345823315"/>
      </p:ext>
    </p:extLst>
  </p:cSld>
  <p:clrMapOvr>
    <a:masterClrMapping/>
  </p:clrMapOvr>
  <p:transition spd="med">
    <p:fade/>
  </p:transition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3872759480"/>
      </p:ext>
    </p:extLst>
  </p:cSld>
  <p:clrMapOvr>
    <a:masterClrMapping/>
  </p:clrMapOvr>
  <p:transition spd="med">
    <p:fade/>
  </p:transition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zh-CN" altLang="en-US" noProof="0" smtClean="0"/>
              <a:t>单击图标添加图片</a:t>
            </a:r>
            <a:endParaRPr lang="zh-CN" altLang="en-US" noProof="0" smtClean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3653089874"/>
      </p:ext>
    </p:extLst>
  </p:cSld>
  <p:clrMapOvr>
    <a:masterClrMapping/>
  </p:clrMapOvr>
  <p:transition spd="med">
    <p:fade/>
  </p:transition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373696"/>
      </p:ext>
    </p:extLst>
  </p:cSld>
  <p:clrMapOvr>
    <a:masterClrMapping/>
  </p:clrMapOvr>
  <p:transition spd="med">
    <p:fade/>
  </p:transition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153988"/>
            <a:ext cx="2057400" cy="597217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53988"/>
            <a:ext cx="6019800" cy="597217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80360741"/>
      </p:ext>
    </p:extLst>
  </p:cSld>
  <p:clrMapOvr>
    <a:masterClrMapping/>
  </p:clrMapOvr>
  <p:transition spd="med">
    <p:fade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10" Type="http://schemas.openxmlformats.org/officeDocument/2006/relationships/slideLayout" Target="../slideLayouts/slideLayout43.xml" /><Relationship Id="rId11" Type="http://schemas.openxmlformats.org/officeDocument/2006/relationships/slideLayout" Target="../slideLayouts/slideLayout44.xml" /><Relationship Id="rId12" Type="http://schemas.openxmlformats.org/officeDocument/2006/relationships/image" Target="../media/image2.jpeg" /><Relationship Id="rId13" Type="http://schemas.openxmlformats.org/officeDocument/2006/relationships/theme" Target="../theme/theme4.xml" /><Relationship Id="rId2" Type="http://schemas.openxmlformats.org/officeDocument/2006/relationships/slideLayout" Target="../slideLayouts/slideLayout35.xml" /><Relationship Id="rId3" Type="http://schemas.openxmlformats.org/officeDocument/2006/relationships/slideLayout" Target="../slideLayouts/slideLayout36.xml" /><Relationship Id="rId4" Type="http://schemas.openxmlformats.org/officeDocument/2006/relationships/slideLayout" Target="../slideLayouts/slideLayout37.xml" /><Relationship Id="rId5" Type="http://schemas.openxmlformats.org/officeDocument/2006/relationships/slideLayout" Target="../slideLayouts/slideLayout38.xml" /><Relationship Id="rId6" Type="http://schemas.openxmlformats.org/officeDocument/2006/relationships/slideLayout" Target="../slideLayouts/slideLayout39.xml" /><Relationship Id="rId7" Type="http://schemas.openxmlformats.org/officeDocument/2006/relationships/slideLayout" Target="../slideLayouts/slideLayout40.xml" /><Relationship Id="rId8" Type="http://schemas.openxmlformats.org/officeDocument/2006/relationships/slideLayout" Target="../slideLayouts/slideLayout41.xml" /><Relationship Id="rId9" Type="http://schemas.openxmlformats.org/officeDocument/2006/relationships/slideLayout" Target="../slideLayouts/slideLayout4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Rectangle 2"/>
          <p:cNvSpPr>
            <a:spLocks noGrp="1" noRot="1" noChangeArrowheads="1"/>
          </p:cNvSpPr>
          <p:nvPr>
            <p:ph type="title"/>
          </p:nvPr>
        </p:nvSpPr>
        <p:spPr bwMode="auto">
          <a:xfrm>
            <a:off x="301625" y="228600"/>
            <a:ext cx="8510588" cy="13255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en-US" noProof="1" smtClean="0"/>
              <a:t>单击此处编辑母版标题样式</a:t>
            </a:r>
          </a:p>
        </p:txBody>
      </p:sp>
      <p:sp>
        <p:nvSpPr>
          <p:cNvPr id="4099" name="Rectangle 3"/>
          <p:cNvSpPr>
            <a:spLocks noGrp="1" noRot="1" noChangeArrowheads="1"/>
          </p:cNvSpPr>
          <p:nvPr>
            <p:ph type="body" idx="1"/>
          </p:nvPr>
        </p:nvSpPr>
        <p:spPr bwMode="auto">
          <a:xfrm>
            <a:off x="301625" y="1676400"/>
            <a:ext cx="8540750" cy="44227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304800" y="6245225"/>
            <a:ext cx="22860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Tx/>
              <a:buNone/>
              <a:defRPr sz="1400" b="0" kern="120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>
              <a:defRPr/>
            </a:pPr>
            <a:endParaRPr lang="en-US" altLang="zh-CN">
              <a:solidFill>
                <a:srgbClr val="FFFFFF"/>
              </a:solidFill>
            </a:endParaRP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Tx/>
              <a:buNone/>
              <a:defRPr sz="1400" b="0" kern="120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>
              <a:defRPr/>
            </a:pPr>
            <a:endParaRPr lang="en-US" altLang="zh-CN">
              <a:solidFill>
                <a:srgbClr val="FFFFFF"/>
              </a:solidFill>
            </a:endParaRP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2860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b="0" kern="120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fld id="{7872CF1D-0D22-49BA-AF83-4A8701F27F28}" type="slidenum">
              <a:rPr lang="en-US" altLang="zh-CN">
                <a:solidFill>
                  <a:srgbClr val="FFFFFF"/>
                </a:solidFill>
              </a:rPr>
              <a:t>‹#›</a:t>
            </a:fld>
            <a:endParaRPr lang="en-US" altLang="zh-CN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7831468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660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ransition/>
  <p:timing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pitchFamily="34" charset="0"/>
          <a:ea typeface="宋体" pitchFamily="2" charset="-122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pitchFamily="34" charset="0"/>
          <a:ea typeface="宋体" pitchFamily="2" charset="-122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pitchFamily="34" charset="0"/>
          <a:ea typeface="宋体" pitchFamily="2" charset="-122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pitchFamily="34" charset="0"/>
          <a:ea typeface="宋体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pitchFamily="34" charset="0"/>
          <a:ea typeface="宋体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pitchFamily="34" charset="0"/>
          <a:ea typeface="宋体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pitchFamily="34" charset="0"/>
          <a:ea typeface="宋体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pitchFamily="34" charset="0"/>
          <a:ea typeface="宋体" pitchFamily="2" charset="-122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32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  <a:ea typeface="+mn-ea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  <a:ea typeface="+mn-ea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  <a:ea typeface="+mn-ea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Rectangle 2"/>
          <p:cNvSpPr>
            <a:spLocks noGrp="1" noRot="1" noChangeArrowheads="1"/>
          </p:cNvSpPr>
          <p:nvPr>
            <p:ph type="title"/>
          </p:nvPr>
        </p:nvSpPr>
        <p:spPr bwMode="auto">
          <a:xfrm>
            <a:off x="301625" y="228600"/>
            <a:ext cx="8510588" cy="13255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en-US" noProof="1" smtClean="0"/>
              <a:t>单击此处编辑母版标题样式</a:t>
            </a:r>
          </a:p>
        </p:txBody>
      </p:sp>
      <p:sp>
        <p:nvSpPr>
          <p:cNvPr id="4099" name="Rectangle 3"/>
          <p:cNvSpPr>
            <a:spLocks noGrp="1" noRot="1" noChangeArrowheads="1"/>
          </p:cNvSpPr>
          <p:nvPr>
            <p:ph type="body" idx="1"/>
          </p:nvPr>
        </p:nvSpPr>
        <p:spPr bwMode="auto">
          <a:xfrm>
            <a:off x="301625" y="1676400"/>
            <a:ext cx="8540750" cy="44227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304800" y="6245225"/>
            <a:ext cx="22860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Tx/>
              <a:buNone/>
              <a:defRPr sz="1400" b="0" kern="120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Tx/>
              <a:buNone/>
              <a:defRPr sz="1400" b="0" kern="120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2860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b="0" kern="120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fld id="{7872CF1D-0D22-49BA-AF83-4A8701F27F28}" type="slidenum">
              <a:rPr lang="en-US" altLang="zh-CN"/>
              <a:t>‹#›</a:t>
            </a:fld>
            <a:endParaRPr lang="en-US" altLang="zh-CN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ransition/>
  <p:timing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pitchFamily="34" charset="0"/>
          <a:ea typeface="宋体" pitchFamily="2" charset="-122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pitchFamily="34" charset="0"/>
          <a:ea typeface="宋体" pitchFamily="2" charset="-122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pitchFamily="34" charset="0"/>
          <a:ea typeface="宋体" pitchFamily="2" charset="-122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pitchFamily="34" charset="0"/>
          <a:ea typeface="宋体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pitchFamily="34" charset="0"/>
          <a:ea typeface="宋体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pitchFamily="34" charset="0"/>
          <a:ea typeface="宋体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pitchFamily="34" charset="0"/>
          <a:ea typeface="宋体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pitchFamily="34" charset="0"/>
          <a:ea typeface="宋体" pitchFamily="2" charset="-122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32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  <a:ea typeface="+mn-ea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  <a:ea typeface="+mn-ea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  <a:ea typeface="+mn-ea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 bwMode="auto">
      <p:bgPr>
        <a:blipFill dpi="0" rotWithShape="0">
          <a:blip r:embed="rId1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 userDrawn="1"/>
        </p:nvSpPr>
        <p:spPr>
          <a:xfrm>
            <a:off x="2257872" y="1224508"/>
            <a:ext cx="735006" cy="241289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1pPr>
            <a:lvl2pPr marL="45720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2pPr>
            <a:lvl3pPr marL="91440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3pPr>
            <a:lvl4pPr marL="137160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4pPr>
            <a:lvl5pPr marL="182880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PPT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模板：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www.1ppt.com/moban/                  PPT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素材：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www.1ppt.com/sucai/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PPT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背景：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www.1ppt.com/beijing/                   PPT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图表：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www.1ppt.com/tubiao/ 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PPT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下载：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www.1ppt.com/xiazai/                     PPT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教程： 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www.1ppt.com/powerpoint/ 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资料下载：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www.1ppt.com/ziliao/                   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范文下载：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www.1ppt.com/fanwen/        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试卷下载：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www.1ppt.com/shiti/                     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教案下载：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www.1ppt.com/jiaoan/          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PPT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论坛：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www.1ppt.cn                                     PPT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语文课件：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www.1ppt.com/kejian/yuwen/    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数学课件：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www.1ppt.com/kejian/shuxue/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英语课件：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www.1ppt.com/kejian/yingyu/    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美术课件：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www.1ppt.com/kejian/meishu/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科学课件：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www.1ppt.com/kejian/kexue/     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物理课件：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www.1ppt.com/kejian/wuli/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化学课件：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www.1ppt.com/kejian/huaxue/  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生物课件：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www.1ppt.com/kejian/shengwu/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地理课件：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www.1ppt.com/kejian/dili/          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历史课件：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www.1ppt.com/kejian/lishi/        </a:t>
            </a:r>
          </a:p>
        </p:txBody>
      </p:sp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53988"/>
            <a:ext cx="8229600" cy="760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143000"/>
            <a:ext cx="8229600" cy="4983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ransition spd="med">
    <p:fade/>
  </p:transition>
  <p:timing/>
  <p:txStyles>
    <p:titleStyle>
      <a:lvl1pPr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Arial" pitchFamily="34" charset="0"/>
          <a:ea typeface="微软雅黑" pitchFamily="34" charset="-122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Arial" pitchFamily="34" charset="0"/>
          <a:ea typeface="微软雅黑" pitchFamily="34" charset="-122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Arial" pitchFamily="34" charset="0"/>
          <a:ea typeface="微软雅黑" pitchFamily="34" charset="-122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Arial" pitchFamily="34" charset="0"/>
          <a:ea typeface="微软雅黑" pitchFamily="34" charset="-122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Arial" pitchFamily="34" charset="0"/>
          <a:ea typeface="微软雅黑" pitchFamily="34" charset="-122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Arial" pitchFamily="34" charset="0"/>
          <a:ea typeface="微软雅黑" pitchFamily="34" charset="-122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Arial" pitchFamily="34" charset="0"/>
          <a:ea typeface="微软雅黑" pitchFamily="34" charset="-122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tx2"/>
          </a:solidFill>
          <a:latin typeface="Arial" pitchFamily="34" charset="0"/>
          <a:ea typeface="微软雅黑" pitchFamily="34" charset="-122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Font typeface="Wingdings" pitchFamily="2" charset="2"/>
        <a:buChar char="v"/>
        <a:defRPr>
          <a:solidFill>
            <a:srgbClr val="777777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Font typeface="Wingdings" pitchFamily="2" charset="2"/>
        <a:buChar char="§"/>
        <a:defRPr sz="1600">
          <a:solidFill>
            <a:srgbClr val="777777"/>
          </a:solidFill>
          <a:latin typeface="+mn-lt"/>
          <a:ea typeface="+mn-ea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Font typeface="Wingdings" pitchFamily="2" charset="2"/>
        <a:buChar char="•"/>
        <a:defRPr sz="1600">
          <a:solidFill>
            <a:srgbClr val="777777"/>
          </a:solidFill>
          <a:latin typeface="+mn-lt"/>
          <a:ea typeface="+mn-ea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Wingdings" pitchFamily="2" charset="2"/>
        <a:buChar char="–"/>
        <a:defRPr sz="1400">
          <a:solidFill>
            <a:srgbClr val="777777"/>
          </a:solidFill>
          <a:latin typeface="+mn-lt"/>
          <a:ea typeface="+mn-ea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Wingdings" pitchFamily="2" charset="2"/>
        <a:buChar char="»"/>
        <a:defRPr sz="1400">
          <a:solidFill>
            <a:srgbClr val="777777"/>
          </a:solidFill>
          <a:latin typeface="+mn-lt"/>
          <a:ea typeface="+mn-ea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Font typeface="Wingdings" pitchFamily="2" charset="2"/>
        <a:buChar char="»"/>
        <a:defRPr sz="1400">
          <a:solidFill>
            <a:srgbClr val="777777"/>
          </a:solidFill>
          <a:latin typeface="+mn-lt"/>
          <a:ea typeface="+mn-ea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Font typeface="Wingdings" pitchFamily="2" charset="2"/>
        <a:buChar char="»"/>
        <a:defRPr sz="1400">
          <a:solidFill>
            <a:srgbClr val="777777"/>
          </a:solidFill>
          <a:latin typeface="+mn-lt"/>
          <a:ea typeface="+mn-ea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Font typeface="Wingdings" pitchFamily="2" charset="2"/>
        <a:buChar char="»"/>
        <a:defRPr sz="1400">
          <a:solidFill>
            <a:srgbClr val="777777"/>
          </a:solidFill>
          <a:latin typeface="+mn-lt"/>
          <a:ea typeface="+mn-ea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Font typeface="Wingdings" pitchFamily="2" charset="2"/>
        <a:buChar char="»"/>
        <a:defRPr sz="1400">
          <a:solidFill>
            <a:srgbClr val="777777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1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2.jpeg" /><Relationship Id="rId3" Type="http://schemas.openxmlformats.org/officeDocument/2006/relationships/image" Target="../media/image13.gif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5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6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7.jpeg" /><Relationship Id="rId3" Type="http://schemas.openxmlformats.org/officeDocument/2006/relationships/hyperlink" Target="http://s.du8.com/search/search.do?keyword=&#27575;&#28085;" TargetMode="Externa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2.jpeg" /><Relationship Id="rId3" Type="http://schemas.openxmlformats.org/officeDocument/2006/relationships/image" Target="../media/image13.gif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8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9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20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8.png" /><Relationship Id="rId3" Type="http://schemas.openxmlformats.org/officeDocument/2006/relationships/image" Target="../media/image21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22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22.jpe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image" Target="../media/image20.jpe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0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/Relationships>
</file>

<file path=ppt/slides/_rels/slide3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/Relationships>
</file>

<file path=ppt/slides/_rels/slide3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14223020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 bwMode="auto">
      <p:bgPr>
        <a:blipFill dpi="0" rotWithShape="0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 descr="10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3581400" y="3573016"/>
            <a:ext cx="1981200" cy="191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矩形 3"/>
          <p:cNvSpPr/>
          <p:nvPr/>
        </p:nvSpPr>
        <p:spPr>
          <a:xfrm>
            <a:off x="0" y="1628800"/>
            <a:ext cx="9144000" cy="101566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 algn="ctr"/>
            <a:r>
              <a:rPr lang="zh-CN" altLang="en-US" sz="6000" smtClean="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想象世界 学习虚构</a:t>
            </a:r>
            <a:endParaRPr lang="zh-CN" altLang="en-US" sz="6000" kern="10" spc="-600">
              <a:ln w="12700" cap="sq">
                <a:solidFill>
                  <a:srgbClr val="000099"/>
                </a:solidFill>
                <a:round/>
                <a:headEnd type="none" w="sm" len="sm"/>
                <a:tailEnd type="none" w="sm" len="sm"/>
              </a:ln>
              <a:solidFill>
                <a:srgbClr val="FF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0" y="5877272"/>
            <a:ext cx="9144000" cy="48652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 marL="342900" lvl="0" indent="-342900" algn="ctr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kern="0">
              <a:solidFill>
                <a:srgbClr val="000000"/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557434967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3" name="Text Box 4"/>
          <p:cNvSpPr txBox="1">
            <a:spLocks noChangeArrowheads="1"/>
          </p:cNvSpPr>
          <p:nvPr/>
        </p:nvSpPr>
        <p:spPr bwMode="auto">
          <a:xfrm>
            <a:off x="34925" y="1125538"/>
            <a:ext cx="10153650" cy="3973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3600">
                <a:solidFill>
                  <a:srgbClr val="FF0000"/>
                </a:solidFill>
              </a:rPr>
              <a:t>中学流行语：</a:t>
            </a:r>
          </a:p>
          <a:p>
            <a:pPr>
              <a:lnSpc>
                <a:spcPct val="130000"/>
              </a:lnSpc>
            </a:pPr>
            <a:r>
              <a:rPr lang="zh-CN" altLang="en-US" sz="2800">
                <a:solidFill>
                  <a:srgbClr val="080800"/>
                </a:solidFill>
              </a:rPr>
              <a:t>      </a:t>
            </a:r>
            <a:r>
              <a:rPr lang="zh-CN" altLang="en-US" sz="3200">
                <a:solidFill>
                  <a:srgbClr val="080800"/>
                </a:solidFill>
              </a:rPr>
              <a:t>如果失去今天，你不算失败，因为明天会再来；</a:t>
            </a:r>
          </a:p>
          <a:p>
            <a:pPr>
              <a:lnSpc>
                <a:spcPct val="130000"/>
              </a:lnSpc>
            </a:pPr>
            <a:r>
              <a:rPr lang="zh-CN" altLang="en-US" sz="3200">
                <a:solidFill>
                  <a:srgbClr val="080800"/>
                </a:solidFill>
              </a:rPr>
              <a:t>     如果失去金钱，也不算失败，因为文学的价值</a:t>
            </a:r>
          </a:p>
          <a:p>
            <a:pPr>
              <a:lnSpc>
                <a:spcPct val="130000"/>
              </a:lnSpc>
            </a:pPr>
            <a:r>
              <a:rPr lang="zh-CN" altLang="en-US" sz="3200">
                <a:solidFill>
                  <a:srgbClr val="080800"/>
                </a:solidFill>
              </a:rPr>
              <a:t>不仅仅体现在钱袋；</a:t>
            </a:r>
          </a:p>
          <a:p>
            <a:pPr>
              <a:lnSpc>
                <a:spcPct val="130000"/>
              </a:lnSpc>
            </a:pPr>
            <a:r>
              <a:rPr lang="zh-CN" altLang="en-US" sz="3200">
                <a:solidFill>
                  <a:srgbClr val="080800"/>
                </a:solidFill>
              </a:rPr>
              <a:t>      如果失去想象，你是彻彻底底地失败，因为你</a:t>
            </a:r>
          </a:p>
          <a:p>
            <a:pPr>
              <a:lnSpc>
                <a:spcPct val="130000"/>
              </a:lnSpc>
            </a:pPr>
            <a:r>
              <a:rPr lang="zh-CN" altLang="en-US" sz="3200">
                <a:solidFill>
                  <a:srgbClr val="080800"/>
                </a:solidFill>
              </a:rPr>
              <a:t>已沦为文学的乞丐。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 bwMode="auto">
      <p:bgPr>
        <a:blipFill dpi="0" rotWithShape="0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98" name="Picture 5" descr="harrypotter_e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 rot="-385824">
            <a:off x="1979613" y="4149725"/>
            <a:ext cx="6767512" cy="1863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276" name="Rectangle 4"/>
          <p:cNvSpPr>
            <a:spLocks noRot="1" noChangeArrowheads="1"/>
          </p:cNvSpPr>
          <p:nvPr/>
        </p:nvSpPr>
        <p:spPr bwMode="auto">
          <a:xfrm>
            <a:off x="179388" y="908050"/>
            <a:ext cx="9144000" cy="51816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None/>
              <a:defRPr/>
            </a:pPr>
            <a:endParaRPr kumimoji="1" lang="en-US" altLang="zh-CN" sz="4000">
              <a:solidFill>
                <a:srgbClr val="FF0000"/>
              </a:solidFill>
              <a:latin typeface="楷体_GB2312" pitchFamily="49" charset="-122"/>
            </a:endParaRP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None/>
              <a:defRPr/>
            </a:pPr>
            <a:r>
              <a:rPr kumimoji="1" lang="zh-CN" altLang="en-US" sz="4000">
                <a:solidFill>
                  <a:srgbClr val="FF0000"/>
                </a:solidFill>
                <a:latin typeface="楷体_GB2312" pitchFamily="49" charset="-122"/>
              </a:rPr>
              <a:t>教学目标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None/>
              <a:defRPr/>
            </a:pPr>
            <a:r>
              <a:rPr kumimoji="1" lang="zh-CN" altLang="en-US" sz="4000">
                <a:solidFill>
                  <a:srgbClr val="080800"/>
                </a:solidFill>
                <a:latin typeface="楷体_GB2312" pitchFamily="49" charset="-122"/>
              </a:rPr>
              <a:t>    </a:t>
            </a:r>
            <a:r>
              <a:rPr kumimoji="1" lang="en-US" altLang="zh-CN" sz="4000">
                <a:solidFill>
                  <a:srgbClr val="080800"/>
                </a:solidFill>
                <a:latin typeface="楷体_GB2312" pitchFamily="49" charset="-122"/>
              </a:rPr>
              <a:t>1</a:t>
            </a:r>
            <a:r>
              <a:rPr kumimoji="1" lang="zh-CN" altLang="en-US" sz="4000">
                <a:solidFill>
                  <a:srgbClr val="080800"/>
                </a:solidFill>
                <a:latin typeface="楷体_GB2312" pitchFamily="49" charset="-122"/>
              </a:rPr>
              <a:t>、在写作过程中发挥想象和联想。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None/>
              <a:defRPr/>
            </a:pPr>
            <a:r>
              <a:rPr kumimoji="1" lang="zh-CN" altLang="en-US" sz="4000">
                <a:solidFill>
                  <a:srgbClr val="080800"/>
                </a:solidFill>
                <a:latin typeface="楷体_GB2312" pitchFamily="49" charset="-122"/>
              </a:rPr>
              <a:t>    </a:t>
            </a:r>
            <a:r>
              <a:rPr kumimoji="1" lang="en-US" altLang="zh-CN" sz="4000">
                <a:solidFill>
                  <a:srgbClr val="080800"/>
                </a:solidFill>
                <a:latin typeface="楷体_GB2312" pitchFamily="49" charset="-122"/>
              </a:rPr>
              <a:t>2</a:t>
            </a:r>
            <a:r>
              <a:rPr kumimoji="1" lang="zh-CN" altLang="en-US" sz="4000">
                <a:solidFill>
                  <a:srgbClr val="080800"/>
                </a:solidFill>
                <a:latin typeface="楷体_GB2312" pitchFamily="49" charset="-122"/>
              </a:rPr>
              <a:t>、在想象的世界里学会虚构。</a:t>
            </a:r>
          </a:p>
          <a:p>
            <a:pPr marL="342900" indent="-342900" algn="just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None/>
              <a:defRPr/>
            </a:pPr>
            <a:r>
              <a:rPr lang="zh-CN" altLang="en-US" sz="4000" b="0">
                <a:solidFill>
                  <a:srgbClr val="0808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itchFamily="2" charset="-122"/>
              </a:rPr>
              <a:t>      </a:t>
            </a:r>
          </a:p>
        </p:txBody>
      </p:sp>
      <p:pic>
        <p:nvPicPr>
          <p:cNvPr id="5122" name="Picture 5" descr="3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924800" y="0"/>
            <a:ext cx="1219200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7" descr="20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924800" y="5638800"/>
            <a:ext cx="1219200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5" name="Text Box 4"/>
          <p:cNvSpPr txBox="1">
            <a:spLocks noChangeArrowheads="1"/>
          </p:cNvSpPr>
          <p:nvPr/>
        </p:nvSpPr>
        <p:spPr bwMode="auto">
          <a:xfrm>
            <a:off x="395288" y="476250"/>
            <a:ext cx="7827962" cy="884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4000">
                <a:solidFill>
                  <a:srgbClr val="FF0000"/>
                </a:solidFill>
              </a:rPr>
              <a:t>探讨问题：想象与联想的异同点。</a:t>
            </a:r>
          </a:p>
        </p:txBody>
      </p:sp>
      <p:sp>
        <p:nvSpPr>
          <p:cNvPr id="132101" name="Rectangle 5"/>
          <p:cNvSpPr>
            <a:spLocks noRot="1" noChangeArrowheads="1"/>
          </p:cNvSpPr>
          <p:nvPr/>
        </p:nvSpPr>
        <p:spPr bwMode="auto">
          <a:xfrm>
            <a:off x="0" y="1916113"/>
            <a:ext cx="9144000" cy="51816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None/>
              <a:defRPr/>
            </a:pPr>
            <a:r>
              <a:rPr lang="zh-CN" altLang="en-US" sz="3200">
                <a:solidFill>
                  <a:srgbClr val="0808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</a:rPr>
              <a:t>冯至</a:t>
            </a:r>
            <a:r>
              <a:rPr lang="en-US" altLang="zh-CN" sz="3200">
                <a:solidFill>
                  <a:srgbClr val="0808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</a:rPr>
              <a:t>《</a:t>
            </a:r>
            <a:r>
              <a:rPr lang="zh-CN" altLang="en-US" sz="3200">
                <a:solidFill>
                  <a:srgbClr val="0808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</a:rPr>
              <a:t>我的寂寞是一条蛇</a:t>
            </a:r>
            <a:r>
              <a:rPr lang="en-US" altLang="zh-CN" sz="3200">
                <a:solidFill>
                  <a:srgbClr val="0808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</a:rPr>
              <a:t>》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None/>
              <a:defRPr/>
            </a:pPr>
            <a:r>
              <a:rPr lang="en-US" altLang="zh-CN" sz="3200">
                <a:solidFill>
                  <a:srgbClr val="0808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</a:rPr>
              <a:t> </a:t>
            </a:r>
            <a:r>
              <a:rPr lang="en-US" altLang="zh-CN" sz="3200">
                <a:solidFill>
                  <a:srgbClr val="0808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</a:rPr>
              <a:t>“</a:t>
            </a:r>
            <a:r>
              <a:rPr lang="zh-CN" altLang="en-US" sz="3200">
                <a:solidFill>
                  <a:srgbClr val="0808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</a:rPr>
              <a:t>我的寂寞是一条长蛇，静静地没有言语。</a:t>
            </a:r>
            <a:r>
              <a:rPr lang="zh-CN" altLang="en-US" sz="3200">
                <a:solidFill>
                  <a:srgbClr val="0808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</a:rPr>
              <a:t>”</a:t>
            </a:r>
            <a:endParaRPr lang="zh-CN" altLang="en-US" sz="3200">
              <a:solidFill>
                <a:srgbClr val="0808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楷体_GB2312" pitchFamily="49" charset="-122"/>
            </a:endParaRP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None/>
              <a:defRPr/>
            </a:pPr>
            <a:endParaRPr lang="zh-CN" altLang="en-US" sz="3200">
              <a:solidFill>
                <a:srgbClr val="0808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楷体_GB2312" pitchFamily="49" charset="-122"/>
            </a:endParaRP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None/>
              <a:defRPr/>
            </a:pPr>
            <a:r>
              <a:rPr lang="zh-CN" altLang="en-US" sz="3200">
                <a:solidFill>
                  <a:srgbClr val="0808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</a:rPr>
              <a:t>夏衍</a:t>
            </a:r>
            <a:r>
              <a:rPr lang="en-US" altLang="zh-CN" sz="3200">
                <a:solidFill>
                  <a:srgbClr val="0808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</a:rPr>
              <a:t>《</a:t>
            </a:r>
            <a:r>
              <a:rPr lang="zh-CN" altLang="en-US" sz="3200">
                <a:solidFill>
                  <a:srgbClr val="0808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</a:rPr>
              <a:t>包身工</a:t>
            </a:r>
            <a:r>
              <a:rPr lang="en-US" altLang="zh-CN" sz="3200">
                <a:solidFill>
                  <a:srgbClr val="0808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</a:rPr>
              <a:t>》</a:t>
            </a:r>
            <a:br>
              <a:rPr lang="en-US" altLang="zh-CN" sz="3200">
                <a:solidFill>
                  <a:srgbClr val="0808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</a:rPr>
            </a:br>
            <a:r>
              <a:rPr lang="en-US" altLang="zh-CN" sz="3200">
                <a:solidFill>
                  <a:srgbClr val="0808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</a:rPr>
              <a:t>“</a:t>
            </a:r>
            <a:r>
              <a:rPr lang="zh-CN" altLang="en-US" sz="3200">
                <a:solidFill>
                  <a:srgbClr val="0808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</a:rPr>
              <a:t>看着这种饲养小姑娘营利的制度，我禁不住想起小时候看到过的船户养墨鸭捕鱼的事。</a:t>
            </a:r>
            <a:r>
              <a:rPr lang="zh-CN" altLang="en-US" sz="3200">
                <a:solidFill>
                  <a:srgbClr val="0808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</a:rPr>
              <a:t>”</a:t>
            </a:r>
            <a:endParaRPr lang="zh-CN" altLang="en-US" sz="3200">
              <a:solidFill>
                <a:srgbClr val="0808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楷体_GB2312" pitchFamily="49" charset="-122"/>
            </a:endParaRPr>
          </a:p>
          <a:p>
            <a:pPr marL="342900" indent="-342900" algn="just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None/>
              <a:defRPr/>
            </a:pPr>
            <a:r>
              <a:rPr lang="zh-CN" altLang="en-US" sz="3200">
                <a:solidFill>
                  <a:srgbClr val="0808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</a:rPr>
              <a:t>   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32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210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22" name="Rectangle 2"/>
          <p:cNvSpPr>
            <a:spLocks noGrp="1" noRot="1" noChangeArrowheads="1"/>
          </p:cNvSpPr>
          <p:nvPr>
            <p:ph type="body" idx="4294967295"/>
          </p:nvPr>
        </p:nvSpPr>
        <p:spPr>
          <a:xfrm>
            <a:off x="179388" y="188913"/>
            <a:ext cx="8964612" cy="6669087"/>
          </a:xfrm>
        </p:spPr>
        <p:txBody>
          <a:bodyPr/>
          <a:lstStyle/>
          <a:p>
            <a:pPr>
              <a:defRPr/>
            </a:pPr>
            <a:r>
              <a:rPr lang="zh-CN" altLang="en-US" sz="4000" b="1" smtClean="0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想象</a:t>
            </a:r>
            <a:r>
              <a:rPr lang="en-US" altLang="zh-CN" sz="4000" b="1" smtClean="0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:</a:t>
            </a:r>
          </a:p>
          <a:p>
            <a:pPr algn="just">
              <a:buFont typeface="Wingdings" pitchFamily="2" charset="2"/>
              <a:buNone/>
              <a:defRPr/>
            </a:pPr>
            <a:r>
              <a:rPr lang="en-US" altLang="zh-CN" sz="4000" b="1" smtClean="0">
                <a:solidFill>
                  <a:srgbClr val="080800"/>
                </a:solidFill>
                <a:latin typeface="楷体_GB2312" pitchFamily="49" charset="-122"/>
                <a:ea typeface="楷体_GB2312" pitchFamily="49" charset="-122"/>
              </a:rPr>
              <a:t>      </a:t>
            </a:r>
            <a:r>
              <a:rPr lang="zh-CN" altLang="en-US" sz="4000" b="1" smtClean="0">
                <a:solidFill>
                  <a:srgbClr val="080800"/>
                </a:solidFill>
                <a:latin typeface="楷体_GB2312" pitchFamily="49" charset="-122"/>
                <a:ea typeface="楷体_GB2312" pitchFamily="49" charset="-122"/>
              </a:rPr>
              <a:t>人们在感知客观事物的基础上，经过头脑加工而</a:t>
            </a:r>
            <a:r>
              <a:rPr lang="zh-CN" altLang="en-US" sz="4000" b="1" u="sng" smtClean="0">
                <a:solidFill>
                  <a:schemeClr val="bg1"/>
                </a:solidFill>
                <a:latin typeface="楷体_GB2312" pitchFamily="49" charset="-122"/>
                <a:ea typeface="楷体_GB2312" pitchFamily="49" charset="-122"/>
              </a:rPr>
              <a:t>创造出新形象</a:t>
            </a:r>
            <a:r>
              <a:rPr lang="zh-CN" altLang="en-US" sz="4000" b="1" smtClean="0">
                <a:solidFill>
                  <a:srgbClr val="080800"/>
                </a:solidFill>
                <a:latin typeface="楷体_GB2312" pitchFamily="49" charset="-122"/>
                <a:ea typeface="楷体_GB2312" pitchFamily="49" charset="-122"/>
              </a:rPr>
              <a:t>的心理过程。是表现你对生活独特主观感受的另一种重要的方法。</a:t>
            </a:r>
          </a:p>
          <a:p>
            <a:pPr>
              <a:defRPr/>
            </a:pPr>
            <a:r>
              <a:rPr lang="zh-CN" altLang="en-US" sz="4000" b="1" smtClean="0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联想</a:t>
            </a:r>
            <a:r>
              <a:rPr lang="en-US" altLang="zh-CN" sz="4000" b="1" smtClean="0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:</a:t>
            </a:r>
            <a:r>
              <a:rPr lang="en-US" altLang="zh-CN" sz="4000" b="1" smtClean="0">
                <a:solidFill>
                  <a:srgbClr val="080800"/>
                </a:solidFill>
                <a:latin typeface="楷体_GB2312" pitchFamily="49" charset="-122"/>
                <a:ea typeface="楷体_GB2312" pitchFamily="49" charset="-122"/>
              </a:rPr>
              <a:t> </a:t>
            </a:r>
          </a:p>
          <a:p>
            <a:pPr algn="just">
              <a:buFont typeface="Wingdings" pitchFamily="2" charset="2"/>
              <a:buNone/>
              <a:defRPr/>
            </a:pPr>
            <a:r>
              <a:rPr lang="en-US" altLang="zh-CN" sz="4000" smtClean="0">
                <a:solidFill>
                  <a:srgbClr val="080800"/>
                </a:solidFill>
                <a:latin typeface="楷体_GB2312" pitchFamily="49" charset="-122"/>
                <a:ea typeface="楷体_GB2312" pitchFamily="49" charset="-122"/>
              </a:rPr>
              <a:t>      </a:t>
            </a:r>
            <a:r>
              <a:rPr lang="zh-CN" altLang="en-US" sz="4000" b="1" smtClean="0">
                <a:solidFill>
                  <a:srgbClr val="080800"/>
                </a:solidFill>
                <a:latin typeface="楷体_GB2312" pitchFamily="49" charset="-122"/>
                <a:ea typeface="楷体_GB2312" pitchFamily="49" charset="-122"/>
              </a:rPr>
              <a:t>人们在观察的基础上，由当前的某一事物</a:t>
            </a:r>
            <a:r>
              <a:rPr lang="zh-CN" altLang="en-US" sz="4000" b="1" u="sng" smtClean="0">
                <a:solidFill>
                  <a:schemeClr val="bg1"/>
                </a:solidFill>
                <a:latin typeface="楷体_GB2312" pitchFamily="49" charset="-122"/>
                <a:ea typeface="楷体_GB2312" pitchFamily="49" charset="-122"/>
              </a:rPr>
              <a:t>回忆或想到另一有关事物</a:t>
            </a:r>
            <a:r>
              <a:rPr lang="zh-CN" altLang="en-US" sz="4000" b="1" smtClean="0">
                <a:solidFill>
                  <a:srgbClr val="080800"/>
                </a:solidFill>
                <a:latin typeface="楷体_GB2312" pitchFamily="49" charset="-122"/>
                <a:ea typeface="楷体_GB2312" pitchFamily="49" charset="-122"/>
              </a:rPr>
              <a:t>的思维活动。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170" name="Rectangle 2"/>
          <p:cNvSpPr>
            <a:spLocks noChangeArrowheads="1"/>
          </p:cNvSpPr>
          <p:nvPr/>
        </p:nvSpPr>
        <p:spPr bwMode="auto">
          <a:xfrm>
            <a:off x="1039813" y="722313"/>
            <a:ext cx="5980112" cy="7620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>
              <a:buFontTx/>
              <a:buNone/>
              <a:defRPr/>
            </a:pPr>
            <a:r>
              <a:rPr lang="zh-CN" altLang="en-US" sz="44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</a:rPr>
              <a:t>想象的方法有哪些？</a:t>
            </a:r>
          </a:p>
        </p:txBody>
      </p:sp>
      <p:sp>
        <p:nvSpPr>
          <p:cNvPr id="135171" name="Text Box 3"/>
          <p:cNvSpPr txBox="1">
            <a:spLocks noChangeArrowheads="1"/>
          </p:cNvSpPr>
          <p:nvPr/>
        </p:nvSpPr>
        <p:spPr bwMode="auto">
          <a:xfrm>
            <a:off x="0" y="2205038"/>
            <a:ext cx="9324975" cy="301942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50000"/>
              </a:spcBef>
              <a:buFontTx/>
              <a:buNone/>
              <a:defRPr/>
            </a:pPr>
            <a:r>
              <a:rPr kumimoji="1" lang="en-US" altLang="zh-CN" sz="4000">
                <a:solidFill>
                  <a:srgbClr val="FF0000"/>
                </a:solidFill>
                <a:latin typeface="楷体_GB2312" pitchFamily="49" charset="-122"/>
              </a:rPr>
              <a:t>    </a:t>
            </a:r>
            <a:r>
              <a:rPr lang="zh-CN" altLang="en-US" sz="4000">
                <a:solidFill>
                  <a:srgbClr val="0808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</a:rPr>
              <a:t>利用事物之间的相通、相近、相似或者相反的关联，丰富突出事物的形象性。</a:t>
            </a:r>
            <a:br>
              <a:rPr lang="zh-CN" altLang="en-US" sz="4000">
                <a:solidFill>
                  <a:srgbClr val="0808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</a:rPr>
            </a:br>
            <a:endParaRPr lang="zh-CN" altLang="en-US" sz="4000">
              <a:solidFill>
                <a:srgbClr val="0808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楷体_GB2312" pitchFamily="49" charset="-122"/>
            </a:endParaRPr>
          </a:p>
        </p:txBody>
      </p:sp>
      <p:pic>
        <p:nvPicPr>
          <p:cNvPr id="8195" name="Picture 4" descr="4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DF6"/>
              </a:clrFrom>
              <a:clrTo>
                <a:srgbClr val="FFFD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80963"/>
            <a:ext cx="900113" cy="684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 bwMode="auto">
      <p:bgPr>
        <a:blipFill dpi="0"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文本框 1"/>
          <p:cNvSpPr txBox="1">
            <a:spLocks noChangeArrowheads="1"/>
          </p:cNvSpPr>
          <p:nvPr/>
        </p:nvSpPr>
        <p:spPr bwMode="auto">
          <a:xfrm>
            <a:off x="6769100" y="6357938"/>
            <a:ext cx="2405063" cy="460375"/>
          </a:xfrm>
          <a:prstGeom prst="rect">
            <a:avLst/>
          </a:prstGeom>
          <a:solidFill>
            <a:srgbClr val="009973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1" name="Rectangle 2"/>
          <p:cNvSpPr>
            <a:spLocks noChangeArrowheads="1"/>
          </p:cNvSpPr>
          <p:nvPr/>
        </p:nvSpPr>
        <p:spPr bwMode="auto">
          <a:xfrm>
            <a:off x="107950" y="1628775"/>
            <a:ext cx="9036050" cy="3898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080800"/>
                </a:solidFill>
                <a:latin typeface="楷体_GB2312" pitchFamily="49" charset="-122"/>
              </a:rPr>
              <a:t>抱柱信</a:t>
            </a:r>
          </a:p>
          <a:p>
            <a:r>
              <a:rPr lang="zh-CN" altLang="en-US" sz="3200">
                <a:solidFill>
                  <a:srgbClr val="080800"/>
                </a:solidFill>
                <a:latin typeface="楷体_GB2312" pitchFamily="49" charset="-122"/>
              </a:rPr>
              <a:t>　　抱柱信，也作</a:t>
            </a:r>
            <a:r>
              <a:rPr lang="zh-CN" altLang="en-US" sz="3200" u="sng">
                <a:solidFill>
                  <a:srgbClr val="FF0000"/>
                </a:solidFill>
                <a:latin typeface="楷体_GB2312" pitchFamily="49" charset="-122"/>
              </a:rPr>
              <a:t>尾生之约</a:t>
            </a:r>
            <a:r>
              <a:rPr lang="zh-CN" altLang="en-US" sz="3200">
                <a:solidFill>
                  <a:srgbClr val="080800"/>
                </a:solidFill>
                <a:latin typeface="楷体_GB2312" pitchFamily="49" charset="-122"/>
              </a:rPr>
              <a:t>，尾生抱柱，出自</a:t>
            </a:r>
            <a:r>
              <a:rPr lang="en-US" altLang="zh-CN" sz="3200">
                <a:solidFill>
                  <a:srgbClr val="080800"/>
                </a:solidFill>
                <a:latin typeface="楷体_GB2312" pitchFamily="49" charset="-122"/>
              </a:rPr>
              <a:t>《</a:t>
            </a:r>
            <a:r>
              <a:rPr lang="zh-CN" altLang="en-US" sz="3200">
                <a:solidFill>
                  <a:srgbClr val="080800"/>
                </a:solidFill>
                <a:latin typeface="楷体_GB2312" pitchFamily="49" charset="-122"/>
              </a:rPr>
              <a:t>庄子</a:t>
            </a:r>
            <a:r>
              <a:rPr lang="en-US" altLang="zh-CN" sz="3200">
                <a:solidFill>
                  <a:srgbClr val="080800"/>
                </a:solidFill>
              </a:rPr>
              <a:t>•</a:t>
            </a:r>
            <a:r>
              <a:rPr lang="zh-CN" altLang="en-US" sz="3200">
                <a:solidFill>
                  <a:srgbClr val="080800"/>
                </a:solidFill>
                <a:latin typeface="楷体_GB2312" pitchFamily="49" charset="-122"/>
              </a:rPr>
              <a:t>盗跖</a:t>
            </a:r>
            <a:r>
              <a:rPr lang="en-US" altLang="zh-CN" sz="3200">
                <a:solidFill>
                  <a:srgbClr val="080800"/>
                </a:solidFill>
                <a:latin typeface="楷体_GB2312" pitchFamily="49" charset="-122"/>
              </a:rPr>
              <a:t>》</a:t>
            </a:r>
            <a:r>
              <a:rPr lang="zh-CN" altLang="en-US" sz="3200">
                <a:solidFill>
                  <a:srgbClr val="080800"/>
                </a:solidFill>
                <a:latin typeface="楷体_GB2312" pitchFamily="49" charset="-122"/>
              </a:rPr>
              <a:t>：</a:t>
            </a:r>
            <a:r>
              <a:rPr lang="zh-CN" altLang="en-US" sz="3200">
                <a:solidFill>
                  <a:srgbClr val="080800"/>
                </a:solidFill>
              </a:rPr>
              <a:t>“</a:t>
            </a:r>
            <a:r>
              <a:rPr lang="zh-CN" altLang="en-US" sz="3200">
                <a:solidFill>
                  <a:srgbClr val="080800"/>
                </a:solidFill>
                <a:latin typeface="楷体_GB2312" pitchFamily="49" charset="-122"/>
              </a:rPr>
              <a:t>尾生与女子期于梁下，女子不来，水至不去，抱梁柱而死。</a:t>
            </a:r>
            <a:r>
              <a:rPr lang="zh-CN" altLang="en-US" sz="3200">
                <a:solidFill>
                  <a:srgbClr val="080800"/>
                </a:solidFill>
              </a:rPr>
              <a:t>”</a:t>
            </a:r>
            <a:r>
              <a:rPr lang="zh-CN" altLang="en-US" sz="3200">
                <a:solidFill>
                  <a:srgbClr val="080800"/>
                </a:solidFill>
                <a:latin typeface="楷体_GB2312" pitchFamily="49" charset="-122"/>
              </a:rPr>
              <a:t>。</a:t>
            </a:r>
            <a:br>
              <a:rPr lang="zh-CN" altLang="en-US" sz="3200">
                <a:solidFill>
                  <a:srgbClr val="080800"/>
                </a:solidFill>
                <a:latin typeface="楷体_GB2312" pitchFamily="49" charset="-122"/>
              </a:rPr>
            </a:br>
            <a:r>
              <a:rPr lang="zh-CN" altLang="en-US" sz="3200">
                <a:solidFill>
                  <a:srgbClr val="080800"/>
                </a:solidFill>
                <a:latin typeface="楷体_GB2312" pitchFamily="49" charset="-122"/>
              </a:rPr>
              <a:t>　　抱柱信一词最早出现于李白的</a:t>
            </a:r>
            <a:r>
              <a:rPr lang="en-US" altLang="zh-CN" sz="3200">
                <a:solidFill>
                  <a:srgbClr val="080800"/>
                </a:solidFill>
                <a:latin typeface="楷体_GB2312" pitchFamily="49" charset="-122"/>
              </a:rPr>
              <a:t>《</a:t>
            </a:r>
            <a:r>
              <a:rPr lang="zh-CN" altLang="en-US" sz="3200">
                <a:solidFill>
                  <a:srgbClr val="080800"/>
                </a:solidFill>
                <a:latin typeface="楷体_GB2312" pitchFamily="49" charset="-122"/>
              </a:rPr>
              <a:t>长干行</a:t>
            </a:r>
            <a:r>
              <a:rPr lang="en-US" altLang="zh-CN" sz="3200">
                <a:solidFill>
                  <a:srgbClr val="080800"/>
                </a:solidFill>
                <a:latin typeface="楷体_GB2312" pitchFamily="49" charset="-122"/>
              </a:rPr>
              <a:t>》</a:t>
            </a:r>
            <a:r>
              <a:rPr lang="zh-CN" altLang="en-US" sz="3200">
                <a:solidFill>
                  <a:srgbClr val="080800"/>
                </a:solidFill>
                <a:latin typeface="楷体_GB2312" pitchFamily="49" charset="-122"/>
              </a:rPr>
              <a:t>：</a:t>
            </a:r>
          </a:p>
          <a:p>
            <a:r>
              <a:rPr lang="zh-CN" altLang="en-US" sz="3200">
                <a:solidFill>
                  <a:srgbClr val="080800"/>
                </a:solidFill>
              </a:rPr>
              <a:t>“</a:t>
            </a:r>
            <a:r>
              <a:rPr lang="zh-CN" altLang="en-US" sz="3200">
                <a:solidFill>
                  <a:srgbClr val="080800"/>
                </a:solidFill>
                <a:latin typeface="楷体_GB2312" pitchFamily="49" charset="-122"/>
              </a:rPr>
              <a:t>常存抱柱信，岂上望夫台</a:t>
            </a:r>
            <a:r>
              <a:rPr lang="zh-CN" altLang="en-US" sz="3200">
                <a:solidFill>
                  <a:srgbClr val="080800"/>
                </a:solidFill>
              </a:rPr>
              <a:t>”</a:t>
            </a:r>
            <a:r>
              <a:rPr lang="zh-CN" altLang="en-US" sz="3200">
                <a:solidFill>
                  <a:srgbClr val="080800"/>
                </a:solidFill>
                <a:latin typeface="楷体_GB2312" pitchFamily="49" charset="-122"/>
              </a:rPr>
              <a:t>。现在用来比喻坚守</a:t>
            </a:r>
          </a:p>
          <a:p>
            <a:r>
              <a:rPr lang="zh-CN" altLang="en-US" sz="3200">
                <a:solidFill>
                  <a:srgbClr val="080800"/>
                </a:solidFill>
                <a:latin typeface="楷体_GB2312" pitchFamily="49" charset="-122"/>
              </a:rPr>
              <a:t>信约。</a:t>
            </a:r>
            <a:br>
              <a:rPr lang="zh-CN" altLang="en-US" sz="3200">
                <a:solidFill>
                  <a:srgbClr val="080800"/>
                </a:solidFill>
                <a:latin typeface="楷体_GB2312" pitchFamily="49" charset="-122"/>
              </a:rPr>
            </a:br>
            <a:endParaRPr lang="zh-CN" altLang="en-US" sz="3200">
              <a:solidFill>
                <a:srgbClr val="080800"/>
              </a:solidFill>
              <a:latin typeface="楷体_GB2312" pitchFamily="49" charset="-122"/>
            </a:endParaRPr>
          </a:p>
        </p:txBody>
      </p:sp>
      <p:sp>
        <p:nvSpPr>
          <p:cNvPr id="110595" name="Text Box 3"/>
          <p:cNvSpPr txBox="1">
            <a:spLocks noChangeArrowheads="1"/>
          </p:cNvSpPr>
          <p:nvPr/>
        </p:nvSpPr>
        <p:spPr bwMode="auto">
          <a:xfrm>
            <a:off x="755650" y="350838"/>
            <a:ext cx="2952750" cy="701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>
              <a:buFontTx/>
              <a:buNone/>
              <a:defRPr/>
            </a:pPr>
            <a:r>
              <a:rPr lang="zh-CN" altLang="en-US" sz="4000">
                <a:solidFill>
                  <a:srgbClr val="DF3405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黑体" panose="02010609060101010101" pitchFamily="49" charset="-122"/>
              </a:rPr>
              <a:t>桥</a:t>
            </a:r>
            <a:r>
              <a:rPr lang="en-US" altLang="zh-CN" sz="4000">
                <a:solidFill>
                  <a:srgbClr val="DF3405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——</a:t>
            </a:r>
            <a:r>
              <a:rPr lang="zh-CN" altLang="en-US" sz="4000">
                <a:solidFill>
                  <a:srgbClr val="DF3405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诚信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 bwMode="auto">
      <p:bgPr>
        <a:blipFill dpi="0"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619" name="Text Box 3"/>
          <p:cNvSpPr txBox="1">
            <a:spLocks noChangeArrowheads="1"/>
          </p:cNvSpPr>
          <p:nvPr/>
        </p:nvSpPr>
        <p:spPr bwMode="auto">
          <a:xfrm>
            <a:off x="2843213" y="444500"/>
            <a:ext cx="4392612" cy="12620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>
              <a:lnSpc>
                <a:spcPct val="120000"/>
              </a:lnSpc>
              <a:buFontTx/>
              <a:buNone/>
              <a:defRPr/>
            </a:pPr>
            <a:r>
              <a:rPr lang="en-US" altLang="zh-CN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</a:rPr>
              <a:t>《</a:t>
            </a:r>
            <a:r>
              <a:rPr lang="zh-CN" altLang="en-US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</a:rPr>
              <a:t>城市的灯</a:t>
            </a:r>
            <a:r>
              <a:rPr lang="en-US" altLang="zh-CN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</a:rPr>
              <a:t>》</a:t>
            </a:r>
          </a:p>
          <a:p>
            <a:pPr>
              <a:lnSpc>
                <a:spcPct val="120000"/>
              </a:lnSpc>
              <a:buFontTx/>
              <a:buNone/>
              <a:defRPr/>
            </a:pPr>
            <a:r>
              <a:rPr lang="en-US" altLang="zh-CN">
                <a:solidFill>
                  <a:srgbClr val="0808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</a:rPr>
              <a:t>          </a:t>
            </a:r>
            <a:r>
              <a:rPr lang="en-US" altLang="zh-CN">
                <a:solidFill>
                  <a:srgbClr val="0808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</a:rPr>
              <a:t>—</a:t>
            </a:r>
            <a:r>
              <a:rPr lang="zh-CN" altLang="en-US">
                <a:solidFill>
                  <a:srgbClr val="0808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宋体" pitchFamily="2" charset="-122"/>
              </a:rPr>
              <a:t>李佩甫</a:t>
            </a:r>
          </a:p>
        </p:txBody>
      </p:sp>
      <p:sp>
        <p:nvSpPr>
          <p:cNvPr id="111621" name="Text Box 5"/>
          <p:cNvSpPr txBox="1">
            <a:spLocks noChangeArrowheads="1"/>
          </p:cNvSpPr>
          <p:nvPr/>
        </p:nvSpPr>
        <p:spPr bwMode="auto">
          <a:xfrm>
            <a:off x="0" y="1989138"/>
            <a:ext cx="9531350" cy="15541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>
              <a:buFontTx/>
              <a:buNone/>
              <a:defRPr/>
            </a:pPr>
            <a:r>
              <a:rPr lang="en-US" altLang="zh-CN" sz="3200">
                <a:solidFill>
                  <a:srgbClr val="0808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</a:rPr>
              <a:t>   </a:t>
            </a:r>
            <a:r>
              <a:rPr lang="en-US" altLang="zh-CN" sz="3200">
                <a:solidFill>
                  <a:srgbClr val="0808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</a:rPr>
              <a:t>“</a:t>
            </a:r>
            <a:r>
              <a:rPr lang="zh-CN" altLang="en-US" sz="3200">
                <a:solidFill>
                  <a:srgbClr val="0808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</a:rPr>
              <a:t>灯代表城市文明，月亮象征淳朴农村，灯也</a:t>
            </a:r>
          </a:p>
          <a:p>
            <a:pPr>
              <a:buFontTx/>
              <a:buNone/>
              <a:defRPr/>
            </a:pPr>
            <a:r>
              <a:rPr lang="zh-CN" altLang="en-US" sz="3200">
                <a:solidFill>
                  <a:srgbClr val="0808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</a:rPr>
              <a:t>代表奢侈浪费，月亮也象征贫穷与落后，灯照亮了 城市的文明，却照不亮贫困山区孩子们的心灵。</a:t>
            </a:r>
            <a:r>
              <a:rPr lang="zh-CN" altLang="en-US" sz="3200">
                <a:solidFill>
                  <a:srgbClr val="0808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</a:rPr>
              <a:t>”</a:t>
            </a:r>
            <a:endParaRPr lang="zh-CN" altLang="en-US" sz="3200">
              <a:solidFill>
                <a:srgbClr val="0808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楷体_GB2312" pitchFamily="49" charset="-122"/>
            </a:endParaRPr>
          </a:p>
        </p:txBody>
      </p:sp>
      <p:sp>
        <p:nvSpPr>
          <p:cNvPr id="111622" name="Text Box 6"/>
          <p:cNvSpPr txBox="1">
            <a:spLocks noChangeArrowheads="1"/>
          </p:cNvSpPr>
          <p:nvPr/>
        </p:nvSpPr>
        <p:spPr bwMode="auto">
          <a:xfrm>
            <a:off x="-36513" y="3716338"/>
            <a:ext cx="9144001" cy="10668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>
              <a:buFontTx/>
              <a:buNone/>
              <a:defRPr/>
            </a:pPr>
            <a:r>
              <a:rPr lang="en-US" altLang="zh-CN" sz="3200">
                <a:solidFill>
                  <a:srgbClr val="0808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      </a:t>
            </a:r>
            <a:r>
              <a:rPr lang="zh-CN" altLang="en-US" sz="3200">
                <a:solidFill>
                  <a:srgbClr val="0808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（灯火辉煌的城市一年浪费的电可以供很多</a:t>
            </a:r>
          </a:p>
          <a:p>
            <a:pPr>
              <a:buFontTx/>
              <a:buNone/>
              <a:defRPr/>
            </a:pPr>
            <a:r>
              <a:rPr lang="zh-CN" altLang="en-US" sz="32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失学儿童</a:t>
            </a:r>
            <a:r>
              <a:rPr lang="zh-CN" altLang="en-US" sz="3200">
                <a:solidFill>
                  <a:srgbClr val="0808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读书。）</a:t>
            </a:r>
            <a:endParaRPr lang="zh-CN" altLang="en-US" sz="3200" b="0">
              <a:solidFill>
                <a:srgbClr val="080800"/>
              </a:solidFill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3" name="Rectangle 2"/>
          <p:cNvSpPr>
            <a:spLocks noChangeArrowheads="1"/>
          </p:cNvSpPr>
          <p:nvPr/>
        </p:nvSpPr>
        <p:spPr bwMode="auto">
          <a:xfrm>
            <a:off x="611188" y="1214438"/>
            <a:ext cx="6335712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r>
              <a:rPr lang="en-US" altLang="zh-CN" sz="4000">
                <a:solidFill>
                  <a:srgbClr val="0000FF"/>
                </a:solidFill>
                <a:latin typeface="楷体_GB2312" pitchFamily="49" charset="-122"/>
              </a:rPr>
              <a:t>1</a:t>
            </a:r>
            <a:r>
              <a:rPr lang="zh-CN" altLang="en-US" sz="4000">
                <a:solidFill>
                  <a:srgbClr val="0000FF"/>
                </a:solidFill>
                <a:latin typeface="楷体_GB2312" pitchFamily="49" charset="-122"/>
              </a:rPr>
              <a:t>、想象新颖，联想独特。</a:t>
            </a:r>
          </a:p>
        </p:txBody>
      </p:sp>
      <p:sp>
        <p:nvSpPr>
          <p:cNvPr id="136196" name="Rectangle 4"/>
          <p:cNvSpPr>
            <a:spLocks noChangeArrowheads="1"/>
          </p:cNvSpPr>
          <p:nvPr/>
        </p:nvSpPr>
        <p:spPr bwMode="auto">
          <a:xfrm>
            <a:off x="1187450" y="206375"/>
            <a:ext cx="4968875" cy="701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>
              <a:buFontTx/>
              <a:buNone/>
              <a:defRPr/>
            </a:pPr>
            <a:r>
              <a:rPr lang="zh-CN" altLang="en-US" sz="4000">
                <a:solidFill>
                  <a:srgbClr val="DF3405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</a:rPr>
              <a:t>想象与联想的要求？</a:t>
            </a:r>
          </a:p>
        </p:txBody>
      </p:sp>
      <p:pic>
        <p:nvPicPr>
          <p:cNvPr id="13315" name="Picture 5" descr="4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DF6"/>
              </a:clrFrom>
              <a:clrTo>
                <a:srgbClr val="FFFD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179388" y="260350"/>
            <a:ext cx="7683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6" name="Rectangle 7"/>
          <p:cNvSpPr>
            <a:spLocks noChangeArrowheads="1"/>
          </p:cNvSpPr>
          <p:nvPr/>
        </p:nvSpPr>
        <p:spPr bwMode="auto">
          <a:xfrm>
            <a:off x="-107950" y="2349500"/>
            <a:ext cx="9144000" cy="3417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3200">
                <a:solidFill>
                  <a:srgbClr val="080800"/>
                </a:solidFill>
                <a:latin typeface="楷体_GB2312" pitchFamily="49" charset="-122"/>
              </a:rPr>
              <a:t>    1</a:t>
            </a:r>
            <a:r>
              <a:rPr lang="zh-CN" altLang="en-US" sz="3200">
                <a:solidFill>
                  <a:srgbClr val="080800"/>
                </a:solidFill>
                <a:latin typeface="楷体_GB2312" pitchFamily="49" charset="-122"/>
              </a:rPr>
              <a:t>、我打江南走过，那等在季节里的容颜如</a:t>
            </a:r>
          </a:p>
          <a:p>
            <a:pPr>
              <a:lnSpc>
                <a:spcPct val="130000"/>
              </a:lnSpc>
            </a:pPr>
            <a:r>
              <a:rPr lang="zh-CN" altLang="en-US" sz="3200">
                <a:solidFill>
                  <a:srgbClr val="080800"/>
                </a:solidFill>
                <a:latin typeface="楷体_GB2312" pitchFamily="49" charset="-122"/>
              </a:rPr>
              <a:t>莲花的开落。              </a:t>
            </a:r>
            <a:r>
              <a:rPr lang="en-US" altLang="zh-CN" sz="2800" b="0">
                <a:solidFill>
                  <a:srgbClr val="080800"/>
                </a:solidFill>
              </a:rPr>
              <a:t>——</a:t>
            </a:r>
            <a:r>
              <a:rPr lang="zh-CN" altLang="en-US" sz="2800">
                <a:solidFill>
                  <a:srgbClr val="080800"/>
                </a:solidFill>
                <a:latin typeface="楷体_GB2312" pitchFamily="49" charset="-122"/>
              </a:rPr>
              <a:t>郑愁予</a:t>
            </a:r>
            <a:r>
              <a:rPr lang="en-US" altLang="zh-CN" sz="2800">
                <a:solidFill>
                  <a:srgbClr val="080800"/>
                </a:solidFill>
                <a:latin typeface="楷体_GB2312" pitchFamily="49" charset="-122"/>
              </a:rPr>
              <a:t>《</a:t>
            </a:r>
            <a:r>
              <a:rPr lang="zh-CN" altLang="en-US" sz="2800">
                <a:solidFill>
                  <a:srgbClr val="080800"/>
                </a:solidFill>
                <a:latin typeface="楷体_GB2312" pitchFamily="49" charset="-122"/>
              </a:rPr>
              <a:t>错误</a:t>
            </a:r>
            <a:r>
              <a:rPr lang="en-US" altLang="zh-CN" sz="2800">
                <a:solidFill>
                  <a:srgbClr val="080800"/>
                </a:solidFill>
                <a:latin typeface="楷体_GB2312" pitchFamily="49" charset="-122"/>
              </a:rPr>
              <a:t>》</a:t>
            </a:r>
          </a:p>
          <a:p>
            <a:pPr>
              <a:lnSpc>
                <a:spcPct val="130000"/>
              </a:lnSpc>
            </a:pPr>
            <a:r>
              <a:rPr lang="en-US" altLang="zh-CN" sz="3200">
                <a:solidFill>
                  <a:srgbClr val="080800"/>
                </a:solidFill>
                <a:latin typeface="楷体_GB2312" pitchFamily="49" charset="-122"/>
              </a:rPr>
              <a:t>    2</a:t>
            </a:r>
            <a:r>
              <a:rPr lang="zh-CN" altLang="en-US" sz="3200">
                <a:solidFill>
                  <a:srgbClr val="080800"/>
                </a:solidFill>
                <a:latin typeface="楷体_GB2312" pitchFamily="49" charset="-122"/>
              </a:rPr>
              <a:t>、生命是一袭华美的袍子，爬满了蚤子。 </a:t>
            </a:r>
          </a:p>
          <a:p>
            <a:pPr>
              <a:lnSpc>
                <a:spcPct val="130000"/>
              </a:lnSpc>
            </a:pPr>
            <a:r>
              <a:rPr lang="zh-CN" altLang="en-US" sz="3200" b="0">
                <a:solidFill>
                  <a:srgbClr val="080800"/>
                </a:solidFill>
                <a:latin typeface="楷体_GB2312" pitchFamily="49" charset="-122"/>
              </a:rPr>
              <a:t>                        </a:t>
            </a:r>
            <a:r>
              <a:rPr lang="en-US" altLang="zh-CN" sz="2800" b="0">
                <a:solidFill>
                  <a:srgbClr val="080800"/>
                </a:solidFill>
              </a:rPr>
              <a:t>——</a:t>
            </a:r>
            <a:r>
              <a:rPr lang="zh-CN" altLang="en-US" sz="2800">
                <a:solidFill>
                  <a:srgbClr val="080800"/>
                </a:solidFill>
                <a:latin typeface="楷体_GB2312" pitchFamily="49" charset="-122"/>
              </a:rPr>
              <a:t>张爱玲</a:t>
            </a:r>
            <a:r>
              <a:rPr lang="en-US" altLang="zh-CN" sz="2800">
                <a:solidFill>
                  <a:srgbClr val="080800"/>
                </a:solidFill>
                <a:latin typeface="楷体_GB2312" pitchFamily="49" charset="-122"/>
              </a:rPr>
              <a:t>《</a:t>
            </a:r>
            <a:r>
              <a:rPr lang="zh-CN" altLang="en-US" sz="2800">
                <a:solidFill>
                  <a:srgbClr val="080800"/>
                </a:solidFill>
                <a:latin typeface="楷体_GB2312" pitchFamily="49" charset="-122"/>
              </a:rPr>
              <a:t>天才梦</a:t>
            </a:r>
            <a:r>
              <a:rPr lang="en-US" altLang="zh-CN" sz="2800">
                <a:solidFill>
                  <a:srgbClr val="080800"/>
                </a:solidFill>
                <a:latin typeface="楷体_GB2312" pitchFamily="49" charset="-122"/>
              </a:rPr>
              <a:t>》</a:t>
            </a:r>
          </a:p>
          <a:p>
            <a:pPr>
              <a:lnSpc>
                <a:spcPct val="130000"/>
              </a:lnSpc>
            </a:pPr>
            <a:r>
              <a:rPr lang="en-US" altLang="zh-CN"/>
              <a:t> </a:t>
            </a:r>
            <a:r>
              <a:rPr lang="en-US" altLang="zh-CN" sz="4000" b="0">
                <a:latin typeface="楷体_GB2312" pitchFamily="49" charset="-122"/>
              </a:rPr>
              <a:t> 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242" name="Text Box 2"/>
          <p:cNvSpPr txBox="1">
            <a:spLocks noChangeArrowheads="1"/>
          </p:cNvSpPr>
          <p:nvPr/>
        </p:nvSpPr>
        <p:spPr bwMode="auto">
          <a:xfrm>
            <a:off x="519113" y="188913"/>
            <a:ext cx="6500812" cy="701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>
              <a:buFontTx/>
              <a:buNone/>
              <a:defRPr/>
            </a:pPr>
            <a:r>
              <a:rPr lang="en-US" altLang="zh-CN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</a:rPr>
              <a:t>2</a:t>
            </a:r>
            <a:r>
              <a:rPr lang="zh-CN" altLang="en-US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</a:rPr>
              <a:t>、想象合理，联想自然。</a:t>
            </a:r>
          </a:p>
        </p:txBody>
      </p:sp>
      <p:sp>
        <p:nvSpPr>
          <p:cNvPr id="138243" name="Text Box 3"/>
          <p:cNvSpPr txBox="1">
            <a:spLocks noChangeArrowheads="1"/>
          </p:cNvSpPr>
          <p:nvPr/>
        </p:nvSpPr>
        <p:spPr bwMode="auto">
          <a:xfrm>
            <a:off x="468313" y="908050"/>
            <a:ext cx="7632700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>
              <a:buFontTx/>
              <a:buNone/>
              <a:defRPr/>
            </a:pPr>
            <a:r>
              <a:rPr lang="zh-CN" altLang="en-US" sz="3200">
                <a:solidFill>
                  <a:srgbClr val="0808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itchFamily="2" charset="-122"/>
              </a:rPr>
              <a:t>例如：以“人才与</a:t>
            </a:r>
            <a:r>
              <a:rPr lang="en-US" altLang="zh-CN" sz="3200">
                <a:solidFill>
                  <a:srgbClr val="0808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itchFamily="2" charset="-122"/>
              </a:rPr>
              <a:t>____”</a:t>
            </a:r>
            <a:r>
              <a:rPr lang="zh-CN" altLang="en-US" sz="3200">
                <a:solidFill>
                  <a:srgbClr val="0808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itchFamily="2" charset="-122"/>
              </a:rPr>
              <a:t>为话题</a:t>
            </a:r>
          </a:p>
        </p:txBody>
      </p:sp>
      <p:sp>
        <p:nvSpPr>
          <p:cNvPr id="138244" name="Text Box 4"/>
          <p:cNvSpPr txBox="1">
            <a:spLocks noChangeArrowheads="1"/>
          </p:cNvSpPr>
          <p:nvPr/>
        </p:nvSpPr>
        <p:spPr bwMode="auto">
          <a:xfrm>
            <a:off x="442913" y="1557338"/>
            <a:ext cx="8450262" cy="15541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>
              <a:buFontTx/>
              <a:buNone/>
              <a:defRPr/>
            </a:pPr>
            <a:r>
              <a:rPr lang="en-US" altLang="zh-CN" sz="320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</a:rPr>
              <a:t>&lt;</a:t>
            </a:r>
            <a:r>
              <a:rPr lang="zh-CN" altLang="en-US" sz="320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</a:rPr>
              <a:t>一</a:t>
            </a:r>
            <a:r>
              <a:rPr lang="en-US" altLang="zh-CN" sz="320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</a:rPr>
              <a:t>&gt; </a:t>
            </a:r>
            <a:r>
              <a:rPr lang="zh-CN" altLang="en-US" sz="320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</a:rPr>
              <a:t>人才与品德</a:t>
            </a:r>
            <a:br>
              <a:rPr lang="zh-CN" altLang="en-US" sz="3200">
                <a:solidFill>
                  <a:srgbClr val="0808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</a:rPr>
            </a:br>
            <a:r>
              <a:rPr lang="zh-CN" altLang="en-US" sz="3200">
                <a:solidFill>
                  <a:srgbClr val="0808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</a:rPr>
              <a:t>有德有才是极品，有德无才是次品，无德有才是危险品，无德无才是废品。</a:t>
            </a:r>
          </a:p>
        </p:txBody>
      </p:sp>
      <p:sp>
        <p:nvSpPr>
          <p:cNvPr id="138245" name="Text Box 5"/>
          <p:cNvSpPr txBox="1">
            <a:spLocks noChangeArrowheads="1"/>
          </p:cNvSpPr>
          <p:nvPr/>
        </p:nvSpPr>
        <p:spPr bwMode="auto">
          <a:xfrm>
            <a:off x="395288" y="3017838"/>
            <a:ext cx="8424862" cy="204152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>
              <a:buFontTx/>
              <a:buNone/>
              <a:defRPr/>
            </a:pPr>
            <a:r>
              <a:rPr lang="en-US" altLang="zh-CN" sz="320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</a:rPr>
              <a:t>&lt;</a:t>
            </a:r>
            <a:r>
              <a:rPr lang="zh-CN" altLang="en-US" sz="320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</a:rPr>
              <a:t>二</a:t>
            </a:r>
            <a:r>
              <a:rPr lang="en-US" altLang="zh-CN" sz="320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</a:rPr>
              <a:t>&gt;</a:t>
            </a:r>
            <a:r>
              <a:rPr lang="zh-CN" altLang="en-US" sz="320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</a:rPr>
              <a:t>人才与口才</a:t>
            </a:r>
            <a:br>
              <a:rPr lang="zh-CN" altLang="en-US" sz="320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</a:rPr>
            </a:br>
            <a:r>
              <a:rPr lang="zh-CN" altLang="en-US" sz="3200">
                <a:solidFill>
                  <a:srgbClr val="0808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</a:rPr>
              <a:t>语言是思想的载体，少言才能多思。如果舌头超过了思想，那多出来的是废话。真正的人才是慎言慎行。</a:t>
            </a:r>
          </a:p>
        </p:txBody>
      </p:sp>
      <p:sp>
        <p:nvSpPr>
          <p:cNvPr id="138246" name="Text Box 6"/>
          <p:cNvSpPr txBox="1">
            <a:spLocks noChangeArrowheads="1"/>
          </p:cNvSpPr>
          <p:nvPr/>
        </p:nvSpPr>
        <p:spPr bwMode="auto">
          <a:xfrm>
            <a:off x="458788" y="5010150"/>
            <a:ext cx="3465512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>
              <a:buFontTx/>
              <a:buNone/>
              <a:defRPr/>
            </a:pPr>
            <a:r>
              <a:rPr lang="en-US" altLang="zh-CN" sz="320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</a:rPr>
              <a:t>&lt;</a:t>
            </a:r>
            <a:r>
              <a:rPr lang="zh-CN" altLang="en-US" sz="320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</a:rPr>
              <a:t>三</a:t>
            </a:r>
            <a:r>
              <a:rPr lang="en-US" altLang="zh-CN" sz="320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</a:rPr>
              <a:t>&gt;</a:t>
            </a:r>
            <a:r>
              <a:rPr lang="zh-CN" altLang="en-US" sz="320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</a:rPr>
              <a:t>人才与能力</a:t>
            </a:r>
          </a:p>
        </p:txBody>
      </p:sp>
      <p:sp>
        <p:nvSpPr>
          <p:cNvPr id="14342" name="Text Box 7"/>
          <p:cNvSpPr txBox="1">
            <a:spLocks noChangeArrowheads="1"/>
          </p:cNvSpPr>
          <p:nvPr/>
        </p:nvSpPr>
        <p:spPr bwMode="auto">
          <a:xfrm>
            <a:off x="179388" y="6021388"/>
            <a:ext cx="18415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endParaRPr lang="zh-CN" altLang="zh-CN" sz="3200">
              <a:ea typeface="宋体" pitchFamily="2" charset="-122"/>
            </a:endParaRPr>
          </a:p>
        </p:txBody>
      </p:sp>
      <p:sp>
        <p:nvSpPr>
          <p:cNvPr id="138248" name="Text Box 8"/>
          <p:cNvSpPr txBox="1">
            <a:spLocks noChangeArrowheads="1"/>
          </p:cNvSpPr>
          <p:nvPr/>
        </p:nvSpPr>
        <p:spPr bwMode="auto">
          <a:xfrm>
            <a:off x="463550" y="5538788"/>
            <a:ext cx="8680450" cy="10668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>
              <a:buFontTx/>
              <a:buNone/>
              <a:defRPr/>
            </a:pPr>
            <a:r>
              <a:rPr lang="zh-CN" altLang="en-US" sz="3200">
                <a:solidFill>
                  <a:srgbClr val="0808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</a:rPr>
              <a:t>有些学生有知识，没文化；有文凭，没水平；</a:t>
            </a:r>
            <a:br>
              <a:rPr lang="zh-CN" altLang="en-US" sz="3200">
                <a:solidFill>
                  <a:srgbClr val="0808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</a:rPr>
            </a:br>
            <a:r>
              <a:rPr lang="zh-CN" altLang="en-US" sz="3200">
                <a:solidFill>
                  <a:srgbClr val="0808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</a:rPr>
              <a:t>分数高，能力差。能力才是最重要。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8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8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382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382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382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382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382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382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8244" grpId="0"/>
      <p:bldP spid="138245" grpId="0"/>
      <p:bldP spid="138246" grpId="0"/>
      <p:bldP spid="13824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690" name="Text Box 2"/>
          <p:cNvSpPr txBox="1">
            <a:spLocks noChangeArrowheads="1"/>
          </p:cNvSpPr>
          <p:nvPr/>
        </p:nvSpPr>
        <p:spPr bwMode="auto">
          <a:xfrm>
            <a:off x="2627313" y="1125538"/>
            <a:ext cx="3240087" cy="701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>
              <a:buFontTx/>
              <a:buNone/>
              <a:defRPr/>
            </a:pPr>
            <a:r>
              <a:rPr lang="zh-CN" altLang="en-US" sz="4000">
                <a:solidFill>
                  <a:srgbClr val="0808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</a:rPr>
              <a:t>字母联想题</a:t>
            </a:r>
          </a:p>
        </p:txBody>
      </p:sp>
      <p:sp>
        <p:nvSpPr>
          <p:cNvPr id="114691" name="Text Box 3"/>
          <p:cNvSpPr txBox="1">
            <a:spLocks noChangeArrowheads="1"/>
          </p:cNvSpPr>
          <p:nvPr/>
        </p:nvSpPr>
        <p:spPr bwMode="auto">
          <a:xfrm>
            <a:off x="1619250" y="2492375"/>
            <a:ext cx="4679950" cy="701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>
              <a:buFontTx/>
              <a:buNone/>
              <a:defRPr/>
            </a:pPr>
            <a:r>
              <a:rPr lang="en-US" altLang="zh-CN" sz="4000">
                <a:solidFill>
                  <a:srgbClr val="DF3405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A    D    G    O</a:t>
            </a:r>
          </a:p>
        </p:txBody>
      </p:sp>
      <p:pic>
        <p:nvPicPr>
          <p:cNvPr id="15363" name="Picture 4" descr="4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DF6"/>
              </a:clrFrom>
              <a:clrTo>
                <a:srgbClr val="FFFD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34925" y="44450"/>
            <a:ext cx="7683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4" name="Picture 5" descr="AB85192715CFCC30CA4E18E30BED73BC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951788" y="0"/>
            <a:ext cx="1192212" cy="123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385" name="Picture 2" descr="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0"/>
            <a:ext cx="4716463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86" name="Text Box 3"/>
          <p:cNvSpPr txBox="1">
            <a:spLocks noChangeArrowheads="1"/>
          </p:cNvSpPr>
          <p:nvPr/>
        </p:nvSpPr>
        <p:spPr bwMode="auto">
          <a:xfrm>
            <a:off x="4787900" y="1052513"/>
            <a:ext cx="4578350" cy="3503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1515FF"/>
                </a:solidFill>
                <a:latin typeface="隶书" pitchFamily="49" charset="-122"/>
                <a:ea typeface="隶书" pitchFamily="49" charset="-122"/>
              </a:rPr>
              <a:t>A</a:t>
            </a:r>
            <a:r>
              <a:rPr lang="zh-CN" altLang="en-US" sz="3200">
                <a:solidFill>
                  <a:srgbClr val="1515FF"/>
                </a:solidFill>
                <a:latin typeface="隶书" pitchFamily="49" charset="-122"/>
                <a:ea typeface="隶书" pitchFamily="49" charset="-122"/>
              </a:rPr>
              <a:t>是一个梯子，社会这个梯子，要爬上去很苦也很难，但不是不可能。</a:t>
            </a:r>
            <a:br>
              <a:rPr lang="zh-CN" altLang="en-US" sz="3200">
                <a:solidFill>
                  <a:srgbClr val="1515FF"/>
                </a:solidFill>
                <a:latin typeface="隶书" pitchFamily="49" charset="-122"/>
                <a:ea typeface="隶书" pitchFamily="49" charset="-122"/>
              </a:rPr>
            </a:br>
            <a:r>
              <a:rPr lang="zh-CN" altLang="en-US" sz="3200">
                <a:solidFill>
                  <a:srgbClr val="1515FF"/>
                </a:solidFill>
                <a:latin typeface="隶书" pitchFamily="49" charset="-122"/>
                <a:ea typeface="隶书" pitchFamily="49" charset="-122"/>
              </a:rPr>
              <a:t>可是在顶上的人要滑下来却很容易，人生、事业、学习何尝不是这样。</a:t>
            </a:r>
            <a:br>
              <a:rPr lang="zh-CN" altLang="en-US" sz="3200">
                <a:solidFill>
                  <a:srgbClr val="1515FF"/>
                </a:solidFill>
                <a:latin typeface="隶书" pitchFamily="49" charset="-122"/>
                <a:ea typeface="隶书" pitchFamily="49" charset="-122"/>
              </a:rPr>
            </a:br>
            <a:endParaRPr lang="zh-CN" altLang="en-US" sz="3200">
              <a:solidFill>
                <a:srgbClr val="1515FF"/>
              </a:solidFill>
              <a:latin typeface="隶书" pitchFamily="49" charset="-122"/>
              <a:ea typeface="隶书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409" name="Picture 2" descr="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0"/>
            <a:ext cx="48101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0" name="Text Box 3"/>
          <p:cNvSpPr txBox="1">
            <a:spLocks noChangeArrowheads="1"/>
          </p:cNvSpPr>
          <p:nvPr/>
        </p:nvSpPr>
        <p:spPr bwMode="auto">
          <a:xfrm>
            <a:off x="4879975" y="620713"/>
            <a:ext cx="4264025" cy="301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1515FF"/>
                </a:solidFill>
                <a:latin typeface="隶书" pitchFamily="49" charset="-122"/>
                <a:ea typeface="隶书" pitchFamily="49" charset="-122"/>
              </a:rPr>
              <a:t>D</a:t>
            </a:r>
            <a:r>
              <a:rPr lang="zh-CN" altLang="en-US" sz="3200">
                <a:solidFill>
                  <a:srgbClr val="1515FF"/>
                </a:solidFill>
                <a:latin typeface="隶书" pitchFamily="49" charset="-122"/>
                <a:ea typeface="隶书" pitchFamily="49" charset="-122"/>
              </a:rPr>
              <a:t>是一把没有琴弦的竖</a:t>
            </a:r>
            <a:br>
              <a:rPr lang="zh-CN" altLang="en-US" sz="3200">
                <a:solidFill>
                  <a:srgbClr val="1515FF"/>
                </a:solidFill>
                <a:latin typeface="隶书" pitchFamily="49" charset="-122"/>
                <a:ea typeface="隶书" pitchFamily="49" charset="-122"/>
              </a:rPr>
            </a:br>
            <a:r>
              <a:rPr lang="zh-CN" altLang="en-US" sz="3200">
                <a:solidFill>
                  <a:srgbClr val="1515FF"/>
                </a:solidFill>
                <a:latin typeface="隶书" pitchFamily="49" charset="-122"/>
                <a:ea typeface="隶书" pitchFamily="49" charset="-122"/>
              </a:rPr>
              <a:t>琴，如果你想让自己人</a:t>
            </a:r>
            <a:br>
              <a:rPr lang="zh-CN" altLang="en-US" sz="3200">
                <a:solidFill>
                  <a:srgbClr val="1515FF"/>
                </a:solidFill>
                <a:latin typeface="隶书" pitchFamily="49" charset="-122"/>
                <a:ea typeface="隶书" pitchFamily="49" charset="-122"/>
              </a:rPr>
            </a:br>
            <a:r>
              <a:rPr lang="zh-CN" altLang="en-US" sz="3200">
                <a:solidFill>
                  <a:srgbClr val="1515FF"/>
                </a:solidFill>
                <a:latin typeface="隶书" pitchFamily="49" charset="-122"/>
                <a:ea typeface="隶书" pitchFamily="49" charset="-122"/>
              </a:rPr>
              <a:t>生的竖琴发出悦耳动听</a:t>
            </a:r>
            <a:br>
              <a:rPr lang="zh-CN" altLang="en-US" sz="3200">
                <a:solidFill>
                  <a:srgbClr val="1515FF"/>
                </a:solidFill>
                <a:latin typeface="隶书" pitchFamily="49" charset="-122"/>
                <a:ea typeface="隶书" pitchFamily="49" charset="-122"/>
              </a:rPr>
            </a:br>
            <a:r>
              <a:rPr lang="zh-CN" altLang="en-US" sz="3200">
                <a:solidFill>
                  <a:srgbClr val="1515FF"/>
                </a:solidFill>
                <a:latin typeface="隶书" pitchFamily="49" charset="-122"/>
                <a:ea typeface="隶书" pitchFamily="49" charset="-122"/>
              </a:rPr>
              <a:t>的声音，那么请装上爱</a:t>
            </a:r>
            <a:br>
              <a:rPr lang="zh-CN" altLang="en-US" sz="3200">
                <a:solidFill>
                  <a:srgbClr val="1515FF"/>
                </a:solidFill>
                <a:latin typeface="隶书" pitchFamily="49" charset="-122"/>
                <a:ea typeface="隶书" pitchFamily="49" charset="-122"/>
              </a:rPr>
            </a:br>
            <a:r>
              <a:rPr lang="zh-CN" altLang="en-US" sz="3200">
                <a:solidFill>
                  <a:srgbClr val="1515FF"/>
                </a:solidFill>
                <a:latin typeface="隶书" pitchFamily="49" charset="-122"/>
                <a:ea typeface="隶书" pitchFamily="49" charset="-122"/>
              </a:rPr>
              <a:t>心、信心、细心、用心</a:t>
            </a:r>
            <a:br>
              <a:rPr lang="zh-CN" altLang="en-US" sz="3200">
                <a:solidFill>
                  <a:srgbClr val="1515FF"/>
                </a:solidFill>
                <a:latin typeface="隶书" pitchFamily="49" charset="-122"/>
                <a:ea typeface="隶书" pitchFamily="49" charset="-122"/>
              </a:rPr>
            </a:br>
            <a:r>
              <a:rPr lang="zh-CN" altLang="en-US" sz="3200">
                <a:solidFill>
                  <a:srgbClr val="1515FF"/>
                </a:solidFill>
                <a:latin typeface="隶书" pitchFamily="49" charset="-122"/>
                <a:ea typeface="隶书" pitchFamily="49" charset="-122"/>
              </a:rPr>
              <a:t>等琴弦。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433" name="Picture 2" descr="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0"/>
            <a:ext cx="4716463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34" name="Text Box 3"/>
          <p:cNvSpPr txBox="1">
            <a:spLocks noChangeArrowheads="1"/>
          </p:cNvSpPr>
          <p:nvPr/>
        </p:nvSpPr>
        <p:spPr bwMode="auto">
          <a:xfrm>
            <a:off x="4572000" y="1268413"/>
            <a:ext cx="4824413" cy="252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1515FF"/>
                </a:solidFill>
                <a:latin typeface="隶书" pitchFamily="49" charset="-122"/>
                <a:ea typeface="隶书" pitchFamily="49" charset="-122"/>
              </a:rPr>
              <a:t>G</a:t>
            </a:r>
            <a:r>
              <a:rPr lang="zh-CN" altLang="en-US" sz="3200">
                <a:solidFill>
                  <a:srgbClr val="1515FF"/>
                </a:solidFill>
                <a:latin typeface="隶书" pitchFamily="49" charset="-122"/>
                <a:ea typeface="隶书" pitchFamily="49" charset="-122"/>
              </a:rPr>
              <a:t>像鱼钩，没有经验的鱼很容易上钩，没有经验的人很容易吃亏上当受欺骗</a:t>
            </a:r>
            <a:r>
              <a:rPr lang="en-US" altLang="zh-CN" sz="3200">
                <a:solidFill>
                  <a:srgbClr val="1515FF"/>
                </a:solidFill>
                <a:latin typeface="隶书" pitchFamily="49" charset="-122"/>
                <a:ea typeface="隶书" pitchFamily="49" charset="-122"/>
              </a:rPr>
              <a:t>,</a:t>
            </a:r>
            <a:r>
              <a:rPr lang="zh-CN" altLang="en-US" sz="3200">
                <a:solidFill>
                  <a:srgbClr val="1515FF"/>
                </a:solidFill>
                <a:latin typeface="隶书" pitchFamily="49" charset="-122"/>
                <a:ea typeface="隶书" pitchFamily="49" charset="-122"/>
              </a:rPr>
              <a:t>所幸的是我们人还会</a:t>
            </a:r>
            <a:r>
              <a:rPr lang="zh-CN" altLang="en-US" sz="3200">
                <a:solidFill>
                  <a:srgbClr val="1515FF"/>
                </a:solidFill>
                <a:ea typeface="隶书" pitchFamily="49" charset="-122"/>
              </a:rPr>
              <a:t>“</a:t>
            </a:r>
            <a:r>
              <a:rPr lang="zh-CN" altLang="en-US" sz="3200">
                <a:solidFill>
                  <a:srgbClr val="1515FF"/>
                </a:solidFill>
                <a:latin typeface="隶书" pitchFamily="49" charset="-122"/>
                <a:ea typeface="隶书" pitchFamily="49" charset="-122"/>
              </a:rPr>
              <a:t>吃一堑，长一智</a:t>
            </a:r>
            <a:r>
              <a:rPr lang="zh-CN" altLang="en-US" sz="3200">
                <a:solidFill>
                  <a:srgbClr val="1515FF"/>
                </a:solidFill>
                <a:ea typeface="隶书" pitchFamily="49" charset="-122"/>
              </a:rPr>
              <a:t>”</a:t>
            </a:r>
            <a:r>
              <a:rPr lang="zh-CN" altLang="en-US" sz="3200">
                <a:solidFill>
                  <a:srgbClr val="1515FF"/>
                </a:solidFill>
                <a:latin typeface="隶书" pitchFamily="49" charset="-122"/>
                <a:ea typeface="隶书" pitchFamily="49" charset="-122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457" name="Picture 2" descr="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68313" y="1412875"/>
            <a:ext cx="3600450" cy="3600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58" name="Text Box 3"/>
          <p:cNvSpPr txBox="1">
            <a:spLocks noChangeArrowheads="1"/>
          </p:cNvSpPr>
          <p:nvPr/>
        </p:nvSpPr>
        <p:spPr bwMode="auto">
          <a:xfrm>
            <a:off x="3995738" y="2133600"/>
            <a:ext cx="4808537" cy="2041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1515FF"/>
                </a:solidFill>
                <a:latin typeface="隶书" pitchFamily="49" charset="-122"/>
                <a:ea typeface="隶书" pitchFamily="49" charset="-122"/>
              </a:rPr>
              <a:t>殷涵的</a:t>
            </a:r>
            <a:r>
              <a:rPr lang="en-US" altLang="zh-CN" sz="3200">
                <a:solidFill>
                  <a:srgbClr val="1515FF"/>
                </a:solidFill>
                <a:latin typeface="隶书" pitchFamily="49" charset="-122"/>
                <a:ea typeface="隶书" pitchFamily="49" charset="-122"/>
              </a:rPr>
              <a:t>《</a:t>
            </a:r>
            <a:r>
              <a:rPr lang="zh-CN" altLang="en-US" sz="3200">
                <a:solidFill>
                  <a:srgbClr val="1515FF"/>
                </a:solidFill>
                <a:latin typeface="隶书" pitchFamily="49" charset="-122"/>
                <a:ea typeface="隶书" pitchFamily="49" charset="-122"/>
              </a:rPr>
              <a:t>方圆人生</a:t>
            </a:r>
            <a:r>
              <a:rPr lang="en-US" altLang="zh-CN" sz="3200">
                <a:solidFill>
                  <a:srgbClr val="1515FF"/>
                </a:solidFill>
                <a:latin typeface="隶书" pitchFamily="49" charset="-122"/>
                <a:ea typeface="隶书" pitchFamily="49" charset="-122"/>
              </a:rPr>
              <a:t>》:</a:t>
            </a:r>
            <a:r>
              <a:rPr lang="zh-CN" altLang="en-US" sz="3200">
                <a:solidFill>
                  <a:srgbClr val="1515FF"/>
                </a:solidFill>
                <a:latin typeface="隶书" pitchFamily="49" charset="-122"/>
                <a:ea typeface="隶书" pitchFamily="49" charset="-122"/>
              </a:rPr>
              <a:t>做人要外圆内方、办事要刚柔相济。</a:t>
            </a:r>
            <a:r>
              <a:rPr lang="zh-CN" altLang="en-US" sz="3200" b="0">
                <a:solidFill>
                  <a:srgbClr val="1515FF"/>
                </a:solidFill>
                <a:latin typeface="隶书" pitchFamily="49" charset="-122"/>
                <a:ea typeface="隶书" pitchFamily="49" charset="-122"/>
              </a:rPr>
              <a:t> </a:t>
            </a:r>
            <a:endParaRPr lang="zh-CN" altLang="en-US" sz="3200" b="0">
              <a:solidFill>
                <a:srgbClr val="1515FF"/>
              </a:solidFill>
              <a:latin typeface="隶书" pitchFamily="49" charset="-122"/>
              <a:ea typeface="隶书" pitchFamily="49" charset="-122"/>
              <a:hlinkClick r:id="rId3" tooltip="查看读吧收藏的其它殷涵写的图书"/>
            </a:endParaRPr>
          </a:p>
          <a:p>
            <a:r>
              <a:rPr lang="zh-CN" altLang="en-US" sz="3200" b="0">
                <a:solidFill>
                  <a:srgbClr val="1515FF"/>
                </a:solidFill>
                <a:ea typeface="宋体" pitchFamily="2" charset="-122"/>
              </a:rPr>
              <a:t>  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300" name="Rectangle 4"/>
          <p:cNvSpPr>
            <a:spLocks noChangeArrowheads="1"/>
          </p:cNvSpPr>
          <p:nvPr/>
        </p:nvSpPr>
        <p:spPr bwMode="auto">
          <a:xfrm>
            <a:off x="1116013" y="692150"/>
            <a:ext cx="7200900" cy="701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>
              <a:buFontTx/>
              <a:buNone/>
              <a:defRPr/>
            </a:pPr>
            <a:r>
              <a:rPr lang="zh-CN" altLang="en-US" sz="4000">
                <a:solidFill>
                  <a:srgbClr val="DF3405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</a:rPr>
              <a:t>在想象的世界里要怎样虚构？</a:t>
            </a:r>
          </a:p>
        </p:txBody>
      </p:sp>
      <p:sp>
        <p:nvSpPr>
          <p:cNvPr id="20482" name="Text Box 5"/>
          <p:cNvSpPr txBox="1">
            <a:spLocks noChangeArrowheads="1"/>
          </p:cNvSpPr>
          <p:nvPr/>
        </p:nvSpPr>
        <p:spPr bwMode="auto">
          <a:xfrm>
            <a:off x="1150939" y="1773238"/>
            <a:ext cx="6229374" cy="42473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>
              <a:lnSpc>
                <a:spcPct val="135000"/>
              </a:lnSpc>
              <a:spcBef>
                <a:spcPct val="50000"/>
              </a:spcBef>
            </a:pPr>
            <a:r>
              <a:rPr lang="en-US" altLang="zh-CN" sz="4000">
                <a:solidFill>
                  <a:schemeClr val="folHlink"/>
                </a:solidFill>
                <a:latin typeface="楷体_GB2312" pitchFamily="49" charset="-122"/>
              </a:rPr>
              <a:t>*</a:t>
            </a:r>
            <a:r>
              <a:rPr lang="zh-CN" altLang="en-US" sz="4000">
                <a:solidFill>
                  <a:srgbClr val="080800"/>
                </a:solidFill>
                <a:latin typeface="楷体_GB2312" pitchFamily="49" charset="-122"/>
              </a:rPr>
              <a:t>角色转换</a:t>
            </a:r>
            <a:br>
              <a:rPr lang="zh-CN" altLang="en-US" sz="4000">
                <a:solidFill>
                  <a:srgbClr val="080800"/>
                </a:solidFill>
                <a:latin typeface="楷体_GB2312" pitchFamily="49" charset="-122"/>
              </a:rPr>
            </a:br>
            <a:r>
              <a:rPr lang="zh-CN" altLang="en-US" sz="4000">
                <a:solidFill>
                  <a:schemeClr val="folHlink"/>
                </a:solidFill>
                <a:latin typeface="楷体_GB2312" pitchFamily="49" charset="-122"/>
              </a:rPr>
              <a:t>*</a:t>
            </a:r>
            <a:r>
              <a:rPr lang="zh-CN" altLang="en-US" sz="4000">
                <a:solidFill>
                  <a:srgbClr val="080800"/>
                </a:solidFill>
                <a:latin typeface="楷体_GB2312" pitchFamily="49" charset="-122"/>
              </a:rPr>
              <a:t>时空转换</a:t>
            </a:r>
            <a:br>
              <a:rPr lang="zh-CN" altLang="en-US" sz="4000">
                <a:solidFill>
                  <a:srgbClr val="080800"/>
                </a:solidFill>
                <a:latin typeface="楷体_GB2312" pitchFamily="49" charset="-122"/>
              </a:rPr>
            </a:br>
            <a:r>
              <a:rPr lang="zh-CN" altLang="en-US" sz="4000">
                <a:solidFill>
                  <a:schemeClr val="folHlink"/>
                </a:solidFill>
                <a:latin typeface="楷体_GB2312" pitchFamily="49" charset="-122"/>
              </a:rPr>
              <a:t>*</a:t>
            </a:r>
            <a:r>
              <a:rPr lang="zh-CN" altLang="en-US" sz="4000">
                <a:solidFill>
                  <a:srgbClr val="080800"/>
                </a:solidFill>
                <a:latin typeface="楷体_GB2312" pitchFamily="49" charset="-122"/>
              </a:rPr>
              <a:t>整合创新</a:t>
            </a:r>
          </a:p>
          <a:p>
            <a:pPr>
              <a:lnSpc>
                <a:spcPct val="135000"/>
              </a:lnSpc>
            </a:pPr>
            <a:r>
              <a:rPr lang="zh-CN" altLang="en-US" sz="4000">
                <a:solidFill>
                  <a:schemeClr val="folHlink"/>
                </a:solidFill>
              </a:rPr>
              <a:t>*</a:t>
            </a:r>
            <a:r>
              <a:rPr lang="zh-CN" altLang="en-US" sz="4000">
                <a:solidFill>
                  <a:srgbClr val="080800"/>
                </a:solidFill>
              </a:rPr>
              <a:t>故事创新</a:t>
            </a:r>
          </a:p>
          <a:p>
            <a:pPr>
              <a:lnSpc>
                <a:spcPct val="135000"/>
              </a:lnSpc>
            </a:pPr>
            <a:r>
              <a:rPr lang="zh-CN" altLang="en-US" sz="4000">
                <a:solidFill>
                  <a:schemeClr val="folHlink"/>
                </a:solidFill>
              </a:rPr>
              <a:t>*</a:t>
            </a:r>
            <a:r>
              <a:rPr lang="zh-CN" altLang="en-US" sz="4000">
                <a:solidFill>
                  <a:srgbClr val="080800"/>
                </a:solidFill>
                <a:latin typeface="楷体_GB2312" pitchFamily="49" charset="-122"/>
              </a:rPr>
              <a:t>预测未来</a:t>
            </a:r>
          </a:p>
        </p:txBody>
      </p:sp>
      <p:pic>
        <p:nvPicPr>
          <p:cNvPr id="20483" name="Picture 8" descr="4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DF6"/>
              </a:clrFrom>
              <a:clrTo>
                <a:srgbClr val="FFFD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179388" y="757238"/>
            <a:ext cx="7683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4" name="Picture 9" descr="AB85192715CFCC30CA4E18E30BED73BC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951788" y="0"/>
            <a:ext cx="1192212" cy="123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5" name="Rectangle 4"/>
          <p:cNvSpPr>
            <a:spLocks noChangeArrowheads="1"/>
          </p:cNvSpPr>
          <p:nvPr/>
        </p:nvSpPr>
        <p:spPr bwMode="auto">
          <a:xfrm>
            <a:off x="3394075" y="3078163"/>
            <a:ext cx="2357438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r>
              <a:rPr lang="zh-CN" altLang="en-US" sz="4000" b="0">
                <a:ea typeface="宋体" pitchFamily="2" charset="-122"/>
              </a:rPr>
              <a:t>守株待兔 </a:t>
            </a:r>
          </a:p>
        </p:txBody>
      </p:sp>
      <p:sp>
        <p:nvSpPr>
          <p:cNvPr id="21506" name="Rectangle 6"/>
          <p:cNvSpPr>
            <a:spLocks noChangeArrowheads="1"/>
          </p:cNvSpPr>
          <p:nvPr/>
        </p:nvSpPr>
        <p:spPr bwMode="auto">
          <a:xfrm>
            <a:off x="3937000" y="3230563"/>
            <a:ext cx="12700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r>
              <a:rPr lang="zh-CN" altLang="en-US" sz="2000" b="0">
                <a:ea typeface="宋体" pitchFamily="2" charset="-122"/>
              </a:rPr>
              <a:t>守株待兔 </a:t>
            </a:r>
          </a:p>
        </p:txBody>
      </p:sp>
      <p:sp>
        <p:nvSpPr>
          <p:cNvPr id="21507" name="Rectangle 7"/>
          <p:cNvSpPr>
            <a:spLocks noChangeArrowheads="1"/>
          </p:cNvSpPr>
          <p:nvPr/>
        </p:nvSpPr>
        <p:spPr bwMode="auto">
          <a:xfrm>
            <a:off x="3937000" y="3230563"/>
            <a:ext cx="12700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r>
              <a:rPr lang="zh-CN" altLang="en-US" sz="2000" b="0">
                <a:ea typeface="宋体" pitchFamily="2" charset="-122"/>
              </a:rPr>
              <a:t>守株待兔 </a:t>
            </a:r>
          </a:p>
        </p:txBody>
      </p:sp>
      <p:sp>
        <p:nvSpPr>
          <p:cNvPr id="21508" name="Rectangle 8"/>
          <p:cNvSpPr>
            <a:spLocks noChangeArrowheads="1"/>
          </p:cNvSpPr>
          <p:nvPr/>
        </p:nvSpPr>
        <p:spPr bwMode="auto">
          <a:xfrm>
            <a:off x="3937000" y="3230563"/>
            <a:ext cx="12700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r>
              <a:rPr lang="zh-CN" altLang="en-US" sz="2000" b="0">
                <a:ea typeface="宋体" pitchFamily="2" charset="-122"/>
              </a:rPr>
              <a:t>守株待兔 </a:t>
            </a:r>
          </a:p>
        </p:txBody>
      </p:sp>
      <p:sp>
        <p:nvSpPr>
          <p:cNvPr id="21509" name="Rectangle 9"/>
          <p:cNvSpPr>
            <a:spLocks noChangeArrowheads="1"/>
          </p:cNvSpPr>
          <p:nvPr/>
        </p:nvSpPr>
        <p:spPr bwMode="auto">
          <a:xfrm>
            <a:off x="0" y="1524000"/>
            <a:ext cx="9175750" cy="6226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>
                <a:solidFill>
                  <a:srgbClr val="080800"/>
                </a:solidFill>
                <a:latin typeface="楷体_GB2312" pitchFamily="49" charset="-122"/>
              </a:rPr>
              <a:t>    </a:t>
            </a:r>
            <a:r>
              <a:rPr lang="zh-CN" altLang="en-US">
                <a:solidFill>
                  <a:srgbClr val="080800"/>
                </a:solidFill>
                <a:latin typeface="楷体_GB2312" pitchFamily="49" charset="-122"/>
              </a:rPr>
              <a:t>那天，农夫经历了不可思议的一幕。 </a:t>
            </a:r>
            <a:br>
              <a:rPr lang="zh-CN" altLang="en-US">
                <a:solidFill>
                  <a:srgbClr val="080800"/>
                </a:solidFill>
                <a:latin typeface="楷体_GB2312" pitchFamily="49" charset="-122"/>
              </a:rPr>
            </a:br>
            <a:r>
              <a:rPr lang="zh-CN" altLang="en-US">
                <a:solidFill>
                  <a:srgbClr val="080800"/>
                </a:solidFill>
                <a:latin typeface="楷体_GB2312" pitchFamily="49" charset="-122"/>
              </a:rPr>
              <a:t>    农夫看见了一只兔子，兔子做了个起跑的姿势，然后就瞄准</a:t>
            </a:r>
          </a:p>
          <a:p>
            <a:pPr>
              <a:lnSpc>
                <a:spcPct val="120000"/>
              </a:lnSpc>
            </a:pPr>
            <a:r>
              <a:rPr lang="zh-CN" altLang="en-US">
                <a:solidFill>
                  <a:srgbClr val="080800"/>
                </a:solidFill>
                <a:latin typeface="楷体_GB2312" pitchFamily="49" charset="-122"/>
              </a:rPr>
              <a:t>了大树。兔子无声无息地倒在树边，扭断了自己的脖子。农夫捡</a:t>
            </a:r>
          </a:p>
          <a:p>
            <a:pPr>
              <a:lnSpc>
                <a:spcPct val="120000"/>
              </a:lnSpc>
            </a:pPr>
            <a:r>
              <a:rPr lang="zh-CN" altLang="en-US">
                <a:solidFill>
                  <a:srgbClr val="080800"/>
                </a:solidFill>
                <a:latin typeface="楷体_GB2312" pitchFamily="49" charset="-122"/>
              </a:rPr>
              <a:t>起兔子，这意外的收获实在太过于神奇。</a:t>
            </a:r>
          </a:p>
          <a:p>
            <a:pPr>
              <a:lnSpc>
                <a:spcPct val="120000"/>
              </a:lnSpc>
            </a:pPr>
            <a:r>
              <a:rPr lang="zh-CN" altLang="en-US" sz="2000">
                <a:solidFill>
                  <a:srgbClr val="080800"/>
                </a:solidFill>
                <a:latin typeface="楷体_GB2312" pitchFamily="49" charset="-122"/>
              </a:rPr>
              <a:t>     </a:t>
            </a:r>
            <a:r>
              <a:rPr lang="zh-CN" altLang="en-US">
                <a:solidFill>
                  <a:srgbClr val="080800"/>
                </a:solidFill>
                <a:latin typeface="楷体_GB2312" pitchFamily="49" charset="-122"/>
              </a:rPr>
              <a:t>农夫回到村庄，邀来左邻右舍分享兔肉和他的故事。</a:t>
            </a:r>
            <a:r>
              <a:rPr lang="zh-CN" altLang="en-US">
                <a:solidFill>
                  <a:srgbClr val="080800"/>
                </a:solidFill>
              </a:rPr>
              <a:t>“</a:t>
            </a:r>
            <a:r>
              <a:rPr lang="zh-CN" altLang="en-US">
                <a:solidFill>
                  <a:srgbClr val="080800"/>
                </a:solidFill>
                <a:latin typeface="楷体_GB2312" pitchFamily="49" charset="-122"/>
              </a:rPr>
              <a:t>别</a:t>
            </a:r>
          </a:p>
          <a:p>
            <a:pPr>
              <a:lnSpc>
                <a:spcPct val="120000"/>
              </a:lnSpc>
            </a:pPr>
            <a:r>
              <a:rPr lang="zh-CN" altLang="en-US">
                <a:solidFill>
                  <a:srgbClr val="080800"/>
                </a:solidFill>
                <a:latin typeface="楷体_GB2312" pitchFamily="49" charset="-122"/>
              </a:rPr>
              <a:t>胡说了，</a:t>
            </a:r>
            <a:r>
              <a:rPr lang="zh-CN" altLang="en-US">
                <a:solidFill>
                  <a:srgbClr val="080800"/>
                </a:solidFill>
              </a:rPr>
              <a:t>”</a:t>
            </a:r>
            <a:r>
              <a:rPr lang="zh-CN" altLang="en-US">
                <a:solidFill>
                  <a:srgbClr val="080800"/>
                </a:solidFill>
                <a:latin typeface="楷体_GB2312" pitchFamily="49" charset="-122"/>
              </a:rPr>
              <a:t>众人大笑</a:t>
            </a:r>
            <a:r>
              <a:rPr lang="en-US" altLang="zh-CN">
                <a:solidFill>
                  <a:srgbClr val="080800"/>
                </a:solidFill>
                <a:latin typeface="楷体_GB2312" pitchFamily="49" charset="-122"/>
              </a:rPr>
              <a:t>:</a:t>
            </a:r>
            <a:r>
              <a:rPr lang="en-US" altLang="zh-CN">
                <a:solidFill>
                  <a:srgbClr val="080800"/>
                </a:solidFill>
              </a:rPr>
              <a:t>“</a:t>
            </a:r>
            <a:r>
              <a:rPr lang="zh-CN" altLang="en-US">
                <a:solidFill>
                  <a:srgbClr val="080800"/>
                </a:solidFill>
                <a:latin typeface="楷体_GB2312" pitchFamily="49" charset="-122"/>
              </a:rPr>
              <a:t>世上绝对没有这样的事情，哪有兔子自己往树</a:t>
            </a:r>
          </a:p>
          <a:p>
            <a:pPr>
              <a:lnSpc>
                <a:spcPct val="120000"/>
              </a:lnSpc>
            </a:pPr>
            <a:r>
              <a:rPr lang="zh-CN" altLang="en-US">
                <a:solidFill>
                  <a:srgbClr val="080800"/>
                </a:solidFill>
                <a:latin typeface="楷体_GB2312" pitchFamily="49" charset="-122"/>
              </a:rPr>
              <a:t>上撞的道理？</a:t>
            </a:r>
            <a:r>
              <a:rPr lang="zh-CN" altLang="en-US">
                <a:solidFill>
                  <a:srgbClr val="080800"/>
                </a:solidFill>
              </a:rPr>
              <a:t>”</a:t>
            </a:r>
            <a:r>
              <a:rPr lang="zh-CN" altLang="en-US">
                <a:solidFill>
                  <a:srgbClr val="080800"/>
                </a:solidFill>
                <a:latin typeface="楷体_GB2312" pitchFamily="49" charset="-122"/>
              </a:rPr>
              <a:t>农夫不停地辩解，众人不断地摇头。农夫急了</a:t>
            </a:r>
            <a:r>
              <a:rPr lang="en-US" altLang="zh-CN">
                <a:solidFill>
                  <a:srgbClr val="080800"/>
                </a:solidFill>
                <a:latin typeface="楷体_GB2312" pitchFamily="49" charset="-122"/>
              </a:rPr>
              <a:t>:</a:t>
            </a:r>
            <a:r>
              <a:rPr lang="en-US" altLang="zh-CN">
                <a:solidFill>
                  <a:srgbClr val="080800"/>
                </a:solidFill>
              </a:rPr>
              <a:t>“</a:t>
            </a:r>
            <a:r>
              <a:rPr lang="zh-CN" altLang="en-US">
                <a:solidFill>
                  <a:srgbClr val="080800"/>
                </a:solidFill>
                <a:latin typeface="楷体_GB2312" pitchFamily="49" charset="-122"/>
              </a:rPr>
              <a:t>这是</a:t>
            </a:r>
          </a:p>
          <a:p>
            <a:pPr>
              <a:lnSpc>
                <a:spcPct val="120000"/>
              </a:lnSpc>
            </a:pPr>
            <a:r>
              <a:rPr lang="zh-CN" altLang="en-US">
                <a:solidFill>
                  <a:srgbClr val="080800"/>
                </a:solidFill>
                <a:latin typeface="楷体_GB2312" pitchFamily="49" charset="-122"/>
              </a:rPr>
              <a:t>真的，我从不撒谎。</a:t>
            </a:r>
            <a:r>
              <a:rPr lang="zh-CN" altLang="en-US">
                <a:solidFill>
                  <a:srgbClr val="080800"/>
                </a:solidFill>
              </a:rPr>
              <a:t>”</a:t>
            </a:r>
            <a:r>
              <a:rPr lang="zh-CN" altLang="en-US">
                <a:solidFill>
                  <a:srgbClr val="080800"/>
                </a:solidFill>
                <a:latin typeface="楷体_GB2312" pitchFamily="49" charset="-122"/>
              </a:rPr>
              <a:t>众人不欢而散。</a:t>
            </a:r>
            <a:r>
              <a:rPr lang="zh-CN" altLang="en-US" sz="2000">
                <a:solidFill>
                  <a:srgbClr val="080800"/>
                </a:solidFill>
                <a:latin typeface="楷体_GB2312" pitchFamily="49" charset="-122"/>
              </a:rPr>
              <a:t>  </a:t>
            </a:r>
            <a:br>
              <a:rPr lang="zh-CN" altLang="en-US" sz="2000">
                <a:solidFill>
                  <a:srgbClr val="080800"/>
                </a:solidFill>
                <a:latin typeface="楷体_GB2312" pitchFamily="49" charset="-122"/>
              </a:rPr>
            </a:br>
            <a:r>
              <a:rPr lang="zh-CN" altLang="en-US" sz="2000">
                <a:solidFill>
                  <a:srgbClr val="080800"/>
                </a:solidFill>
                <a:latin typeface="楷体_GB2312" pitchFamily="49" charset="-122"/>
              </a:rPr>
              <a:t>     </a:t>
            </a:r>
            <a:r>
              <a:rPr lang="zh-CN" altLang="en-US">
                <a:solidFill>
                  <a:srgbClr val="080800"/>
                </a:solidFill>
              </a:rPr>
              <a:t>兔子给农夫带来了不幸。有人说他是白痴，竟然说兔子会撞</a:t>
            </a:r>
          </a:p>
          <a:p>
            <a:pPr>
              <a:lnSpc>
                <a:spcPct val="120000"/>
              </a:lnSpc>
            </a:pPr>
            <a:r>
              <a:rPr lang="zh-CN" altLang="en-US">
                <a:solidFill>
                  <a:srgbClr val="080800"/>
                </a:solidFill>
              </a:rPr>
              <a:t>树；有人说他不诚实，尽说些不着边际的事情。农夫百口莫辩，</a:t>
            </a:r>
          </a:p>
          <a:p>
            <a:pPr>
              <a:lnSpc>
                <a:spcPct val="120000"/>
              </a:lnSpc>
            </a:pPr>
            <a:r>
              <a:rPr lang="zh-CN" altLang="en-US">
                <a:solidFill>
                  <a:srgbClr val="080800"/>
                </a:solidFill>
              </a:rPr>
              <a:t>他央求众人一起去树边见证</a:t>
            </a:r>
            <a:r>
              <a:rPr lang="en-US" altLang="zh-CN">
                <a:solidFill>
                  <a:srgbClr val="080800"/>
                </a:solidFill>
              </a:rPr>
              <a:t>:“</a:t>
            </a:r>
            <a:r>
              <a:rPr lang="zh-CN" altLang="en-US">
                <a:solidFill>
                  <a:srgbClr val="080800"/>
                </a:solidFill>
              </a:rPr>
              <a:t>就是那棵树，树上还有兔子的血迹。”</a:t>
            </a:r>
          </a:p>
          <a:p>
            <a:pPr>
              <a:lnSpc>
                <a:spcPct val="120000"/>
              </a:lnSpc>
            </a:pPr>
            <a:r>
              <a:rPr lang="zh-CN" altLang="en-US">
                <a:solidFill>
                  <a:srgbClr val="080800"/>
                </a:solidFill>
              </a:rPr>
              <a:t>众人一笑了之。 </a:t>
            </a:r>
            <a:br>
              <a:rPr lang="zh-CN" altLang="en-US">
                <a:solidFill>
                  <a:srgbClr val="080800"/>
                </a:solidFill>
              </a:rPr>
            </a:br>
            <a:r>
              <a:rPr lang="zh-CN" altLang="en-US">
                <a:solidFill>
                  <a:srgbClr val="080800"/>
                </a:solidFill>
              </a:rPr>
              <a:t>       </a:t>
            </a:r>
            <a:br>
              <a:rPr lang="zh-CN" altLang="en-US">
                <a:solidFill>
                  <a:srgbClr val="080800"/>
                </a:solidFill>
              </a:rPr>
            </a:br>
            <a:endParaRPr lang="zh-CN" altLang="en-US"/>
          </a:p>
        </p:txBody>
      </p:sp>
      <p:sp>
        <p:nvSpPr>
          <p:cNvPr id="21510" name="Text Box 10"/>
          <p:cNvSpPr txBox="1">
            <a:spLocks noChangeArrowheads="1"/>
          </p:cNvSpPr>
          <p:nvPr/>
        </p:nvSpPr>
        <p:spPr bwMode="auto">
          <a:xfrm>
            <a:off x="3059113" y="260350"/>
            <a:ext cx="20193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r>
              <a:rPr lang="zh-CN" altLang="en-US" sz="3600">
                <a:solidFill>
                  <a:srgbClr val="FF0000"/>
                </a:solidFill>
              </a:rPr>
              <a:t>守株待兔</a:t>
            </a:r>
          </a:p>
        </p:txBody>
      </p:sp>
      <p:pic>
        <p:nvPicPr>
          <p:cNvPr id="21511" name="Picture 14" descr="785549603078ecf2e6113a7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264275" y="-26988"/>
            <a:ext cx="2879725" cy="2081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29" name="Rectangle 4"/>
          <p:cNvSpPr>
            <a:spLocks noChangeArrowheads="1"/>
          </p:cNvSpPr>
          <p:nvPr/>
        </p:nvSpPr>
        <p:spPr bwMode="auto">
          <a:xfrm>
            <a:off x="-36513" y="115888"/>
            <a:ext cx="9023351" cy="5854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>
              <a:lnSpc>
                <a:spcPct val="105000"/>
              </a:lnSpc>
            </a:pPr>
            <a:r>
              <a:rPr lang="en-US" altLang="zh-CN">
                <a:solidFill>
                  <a:srgbClr val="080800"/>
                </a:solidFill>
              </a:rPr>
              <a:t>        </a:t>
            </a:r>
            <a:r>
              <a:rPr lang="zh-CN" altLang="en-US">
                <a:solidFill>
                  <a:srgbClr val="080800"/>
                </a:solidFill>
              </a:rPr>
              <a:t>很久很久以后，在兔子曾经撞死的地方出现了一个人，他蹲</a:t>
            </a:r>
          </a:p>
          <a:p>
            <a:pPr>
              <a:lnSpc>
                <a:spcPct val="105000"/>
              </a:lnSpc>
            </a:pPr>
            <a:r>
              <a:rPr lang="zh-CN" altLang="en-US">
                <a:solidFill>
                  <a:srgbClr val="080800"/>
                </a:solidFill>
              </a:rPr>
              <a:t>在路边，眼睛警惕地搜索着四周。 “你在等什么？”有路人问。那</a:t>
            </a:r>
          </a:p>
          <a:p>
            <a:pPr>
              <a:lnSpc>
                <a:spcPct val="105000"/>
              </a:lnSpc>
            </a:pPr>
            <a:r>
              <a:rPr lang="zh-CN" altLang="en-US">
                <a:solidFill>
                  <a:srgbClr val="080800"/>
                </a:solidFill>
              </a:rPr>
              <a:t>人回答</a:t>
            </a:r>
            <a:r>
              <a:rPr lang="en-US" altLang="zh-CN">
                <a:solidFill>
                  <a:srgbClr val="080800"/>
                </a:solidFill>
              </a:rPr>
              <a:t>:“</a:t>
            </a:r>
            <a:r>
              <a:rPr lang="zh-CN" altLang="en-US">
                <a:solidFill>
                  <a:srgbClr val="080800"/>
                </a:solidFill>
              </a:rPr>
              <a:t>曾经有一只兔子，就撞死在那棵树上，我在等下一只撞</a:t>
            </a:r>
          </a:p>
          <a:p>
            <a:pPr>
              <a:lnSpc>
                <a:spcPct val="105000"/>
              </a:lnSpc>
            </a:pPr>
            <a:r>
              <a:rPr lang="zh-CN" altLang="en-US">
                <a:solidFill>
                  <a:srgbClr val="080800"/>
                </a:solidFill>
              </a:rPr>
              <a:t>树的兔子。” </a:t>
            </a:r>
          </a:p>
          <a:p>
            <a:pPr>
              <a:lnSpc>
                <a:spcPct val="105000"/>
              </a:lnSpc>
            </a:pPr>
            <a:r>
              <a:rPr lang="zh-CN" altLang="en-US">
                <a:solidFill>
                  <a:srgbClr val="080800"/>
                </a:solidFill>
              </a:rPr>
              <a:t>       有一天，有个叫韩非子的人路过此地，从此守株待兔的故事</a:t>
            </a:r>
          </a:p>
          <a:p>
            <a:pPr>
              <a:lnSpc>
                <a:spcPct val="105000"/>
              </a:lnSpc>
            </a:pPr>
            <a:r>
              <a:rPr lang="zh-CN" altLang="en-US">
                <a:solidFill>
                  <a:srgbClr val="080800"/>
                </a:solidFill>
              </a:rPr>
              <a:t>便流传四方了。</a:t>
            </a:r>
            <a:r>
              <a:rPr lang="zh-CN" altLang="en-US"/>
              <a:t> </a:t>
            </a:r>
          </a:p>
          <a:p>
            <a:pPr>
              <a:lnSpc>
                <a:spcPct val="105000"/>
              </a:lnSpc>
            </a:pPr>
            <a:r>
              <a:rPr lang="zh-CN" altLang="en-US">
                <a:solidFill>
                  <a:srgbClr val="080800"/>
                </a:solidFill>
                <a:latin typeface="楷体_GB2312" pitchFamily="49" charset="-122"/>
              </a:rPr>
              <a:t>    渐渐地，他开始绝望了，也许他永远都无法证明自己的清白。</a:t>
            </a:r>
          </a:p>
          <a:p>
            <a:pPr>
              <a:lnSpc>
                <a:spcPct val="105000"/>
              </a:lnSpc>
            </a:pPr>
            <a:r>
              <a:rPr lang="zh-CN" altLang="en-US">
                <a:solidFill>
                  <a:srgbClr val="080800"/>
                </a:solidFill>
                <a:latin typeface="楷体_GB2312" pitchFamily="49" charset="-122"/>
              </a:rPr>
              <a:t>直到有一天，他发现自己已经变成了一只兔子，他哭了。兔子仍</a:t>
            </a:r>
          </a:p>
          <a:p>
            <a:pPr>
              <a:lnSpc>
                <a:spcPct val="105000"/>
              </a:lnSpc>
            </a:pPr>
            <a:r>
              <a:rPr lang="zh-CN" altLang="en-US">
                <a:solidFill>
                  <a:srgbClr val="080800"/>
                </a:solidFill>
                <a:latin typeface="楷体_GB2312" pitchFamily="49" charset="-122"/>
              </a:rPr>
              <a:t>然守在路边，它不再等兔子，它要等人。 </a:t>
            </a:r>
            <a:br>
              <a:rPr lang="zh-CN" altLang="en-US">
                <a:solidFill>
                  <a:srgbClr val="080800"/>
                </a:solidFill>
                <a:latin typeface="楷体_GB2312" pitchFamily="49" charset="-122"/>
              </a:rPr>
            </a:br>
            <a:r>
              <a:rPr lang="zh-CN" altLang="en-US">
                <a:solidFill>
                  <a:srgbClr val="080800"/>
                </a:solidFill>
                <a:latin typeface="楷体_GB2312" pitchFamily="49" charset="-122"/>
              </a:rPr>
              <a:t>    终于有一天，远远地，它看见一个人走来，它兴奋极了，在</a:t>
            </a:r>
          </a:p>
          <a:p>
            <a:pPr>
              <a:lnSpc>
                <a:spcPct val="105000"/>
              </a:lnSpc>
            </a:pPr>
            <a:r>
              <a:rPr lang="zh-CN" altLang="en-US">
                <a:solidFill>
                  <a:srgbClr val="080800"/>
                </a:solidFill>
                <a:latin typeface="楷体_GB2312" pitchFamily="49" charset="-122"/>
              </a:rPr>
              <a:t>确信来人已经看见自己之后，它做了个起跑的姿势，如释重负般</a:t>
            </a:r>
          </a:p>
          <a:p>
            <a:pPr>
              <a:lnSpc>
                <a:spcPct val="105000"/>
              </a:lnSpc>
            </a:pPr>
            <a:r>
              <a:rPr lang="zh-CN" altLang="en-US">
                <a:solidFill>
                  <a:srgbClr val="080800"/>
                </a:solidFill>
                <a:latin typeface="楷体_GB2312" pitchFamily="49" charset="-122"/>
              </a:rPr>
              <a:t>地冲向了那棵树。 </a:t>
            </a:r>
            <a:br>
              <a:rPr lang="zh-CN" altLang="en-US">
                <a:solidFill>
                  <a:srgbClr val="080800"/>
                </a:solidFill>
                <a:latin typeface="楷体_GB2312" pitchFamily="49" charset="-122"/>
              </a:rPr>
            </a:br>
            <a:r>
              <a:rPr lang="zh-CN" altLang="en-US">
                <a:solidFill>
                  <a:srgbClr val="080800"/>
                </a:solidFill>
                <a:latin typeface="楷体_GB2312" pitchFamily="49" charset="-122"/>
              </a:rPr>
              <a:t>    路人捡起兔子回到家乡</a:t>
            </a:r>
            <a:r>
              <a:rPr lang="en-US" altLang="zh-CN">
                <a:solidFill>
                  <a:srgbClr val="080800"/>
                </a:solidFill>
                <a:latin typeface="楷体_GB2312" pitchFamily="49" charset="-122"/>
              </a:rPr>
              <a:t>:</a:t>
            </a:r>
            <a:r>
              <a:rPr lang="en-US" altLang="zh-CN">
                <a:solidFill>
                  <a:srgbClr val="080800"/>
                </a:solidFill>
              </a:rPr>
              <a:t>“</a:t>
            </a:r>
            <a:r>
              <a:rPr lang="zh-CN" altLang="en-US">
                <a:solidFill>
                  <a:srgbClr val="080800"/>
                </a:solidFill>
                <a:latin typeface="楷体_GB2312" pitchFamily="49" charset="-122"/>
              </a:rPr>
              <a:t>我捡到了只撞在树上</a:t>
            </a:r>
          </a:p>
          <a:p>
            <a:pPr>
              <a:lnSpc>
                <a:spcPct val="105000"/>
              </a:lnSpc>
            </a:pPr>
            <a:r>
              <a:rPr lang="zh-CN" altLang="en-US">
                <a:solidFill>
                  <a:srgbClr val="080800"/>
                </a:solidFill>
                <a:latin typeface="楷体_GB2312" pitchFamily="49" charset="-122"/>
              </a:rPr>
              <a:t>的兔子，真走运啊。</a:t>
            </a:r>
            <a:r>
              <a:rPr lang="zh-CN" altLang="en-US">
                <a:solidFill>
                  <a:srgbClr val="080800"/>
                </a:solidFill>
              </a:rPr>
              <a:t>”</a:t>
            </a:r>
            <a:r>
              <a:rPr lang="zh-CN" altLang="en-US">
                <a:solidFill>
                  <a:srgbClr val="080800"/>
                </a:solidFill>
                <a:latin typeface="楷体_GB2312" pitchFamily="49" charset="-122"/>
              </a:rPr>
              <a:t> </a:t>
            </a:r>
            <a:br>
              <a:rPr lang="zh-CN" altLang="en-US">
                <a:solidFill>
                  <a:srgbClr val="080800"/>
                </a:solidFill>
                <a:latin typeface="楷体_GB2312" pitchFamily="49" charset="-122"/>
              </a:rPr>
            </a:br>
            <a:r>
              <a:rPr lang="zh-CN" altLang="en-US">
                <a:solidFill>
                  <a:srgbClr val="080800"/>
                </a:solidFill>
                <a:latin typeface="楷体_GB2312" pitchFamily="49" charset="-122"/>
              </a:rPr>
              <a:t>    </a:t>
            </a:r>
            <a:r>
              <a:rPr lang="zh-CN" altLang="en-US">
                <a:solidFill>
                  <a:srgbClr val="080800"/>
                </a:solidFill>
              </a:rPr>
              <a:t>“</a:t>
            </a:r>
            <a:r>
              <a:rPr lang="zh-CN" altLang="en-US">
                <a:solidFill>
                  <a:srgbClr val="080800"/>
                </a:solidFill>
                <a:latin typeface="楷体_GB2312" pitchFamily="49" charset="-122"/>
              </a:rPr>
              <a:t>胡说！</a:t>
            </a:r>
            <a:r>
              <a:rPr lang="zh-CN" altLang="en-US">
                <a:solidFill>
                  <a:srgbClr val="080800"/>
                </a:solidFill>
              </a:rPr>
              <a:t>”</a:t>
            </a:r>
            <a:r>
              <a:rPr lang="zh-CN" altLang="en-US">
                <a:solidFill>
                  <a:srgbClr val="080800"/>
                </a:solidFill>
                <a:latin typeface="楷体_GB2312" pitchFamily="49" charset="-122"/>
              </a:rPr>
              <a:t> </a:t>
            </a:r>
            <a:r>
              <a:rPr lang="zh-CN" altLang="en-US">
                <a:solidFill>
                  <a:srgbClr val="080800"/>
                </a:solidFill>
              </a:rPr>
              <a:t>“</a:t>
            </a:r>
            <a:r>
              <a:rPr lang="zh-CN" altLang="en-US">
                <a:solidFill>
                  <a:srgbClr val="080800"/>
                </a:solidFill>
                <a:latin typeface="楷体_GB2312" pitchFamily="49" charset="-122"/>
              </a:rPr>
              <a:t>白痴！</a:t>
            </a:r>
            <a:r>
              <a:rPr lang="zh-CN" altLang="en-US">
                <a:solidFill>
                  <a:srgbClr val="080800"/>
                </a:solidFill>
              </a:rPr>
              <a:t>”</a:t>
            </a:r>
            <a:r>
              <a:rPr lang="zh-CN" altLang="en-US">
                <a:solidFill>
                  <a:srgbClr val="080800"/>
                </a:solidFill>
                <a:latin typeface="楷体_GB2312" pitchFamily="49" charset="-122"/>
              </a:rPr>
              <a:t> </a:t>
            </a:r>
            <a:r>
              <a:rPr lang="zh-CN" altLang="en-US">
                <a:solidFill>
                  <a:srgbClr val="080800"/>
                </a:solidFill>
              </a:rPr>
              <a:t>“</a:t>
            </a:r>
            <a:r>
              <a:rPr lang="zh-CN" altLang="en-US">
                <a:solidFill>
                  <a:srgbClr val="080800"/>
                </a:solidFill>
                <a:latin typeface="楷体_GB2312" pitchFamily="49" charset="-122"/>
              </a:rPr>
              <a:t>骗子！</a:t>
            </a:r>
            <a:r>
              <a:rPr lang="zh-CN" altLang="en-US">
                <a:solidFill>
                  <a:srgbClr val="080800"/>
                </a:solidFill>
              </a:rPr>
              <a:t>”</a:t>
            </a:r>
            <a:endParaRPr lang="zh-CN" altLang="en-US">
              <a:solidFill>
                <a:srgbClr val="080800"/>
              </a:solidFill>
              <a:latin typeface="楷体_GB2312" pitchFamily="49" charset="-122"/>
            </a:endParaRPr>
          </a:p>
        </p:txBody>
      </p:sp>
      <p:pic>
        <p:nvPicPr>
          <p:cNvPr id="22530" name="Picture 5" descr="守株待兔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909189" y="4517493"/>
            <a:ext cx="2266950" cy="2376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 bwMode="auto">
      <p:bgPr>
        <a:blipFill dpi="0" rotWithShape="0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4" name="Text Box 4"/>
          <p:cNvSpPr txBox="1">
            <a:spLocks noChangeArrowheads="1"/>
          </p:cNvSpPr>
          <p:nvPr/>
        </p:nvSpPr>
        <p:spPr bwMode="auto">
          <a:xfrm>
            <a:off x="34925" y="1341438"/>
            <a:ext cx="8280400" cy="3232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>
              <a:lnSpc>
                <a:spcPct val="125000"/>
              </a:lnSpc>
            </a:pPr>
            <a:r>
              <a:rPr lang="en-US" altLang="zh-CN" sz="4000">
                <a:solidFill>
                  <a:srgbClr val="FF0000"/>
                </a:solidFill>
              </a:rPr>
              <a:t>       </a:t>
            </a:r>
            <a:r>
              <a:rPr lang="zh-CN" altLang="en-US" sz="4000">
                <a:solidFill>
                  <a:srgbClr val="FF0000"/>
                </a:solidFill>
              </a:rPr>
              <a:t>课堂练习：</a:t>
            </a:r>
          </a:p>
          <a:p>
            <a:pPr>
              <a:lnSpc>
                <a:spcPct val="125000"/>
              </a:lnSpc>
              <a:spcBef>
                <a:spcPct val="15000"/>
              </a:spcBef>
            </a:pPr>
            <a:r>
              <a:rPr lang="zh-CN" altLang="en-US" sz="4000">
                <a:solidFill>
                  <a:srgbClr val="080800"/>
                </a:solidFill>
              </a:rPr>
              <a:t>      </a:t>
            </a:r>
            <a:r>
              <a:rPr lang="en-US" altLang="zh-CN" sz="4000">
                <a:solidFill>
                  <a:srgbClr val="080800"/>
                </a:solidFill>
              </a:rPr>
              <a:t>1</a:t>
            </a:r>
            <a:r>
              <a:rPr lang="zh-CN" altLang="en-US" sz="4000">
                <a:solidFill>
                  <a:srgbClr val="080800"/>
                </a:solidFill>
              </a:rPr>
              <a:t>、假如我是</a:t>
            </a:r>
            <a:r>
              <a:rPr lang="en-US" altLang="zh-CN" sz="4000">
                <a:solidFill>
                  <a:srgbClr val="080800"/>
                </a:solidFill>
              </a:rPr>
              <a:t>______</a:t>
            </a:r>
          </a:p>
          <a:p>
            <a:pPr>
              <a:lnSpc>
                <a:spcPct val="125000"/>
              </a:lnSpc>
            </a:pPr>
            <a:r>
              <a:rPr lang="en-US" altLang="zh-CN" sz="4000">
                <a:solidFill>
                  <a:srgbClr val="080800"/>
                </a:solidFill>
              </a:rPr>
              <a:t>      2</a:t>
            </a:r>
            <a:r>
              <a:rPr lang="zh-CN" altLang="en-US" sz="4000">
                <a:solidFill>
                  <a:srgbClr val="080800"/>
                </a:solidFill>
              </a:rPr>
              <a:t>、与</a:t>
            </a:r>
            <a:r>
              <a:rPr lang="en-US" altLang="zh-CN">
                <a:solidFill>
                  <a:srgbClr val="080800"/>
                </a:solidFill>
              </a:rPr>
              <a:t>______</a:t>
            </a:r>
            <a:r>
              <a:rPr lang="en-US" altLang="zh-CN"/>
              <a:t> </a:t>
            </a:r>
            <a:r>
              <a:rPr lang="zh-CN" altLang="en-US" sz="4000">
                <a:solidFill>
                  <a:srgbClr val="080800"/>
                </a:solidFill>
              </a:rPr>
              <a:t>对话      </a:t>
            </a:r>
          </a:p>
          <a:p>
            <a:pPr>
              <a:lnSpc>
                <a:spcPct val="125000"/>
              </a:lnSpc>
            </a:pPr>
            <a:r>
              <a:rPr lang="zh-CN" altLang="en-US" sz="4000">
                <a:solidFill>
                  <a:srgbClr val="080800"/>
                </a:solidFill>
              </a:rPr>
              <a:t>      </a:t>
            </a:r>
            <a:r>
              <a:rPr lang="en-US" altLang="zh-CN" sz="4000">
                <a:solidFill>
                  <a:srgbClr val="080800"/>
                </a:solidFill>
              </a:rPr>
              <a:t>3</a:t>
            </a:r>
            <a:r>
              <a:rPr lang="zh-CN" altLang="en-US" sz="4000">
                <a:solidFill>
                  <a:srgbClr val="080800"/>
                </a:solidFill>
              </a:rPr>
              <a:t>、假如有来生，我一定</a:t>
            </a:r>
            <a:r>
              <a:rPr lang="en-US" altLang="zh-CN" sz="4000">
                <a:solidFill>
                  <a:srgbClr val="080800"/>
                </a:solidFill>
              </a:rPr>
              <a:t>……</a:t>
            </a: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 bwMode="auto">
      <p:bgPr>
        <a:blipFill dpi="0" rotWithShape="0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8" name="Rectangle 4"/>
          <p:cNvSpPr>
            <a:spLocks noChangeArrowheads="1"/>
          </p:cNvSpPr>
          <p:nvPr/>
        </p:nvSpPr>
        <p:spPr bwMode="auto">
          <a:xfrm>
            <a:off x="-36513" y="1174750"/>
            <a:ext cx="8829676" cy="3549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>
              <a:lnSpc>
                <a:spcPct val="135000"/>
              </a:lnSpc>
            </a:pPr>
            <a:r>
              <a:rPr lang="en-US" altLang="zh-CN" sz="2800">
                <a:solidFill>
                  <a:srgbClr val="000000"/>
                </a:solidFill>
                <a:ea typeface="宋体" pitchFamily="2" charset="-122"/>
              </a:rPr>
              <a:t>       </a:t>
            </a:r>
            <a:r>
              <a:rPr lang="zh-CN" altLang="en-US" sz="2800">
                <a:solidFill>
                  <a:srgbClr val="000000"/>
                </a:solidFill>
                <a:ea typeface="宋体" pitchFamily="2" charset="-122"/>
              </a:rPr>
              <a:t>美国近代著名科幻小说家弗里蒂克</a:t>
            </a:r>
            <a:r>
              <a:rPr lang="en-US" altLang="zh-CN" sz="2800">
                <a:solidFill>
                  <a:srgbClr val="000000"/>
                </a:solidFill>
                <a:ea typeface="宋体" pitchFamily="2" charset="-122"/>
              </a:rPr>
              <a:t>·</a:t>
            </a:r>
            <a:r>
              <a:rPr lang="zh-CN" altLang="en-US" sz="2800">
                <a:solidFill>
                  <a:srgbClr val="000000"/>
                </a:solidFill>
                <a:ea typeface="宋体" pitchFamily="2" charset="-122"/>
              </a:rPr>
              <a:t>布朗曾写过一篇</a:t>
            </a:r>
          </a:p>
          <a:p>
            <a:pPr>
              <a:lnSpc>
                <a:spcPct val="135000"/>
              </a:lnSpc>
            </a:pPr>
            <a:r>
              <a:rPr lang="zh-CN" altLang="en-US" sz="2800">
                <a:solidFill>
                  <a:srgbClr val="000000"/>
                </a:solidFill>
                <a:ea typeface="宋体" pitchFamily="2" charset="-122"/>
              </a:rPr>
              <a:t>就目前来说，堪为世界上最短的科幻小说。把它译成现</a:t>
            </a:r>
          </a:p>
          <a:p>
            <a:pPr>
              <a:lnSpc>
                <a:spcPct val="135000"/>
              </a:lnSpc>
            </a:pPr>
            <a:r>
              <a:rPr lang="zh-CN" altLang="en-US" sz="2800">
                <a:solidFill>
                  <a:srgbClr val="000000"/>
                </a:solidFill>
                <a:ea typeface="宋体" pitchFamily="2" charset="-122"/>
              </a:rPr>
              <a:t>代汉语恰好是</a:t>
            </a:r>
            <a:r>
              <a:rPr lang="en-US" altLang="zh-CN" sz="2800">
                <a:solidFill>
                  <a:srgbClr val="000000"/>
                </a:solidFill>
                <a:ea typeface="宋体" pitchFamily="2" charset="-122"/>
              </a:rPr>
              <a:t>25</a:t>
            </a:r>
            <a:r>
              <a:rPr lang="zh-CN" altLang="en-US" sz="2800">
                <a:solidFill>
                  <a:srgbClr val="000000"/>
                </a:solidFill>
                <a:ea typeface="宋体" pitchFamily="2" charset="-122"/>
              </a:rPr>
              <a:t>个字，仅仅只有一句话：  </a:t>
            </a:r>
            <a:br>
              <a:rPr lang="zh-CN" altLang="en-US" sz="2800">
                <a:solidFill>
                  <a:srgbClr val="000000"/>
                </a:solidFill>
                <a:ea typeface="宋体" pitchFamily="2" charset="-122"/>
              </a:rPr>
            </a:br>
            <a:r>
              <a:rPr lang="zh-CN" altLang="en-US" sz="2800">
                <a:solidFill>
                  <a:srgbClr val="000000"/>
                </a:solidFill>
                <a:ea typeface="宋体" pitchFamily="2" charset="-122"/>
              </a:rPr>
              <a:t>       地球上最后一个人独自坐在房间里，这时，忽然响</a:t>
            </a:r>
          </a:p>
          <a:p>
            <a:pPr>
              <a:lnSpc>
                <a:spcPct val="135000"/>
              </a:lnSpc>
            </a:pPr>
            <a:r>
              <a:rPr lang="zh-CN" altLang="en-US" sz="2800">
                <a:solidFill>
                  <a:srgbClr val="000000"/>
                </a:solidFill>
                <a:ea typeface="宋体" pitchFamily="2" charset="-122"/>
              </a:rPr>
              <a:t>起了敲门声</a:t>
            </a:r>
            <a:r>
              <a:rPr lang="en-US" altLang="zh-CN" sz="2800">
                <a:solidFill>
                  <a:srgbClr val="000000"/>
                </a:solidFill>
                <a:ea typeface="宋体" pitchFamily="2" charset="-122"/>
              </a:rPr>
              <a:t>…… </a:t>
            </a:r>
            <a:r>
              <a:rPr lang="en-US" altLang="zh-CN" sz="2800" b="0">
                <a:solidFill>
                  <a:srgbClr val="000000"/>
                </a:solidFill>
                <a:ea typeface="宋体" pitchFamily="2" charset="-122"/>
              </a:rPr>
              <a:t> </a:t>
            </a:r>
          </a:p>
          <a:p>
            <a:pPr>
              <a:lnSpc>
                <a:spcPct val="135000"/>
              </a:lnSpc>
            </a:pPr>
            <a:r>
              <a:rPr lang="en-US" altLang="zh-CN" sz="2800" b="0">
                <a:solidFill>
                  <a:srgbClr val="000000"/>
                </a:solidFill>
                <a:ea typeface="宋体" pitchFamily="2" charset="-122"/>
              </a:rPr>
              <a:t>       </a:t>
            </a:r>
            <a:r>
              <a:rPr lang="zh-CN" altLang="en-US" sz="2800">
                <a:solidFill>
                  <a:srgbClr val="000000"/>
                </a:solidFill>
                <a:ea typeface="宋体" pitchFamily="2" charset="-122"/>
              </a:rPr>
              <a:t>请你续写这篇小说。</a:t>
            </a:r>
          </a:p>
        </p:txBody>
      </p:sp>
      <p:sp>
        <p:nvSpPr>
          <p:cNvPr id="24579" name="Text Box 5"/>
          <p:cNvSpPr txBox="1">
            <a:spLocks noChangeArrowheads="1"/>
          </p:cNvSpPr>
          <p:nvPr/>
        </p:nvSpPr>
        <p:spPr bwMode="auto">
          <a:xfrm>
            <a:off x="765175" y="404813"/>
            <a:ext cx="3014663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6600FF"/>
                </a:solidFill>
                <a:latin typeface="楷体_GB2312" pitchFamily="49" charset="-122"/>
              </a:rPr>
              <a:t>写作练习</a:t>
            </a:r>
          </a:p>
        </p:txBody>
      </p:sp>
      <p:pic>
        <p:nvPicPr>
          <p:cNvPr id="24580" name="Picture 6" descr="20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740650" y="4868863"/>
            <a:ext cx="1219200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 bwMode="auto">
      <p:bgPr>
        <a:blipFill dpi="0" rotWithShape="0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2" name="Rectangle 2"/>
          <p:cNvSpPr>
            <a:spLocks noChangeArrowheads="1"/>
          </p:cNvSpPr>
          <p:nvPr/>
        </p:nvSpPr>
        <p:spPr bwMode="auto">
          <a:xfrm>
            <a:off x="96838" y="1463675"/>
            <a:ext cx="9297987" cy="4125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>
              <a:lnSpc>
                <a:spcPct val="135000"/>
              </a:lnSpc>
            </a:pPr>
            <a:r>
              <a:rPr lang="en-US" altLang="zh-CN" sz="2800">
                <a:solidFill>
                  <a:srgbClr val="000000"/>
                </a:solidFill>
                <a:latin typeface="楷体_GB2312" pitchFamily="49" charset="-122"/>
              </a:rPr>
              <a:t>       </a:t>
            </a:r>
            <a:r>
              <a:rPr lang="zh-CN" altLang="en-US" sz="2800">
                <a:solidFill>
                  <a:srgbClr val="000000"/>
                </a:solidFill>
                <a:latin typeface="楷体_GB2312" pitchFamily="49" charset="-122"/>
              </a:rPr>
              <a:t>尽管只有一句话，但它同样具备了小说的特点。就</a:t>
            </a:r>
          </a:p>
          <a:p>
            <a:pPr>
              <a:lnSpc>
                <a:spcPct val="135000"/>
              </a:lnSpc>
            </a:pPr>
            <a:r>
              <a:rPr lang="zh-CN" altLang="en-US" sz="2800">
                <a:solidFill>
                  <a:srgbClr val="000000"/>
                </a:solidFill>
                <a:latin typeface="楷体_GB2312" pitchFamily="49" charset="-122"/>
              </a:rPr>
              <a:t>小说的三要素而言，有人物（一个人）、有情节（一个</a:t>
            </a:r>
          </a:p>
          <a:p>
            <a:pPr>
              <a:lnSpc>
                <a:spcPct val="135000"/>
              </a:lnSpc>
            </a:pPr>
            <a:r>
              <a:rPr lang="zh-CN" altLang="en-US" sz="2800">
                <a:solidFill>
                  <a:srgbClr val="000000"/>
                </a:solidFill>
                <a:latin typeface="楷体_GB2312" pitchFamily="49" charset="-122"/>
              </a:rPr>
              <a:t>人独坐，听到敲门声）、有环境（仅有一人的地球上的</a:t>
            </a:r>
          </a:p>
          <a:p>
            <a:pPr>
              <a:lnSpc>
                <a:spcPct val="135000"/>
              </a:lnSpc>
            </a:pPr>
            <a:r>
              <a:rPr lang="zh-CN" altLang="en-US" sz="2800">
                <a:solidFill>
                  <a:srgbClr val="000000"/>
                </a:solidFill>
                <a:latin typeface="楷体_GB2312" pitchFamily="49" charset="-122"/>
              </a:rPr>
              <a:t>某房间里）。科幻，重在科学幻想，其最为显著的特征</a:t>
            </a:r>
          </a:p>
          <a:p>
            <a:pPr>
              <a:lnSpc>
                <a:spcPct val="135000"/>
              </a:lnSpc>
            </a:pPr>
            <a:r>
              <a:rPr lang="zh-CN" altLang="en-US" sz="2800">
                <a:solidFill>
                  <a:srgbClr val="000000"/>
                </a:solidFill>
                <a:latin typeface="楷体_GB2312" pitchFamily="49" charset="-122"/>
              </a:rPr>
              <a:t>就是：擅长夸张、制造悬念，给读者设置自由而广阔的</a:t>
            </a:r>
          </a:p>
          <a:p>
            <a:pPr>
              <a:lnSpc>
                <a:spcPct val="135000"/>
              </a:lnSpc>
            </a:pPr>
            <a:r>
              <a:rPr lang="zh-CN" altLang="en-US" sz="2800">
                <a:solidFill>
                  <a:srgbClr val="000000"/>
                </a:solidFill>
                <a:latin typeface="楷体_GB2312" pitchFamily="49" charset="-122"/>
              </a:rPr>
              <a:t>联想、想象等思维空间。这</a:t>
            </a:r>
            <a:r>
              <a:rPr lang="en-US" altLang="zh-CN" sz="2800">
                <a:solidFill>
                  <a:srgbClr val="000000"/>
                </a:solidFill>
                <a:latin typeface="楷体_GB2312" pitchFamily="49" charset="-122"/>
              </a:rPr>
              <a:t>25</a:t>
            </a:r>
            <a:r>
              <a:rPr lang="zh-CN" altLang="en-US" sz="2800">
                <a:solidFill>
                  <a:srgbClr val="000000"/>
                </a:solidFill>
                <a:latin typeface="楷体_GB2312" pitchFamily="49" charset="-122"/>
              </a:rPr>
              <a:t>个字促使读者追究、探求</a:t>
            </a:r>
          </a:p>
          <a:p>
            <a:pPr>
              <a:lnSpc>
                <a:spcPct val="135000"/>
              </a:lnSpc>
            </a:pPr>
            <a:r>
              <a:rPr lang="zh-CN" altLang="en-US" sz="2800">
                <a:solidFill>
                  <a:srgbClr val="000000"/>
                </a:solidFill>
                <a:latin typeface="楷体_GB2312" pitchFamily="49" charset="-122"/>
              </a:rPr>
              <a:t>的问题太多了</a:t>
            </a:r>
            <a:r>
              <a:rPr lang="en-US" altLang="zh-CN" sz="2800">
                <a:solidFill>
                  <a:srgbClr val="000000"/>
                </a:solidFill>
              </a:rPr>
              <a:t>—— </a:t>
            </a:r>
            <a:r>
              <a:rPr lang="en-US" altLang="zh-CN" sz="2800" b="0">
                <a:solidFill>
                  <a:srgbClr val="000000"/>
                </a:solidFill>
                <a:latin typeface="楷体_GB2312" pitchFamily="49" charset="-122"/>
              </a:rPr>
              <a:t> </a:t>
            </a: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 bwMode="auto">
      <p:bgPr>
        <a:blipFill dpi="0" rotWithShape="0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6" name="Rectangle 2"/>
          <p:cNvSpPr>
            <a:spLocks noChangeArrowheads="1"/>
          </p:cNvSpPr>
          <p:nvPr/>
        </p:nvSpPr>
        <p:spPr bwMode="auto">
          <a:xfrm>
            <a:off x="34925" y="1246188"/>
            <a:ext cx="9655175" cy="5278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>
              <a:lnSpc>
                <a:spcPct val="135000"/>
              </a:lnSpc>
            </a:pPr>
            <a:r>
              <a:rPr lang="en-US" altLang="zh-CN" sz="2800">
                <a:solidFill>
                  <a:srgbClr val="000000"/>
                </a:solidFill>
                <a:latin typeface="楷体_GB2312" pitchFamily="49" charset="-122"/>
              </a:rPr>
              <a:t>       </a:t>
            </a:r>
            <a:r>
              <a:rPr lang="zh-CN" altLang="en-US" sz="2800">
                <a:solidFill>
                  <a:srgbClr val="000000"/>
                </a:solidFill>
                <a:latin typeface="楷体_GB2312" pitchFamily="49" charset="-122"/>
              </a:rPr>
              <a:t>地球上怎么会只剩下一个人？其他人都到哪里去了？</a:t>
            </a:r>
          </a:p>
          <a:p>
            <a:pPr>
              <a:lnSpc>
                <a:spcPct val="135000"/>
              </a:lnSpc>
            </a:pPr>
            <a:r>
              <a:rPr lang="zh-CN" altLang="en-US" sz="2800">
                <a:solidFill>
                  <a:srgbClr val="000000"/>
                </a:solidFill>
                <a:latin typeface="楷体_GB2312" pitchFamily="49" charset="-122"/>
              </a:rPr>
              <a:t>是去往别的星球还是都死了？如果死了是因为什么而死</a:t>
            </a:r>
          </a:p>
          <a:p>
            <a:pPr>
              <a:lnSpc>
                <a:spcPct val="135000"/>
              </a:lnSpc>
            </a:pPr>
            <a:r>
              <a:rPr lang="zh-CN" altLang="en-US" sz="2800">
                <a:solidFill>
                  <a:srgbClr val="000000"/>
                </a:solidFill>
                <a:latin typeface="楷体_GB2312" pitchFamily="49" charset="-122"/>
              </a:rPr>
              <a:t>的？既然地球上仅剩一个人，那么敲门的又是谁呢？是</a:t>
            </a:r>
          </a:p>
          <a:p>
            <a:pPr>
              <a:lnSpc>
                <a:spcPct val="135000"/>
              </a:lnSpc>
            </a:pPr>
            <a:r>
              <a:rPr lang="zh-CN" altLang="en-US" sz="2800">
                <a:solidFill>
                  <a:srgbClr val="000000"/>
                </a:solidFill>
                <a:latin typeface="楷体_GB2312" pitchFamily="49" charset="-122"/>
              </a:rPr>
              <a:t>人类，是外星人，还是其它高智能的动物？这最后一个</a:t>
            </a:r>
          </a:p>
          <a:p>
            <a:pPr>
              <a:lnSpc>
                <a:spcPct val="135000"/>
              </a:lnSpc>
            </a:pPr>
            <a:r>
              <a:rPr lang="zh-CN" altLang="en-US" sz="2800">
                <a:solidFill>
                  <a:srgbClr val="000000"/>
                </a:solidFill>
                <a:latin typeface="楷体_GB2312" pitchFamily="49" charset="-122"/>
              </a:rPr>
              <a:t>人是否去开门？开门后将看到什么？如果是外星人，他</a:t>
            </a:r>
          </a:p>
          <a:p>
            <a:pPr>
              <a:lnSpc>
                <a:spcPct val="135000"/>
              </a:lnSpc>
            </a:pPr>
            <a:r>
              <a:rPr lang="zh-CN" altLang="en-US" sz="2800">
                <a:solidFill>
                  <a:srgbClr val="000000"/>
                </a:solidFill>
                <a:latin typeface="楷体_GB2312" pitchFamily="49" charset="-122"/>
              </a:rPr>
              <a:t>们能够通过语言来沟通彼此的情感吗？</a:t>
            </a:r>
            <a:r>
              <a:rPr lang="en-US" altLang="zh-CN" sz="2800">
                <a:solidFill>
                  <a:srgbClr val="000000"/>
                </a:solidFill>
              </a:rPr>
              <a:t>……</a:t>
            </a:r>
            <a:r>
              <a:rPr lang="zh-CN" altLang="en-US" sz="2800">
                <a:solidFill>
                  <a:srgbClr val="000000"/>
                </a:solidFill>
                <a:latin typeface="楷体_GB2312" pitchFamily="49" charset="-122"/>
              </a:rPr>
              <a:t>最后故事又</a:t>
            </a:r>
          </a:p>
          <a:p>
            <a:pPr>
              <a:lnSpc>
                <a:spcPct val="135000"/>
              </a:lnSpc>
            </a:pPr>
            <a:r>
              <a:rPr lang="zh-CN" altLang="en-US" sz="2800">
                <a:solidFill>
                  <a:srgbClr val="000000"/>
                </a:solidFill>
                <a:latin typeface="楷体_GB2312" pitchFamily="49" charset="-122"/>
              </a:rPr>
              <a:t>将会怎样发展？</a:t>
            </a:r>
            <a:r>
              <a:rPr lang="en-US" altLang="zh-CN" sz="2800">
                <a:solidFill>
                  <a:srgbClr val="000000"/>
                </a:solidFill>
              </a:rPr>
              <a:t>……</a:t>
            </a:r>
            <a:r>
              <a:rPr lang="zh-CN" altLang="en-US" sz="2800">
                <a:solidFill>
                  <a:srgbClr val="000000"/>
                </a:solidFill>
                <a:latin typeface="楷体_GB2312" pitchFamily="49" charset="-122"/>
              </a:rPr>
              <a:t>总之，将会使每个读者都产生多维</a:t>
            </a:r>
          </a:p>
          <a:p>
            <a:pPr>
              <a:lnSpc>
                <a:spcPct val="135000"/>
              </a:lnSpc>
            </a:pPr>
            <a:r>
              <a:rPr lang="zh-CN" altLang="en-US" sz="2800">
                <a:solidFill>
                  <a:srgbClr val="000000"/>
                </a:solidFill>
                <a:latin typeface="楷体_GB2312" pitchFamily="49" charset="-122"/>
              </a:rPr>
              <a:t>而丰富的联想和想象，有一百个读者，就会有一百个关</a:t>
            </a:r>
          </a:p>
          <a:p>
            <a:pPr>
              <a:lnSpc>
                <a:spcPct val="135000"/>
              </a:lnSpc>
            </a:pPr>
            <a:r>
              <a:rPr lang="zh-CN" altLang="en-US" sz="2800">
                <a:solidFill>
                  <a:srgbClr val="000000"/>
                </a:solidFill>
                <a:latin typeface="楷体_GB2312" pitchFamily="49" charset="-122"/>
              </a:rPr>
              <a:t>于</a:t>
            </a:r>
            <a:r>
              <a:rPr lang="zh-CN" altLang="en-US" sz="2800">
                <a:solidFill>
                  <a:srgbClr val="000000"/>
                </a:solidFill>
              </a:rPr>
              <a:t>“</a:t>
            </a:r>
            <a:r>
              <a:rPr lang="zh-CN" altLang="en-US" sz="2800">
                <a:solidFill>
                  <a:srgbClr val="000000"/>
                </a:solidFill>
                <a:latin typeface="楷体_GB2312" pitchFamily="49" charset="-122"/>
              </a:rPr>
              <a:t>地球上最后一个人</a:t>
            </a:r>
            <a:r>
              <a:rPr lang="zh-CN" altLang="en-US" sz="2800">
                <a:solidFill>
                  <a:srgbClr val="000000"/>
                </a:solidFill>
              </a:rPr>
              <a:t>”</a:t>
            </a:r>
            <a:r>
              <a:rPr lang="zh-CN" altLang="en-US" sz="2800">
                <a:solidFill>
                  <a:srgbClr val="000000"/>
                </a:solidFill>
                <a:latin typeface="楷体_GB2312" pitchFamily="49" charset="-122"/>
              </a:rPr>
              <a:t>的故事。 </a:t>
            </a: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 bwMode="auto">
      <p:bgPr>
        <a:blipFill dpi="0" rotWithShape="0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982" name="Rectangle 6"/>
          <p:cNvSpPr>
            <a:spLocks noGrp="1" noRot="1" noChangeArrowheads="1"/>
          </p:cNvSpPr>
          <p:nvPr>
            <p:ph type="title"/>
          </p:nvPr>
        </p:nvSpPr>
        <p:spPr>
          <a:xfrm>
            <a:off x="-36513" y="231775"/>
            <a:ext cx="8510588" cy="1325563"/>
          </a:xfrm>
        </p:spPr>
        <p:txBody>
          <a:bodyPr/>
          <a:lstStyle/>
          <a:p>
            <a:pPr>
              <a:defRPr/>
            </a:pPr>
            <a:r>
              <a:rPr lang="zh-CN" altLang="en-US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楷体_GB2312" pitchFamily="49" charset="-122"/>
              </a:rPr>
              <a:t>重生</a:t>
            </a:r>
          </a:p>
        </p:txBody>
      </p:sp>
      <p:sp>
        <p:nvSpPr>
          <p:cNvPr id="27651" name="Text Box 7"/>
          <p:cNvSpPr txBox="1">
            <a:spLocks noChangeArrowheads="1"/>
          </p:cNvSpPr>
          <p:nvPr/>
        </p:nvSpPr>
        <p:spPr bwMode="auto">
          <a:xfrm>
            <a:off x="107950" y="1541463"/>
            <a:ext cx="9045575" cy="4911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>
                <a:solidFill>
                  <a:srgbClr val="080800"/>
                </a:solidFill>
              </a:rPr>
              <a:t>       </a:t>
            </a:r>
            <a:r>
              <a:rPr lang="zh-CN" altLang="en-US">
                <a:solidFill>
                  <a:srgbClr val="080800"/>
                </a:solidFill>
              </a:rPr>
              <a:t>勃克是地球上最后一个人了。</a:t>
            </a:r>
          </a:p>
          <a:p>
            <a:pPr>
              <a:lnSpc>
                <a:spcPct val="120000"/>
              </a:lnSpc>
            </a:pPr>
            <a:r>
              <a:rPr lang="zh-CN" altLang="en-US">
                <a:solidFill>
                  <a:srgbClr val="080800"/>
                </a:solidFill>
              </a:rPr>
              <a:t>       五年前，人类爆发了一场因为缺水而引起的世界大战。人们</a:t>
            </a:r>
          </a:p>
          <a:p>
            <a:pPr>
              <a:lnSpc>
                <a:spcPct val="120000"/>
              </a:lnSpc>
            </a:pPr>
            <a:r>
              <a:rPr lang="zh-CN" altLang="en-US">
                <a:solidFill>
                  <a:srgbClr val="080800"/>
                </a:solidFill>
              </a:rPr>
              <a:t>把最厉害的核武器都拿出来互相残杀。勃克之所以逃过了大难，</a:t>
            </a:r>
          </a:p>
          <a:p>
            <a:pPr>
              <a:lnSpc>
                <a:spcPct val="120000"/>
              </a:lnSpc>
            </a:pPr>
            <a:r>
              <a:rPr lang="zh-CN" altLang="en-US">
                <a:solidFill>
                  <a:srgbClr val="080800"/>
                </a:solidFill>
              </a:rPr>
              <a:t>是因为他的实验室是用防核辐射的材料做的。他不停地向外星球</a:t>
            </a:r>
          </a:p>
          <a:p>
            <a:pPr>
              <a:lnSpc>
                <a:spcPct val="120000"/>
              </a:lnSpc>
            </a:pPr>
            <a:r>
              <a:rPr lang="zh-CN" altLang="en-US">
                <a:solidFill>
                  <a:srgbClr val="080800"/>
                </a:solidFill>
              </a:rPr>
              <a:t>发出信号，期盼着外星生命来拯救地球。</a:t>
            </a:r>
          </a:p>
          <a:p>
            <a:pPr>
              <a:lnSpc>
                <a:spcPct val="120000"/>
              </a:lnSpc>
            </a:pPr>
            <a:r>
              <a:rPr lang="zh-CN" altLang="en-US">
                <a:solidFill>
                  <a:srgbClr val="080800"/>
                </a:solidFill>
              </a:rPr>
              <a:t>       “咚咚咚</a:t>
            </a:r>
            <a:r>
              <a:rPr lang="en-US" altLang="zh-CN">
                <a:solidFill>
                  <a:srgbClr val="080800"/>
                </a:solidFill>
              </a:rPr>
              <a:t>……”</a:t>
            </a:r>
          </a:p>
          <a:p>
            <a:pPr>
              <a:lnSpc>
                <a:spcPct val="120000"/>
              </a:lnSpc>
            </a:pPr>
            <a:r>
              <a:rPr lang="en-US" altLang="zh-CN">
                <a:solidFill>
                  <a:srgbClr val="080800"/>
                </a:solidFill>
              </a:rPr>
              <a:t>       “</a:t>
            </a:r>
            <a:r>
              <a:rPr lang="zh-CN" altLang="en-US">
                <a:solidFill>
                  <a:srgbClr val="080800"/>
                </a:solidFill>
              </a:rPr>
              <a:t>啊，是生命！”勃 克惊叫着。他飞扑到门前，急切打开门一</a:t>
            </a:r>
          </a:p>
          <a:p>
            <a:pPr>
              <a:lnSpc>
                <a:spcPct val="120000"/>
              </a:lnSpc>
            </a:pPr>
            <a:r>
              <a:rPr lang="zh-CN" altLang="en-US">
                <a:solidFill>
                  <a:srgbClr val="080800"/>
                </a:solidFill>
              </a:rPr>
              <a:t>看，是一个外星人。</a:t>
            </a:r>
          </a:p>
          <a:p>
            <a:pPr>
              <a:lnSpc>
                <a:spcPct val="120000"/>
              </a:lnSpc>
            </a:pPr>
            <a:r>
              <a:rPr lang="zh-CN" altLang="en-US">
                <a:solidFill>
                  <a:srgbClr val="080800"/>
                </a:solidFill>
              </a:rPr>
              <a:t>       外星人把勃克带回了他们的星球，把勃克交给他们的人类基因</a:t>
            </a:r>
          </a:p>
          <a:p>
            <a:pPr>
              <a:lnSpc>
                <a:spcPct val="120000"/>
              </a:lnSpc>
            </a:pPr>
            <a:r>
              <a:rPr lang="zh-CN" altLang="en-US">
                <a:solidFill>
                  <a:srgbClr val="080800"/>
                </a:solidFill>
              </a:rPr>
              <a:t>和人类资料也带回了他们的星球。</a:t>
            </a:r>
          </a:p>
          <a:p>
            <a:pPr>
              <a:lnSpc>
                <a:spcPct val="120000"/>
              </a:lnSpc>
            </a:pPr>
            <a:r>
              <a:rPr lang="zh-CN" altLang="en-US">
                <a:solidFill>
                  <a:srgbClr val="080800"/>
                </a:solidFill>
              </a:rPr>
              <a:t>       在外星人的帮助下，地球重新获得了生机。</a:t>
            </a: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338" name="Rectangle 2"/>
          <p:cNvSpPr>
            <a:spLocks noGrp="1" noRot="1" noChangeArrowheads="1"/>
          </p:cNvSpPr>
          <p:nvPr>
            <p:ph type="body" idx="4294967295"/>
          </p:nvPr>
        </p:nvSpPr>
        <p:spPr>
          <a:xfrm>
            <a:off x="0" y="1676400"/>
            <a:ext cx="9144000" cy="4422775"/>
          </a:xfrm>
        </p:spPr>
        <p:txBody>
          <a:bodyPr/>
          <a:lstStyle/>
          <a:p>
            <a:pPr algn="just">
              <a:defRPr/>
            </a:pPr>
            <a:r>
              <a:rPr lang="en-US" altLang="zh-CN" sz="3600" b="1" smtClean="0">
                <a:solidFill>
                  <a:srgbClr val="080800"/>
                </a:solidFill>
                <a:latin typeface="楷体_GB2312" pitchFamily="49" charset="-122"/>
                <a:ea typeface="楷体_GB2312" pitchFamily="49" charset="-122"/>
              </a:rPr>
              <a:t>    </a:t>
            </a:r>
            <a:r>
              <a:rPr lang="zh-CN" altLang="en-US" sz="3600" b="1" smtClean="0">
                <a:solidFill>
                  <a:srgbClr val="080800"/>
                </a:solidFill>
                <a:latin typeface="楷体_GB2312" pitchFamily="49" charset="-122"/>
                <a:ea typeface="楷体_GB2312" pitchFamily="49" charset="-122"/>
              </a:rPr>
              <a:t>想象力比知识更重要。因为知识是有限的，而想象力概括着世上的一切，推动着知识的进步，并且是知识的源泉。严格地说，想象力是科学研究中的实在因素。      </a:t>
            </a:r>
          </a:p>
          <a:p>
            <a:pPr algn="just">
              <a:buFont typeface="Wingdings" pitchFamily="2" charset="2"/>
              <a:buNone/>
              <a:defRPr/>
            </a:pPr>
            <a:r>
              <a:rPr lang="zh-CN" altLang="en-US" sz="3600" b="1" smtClean="0">
                <a:solidFill>
                  <a:srgbClr val="080800"/>
                </a:solidFill>
                <a:latin typeface="楷体_GB2312" pitchFamily="49" charset="-122"/>
                <a:ea typeface="楷体_GB2312" pitchFamily="49" charset="-122"/>
              </a:rPr>
              <a:t>                           </a:t>
            </a:r>
            <a:r>
              <a:rPr lang="en-US" altLang="zh-CN" sz="3600" b="1" smtClean="0">
                <a:solidFill>
                  <a:srgbClr val="080800"/>
                </a:solidFill>
                <a:ea typeface="楷体_GB2312" pitchFamily="49" charset="-122"/>
              </a:rPr>
              <a:t>——</a:t>
            </a:r>
            <a:r>
              <a:rPr lang="zh-CN" altLang="en-US" b="1" smtClean="0">
                <a:solidFill>
                  <a:srgbClr val="080800"/>
                </a:solidFill>
                <a:latin typeface="楷体_GB2312" pitchFamily="49" charset="-122"/>
                <a:ea typeface="楷体_GB2312" pitchFamily="49" charset="-122"/>
              </a:rPr>
              <a:t>爱因斯坦</a:t>
            </a: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 txBox="1"/>
          <p:nvPr/>
        </p:nvSpPr>
        <p:spPr>
          <a:xfrm>
            <a:off x="0" y="2244175"/>
            <a:ext cx="9144000" cy="1516062"/>
          </a:xfrm>
          <a:prstGeom prst="rect">
            <a:avLst/>
          </a:prstGeom>
        </p:spPr>
        <p:txBody>
          <a:bodyPr rtlCol="0">
            <a:normAutofit/>
          </a:bodyPr>
          <a:lstStyle>
            <a:defPPr>
              <a:defRPr lang="en-US"/>
            </a:defPPr>
            <a:lvl1pPr algn="l" defTabSz="457200" rtl="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algn="l" defTabSz="457200" rtl="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2"/>
                </a:solidFill>
                <a:latin typeface="Arial" pitchFamily="34" charset="0"/>
                <a:ea typeface="微软雅黑" pitchFamily="34" charset="-122"/>
                <a:cs typeface="+mn-cs"/>
              </a:defRPr>
            </a:lvl2pPr>
            <a:lvl3pPr marL="914400" algn="l" defTabSz="457200" rtl="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2"/>
                </a:solidFill>
                <a:latin typeface="Arial" pitchFamily="34" charset="0"/>
                <a:ea typeface="微软雅黑" pitchFamily="34" charset="-122"/>
                <a:cs typeface="+mn-cs"/>
              </a:defRPr>
            </a:lvl3pPr>
            <a:lvl4pPr marL="1371600" algn="l" defTabSz="457200" rtl="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2"/>
                </a:solidFill>
                <a:latin typeface="Arial" pitchFamily="34" charset="0"/>
                <a:ea typeface="微软雅黑" pitchFamily="34" charset="-122"/>
                <a:cs typeface="+mn-cs"/>
              </a:defRPr>
            </a:lvl4pPr>
            <a:lvl5pPr marL="1828800" algn="l" defTabSz="457200" rtl="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2"/>
                </a:solidFill>
                <a:latin typeface="Arial" pitchFamily="34" charset="0"/>
                <a:ea typeface="微软雅黑" pitchFamily="34" charset="-122"/>
                <a:cs typeface="+mn-cs"/>
              </a:defRPr>
            </a:lvl5pPr>
            <a:lvl6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" pitchFamily="34" charset="0"/>
                <a:ea typeface="微软雅黑" pitchFamily="34" charset="-122"/>
                <a:cs typeface="+mn-cs"/>
              </a:defRPr>
            </a:lvl6pPr>
            <a:lvl7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" pitchFamily="34" charset="0"/>
                <a:ea typeface="微软雅黑" pitchFamily="34" charset="-122"/>
                <a:cs typeface="+mn-cs"/>
              </a:defRPr>
            </a:lvl7pPr>
            <a:lvl8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" pitchFamily="34" charset="0"/>
                <a:ea typeface="微软雅黑" pitchFamily="34" charset="-122"/>
                <a:cs typeface="+mn-cs"/>
              </a:defRPr>
            </a:lvl8pPr>
            <a:lvl9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2"/>
                </a:solidFill>
                <a:latin typeface="Arial" pitchFamily="34" charset="0"/>
                <a:ea typeface="微软雅黑" pitchFamily="34" charset="-122"/>
                <a:cs typeface="+mn-cs"/>
              </a:defRPr>
            </a:lvl9pPr>
          </a:lstStyle>
          <a:p>
            <a:pPr algn="ctr" fontAlgn="auto">
              <a:spcAft>
                <a:spcPct val="0"/>
              </a:spcAft>
              <a:defRPr/>
            </a:pPr>
            <a:r>
              <a:rPr lang="zh-CN" altLang="en-US" sz="480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成语：中华文化的微缩景观</a:t>
            </a:r>
            <a:endParaRPr lang="zh-CN" altLang="en-US" sz="48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" name="矩形 2"/>
          <p:cNvSpPr/>
          <p:nvPr/>
        </p:nvSpPr>
        <p:spPr>
          <a:xfrm>
            <a:off x="0" y="5501022"/>
            <a:ext cx="9144000" cy="48652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1pPr>
            <a:lvl2pPr marL="45720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2pPr>
            <a:lvl3pPr marL="91440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3pPr>
            <a:lvl4pPr marL="137160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4pPr>
            <a:lvl5pPr marL="182880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9pPr>
          </a:lstStyle>
          <a:p>
            <a:pPr marL="342900" lvl="0" indent="-342900" algn="ctr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2400" b="1" kern="0">
              <a:solidFill>
                <a:srgbClr val="000000"/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826384657"/>
      </p:ext>
    </p:extLst>
  </p:cSld>
  <p:clrMapOvr>
    <a:masterClrMapping/>
  </p:clrMapOvr>
  <p:transition spd="med">
    <p:fade/>
  </p:transition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71550" y="1376364"/>
            <a:ext cx="7200900" cy="1303337"/>
          </a:xfrm>
        </p:spPr>
        <p:txBody>
          <a:bodyPr rtlCol="0">
            <a:normAutofit/>
          </a:bodyPr>
          <a:lstStyle/>
          <a:p>
            <a:pPr fontAlgn="auto">
              <a:spcAft>
                <a:spcPct val="0"/>
              </a:spcAft>
              <a:defRPr/>
            </a:pPr>
            <a:r>
              <a:rPr lang="zh-CN" altLang="en-US" sz="4000">
                <a:solidFill>
                  <a:schemeClr val="tx1">
                    <a:lumMod val="85000"/>
                    <a:lumOff val="15000"/>
                  </a:schemeClr>
                </a:solidFill>
              </a:rPr>
              <a:t>一、词汇概</a:t>
            </a:r>
            <a:r>
              <a:rPr lang="zh-CN" altLang="en-US" sz="400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说</a:t>
            </a:r>
            <a:endParaRPr lang="zh-CN" altLang="en-US" sz="40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</p:cSld>
  <p:clrMapOvr>
    <a:masterClrMapping/>
  </p:clrMapOvr>
  <p:transition spd="med">
    <p:fade/>
  </p:transition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灯片编号占位符 5"/>
          <p:cNvSpPr>
            <a:spLocks noGrp="1"/>
          </p:cNvSpPr>
          <p:nvPr>
            <p:ph type="sldNum" sz="quarter" idx="4294967295"/>
          </p:nvPr>
        </p:nvSpPr>
        <p:spPr bwMode="auto">
          <a:xfrm>
            <a:off x="70104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en-US"/>
            </a:defPPr>
            <a:lvl1pPr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1pPr>
            <a:lvl2pPr marL="742950" indent="-28575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5pPr>
            <a:lvl6pPr marL="2514600" indent="-2286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6pPr>
            <a:lvl7pPr marL="2971800" indent="-2286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7pPr>
            <a:lvl8pPr marL="3429000" indent="-2286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8pPr>
            <a:lvl9pPr marL="3886200" indent="-2286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9pPr>
          </a:lstStyle>
          <a:p>
            <a:fld id="{D5DEA9F3-4E60-4247-9272-A61FEC10EA5B}" type="slidenum">
              <a:rPr lang="zh-CN" altLang="zh-CN"/>
              <a:t>30</a:t>
            </a:fld>
            <a:endParaRPr lang="zh-CN" altLang="zh-CN"/>
          </a:p>
        </p:txBody>
      </p:sp>
      <p:sp>
        <p:nvSpPr>
          <p:cNvPr id="18435" name="Rectangle 2"/>
          <p:cNvSpPr>
            <a:spLocks noChangeArrowheads="1"/>
          </p:cNvSpPr>
          <p:nvPr/>
        </p:nvSpPr>
        <p:spPr bwMode="auto">
          <a:xfrm>
            <a:off x="374562" y="948690"/>
            <a:ext cx="8414875" cy="56938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>
            <a:defPPr>
              <a:defRPr lang="en-US"/>
            </a:defPPr>
            <a:lvl1pPr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1pPr>
            <a:lvl2pPr marL="45720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2pPr>
            <a:lvl3pPr marL="91440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3pPr>
            <a:lvl4pPr marL="137160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4pPr>
            <a:lvl5pPr marL="182880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zh-CN" sz="2800" smtClean="0">
                <a:solidFill>
                  <a:srgbClr val="FF3300"/>
                </a:solidFill>
              </a:rPr>
              <a:t>一</a:t>
            </a:r>
            <a:r>
              <a:rPr lang="zh-CN" altLang="zh-CN" sz="2800">
                <a:solidFill>
                  <a:srgbClr val="FF3300"/>
                </a:solidFill>
              </a:rPr>
              <a:t>、单音词和多音词</a:t>
            </a:r>
          </a:p>
          <a:p>
            <a:pPr eaLnBrk="1" hangingPunct="1"/>
            <a:endParaRPr lang="zh-CN" altLang="zh-CN" sz="2800">
              <a:solidFill>
                <a:srgbClr val="FF3300"/>
              </a:solidFill>
            </a:endParaRPr>
          </a:p>
          <a:p>
            <a:pPr eaLnBrk="1" hangingPunct="1"/>
            <a:r>
              <a:rPr lang="zh-CN" altLang="zh-CN" sz="2800"/>
              <a:t>从音节的角度来看，词可分为单音词和多音词两种。</a:t>
            </a:r>
          </a:p>
          <a:p>
            <a:pPr eaLnBrk="1" hangingPunct="1"/>
            <a:endParaRPr lang="zh-CN" altLang="zh-CN" sz="2800"/>
          </a:p>
          <a:p>
            <a:pPr eaLnBrk="1" hangingPunct="1"/>
            <a:r>
              <a:rPr lang="zh-CN" altLang="zh-CN" sz="2800">
                <a:solidFill>
                  <a:srgbClr val="FF3300"/>
                </a:solidFill>
              </a:rPr>
              <a:t>(一)单音词</a:t>
            </a:r>
          </a:p>
          <a:p>
            <a:pPr eaLnBrk="1" hangingPunct="1"/>
            <a:r>
              <a:rPr lang="zh-CN" altLang="zh-CN" sz="2400"/>
              <a:t>单音词就是由一个音节构成的词，如“人”“学”“绿”“把”“了”“花 儿”等。单音词 在书面上一般就是一个汉字，至于“花儿”，虽由两个汉字组成，但也只有一个音节，所以 也是单音词。</a:t>
            </a:r>
          </a:p>
          <a:p>
            <a:pPr eaLnBrk="1" hangingPunct="1"/>
            <a:endParaRPr lang="zh-CN" altLang="zh-CN" sz="2800"/>
          </a:p>
          <a:p>
            <a:pPr eaLnBrk="1" hangingPunct="1"/>
            <a:r>
              <a:rPr lang="zh-CN" altLang="zh-CN" sz="2800">
                <a:solidFill>
                  <a:srgbClr val="FF3300"/>
                </a:solidFill>
              </a:rPr>
              <a:t>(二)多音词(又叫“复音词”)</a:t>
            </a:r>
          </a:p>
          <a:p>
            <a:pPr eaLnBrk="1" hangingPunct="1"/>
            <a:r>
              <a:rPr lang="zh-CN" altLang="zh-CN" sz="2400"/>
              <a:t>多音词是由两个或两个以上的音节构成的词，如“人民”“芙蓉”“拖拉机”“巧克 力”“ 社会主义”“英特纳雄耐尔”等。</a:t>
            </a:r>
            <a:endParaRPr lang="en-US" altLang="zh-CN" sz="2400"/>
          </a:p>
        </p:txBody>
      </p:sp>
    </p:spTree>
  </p:cSld>
  <p:clrMapOvr>
    <a:masterClrMapping/>
  </p:clrMapOvr>
  <p:transition spd="med">
    <p:fade/>
  </p:transition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灯片编号占位符 5"/>
          <p:cNvSpPr>
            <a:spLocks noGrp="1"/>
          </p:cNvSpPr>
          <p:nvPr>
            <p:ph type="sldNum" sz="quarter" idx="4294967295"/>
          </p:nvPr>
        </p:nvSpPr>
        <p:spPr bwMode="auto">
          <a:xfrm>
            <a:off x="70104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en-US"/>
            </a:defPPr>
            <a:lvl1pPr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1pPr>
            <a:lvl2pPr marL="742950" indent="-28575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5pPr>
            <a:lvl6pPr marL="2514600" indent="-2286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6pPr>
            <a:lvl7pPr marL="2971800" indent="-2286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7pPr>
            <a:lvl8pPr marL="3429000" indent="-2286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8pPr>
            <a:lvl9pPr marL="3886200" indent="-2286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9pPr>
          </a:lstStyle>
          <a:p>
            <a:fld id="{BE69562F-3DA2-40E8-AA8C-F5FAFA12F212}" type="slidenum">
              <a:rPr lang="zh-CN" altLang="zh-CN"/>
              <a:t>31</a:t>
            </a:fld>
            <a:endParaRPr lang="zh-CN" altLang="zh-CN"/>
          </a:p>
        </p:txBody>
      </p:sp>
      <p:sp>
        <p:nvSpPr>
          <p:cNvPr id="19459" name="Rectangle 2"/>
          <p:cNvSpPr>
            <a:spLocks noChangeArrowheads="1"/>
          </p:cNvSpPr>
          <p:nvPr/>
        </p:nvSpPr>
        <p:spPr bwMode="auto">
          <a:xfrm>
            <a:off x="506016" y="1045888"/>
            <a:ext cx="7666434" cy="51398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defPPr>
              <a:defRPr lang="en-US"/>
            </a:defPPr>
            <a:lvl1pPr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1pPr>
            <a:lvl2pPr marL="45720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2pPr>
            <a:lvl3pPr marL="91440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3pPr>
            <a:lvl4pPr marL="137160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4pPr>
            <a:lvl5pPr marL="182880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zh-CN" sz="2800">
                <a:solidFill>
                  <a:srgbClr val="FF3300"/>
                </a:solidFill>
              </a:rPr>
              <a:t>1叠音词：</a:t>
            </a:r>
          </a:p>
          <a:p>
            <a:pPr eaLnBrk="1" hangingPunct="1"/>
            <a:r>
              <a:rPr lang="zh-CN" altLang="zh-CN" sz="2400"/>
              <a:t>由两个相同的音节重叠而成的双音词，例如“悄悄”“熊熊”“常常”“往往”“巍巍”“ 妈妈”“奶奶”“妈妈”“奶奶”中的第二个音节都念轻声，这不妨看作是叠音词中的一种特殊情形。</a:t>
            </a:r>
          </a:p>
          <a:p>
            <a:pPr eaLnBrk="1" hangingPunct="1"/>
            <a:r>
              <a:rPr lang="zh-CN" altLang="zh-CN" sz="2800">
                <a:solidFill>
                  <a:srgbClr val="FF3300"/>
                </a:solidFill>
              </a:rPr>
              <a:t>2双声词：</a:t>
            </a:r>
          </a:p>
          <a:p>
            <a:pPr eaLnBrk="1" hangingPunct="1"/>
            <a:r>
              <a:rPr lang="zh-CN" altLang="zh-CN" sz="2400"/>
              <a:t>由两个声母相同的音节构成的双音词，例如“仿佛”“忐忑”“参差”“蒙昧”“弥漫”“ 大地”。</a:t>
            </a:r>
          </a:p>
          <a:p>
            <a:pPr eaLnBrk="1" hangingPunct="1"/>
            <a:r>
              <a:rPr lang="zh-CN" altLang="zh-CN" sz="2800">
                <a:solidFill>
                  <a:srgbClr val="FF3300"/>
                </a:solidFill>
              </a:rPr>
              <a:t>3叠韵词：</a:t>
            </a:r>
            <a:endParaRPr lang="en-US" altLang="zh-CN" sz="2800">
              <a:solidFill>
                <a:srgbClr val="FF3300"/>
              </a:solidFill>
            </a:endParaRPr>
          </a:p>
          <a:p>
            <a:pPr eaLnBrk="1" hangingPunct="1"/>
            <a:r>
              <a:rPr lang="zh-CN" altLang="zh-CN" sz="2000"/>
              <a:t>由两个属于同一个“韵”只要韵腹、韵尾相同(韵头可以不管)的，都算同一个韵。 的音节构成的双音词，例如“叮咛”“殷勤”“窈窕”“从容”“逍遥”“草帽 ” “玫瑰”等。其中“玫瑰(ｍéｉ·ｇｕｉ)”两个音节的韵母并不完全相同(只是韵腹和韵 尾相同，都是ｅｉ)，但它们属于同一个“韵”，所以也是叠韵词</a:t>
            </a:r>
            <a:r>
              <a:rPr lang="zh-CN" altLang="zh-CN" sz="2000" smtClean="0"/>
              <a:t>。</a:t>
            </a:r>
            <a:endParaRPr lang="zh-CN" altLang="zh-CN" sz="2000"/>
          </a:p>
        </p:txBody>
      </p:sp>
    </p:spTree>
  </p:cSld>
  <p:clrMapOvr>
    <a:masterClrMapping/>
  </p:clrMapOvr>
  <p:transition spd="med">
    <p:fade/>
  </p:transition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灯片编号占位符 5"/>
          <p:cNvSpPr>
            <a:spLocks noGrp="1"/>
          </p:cNvSpPr>
          <p:nvPr>
            <p:ph type="sldNum" sz="quarter" idx="4294967295"/>
          </p:nvPr>
        </p:nvSpPr>
        <p:spPr bwMode="auto">
          <a:xfrm>
            <a:off x="70104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en-US"/>
            </a:defPPr>
            <a:lvl1pPr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1pPr>
            <a:lvl2pPr marL="742950" indent="-28575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5pPr>
            <a:lvl6pPr marL="2514600" indent="-2286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6pPr>
            <a:lvl7pPr marL="2971800" indent="-2286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7pPr>
            <a:lvl8pPr marL="3429000" indent="-2286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8pPr>
            <a:lvl9pPr marL="3886200" indent="-2286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9pPr>
          </a:lstStyle>
          <a:p>
            <a:fld id="{9EFC40D9-D6B7-4C3B-9746-E59EDEB61157}" type="slidenum">
              <a:rPr lang="zh-CN" altLang="zh-CN"/>
              <a:t>32</a:t>
            </a:fld>
            <a:endParaRPr lang="zh-CN" altLang="zh-CN"/>
          </a:p>
        </p:txBody>
      </p:sp>
      <p:sp>
        <p:nvSpPr>
          <p:cNvPr id="20483" name="Rectangle 2"/>
          <p:cNvSpPr>
            <a:spLocks noChangeArrowheads="1"/>
          </p:cNvSpPr>
          <p:nvPr/>
        </p:nvSpPr>
        <p:spPr bwMode="auto">
          <a:xfrm>
            <a:off x="516731" y="1228385"/>
            <a:ext cx="8160738" cy="48320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>
            <a:defPPr>
              <a:defRPr lang="en-US"/>
            </a:defPPr>
            <a:lvl1pPr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1pPr>
            <a:lvl2pPr marL="45720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2pPr>
            <a:lvl3pPr marL="91440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3pPr>
            <a:lvl4pPr marL="137160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4pPr>
            <a:lvl5pPr marL="182880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zh-CN" sz="2800">
                <a:solidFill>
                  <a:srgbClr val="FF3300"/>
                </a:solidFill>
              </a:rPr>
              <a:t>二、单纯词和合成词</a:t>
            </a:r>
          </a:p>
          <a:p>
            <a:pPr eaLnBrk="1" hangingPunct="1"/>
            <a:r>
              <a:rPr lang="zh-CN" altLang="zh-CN" sz="2800"/>
              <a:t>从构成词的语素的多少来看，词可以分为单纯词和合成词。</a:t>
            </a:r>
          </a:p>
          <a:p>
            <a:pPr eaLnBrk="1" hangingPunct="1"/>
            <a:r>
              <a:rPr lang="zh-CN" altLang="zh-CN" sz="2800">
                <a:solidFill>
                  <a:srgbClr val="FF3300"/>
                </a:solidFill>
              </a:rPr>
              <a:t>(一)单纯词</a:t>
            </a:r>
          </a:p>
          <a:p>
            <a:pPr eaLnBrk="1" hangingPunct="1"/>
            <a:r>
              <a:rPr lang="zh-CN" altLang="zh-CN" sz="2800"/>
              <a:t>单纯词是由一个语素构成的词。它又分单音节的和多音节的两种。</a:t>
            </a:r>
          </a:p>
          <a:p>
            <a:pPr eaLnBrk="1" hangingPunct="1"/>
            <a:r>
              <a:rPr lang="zh-CN" altLang="zh-CN" sz="2800">
                <a:solidFill>
                  <a:srgbClr val="FF3300"/>
                </a:solidFill>
              </a:rPr>
              <a:t>1单音节单纯词</a:t>
            </a:r>
          </a:p>
          <a:p>
            <a:pPr eaLnBrk="1" hangingPunct="1"/>
            <a:r>
              <a:rPr lang="zh-CN" altLang="zh-CN" sz="2000"/>
              <a:t>这是由一个单音节语素构成的单纯词。例如：天地马看红二他不</a:t>
            </a:r>
            <a:r>
              <a:rPr lang="zh-CN" altLang="en-US" sz="2000"/>
              <a:t>。</a:t>
            </a:r>
            <a:r>
              <a:rPr lang="zh-CN" altLang="zh-CN" sz="2000"/>
              <a:t>一般情况下，单音词都是单音节单纯词，只有“花儿(ｈｕāｒ)”之类的情况例外， “花儿”是单音词，但并不是单纯词。</a:t>
            </a:r>
          </a:p>
          <a:p>
            <a:pPr eaLnBrk="1" hangingPunct="1"/>
            <a:r>
              <a:rPr lang="zh-CN" altLang="zh-CN" sz="2800">
                <a:solidFill>
                  <a:srgbClr val="FF3300"/>
                </a:solidFill>
              </a:rPr>
              <a:t>2多音节单纯词</a:t>
            </a:r>
          </a:p>
          <a:p>
            <a:pPr eaLnBrk="1" hangingPunct="1"/>
            <a:r>
              <a:rPr lang="zh-CN" altLang="zh-CN" sz="2400"/>
              <a:t>这是由多音节语素构成的单纯词。它主要包括以下几种类型：</a:t>
            </a:r>
          </a:p>
        </p:txBody>
      </p:sp>
    </p:spTree>
  </p:cSld>
  <p:clrMapOvr>
    <a:masterClrMapping/>
  </p:clrMapOvr>
  <p:transition spd="med">
    <p:fade/>
  </p:transition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6" name="灯片编号占位符 5"/>
          <p:cNvSpPr>
            <a:spLocks noGrp="1"/>
          </p:cNvSpPr>
          <p:nvPr>
            <p:ph type="sldNum" sz="quarter" idx="4294967295"/>
          </p:nvPr>
        </p:nvSpPr>
        <p:spPr bwMode="auto">
          <a:xfrm>
            <a:off x="70104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en-US"/>
            </a:defPPr>
            <a:lvl1pPr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1pPr>
            <a:lvl2pPr marL="742950" indent="-28575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5pPr>
            <a:lvl6pPr marL="2514600" indent="-2286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6pPr>
            <a:lvl7pPr marL="2971800" indent="-2286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7pPr>
            <a:lvl8pPr marL="3429000" indent="-2286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8pPr>
            <a:lvl9pPr marL="3886200" indent="-2286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9pPr>
          </a:lstStyle>
          <a:p>
            <a:fld id="{8C6B892B-7CAF-4E60-80C4-E33337FE5C9C}" type="slidenum">
              <a:rPr lang="zh-CN" altLang="zh-CN"/>
              <a:t>33</a:t>
            </a:fld>
            <a:endParaRPr lang="zh-CN" altLang="zh-CN"/>
          </a:p>
        </p:txBody>
      </p:sp>
      <p:sp>
        <p:nvSpPr>
          <p:cNvPr id="21507" name="Rectangle 2"/>
          <p:cNvSpPr>
            <a:spLocks noChangeArrowheads="1"/>
          </p:cNvSpPr>
          <p:nvPr/>
        </p:nvSpPr>
        <p:spPr bwMode="auto">
          <a:xfrm>
            <a:off x="289249" y="861130"/>
            <a:ext cx="8388220" cy="61247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>
            <a:defPPr>
              <a:defRPr lang="en-US"/>
            </a:defPPr>
            <a:lvl1pPr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1pPr>
            <a:lvl2pPr marL="45720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2pPr>
            <a:lvl3pPr marL="91440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3pPr>
            <a:lvl4pPr marL="137160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4pPr>
            <a:lvl5pPr marL="182880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zh-CN" sz="2800">
                <a:solidFill>
                  <a:srgbClr val="FF3300"/>
                </a:solidFill>
              </a:rPr>
              <a:t>(1)联绵词指两个音节连缀成义而不能拆开来讲的词。</a:t>
            </a:r>
            <a:r>
              <a:rPr lang="zh-CN" altLang="zh-CN" sz="2800"/>
              <a:t>其中有双声的，有叠韵的，有非双声叠韵的。</a:t>
            </a:r>
          </a:p>
          <a:p>
            <a:pPr eaLnBrk="1" hangingPunct="1"/>
            <a:r>
              <a:rPr lang="zh-CN" altLang="zh-CN" sz="2800"/>
              <a:t>a双声</a:t>
            </a:r>
            <a:r>
              <a:rPr lang="zh-CN" altLang="en-US" sz="2800"/>
              <a:t>连绵词：</a:t>
            </a:r>
            <a:r>
              <a:rPr lang="zh-CN" altLang="zh-CN" sz="2800"/>
              <a:t>指两个音节声母相同的联绵词。例如：</a:t>
            </a:r>
          </a:p>
          <a:p>
            <a:pPr eaLnBrk="1" hangingPunct="1"/>
            <a:r>
              <a:rPr lang="zh-CN" altLang="zh-CN" sz="2800"/>
              <a:t>伶俐</a:t>
            </a:r>
            <a:r>
              <a:rPr lang="en-US" altLang="zh-CN" sz="2800"/>
              <a:t>   </a:t>
            </a:r>
            <a:r>
              <a:rPr lang="zh-CN" altLang="zh-CN" sz="2800"/>
              <a:t>仓促</a:t>
            </a:r>
            <a:r>
              <a:rPr lang="en-US" altLang="zh-CN" sz="2800"/>
              <a:t>  </a:t>
            </a:r>
            <a:r>
              <a:rPr lang="zh-CN" altLang="zh-CN" sz="2800"/>
              <a:t>吩咐</a:t>
            </a:r>
            <a:r>
              <a:rPr lang="en-US" altLang="zh-CN" sz="2800"/>
              <a:t>  </a:t>
            </a:r>
            <a:r>
              <a:rPr lang="zh-CN" altLang="zh-CN" sz="2800"/>
              <a:t>慷慨</a:t>
            </a:r>
            <a:r>
              <a:rPr lang="en-US" altLang="zh-CN" sz="2800"/>
              <a:t>  </a:t>
            </a:r>
            <a:r>
              <a:rPr lang="zh-CN" altLang="zh-CN" sz="2800"/>
              <a:t>枇杷</a:t>
            </a:r>
            <a:r>
              <a:rPr lang="en-US" altLang="zh-CN" sz="2800"/>
              <a:t>  </a:t>
            </a:r>
            <a:r>
              <a:rPr lang="zh-CN" altLang="zh-CN" sz="2800"/>
              <a:t>澎湃</a:t>
            </a:r>
          </a:p>
          <a:p>
            <a:pPr eaLnBrk="1" hangingPunct="1"/>
            <a:r>
              <a:rPr lang="zh-CN" altLang="zh-CN" sz="2800"/>
              <a:t>踟蹰</a:t>
            </a:r>
            <a:r>
              <a:rPr lang="en-US" altLang="zh-CN" sz="2800"/>
              <a:t>   </a:t>
            </a:r>
            <a:r>
              <a:rPr lang="zh-CN" altLang="zh-CN" sz="2800"/>
              <a:t>蜘蛛</a:t>
            </a:r>
            <a:r>
              <a:rPr lang="en-US" altLang="zh-CN" sz="2800"/>
              <a:t>  </a:t>
            </a:r>
            <a:r>
              <a:rPr lang="zh-CN" altLang="zh-CN" sz="2800"/>
              <a:t>忸怩</a:t>
            </a:r>
            <a:r>
              <a:rPr lang="en-US" altLang="zh-CN" sz="2800"/>
              <a:t>  </a:t>
            </a:r>
            <a:r>
              <a:rPr lang="zh-CN" altLang="zh-CN" sz="2800"/>
              <a:t>玲珑</a:t>
            </a:r>
            <a:r>
              <a:rPr lang="en-US" altLang="zh-CN" sz="2800"/>
              <a:t>  </a:t>
            </a:r>
            <a:r>
              <a:rPr lang="zh-CN" altLang="zh-CN" sz="2800"/>
              <a:t>参差</a:t>
            </a:r>
            <a:r>
              <a:rPr lang="en-US" altLang="zh-CN" sz="2800"/>
              <a:t>  </a:t>
            </a:r>
            <a:r>
              <a:rPr lang="zh-CN" altLang="zh-CN" sz="2800"/>
              <a:t>仿佛</a:t>
            </a:r>
          </a:p>
          <a:p>
            <a:pPr eaLnBrk="1" hangingPunct="1"/>
            <a:r>
              <a:rPr lang="zh-CN" altLang="zh-CN" sz="2800"/>
              <a:t>b叠韵</a:t>
            </a:r>
            <a:r>
              <a:rPr lang="zh-CN" altLang="en-US" sz="2800"/>
              <a:t>连绵词：</a:t>
            </a:r>
            <a:r>
              <a:rPr lang="zh-CN" altLang="zh-CN" sz="2800"/>
              <a:t>指两个音节的“韵”相同的联绵词。例如：</a:t>
            </a:r>
          </a:p>
          <a:p>
            <a:pPr eaLnBrk="1" hangingPunct="1"/>
            <a:r>
              <a:rPr lang="zh-CN" altLang="zh-CN" sz="2800"/>
              <a:t>苗条</a:t>
            </a:r>
            <a:r>
              <a:rPr lang="en-US" altLang="zh-CN" sz="2800"/>
              <a:t>  </a:t>
            </a:r>
            <a:r>
              <a:rPr lang="zh-CN" altLang="zh-CN" sz="2800"/>
              <a:t>朦胧</a:t>
            </a:r>
            <a:r>
              <a:rPr lang="en-US" altLang="zh-CN" sz="2800"/>
              <a:t>  </a:t>
            </a:r>
            <a:r>
              <a:rPr lang="zh-CN" altLang="zh-CN" sz="2800"/>
              <a:t>逍遥</a:t>
            </a:r>
            <a:r>
              <a:rPr lang="en-US" altLang="zh-CN" sz="2800"/>
              <a:t>  </a:t>
            </a:r>
            <a:r>
              <a:rPr lang="zh-CN" altLang="zh-CN" sz="2800"/>
              <a:t>蜻蜓</a:t>
            </a:r>
            <a:r>
              <a:rPr lang="en-US" altLang="zh-CN" sz="2800"/>
              <a:t>  </a:t>
            </a:r>
            <a:r>
              <a:rPr lang="zh-CN" altLang="zh-CN" sz="2800"/>
              <a:t>依稀</a:t>
            </a:r>
            <a:r>
              <a:rPr lang="en-US" altLang="zh-CN" sz="2800"/>
              <a:t>   </a:t>
            </a:r>
            <a:r>
              <a:rPr lang="zh-CN" altLang="zh-CN" sz="2800"/>
              <a:t>苍茫</a:t>
            </a:r>
          </a:p>
          <a:p>
            <a:pPr eaLnBrk="1" hangingPunct="1"/>
            <a:r>
              <a:rPr lang="zh-CN" altLang="zh-CN" sz="2800"/>
              <a:t>堂皇</a:t>
            </a:r>
            <a:r>
              <a:rPr lang="en-US" altLang="zh-CN" sz="2800"/>
              <a:t>  </a:t>
            </a:r>
            <a:r>
              <a:rPr lang="zh-CN" altLang="zh-CN" sz="2800"/>
              <a:t>叮咛</a:t>
            </a:r>
            <a:r>
              <a:rPr lang="en-US" altLang="zh-CN" sz="2800"/>
              <a:t>  </a:t>
            </a:r>
            <a:r>
              <a:rPr lang="zh-CN" altLang="zh-CN" sz="2800"/>
              <a:t>从容</a:t>
            </a:r>
            <a:r>
              <a:rPr lang="en-US" altLang="zh-CN" sz="2800"/>
              <a:t>  </a:t>
            </a:r>
            <a:r>
              <a:rPr lang="zh-CN" altLang="zh-CN" sz="2800"/>
              <a:t>窈窕</a:t>
            </a:r>
            <a:r>
              <a:rPr lang="en-US" altLang="zh-CN" sz="2800"/>
              <a:t>  </a:t>
            </a:r>
            <a:r>
              <a:rPr lang="zh-CN" altLang="zh-CN" sz="2800"/>
              <a:t>玫瑰</a:t>
            </a:r>
            <a:r>
              <a:rPr lang="en-US" altLang="zh-CN" sz="2800"/>
              <a:t>   </a:t>
            </a:r>
            <a:r>
              <a:rPr lang="zh-CN" altLang="zh-CN" sz="2800"/>
              <a:t>烂漫</a:t>
            </a:r>
          </a:p>
          <a:p>
            <a:pPr eaLnBrk="1" hangingPunct="1"/>
            <a:r>
              <a:rPr lang="zh-CN" altLang="zh-CN" sz="2800"/>
              <a:t>c非双声叠韵</a:t>
            </a:r>
            <a:r>
              <a:rPr lang="zh-CN" altLang="en-US" sz="2800"/>
              <a:t>连绵词：</a:t>
            </a:r>
            <a:r>
              <a:rPr lang="zh-CN" altLang="zh-CN" sz="2800"/>
              <a:t>例如：</a:t>
            </a:r>
          </a:p>
          <a:p>
            <a:pPr eaLnBrk="1" hangingPunct="1"/>
            <a:r>
              <a:rPr lang="zh-CN" altLang="zh-CN" sz="2800"/>
              <a:t>芙蓉</a:t>
            </a:r>
            <a:r>
              <a:rPr lang="en-US" altLang="zh-CN" sz="2800"/>
              <a:t>  </a:t>
            </a:r>
            <a:r>
              <a:rPr lang="zh-CN" altLang="zh-CN" sz="2800"/>
              <a:t>蝴蝶</a:t>
            </a:r>
            <a:r>
              <a:rPr lang="en-US" altLang="zh-CN" sz="2800"/>
              <a:t>  </a:t>
            </a:r>
            <a:r>
              <a:rPr lang="zh-CN" altLang="zh-CN" sz="2800"/>
              <a:t>鸳鸯</a:t>
            </a:r>
            <a:r>
              <a:rPr lang="en-US" altLang="zh-CN" sz="2800"/>
              <a:t>  </a:t>
            </a:r>
            <a:r>
              <a:rPr lang="zh-CN" altLang="zh-CN" sz="2800"/>
              <a:t>蝙蝠</a:t>
            </a:r>
            <a:r>
              <a:rPr lang="en-US" altLang="zh-CN" sz="2800"/>
              <a:t> </a:t>
            </a:r>
            <a:r>
              <a:rPr lang="zh-CN" altLang="zh-CN" sz="2800"/>
              <a:t>囫囵</a:t>
            </a:r>
          </a:p>
          <a:p>
            <a:pPr eaLnBrk="1" hangingPunct="1"/>
            <a:r>
              <a:rPr lang="zh-CN" altLang="zh-CN" sz="2800">
                <a:solidFill>
                  <a:srgbClr val="FF3300"/>
                </a:solidFill>
              </a:rPr>
              <a:t>(2)叠音词由相同的两个音节重叠而成的词</a:t>
            </a:r>
            <a:r>
              <a:rPr lang="zh-CN" altLang="zh-CN" sz="2800"/>
              <a:t>。例如：</a:t>
            </a:r>
          </a:p>
          <a:p>
            <a:pPr eaLnBrk="1" hangingPunct="1"/>
            <a:r>
              <a:rPr lang="zh-CN" altLang="zh-CN" sz="2800"/>
              <a:t>孜孜</a:t>
            </a:r>
            <a:r>
              <a:rPr lang="en-US" altLang="zh-CN" sz="2800"/>
              <a:t>  </a:t>
            </a:r>
            <a:r>
              <a:rPr lang="zh-CN" altLang="zh-CN" sz="2800"/>
              <a:t>巍巍</a:t>
            </a:r>
            <a:r>
              <a:rPr lang="en-US" altLang="zh-CN" sz="2800"/>
              <a:t>  </a:t>
            </a:r>
            <a:r>
              <a:rPr lang="zh-CN" altLang="zh-CN" sz="2800"/>
              <a:t>熊熊</a:t>
            </a:r>
            <a:r>
              <a:rPr lang="en-US" altLang="zh-CN" sz="2800"/>
              <a:t>  </a:t>
            </a:r>
            <a:r>
              <a:rPr lang="zh-CN" altLang="zh-CN" sz="2800"/>
              <a:t>匆匆</a:t>
            </a:r>
            <a:r>
              <a:rPr lang="en-US" altLang="zh-CN" sz="2800"/>
              <a:t>  </a:t>
            </a:r>
            <a:r>
              <a:rPr lang="zh-CN" altLang="zh-CN" sz="2800"/>
              <a:t>奕奕</a:t>
            </a:r>
            <a:r>
              <a:rPr lang="en-US" altLang="zh-CN" sz="2800"/>
              <a:t>  </a:t>
            </a:r>
            <a:r>
              <a:rPr lang="zh-CN" altLang="zh-CN" sz="2800"/>
              <a:t>瑟瑟</a:t>
            </a:r>
          </a:p>
          <a:p>
            <a:pPr eaLnBrk="1" hangingPunct="1"/>
            <a:r>
              <a:rPr lang="zh-CN" altLang="zh-CN" sz="2800"/>
              <a:t>潺潺</a:t>
            </a:r>
            <a:r>
              <a:rPr lang="en-US" altLang="zh-CN" sz="2800"/>
              <a:t>  </a:t>
            </a:r>
            <a:r>
              <a:rPr lang="zh-CN" altLang="zh-CN" sz="2800"/>
              <a:t>翩翩</a:t>
            </a:r>
            <a:r>
              <a:rPr lang="en-US" altLang="zh-CN" sz="2800"/>
              <a:t>  </a:t>
            </a:r>
            <a:r>
              <a:rPr lang="zh-CN" altLang="zh-CN" sz="2800"/>
              <a:t>饽饽</a:t>
            </a:r>
            <a:r>
              <a:rPr lang="en-US" altLang="zh-CN" sz="2800"/>
              <a:t>  </a:t>
            </a:r>
            <a:r>
              <a:rPr lang="zh-CN" altLang="zh-CN" sz="2800"/>
              <a:t>猩猩</a:t>
            </a:r>
            <a:r>
              <a:rPr lang="en-US" altLang="zh-CN" sz="2800"/>
              <a:t>  </a:t>
            </a:r>
            <a:r>
              <a:rPr lang="zh-CN" altLang="zh-CN" sz="2800"/>
              <a:t>姥姥</a:t>
            </a:r>
            <a:r>
              <a:rPr lang="en-US" altLang="zh-CN" sz="2800"/>
              <a:t>  </a:t>
            </a:r>
            <a:r>
              <a:rPr lang="zh-CN" altLang="zh-CN" sz="2800"/>
              <a:t>皑皑</a:t>
            </a:r>
          </a:p>
        </p:txBody>
      </p:sp>
    </p:spTree>
  </p:cSld>
  <p:clrMapOvr>
    <a:masterClrMapping/>
  </p:clrMapOvr>
  <p:transition spd="med">
    <p:fade/>
  </p:transition>
  <p:timing/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0" name="灯片编号占位符 5"/>
          <p:cNvSpPr>
            <a:spLocks noGrp="1"/>
          </p:cNvSpPr>
          <p:nvPr>
            <p:ph type="sldNum" sz="quarter" idx="4294967295"/>
          </p:nvPr>
        </p:nvSpPr>
        <p:spPr bwMode="auto">
          <a:xfrm>
            <a:off x="70104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en-US"/>
            </a:defPPr>
            <a:lvl1pPr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1pPr>
            <a:lvl2pPr marL="742950" indent="-28575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5pPr>
            <a:lvl6pPr marL="2514600" indent="-2286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6pPr>
            <a:lvl7pPr marL="2971800" indent="-2286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7pPr>
            <a:lvl8pPr marL="3429000" indent="-2286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8pPr>
            <a:lvl9pPr marL="3886200" indent="-2286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9pPr>
          </a:lstStyle>
          <a:p>
            <a:fld id="{054E78C8-2D83-43BE-9C74-ED5660CAEDA9}" type="slidenum">
              <a:rPr lang="zh-CN" altLang="zh-CN"/>
              <a:t>34</a:t>
            </a:fld>
            <a:endParaRPr lang="zh-CN" altLang="zh-CN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326231" y="981663"/>
            <a:ext cx="8189119" cy="550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defPPr>
              <a:defRPr lang="en-US"/>
            </a:defPPr>
            <a:lvl1pPr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1pPr>
            <a:lvl2pPr marL="45720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2pPr>
            <a:lvl3pPr marL="91440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3pPr>
            <a:lvl4pPr marL="137160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4pPr>
            <a:lvl5pPr marL="182880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zh-CN" sz="3600" smtClean="0">
                <a:solidFill>
                  <a:srgbClr val="FF3300"/>
                </a:solidFill>
                <a:latin typeface="+mn-lt"/>
              </a:rPr>
              <a:t>(</a:t>
            </a:r>
            <a:r>
              <a:rPr lang="zh-CN" altLang="zh-CN" sz="3600">
                <a:solidFill>
                  <a:srgbClr val="FF3300"/>
                </a:solidFill>
                <a:latin typeface="+mn-lt"/>
              </a:rPr>
              <a:t>3)拟声词指模拟声音的词。</a:t>
            </a:r>
            <a:r>
              <a:rPr lang="zh-CN" altLang="zh-CN" sz="3600">
                <a:latin typeface="+mn-lt"/>
              </a:rPr>
              <a:t>例如：</a:t>
            </a:r>
          </a:p>
          <a:p>
            <a:pPr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zh-CN" sz="3200">
                <a:latin typeface="+mn-lt"/>
              </a:rPr>
              <a:t>丁冬</a:t>
            </a:r>
            <a:r>
              <a:rPr lang="en-US" altLang="zh-CN" sz="3200">
                <a:latin typeface="+mn-lt"/>
              </a:rPr>
              <a:t>  </a:t>
            </a:r>
            <a:r>
              <a:rPr lang="zh-CN" altLang="zh-CN" sz="3200">
                <a:latin typeface="+mn-lt"/>
              </a:rPr>
              <a:t>轰隆</a:t>
            </a:r>
            <a:r>
              <a:rPr lang="en-US" altLang="zh-CN" sz="3200">
                <a:latin typeface="+mn-lt"/>
              </a:rPr>
              <a:t>  </a:t>
            </a:r>
            <a:r>
              <a:rPr lang="zh-CN" altLang="zh-CN" sz="3200">
                <a:latin typeface="+mn-lt"/>
              </a:rPr>
              <a:t>哗啦</a:t>
            </a:r>
            <a:r>
              <a:rPr lang="en-US" altLang="zh-CN" sz="3200">
                <a:latin typeface="+mn-lt"/>
              </a:rPr>
              <a:t>  </a:t>
            </a:r>
            <a:r>
              <a:rPr lang="zh-CN" altLang="zh-CN" sz="3200">
                <a:latin typeface="+mn-lt"/>
              </a:rPr>
              <a:t>扑通</a:t>
            </a:r>
            <a:r>
              <a:rPr lang="en-US" altLang="zh-CN" sz="3200">
                <a:latin typeface="+mn-lt"/>
              </a:rPr>
              <a:t>  </a:t>
            </a:r>
            <a:r>
              <a:rPr lang="zh-CN" altLang="zh-CN" sz="3200">
                <a:latin typeface="+mn-lt"/>
              </a:rPr>
              <a:t>嗡嗡</a:t>
            </a:r>
            <a:r>
              <a:rPr lang="en-US" altLang="zh-CN" sz="3200">
                <a:latin typeface="+mn-lt"/>
              </a:rPr>
              <a:t>  </a:t>
            </a:r>
            <a:r>
              <a:rPr lang="zh-CN" altLang="zh-CN" sz="3200">
                <a:latin typeface="+mn-lt"/>
              </a:rPr>
              <a:t>叽叽</a:t>
            </a:r>
            <a:r>
              <a:rPr lang="en-US" altLang="zh-CN" sz="3200">
                <a:latin typeface="+mn-lt"/>
              </a:rPr>
              <a:t> </a:t>
            </a:r>
            <a:r>
              <a:rPr lang="zh-CN" altLang="zh-CN" sz="3200">
                <a:latin typeface="+mn-lt"/>
              </a:rPr>
              <a:t>喳喳</a:t>
            </a:r>
          </a:p>
          <a:p>
            <a:pPr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zh-CN" sz="3200">
                <a:latin typeface="+mn-lt"/>
              </a:rPr>
              <a:t>叽里咣当</a:t>
            </a:r>
            <a:r>
              <a:rPr lang="en-US" altLang="zh-CN" sz="3200">
                <a:latin typeface="+mn-lt"/>
              </a:rPr>
              <a:t>   </a:t>
            </a:r>
            <a:r>
              <a:rPr lang="zh-CN" altLang="zh-CN" sz="3200">
                <a:latin typeface="+mn-lt"/>
              </a:rPr>
              <a:t>噼里啪啦</a:t>
            </a:r>
            <a:r>
              <a:rPr lang="en-US" altLang="zh-CN" sz="3200">
                <a:latin typeface="+mn-lt"/>
              </a:rPr>
              <a:t>   </a:t>
            </a:r>
            <a:r>
              <a:rPr lang="zh-CN" altLang="zh-CN" sz="3200">
                <a:latin typeface="+mn-lt"/>
              </a:rPr>
              <a:t>叽里咕噜</a:t>
            </a:r>
          </a:p>
          <a:p>
            <a:pPr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3600" smtClean="0">
                <a:solidFill>
                  <a:srgbClr val="FF3300"/>
                </a:solidFill>
                <a:latin typeface="+mn-lt"/>
              </a:rPr>
              <a:t>(</a:t>
            </a:r>
            <a:r>
              <a:rPr lang="zh-CN" altLang="zh-CN" sz="3600" smtClean="0">
                <a:solidFill>
                  <a:srgbClr val="FF3300"/>
                </a:solidFill>
                <a:latin typeface="+mn-lt"/>
              </a:rPr>
              <a:t>4</a:t>
            </a:r>
            <a:r>
              <a:rPr lang="zh-CN" altLang="zh-CN" sz="3600">
                <a:solidFill>
                  <a:srgbClr val="FF3300"/>
                </a:solidFill>
                <a:latin typeface="+mn-lt"/>
              </a:rPr>
              <a:t>)音译外来词指按外族语词的声音翻译过来的词</a:t>
            </a:r>
            <a:r>
              <a:rPr lang="zh-CN" altLang="zh-CN" sz="3200">
                <a:latin typeface="+mn-lt"/>
              </a:rPr>
              <a:t>。例如：</a:t>
            </a:r>
          </a:p>
          <a:p>
            <a:pPr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zh-CN" sz="2800">
                <a:latin typeface="+mn-lt"/>
              </a:rPr>
              <a:t>咖啡扑克坦克沙发吉普葡萄</a:t>
            </a:r>
          </a:p>
          <a:p>
            <a:pPr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zh-CN" sz="2800">
                <a:latin typeface="+mn-lt"/>
              </a:rPr>
              <a:t>伦敦拷贝法西斯模特儿尼古丁</a:t>
            </a:r>
          </a:p>
          <a:p>
            <a:pPr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zh-CN" sz="2800">
                <a:latin typeface="+mn-lt"/>
              </a:rPr>
              <a:t>奥林匹克歇斯底里英特纳雄耐尔</a:t>
            </a:r>
          </a:p>
          <a:p>
            <a:pPr indent="360000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3200">
                <a:latin typeface="+mn-lt"/>
              </a:rPr>
              <a:t>    </a:t>
            </a:r>
            <a:r>
              <a:rPr lang="zh-CN" altLang="zh-CN" sz="3200">
                <a:latin typeface="+mn-lt"/>
              </a:rPr>
              <a:t>多音节的单纯词，不论音节多少，其中的每一个音节(字)，单独都不表示任何意义， 只有合在一起才表示一个意义</a:t>
            </a:r>
            <a:r>
              <a:rPr lang="zh-CN" altLang="zh-CN" sz="3200" smtClean="0">
                <a:latin typeface="+mn-lt"/>
              </a:rPr>
              <a:t>。</a:t>
            </a:r>
            <a:endParaRPr lang="zh-CN" altLang="zh-CN" sz="3200">
              <a:latin typeface="+mn-lt"/>
            </a:endParaRPr>
          </a:p>
        </p:txBody>
      </p:sp>
    </p:spTree>
  </p:cSld>
  <p:clrMapOvr>
    <a:masterClrMapping/>
  </p:clrMapOvr>
  <p:transition spd="med">
    <p:fade/>
  </p:transition>
  <p:timing/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 smtClean="0">
              <a:ln>
                <a:noFill/>
              </a:ln>
            </a:endParaRPr>
          </a:p>
        </p:txBody>
      </p:sp>
      <p:sp>
        <p:nvSpPr>
          <p:cNvPr id="23555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zh-CN" sz="3200" smtClean="0">
                <a:solidFill>
                  <a:srgbClr val="FF3300"/>
                </a:solidFill>
              </a:rPr>
              <a:t>(二)合成词</a:t>
            </a:r>
          </a:p>
          <a:p>
            <a:r>
              <a:rPr lang="en-US" altLang="zh-CN" smtClean="0"/>
              <a:t>        </a:t>
            </a:r>
            <a:r>
              <a:rPr lang="zh-CN" altLang="zh-CN" smtClean="0"/>
              <a:t>合成词是由两个或两个以上的语素构成的词。合成词绝大多数是多音节的， 儿化的单音词是 个例外，如“花儿”，只有一个音节，但它是由“花”这个实语素和“儿”这个虚语素构成 的一个合成词。</a:t>
            </a:r>
          </a:p>
        </p:txBody>
      </p:sp>
    </p:spTree>
  </p:cSld>
  <p:clrMapOvr>
    <a:masterClrMapping/>
  </p:clrMapOvr>
  <p:transition spd="med">
    <p:fade/>
  </p:transition>
  <p:timing/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8" name="灯片编号占位符 5"/>
          <p:cNvSpPr>
            <a:spLocks noGrp="1"/>
          </p:cNvSpPr>
          <p:nvPr>
            <p:ph type="sldNum" sz="quarter" idx="4294967295"/>
          </p:nvPr>
        </p:nvSpPr>
        <p:spPr bwMode="auto">
          <a:xfrm>
            <a:off x="70104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en-US"/>
            </a:defPPr>
            <a:lvl1pPr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1pPr>
            <a:lvl2pPr marL="742950" indent="-28575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5pPr>
            <a:lvl6pPr marL="2514600" indent="-2286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6pPr>
            <a:lvl7pPr marL="2971800" indent="-2286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7pPr>
            <a:lvl8pPr marL="3429000" indent="-2286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8pPr>
            <a:lvl9pPr marL="3886200" indent="-228600" algn="l" defTabSz="4572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9pPr>
          </a:lstStyle>
          <a:p>
            <a:fld id="{4810BA3E-013D-4437-84F4-77DD86A82713}" type="slidenum">
              <a:rPr lang="zh-CN" altLang="zh-CN"/>
              <a:t>36</a:t>
            </a:fld>
            <a:endParaRPr lang="zh-CN" altLang="zh-CN"/>
          </a:p>
        </p:txBody>
      </p:sp>
      <p:sp>
        <p:nvSpPr>
          <p:cNvPr id="24579" name="Rectangle 2"/>
          <p:cNvSpPr>
            <a:spLocks noChangeArrowheads="1"/>
          </p:cNvSpPr>
          <p:nvPr/>
        </p:nvSpPr>
        <p:spPr bwMode="auto">
          <a:xfrm>
            <a:off x="122635" y="1386388"/>
            <a:ext cx="8900067" cy="48936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>
            <a:defPPr>
              <a:defRPr lang="en-US"/>
            </a:defPPr>
            <a:lvl1pPr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1pPr>
            <a:lvl2pPr marL="45720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2pPr>
            <a:lvl3pPr marL="91440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3pPr>
            <a:lvl4pPr marL="137160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4pPr>
            <a:lvl5pPr marL="1828800" algn="l" defTabSz="457200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b="1" kern="1200">
                <a:solidFill>
                  <a:schemeClr val="tx1"/>
                </a:solidFill>
                <a:latin typeface="Garamond" pitchFamily="18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zh-CN" sz="2400">
                <a:solidFill>
                  <a:srgbClr val="FF3300"/>
                </a:solidFill>
              </a:rPr>
              <a:t>合成词的构成方式主要有以下几种：</a:t>
            </a:r>
          </a:p>
          <a:p>
            <a:pPr eaLnBrk="1" hangingPunct="1"/>
            <a:r>
              <a:rPr lang="zh-CN" altLang="zh-CN" sz="2400">
                <a:solidFill>
                  <a:srgbClr val="FF3300"/>
                </a:solidFill>
              </a:rPr>
              <a:t>1复合式</a:t>
            </a:r>
          </a:p>
          <a:p>
            <a:pPr eaLnBrk="1" hangingPunct="1"/>
            <a:r>
              <a:rPr lang="zh-CN" altLang="zh-CN" sz="2400"/>
              <a:t>这是由词根与词根复合构成合成词的构词方式。现代汉语的构词以词根复合法为主，所以它 在构词法中占有很重要的地位。从词根和词根之间的关系看，复合式又可分为以下几个小类 ：</a:t>
            </a:r>
          </a:p>
          <a:p>
            <a:pPr eaLnBrk="1" hangingPunct="1"/>
            <a:r>
              <a:rPr lang="zh-CN" altLang="zh-CN" sz="2400">
                <a:solidFill>
                  <a:schemeClr val="accent2"/>
                </a:solidFill>
              </a:rPr>
              <a:t>(1)联合式由两个意义相同、相关或相反的语素并列组合而成的合成词，称为联合式合成 词</a:t>
            </a:r>
            <a:r>
              <a:rPr lang="zh-CN" altLang="zh-CN" sz="2400"/>
              <a:t>。例如：</a:t>
            </a:r>
          </a:p>
          <a:p>
            <a:pPr eaLnBrk="1" hangingPunct="1"/>
            <a:r>
              <a:rPr lang="zh-CN" altLang="zh-CN" sz="2400"/>
              <a:t>a语言</a:t>
            </a:r>
            <a:r>
              <a:rPr lang="en-US" altLang="zh-CN" sz="2400"/>
              <a:t>    </a:t>
            </a:r>
            <a:r>
              <a:rPr lang="zh-CN" altLang="zh-CN" sz="2400"/>
              <a:t>土地</a:t>
            </a:r>
            <a:r>
              <a:rPr lang="en-US" altLang="zh-CN" sz="2400"/>
              <a:t>    </a:t>
            </a:r>
            <a:r>
              <a:rPr lang="zh-CN" altLang="zh-CN" sz="2400"/>
              <a:t>朋友</a:t>
            </a:r>
            <a:r>
              <a:rPr lang="en-US" altLang="zh-CN" sz="2400"/>
              <a:t>    </a:t>
            </a:r>
            <a:r>
              <a:rPr lang="zh-CN" altLang="zh-CN" sz="2400"/>
              <a:t>道路</a:t>
            </a:r>
            <a:r>
              <a:rPr lang="en-US" altLang="zh-CN" sz="2400"/>
              <a:t>   </a:t>
            </a:r>
            <a:r>
              <a:rPr lang="zh-CN" altLang="zh-CN" sz="2400"/>
              <a:t>群众</a:t>
            </a:r>
            <a:r>
              <a:rPr lang="en-US" altLang="zh-CN" sz="2400"/>
              <a:t>   </a:t>
            </a:r>
            <a:r>
              <a:rPr lang="zh-CN" altLang="zh-CN" sz="2400"/>
              <a:t>停止</a:t>
            </a:r>
            <a:r>
              <a:rPr lang="en-US" altLang="zh-CN" sz="2400"/>
              <a:t>   </a:t>
            </a:r>
            <a:r>
              <a:rPr lang="zh-CN" altLang="zh-CN" sz="2400"/>
              <a:t>改革</a:t>
            </a:r>
          </a:p>
          <a:p>
            <a:pPr eaLnBrk="1" hangingPunct="1"/>
            <a:r>
              <a:rPr lang="zh-CN" altLang="zh-CN" sz="2400"/>
              <a:t>询问</a:t>
            </a:r>
            <a:r>
              <a:rPr lang="en-US" altLang="zh-CN" sz="2400"/>
              <a:t>    </a:t>
            </a:r>
            <a:r>
              <a:rPr lang="zh-CN" altLang="zh-CN" sz="2400"/>
              <a:t>收获</a:t>
            </a:r>
            <a:r>
              <a:rPr lang="en-US" altLang="zh-CN" sz="2400"/>
              <a:t>    </a:t>
            </a:r>
            <a:r>
              <a:rPr lang="zh-CN" altLang="zh-CN" sz="2400"/>
              <a:t>书写</a:t>
            </a:r>
            <a:r>
              <a:rPr lang="en-US" altLang="zh-CN" sz="2400"/>
              <a:t>     </a:t>
            </a:r>
            <a:r>
              <a:rPr lang="zh-CN" altLang="zh-CN" sz="2400"/>
              <a:t>购买</a:t>
            </a:r>
            <a:r>
              <a:rPr lang="en-US" altLang="zh-CN" sz="2400"/>
              <a:t>   </a:t>
            </a:r>
            <a:r>
              <a:rPr lang="zh-CN" altLang="zh-CN" sz="2400"/>
              <a:t>美丽</a:t>
            </a:r>
            <a:r>
              <a:rPr lang="en-US" altLang="zh-CN" sz="2400"/>
              <a:t>    </a:t>
            </a:r>
            <a:r>
              <a:rPr lang="zh-CN" altLang="zh-CN" sz="2400"/>
              <a:t>刚才</a:t>
            </a:r>
            <a:r>
              <a:rPr lang="en-US" altLang="zh-CN" sz="2400"/>
              <a:t>    </a:t>
            </a:r>
            <a:r>
              <a:rPr lang="zh-CN" altLang="zh-CN" sz="2400"/>
              <a:t>永久</a:t>
            </a:r>
          </a:p>
          <a:p>
            <a:pPr eaLnBrk="1" hangingPunct="1"/>
            <a:r>
              <a:rPr lang="zh-CN" altLang="zh-CN" sz="2400"/>
              <a:t>b眉目</a:t>
            </a:r>
            <a:r>
              <a:rPr lang="en-US" altLang="zh-CN" sz="2400"/>
              <a:t>  </a:t>
            </a:r>
            <a:r>
              <a:rPr lang="zh-CN" altLang="zh-CN" sz="2400"/>
              <a:t>领袖</a:t>
            </a:r>
            <a:r>
              <a:rPr lang="en-US" altLang="zh-CN" sz="2400"/>
              <a:t>   </a:t>
            </a:r>
            <a:r>
              <a:rPr lang="zh-CN" altLang="zh-CN" sz="2400"/>
              <a:t>矛盾</a:t>
            </a:r>
            <a:r>
              <a:rPr lang="en-US" altLang="zh-CN" sz="2400"/>
              <a:t>    </a:t>
            </a:r>
            <a:r>
              <a:rPr lang="zh-CN" altLang="zh-CN" sz="2400"/>
              <a:t>买卖</a:t>
            </a:r>
            <a:r>
              <a:rPr lang="en-US" altLang="zh-CN" sz="2400"/>
              <a:t>    </a:t>
            </a:r>
            <a:r>
              <a:rPr lang="zh-CN" altLang="zh-CN" sz="2400"/>
              <a:t>尺寸</a:t>
            </a:r>
            <a:r>
              <a:rPr lang="en-US" altLang="zh-CN" sz="2400"/>
              <a:t>    </a:t>
            </a:r>
            <a:r>
              <a:rPr lang="zh-CN" altLang="zh-CN" sz="2400"/>
              <a:t>手腕</a:t>
            </a:r>
            <a:r>
              <a:rPr lang="en-US" altLang="zh-CN" sz="2400"/>
              <a:t>   </a:t>
            </a:r>
            <a:r>
              <a:rPr lang="zh-CN" altLang="zh-CN" sz="2400"/>
              <a:t>优劣</a:t>
            </a:r>
          </a:p>
          <a:p>
            <a:pPr eaLnBrk="1" hangingPunct="1"/>
            <a:r>
              <a:rPr lang="zh-CN" altLang="zh-CN" sz="2400"/>
              <a:t>骨肉</a:t>
            </a:r>
            <a:r>
              <a:rPr lang="en-US" altLang="zh-CN" sz="2400"/>
              <a:t>  </a:t>
            </a:r>
            <a:r>
              <a:rPr lang="zh-CN" altLang="zh-CN" sz="2400"/>
              <a:t>笔墨</a:t>
            </a:r>
            <a:r>
              <a:rPr lang="en-US" altLang="zh-CN" sz="2400"/>
              <a:t>    </a:t>
            </a:r>
            <a:r>
              <a:rPr lang="zh-CN" altLang="zh-CN" sz="2400"/>
              <a:t>方圆</a:t>
            </a:r>
            <a:r>
              <a:rPr lang="en-US" altLang="zh-CN" sz="2400"/>
              <a:t>     </a:t>
            </a:r>
            <a:r>
              <a:rPr lang="zh-CN" altLang="zh-CN" sz="2400"/>
              <a:t>口舌</a:t>
            </a:r>
            <a:r>
              <a:rPr lang="en-US" altLang="zh-CN" sz="2400"/>
              <a:t>    </a:t>
            </a:r>
            <a:r>
              <a:rPr lang="zh-CN" altLang="zh-CN" sz="2400"/>
              <a:t>反正</a:t>
            </a:r>
            <a:r>
              <a:rPr lang="en-US" altLang="zh-CN" sz="2400"/>
              <a:t>    </a:t>
            </a:r>
            <a:r>
              <a:rPr lang="zh-CN" altLang="zh-CN" sz="2400"/>
              <a:t>开关</a:t>
            </a:r>
            <a:r>
              <a:rPr lang="en-US" altLang="zh-CN" sz="2400"/>
              <a:t>   </a:t>
            </a:r>
            <a:r>
              <a:rPr lang="zh-CN" altLang="zh-CN" sz="2400"/>
              <a:t>成败</a:t>
            </a:r>
          </a:p>
          <a:p>
            <a:pPr eaLnBrk="1" hangingPunct="1"/>
            <a:r>
              <a:rPr lang="zh-CN" altLang="zh-CN" sz="2400"/>
              <a:t>c国家</a:t>
            </a:r>
            <a:r>
              <a:rPr lang="en-US" altLang="zh-CN" sz="2400"/>
              <a:t>   </a:t>
            </a:r>
            <a:r>
              <a:rPr lang="zh-CN" altLang="zh-CN" sz="2400"/>
              <a:t>质量</a:t>
            </a:r>
            <a:r>
              <a:rPr lang="en-US" altLang="zh-CN" sz="2400"/>
              <a:t>   </a:t>
            </a:r>
            <a:r>
              <a:rPr lang="zh-CN" altLang="zh-CN" sz="2400"/>
              <a:t>窗户</a:t>
            </a:r>
            <a:r>
              <a:rPr lang="en-US" altLang="zh-CN" sz="2400"/>
              <a:t>     </a:t>
            </a:r>
            <a:r>
              <a:rPr lang="zh-CN" altLang="zh-CN" sz="2400"/>
              <a:t>人物</a:t>
            </a:r>
            <a:r>
              <a:rPr lang="en-US" altLang="zh-CN" sz="2400"/>
              <a:t>   </a:t>
            </a:r>
            <a:r>
              <a:rPr lang="zh-CN" altLang="zh-CN" sz="2400"/>
              <a:t>女儿</a:t>
            </a:r>
            <a:r>
              <a:rPr lang="en-US" altLang="zh-CN" sz="2400"/>
              <a:t>    </a:t>
            </a:r>
            <a:r>
              <a:rPr lang="zh-CN" altLang="zh-CN" sz="2400"/>
              <a:t>妻子</a:t>
            </a:r>
          </a:p>
          <a:p>
            <a:pPr eaLnBrk="1" hangingPunct="1"/>
            <a:r>
              <a:rPr lang="zh-CN" altLang="zh-CN" sz="2400"/>
              <a:t>兄弟</a:t>
            </a:r>
            <a:r>
              <a:rPr lang="en-US" altLang="zh-CN" sz="2400"/>
              <a:t>   </a:t>
            </a:r>
            <a:r>
              <a:rPr lang="zh-CN" altLang="zh-CN" sz="2400"/>
              <a:t>动静</a:t>
            </a:r>
            <a:r>
              <a:rPr lang="en-US" altLang="zh-CN" sz="2400"/>
              <a:t>   </a:t>
            </a:r>
            <a:r>
              <a:rPr lang="zh-CN" altLang="zh-CN" sz="2400"/>
              <a:t>忘记</a:t>
            </a:r>
            <a:r>
              <a:rPr lang="en-US" altLang="zh-CN" sz="2400"/>
              <a:t>    </a:t>
            </a:r>
            <a:r>
              <a:rPr lang="zh-CN" altLang="zh-CN" sz="2400"/>
              <a:t>干净</a:t>
            </a:r>
          </a:p>
        </p:txBody>
      </p:sp>
    </p:spTree>
  </p:cSld>
  <p:clrMapOvr>
    <a:masterClrMapping/>
  </p:clrMapOvr>
  <p:transition spd="med">
    <p:fade/>
  </p:transition>
  <p:timing/>
</p:sld>
</file>

<file path=ppt/slides/slide3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 smtClean="0">
              <a:ln>
                <a:noFill/>
              </a:ln>
            </a:endParaRPr>
          </a:p>
        </p:txBody>
      </p:sp>
      <p:sp>
        <p:nvSpPr>
          <p:cNvPr id="2560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sz="3200" smtClean="0"/>
              <a:t>a</a:t>
            </a:r>
            <a:r>
              <a:rPr lang="zh-CN" altLang="en-US" sz="3200" smtClean="0"/>
              <a:t>组的合成词，两个语素的意义可以互相说明、补充；</a:t>
            </a:r>
            <a:endParaRPr lang="en-US" altLang="zh-CN" sz="3200" smtClean="0"/>
          </a:p>
          <a:p>
            <a:r>
              <a:rPr lang="en-US" altLang="zh-CN" sz="3200" smtClean="0"/>
              <a:t>b</a:t>
            </a:r>
            <a:r>
              <a:rPr lang="zh-CN" altLang="en-US" sz="3200" smtClean="0"/>
              <a:t>组的合成词，两个语素结合起 来后产 生了新的意义；</a:t>
            </a:r>
            <a:endParaRPr lang="en-US" altLang="zh-CN" sz="3200" smtClean="0"/>
          </a:p>
          <a:p>
            <a:r>
              <a:rPr lang="en-US" altLang="zh-CN" sz="3200" smtClean="0"/>
              <a:t>c</a:t>
            </a:r>
            <a:r>
              <a:rPr lang="zh-CN" altLang="en-US" sz="3200" smtClean="0"/>
              <a:t>组的合成词，两个语素结合成词后，只有一个语素的意义在起作用，另一 个语素的意义已完全消失，整个词的意义偏于一方</a:t>
            </a:r>
            <a:r>
              <a:rPr lang="en-US" altLang="zh-CN" sz="3200" smtClean="0"/>
              <a:t>.</a:t>
            </a:r>
          </a:p>
          <a:p>
            <a:endParaRPr lang="zh-CN" altLang="en-US" sz="3200" smtClean="0"/>
          </a:p>
        </p:txBody>
      </p:sp>
    </p:spTree>
  </p:cSld>
  <p:clrMapOvr>
    <a:masterClrMapping/>
  </p:clrMapOvr>
  <p:transition spd="med">
    <p:fade/>
  </p:transition>
  <p:timing/>
</p:sld>
</file>

<file path=ppt/slides/slide3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https://d.book118.com/816142230202010050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0">
  <a:themeElements>
    <a:clrScheme name="Clouds 1">
      <a:dk1>
        <a:srgbClr val="4D4D4D"/>
      </a:dk1>
      <a:lt1>
        <a:srgbClr val="FFFFFF"/>
      </a:lt1>
      <a:dk2>
        <a:srgbClr val="0000A4"/>
      </a:dk2>
      <a:lt2>
        <a:srgbClr val="B7E7FF"/>
      </a:lt2>
      <a:accent1>
        <a:srgbClr val="0099CC"/>
      </a:accent1>
      <a:accent2>
        <a:srgbClr val="00CC99"/>
      </a:accent2>
      <a:accent3>
        <a:srgbClr val="AAAACF"/>
      </a:accent3>
      <a:accent4>
        <a:srgbClr val="DADADA"/>
      </a:accent4>
      <a:accent5>
        <a:srgbClr val="AACAE2"/>
      </a:accent5>
      <a:accent6>
        <a:srgbClr val="00B98A"/>
      </a:accent6>
      <a:hlink>
        <a:srgbClr val="FFCC00"/>
      </a:hlink>
      <a:folHlink>
        <a:srgbClr val="EE941C"/>
      </a:folHlink>
    </a:clrScheme>
    <a:fontScheme name="Clouds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ns0:objectDefaults xmlns:ns0="http://schemas.openxmlformats.org/drawingml/2006/main">
    <ns0:spDef>
      <ns0:spPr bwMode="auto">
        <ns0:xfrm>
          <ns0:off x="0" y="0"/>
          <ns0:ext cx="1" cy="1"/>
        </ns0:xfrm>
        <ns0:custGeom>
          <ns0:avLst/>
          <ns0:gdLst/>
          <ns0:ahLst/>
          <ns0:cxnLst/>
          <ns0:rect l="0" t="0" r="0" b="0"/>
          <ns0:pathLst/>
        </ns0:custGeom>
        <ns0:solidFill>
          <ns0:schemeClr val="accent1"/>
        </ns0:solidFill>
        <ns0:ln w="9525" cap="flat" cmpd="sng" algn="ctr">
          <ns0:solidFill>
            <ns0:schemeClr val="tx1"/>
          </ns0:solidFill>
          <ns0:prstDash val="solid"/>
          <ns0:round/>
          <ns0:headEnd type="none" w="med" len="med"/>
          <ns0:tailEnd type="none" w="med" len="med"/>
        </ns0:ln>
      </ns0:spPr>
      <ns0:bodyPr vert="horz" wrap="square" lIns="91440" tIns="45720" rIns="91440" bIns="45720" numCol="1" anchor="t" anchorCtr="0" compatLnSpc="1"/>
      <ns0:lstStyle>
        <ns0:defPPr marL="0" marR="0" indent="0" algn="l" defTabSz="914400" rtl="0" eaLnBrk="1" fontAlgn="base" latinLnBrk="0" hangingPunct="1">
          <ns0:lnSpc>
            <ns0:spcPct val="100000"/>
          </ns0:lnSpc>
          <ns0:spcBef>
            <ns0:spcPct val="0"/>
          </ns0:spcBef>
          <ns0:spcAft>
            <ns0:spcPct val="0"/>
          </ns0:spcAft>
          <ns0:buClrTx/>
          <ns0:buSzTx/>
          <ns0:buFontTx/>
          <ns0:buNone/>
          <ns0:defRPr kumimoji="0" lang="zh-CN" altLang="en-US" sz="2400" b="1" i="0" u="none" strike="noStrike" cap="none" normalizeH="0" baseline="0" smtClean="0">
            <ns0:ln>
              <ns0:noFill/>
            </ns0:ln>
            <ns0:solidFill>
              <ns0:schemeClr val="tx1"/>
            </ns0:solidFill>
            <ns0:effectLst/>
            <ns0:latin typeface="Arial" panose="020B0604020202020204" pitchFamily="34" charset="0"/>
            <ns0:ea typeface="楷体_GB2312" pitchFamily="49" charset="-122"/>
          </ns0:defRPr>
        </ns0:defPPr>
      </ns0:lstStyle>
    </ns0:spDef>
    <ns0:lnDef>
      <ns0:spPr bwMode="auto">
        <ns0:xfrm>
          <ns0:off x="0" y="0"/>
          <ns0:ext cx="1" cy="1"/>
        </ns0:xfrm>
        <ns0:custGeom>
          <ns0:avLst/>
          <ns0:gdLst/>
          <ns0:ahLst/>
          <ns0:cxnLst/>
          <ns0:rect l="0" t="0" r="0" b="0"/>
          <ns0:pathLst/>
        </ns0:custGeom>
        <ns0:solidFill>
          <ns0:schemeClr val="accent1"/>
        </ns0:solidFill>
        <ns0:ln w="9525" cap="flat" cmpd="sng" algn="ctr">
          <ns0:solidFill>
            <ns0:schemeClr val="tx1"/>
          </ns0:solidFill>
          <ns0:prstDash val="solid"/>
          <ns0:round/>
          <ns0:headEnd type="none" w="med" len="med"/>
          <ns0:tailEnd type="none" w="med" len="med"/>
        </ns0:ln>
      </ns0:spPr>
      <ns0:bodyPr vert="horz" wrap="square" lIns="91440" tIns="45720" rIns="91440" bIns="45720" numCol="1" anchor="t" anchorCtr="0" compatLnSpc="1"/>
      <ns0:lstStyle>
        <ns0:defPPr marL="0" marR="0" indent="0" algn="l" defTabSz="914400" rtl="0" eaLnBrk="1" fontAlgn="base" latinLnBrk="0" hangingPunct="1">
          <ns0:lnSpc>
            <ns0:spcPct val="100000"/>
          </ns0:lnSpc>
          <ns0:spcBef>
            <ns0:spcPct val="0"/>
          </ns0:spcBef>
          <ns0:spcAft>
            <ns0:spcPct val="0"/>
          </ns0:spcAft>
          <ns0:buClrTx/>
          <ns0:buSzTx/>
          <ns0:buFontTx/>
          <ns0:buNone/>
          <ns0:defRPr kumimoji="0" lang="zh-CN" altLang="en-US" sz="2400" b="1" i="0" u="none" strike="noStrike" cap="none" normalizeH="0" baseline="0" smtClean="0">
            <ns0:ln>
              <ns0:noFill/>
            </ns0:ln>
            <ns0:solidFill>
              <ns0:schemeClr val="tx1"/>
            </ns0:solidFill>
            <ns0:effectLst/>
            <ns0:latin typeface="Arial" panose="020B0604020202020204" pitchFamily="34" charset="0"/>
            <ns0:ea typeface="楷体_GB2312" pitchFamily="49" charset="-122"/>
          </ns0:defRPr>
        </ns0:defPPr>
      </ns0:lstStyle>
    </ns0:lnDef>
  </ns0:objectDefaults>
  <a:extraClrSchemeLst>
    <a:extraClrScheme>
      <a:clrScheme name="Clouds 1">
        <a:dk1>
          <a:srgbClr val="4D4D4D"/>
        </a:dk1>
        <a:lt1>
          <a:srgbClr val="FFFFFF"/>
        </a:lt1>
        <a:dk2>
          <a:srgbClr val="0000A4"/>
        </a:dk2>
        <a:lt2>
          <a:srgbClr val="B7E7FF"/>
        </a:lt2>
        <a:accent1>
          <a:srgbClr val="0099CC"/>
        </a:accent1>
        <a:accent2>
          <a:srgbClr val="00CC99"/>
        </a:accent2>
        <a:accent3>
          <a:srgbClr val="AAAACF"/>
        </a:accent3>
        <a:accent4>
          <a:srgbClr val="DADADA"/>
        </a:accent4>
        <a:accent5>
          <a:srgbClr val="AACAE2"/>
        </a:accent5>
        <a:accent6>
          <a:srgbClr val="00B98A"/>
        </a:accent6>
        <a:hlink>
          <a:srgbClr val="FFCC00"/>
        </a:hlink>
        <a:folHlink>
          <a:srgbClr val="EE941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louds 2">
        <a:dk1>
          <a:srgbClr val="000066"/>
        </a:dk1>
        <a:lt1>
          <a:srgbClr val="FFFFFF"/>
        </a:lt1>
        <a:dk2>
          <a:srgbClr val="00A2DC"/>
        </a:dk2>
        <a:lt2>
          <a:srgbClr val="FFFFFF"/>
        </a:lt2>
        <a:accent1>
          <a:srgbClr val="0079A4"/>
        </a:accent1>
        <a:accent2>
          <a:srgbClr val="33CCCC"/>
        </a:accent2>
        <a:accent3>
          <a:srgbClr val="AACEEB"/>
        </a:accent3>
        <a:accent4>
          <a:srgbClr val="DADADA"/>
        </a:accent4>
        <a:accent5>
          <a:srgbClr val="AABECF"/>
        </a:accent5>
        <a:accent6>
          <a:srgbClr val="2DB9B9"/>
        </a:accent6>
        <a:hlink>
          <a:srgbClr val="FFFF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louds 3">
        <a:dk1>
          <a:srgbClr val="010199"/>
        </a:dk1>
        <a:lt1>
          <a:srgbClr val="FFFFFF"/>
        </a:lt1>
        <a:dk2>
          <a:srgbClr val="000092"/>
        </a:dk2>
        <a:lt2>
          <a:srgbClr val="CCFFFF"/>
        </a:lt2>
        <a:accent1>
          <a:srgbClr val="66CCFF"/>
        </a:accent1>
        <a:accent2>
          <a:srgbClr val="2EBDBA"/>
        </a:accent2>
        <a:accent3>
          <a:srgbClr val="AAAAC7"/>
        </a:accent3>
        <a:accent4>
          <a:srgbClr val="DADADA"/>
        </a:accent4>
        <a:accent5>
          <a:srgbClr val="B8E2FF"/>
        </a:accent5>
        <a:accent6>
          <a:srgbClr val="29ABA8"/>
        </a:accent6>
        <a:hlink>
          <a:srgbClr val="66FFFF"/>
        </a:hlink>
        <a:folHlink>
          <a:srgbClr val="CC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louds 4">
        <a:dk1>
          <a:srgbClr val="000000"/>
        </a:dk1>
        <a:lt1>
          <a:srgbClr val="FFFFFF"/>
        </a:lt1>
        <a:dk2>
          <a:srgbClr val="006A67"/>
        </a:dk2>
        <a:lt2>
          <a:srgbClr val="FFFFCC"/>
        </a:lt2>
        <a:accent1>
          <a:srgbClr val="33CCCC"/>
        </a:accent1>
        <a:accent2>
          <a:srgbClr val="6D6FC7"/>
        </a:accent2>
        <a:accent3>
          <a:srgbClr val="AAB9B8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00FFFF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louds 5">
        <a:dk1>
          <a:srgbClr val="4D4D4D"/>
        </a:dk1>
        <a:lt1>
          <a:srgbClr val="FFFFFF"/>
        </a:lt1>
        <a:dk2>
          <a:srgbClr val="650BB7"/>
        </a:dk2>
        <a:lt2>
          <a:srgbClr val="FFFFFF"/>
        </a:lt2>
        <a:accent1>
          <a:srgbClr val="FF66FF"/>
        </a:accent1>
        <a:accent2>
          <a:srgbClr val="666699"/>
        </a:accent2>
        <a:accent3>
          <a:srgbClr val="B8AAD8"/>
        </a:accent3>
        <a:accent4>
          <a:srgbClr val="DADADA"/>
        </a:accent4>
        <a:accent5>
          <a:srgbClr val="FFB8FF"/>
        </a:accent5>
        <a:accent6>
          <a:srgbClr val="5C5C8A"/>
        </a:accent6>
        <a:hlink>
          <a:srgbClr val="E9E9FF"/>
        </a:hlink>
        <a:folHlink>
          <a:srgbClr val="CCE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louds 6">
        <a:dk1>
          <a:srgbClr val="FFFFFF"/>
        </a:dk1>
        <a:lt1>
          <a:srgbClr val="FFFFFF"/>
        </a:lt1>
        <a:dk2>
          <a:srgbClr val="005000"/>
        </a:dk2>
        <a:lt2>
          <a:srgbClr val="DCEAAE"/>
        </a:lt2>
        <a:accent1>
          <a:srgbClr val="99CC00"/>
        </a:accent1>
        <a:accent2>
          <a:srgbClr val="6F801A"/>
        </a:accent2>
        <a:accent3>
          <a:srgbClr val="AAB3AA"/>
        </a:accent3>
        <a:accent4>
          <a:srgbClr val="DADADA"/>
        </a:accent4>
        <a:accent5>
          <a:srgbClr val="CAE2AA"/>
        </a:accent5>
        <a:accent6>
          <a:srgbClr val="647316"/>
        </a:accent6>
        <a:hlink>
          <a:srgbClr val="FFFFCC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louds 7">
        <a:dk1>
          <a:srgbClr val="4F4F77"/>
        </a:dk1>
        <a:lt1>
          <a:srgbClr val="FFFFFF"/>
        </a:lt1>
        <a:dk2>
          <a:srgbClr val="7979A5"/>
        </a:dk2>
        <a:lt2>
          <a:srgbClr val="F3F3FF"/>
        </a:lt2>
        <a:accent1>
          <a:srgbClr val="5D5D8B"/>
        </a:accent1>
        <a:accent2>
          <a:srgbClr val="66CCFF"/>
        </a:accent2>
        <a:accent3>
          <a:srgbClr val="BEBECF"/>
        </a:accent3>
        <a:accent4>
          <a:srgbClr val="DADADA"/>
        </a:accent4>
        <a:accent5>
          <a:srgbClr val="B6B6C4"/>
        </a:accent5>
        <a:accent6>
          <a:srgbClr val="5CB9E7"/>
        </a:accent6>
        <a:hlink>
          <a:srgbClr val="CCECFF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louds 8">
        <a:dk1>
          <a:srgbClr val="000000"/>
        </a:dk1>
        <a:lt1>
          <a:srgbClr val="B9B9B9"/>
        </a:lt1>
        <a:dk2>
          <a:srgbClr val="8A8472"/>
        </a:dk2>
        <a:lt2>
          <a:srgbClr val="4D4D4D"/>
        </a:lt2>
        <a:accent1>
          <a:srgbClr val="EDEEE2"/>
        </a:accent1>
        <a:accent2>
          <a:srgbClr val="7FAA7E"/>
        </a:accent2>
        <a:accent3>
          <a:srgbClr val="D9D9D9"/>
        </a:accent3>
        <a:accent4>
          <a:srgbClr val="000000"/>
        </a:accent4>
        <a:accent5>
          <a:srgbClr val="F4F5EE"/>
        </a:accent5>
        <a:accent6>
          <a:srgbClr val="729A72"/>
        </a:accent6>
        <a:hlink>
          <a:srgbClr val="008000"/>
        </a:hlink>
        <a:folHlink>
          <a:srgbClr val="9894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louds 9">
        <a:dk1>
          <a:srgbClr val="000000"/>
        </a:dk1>
        <a:lt1>
          <a:srgbClr val="FEA24E"/>
        </a:lt1>
        <a:dk2>
          <a:srgbClr val="CC6600"/>
        </a:dk2>
        <a:lt2>
          <a:srgbClr val="808080"/>
        </a:lt2>
        <a:accent1>
          <a:srgbClr val="FBEECD"/>
        </a:accent1>
        <a:accent2>
          <a:srgbClr val="ECD044"/>
        </a:accent2>
        <a:accent3>
          <a:srgbClr val="FECEB2"/>
        </a:accent3>
        <a:accent4>
          <a:srgbClr val="000000"/>
        </a:accent4>
        <a:accent5>
          <a:srgbClr val="FDF5E3"/>
        </a:accent5>
        <a:accent6>
          <a:srgbClr val="D6BC3D"/>
        </a:accent6>
        <a:hlink>
          <a:srgbClr val="E42B00"/>
        </a:hlink>
        <a:folHlink>
          <a:srgbClr val="996633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ns0:ext xmlns:ns0="http://schemas.openxmlformats.org/drawingml/2006/main" uri="{05A4C25C-085E-4340-85A3-A5531E510DB2}">
      <ns1:themeFamily xmlns:ns1="http://schemas.microsoft.com/office/thememl/2012/main" name="Office Theme" id="{62F939B6-93AF-4DB8-9C6B-D6C7DFDC589F}" vid="{4A3C46E8-61CC-4603-A589-7422A47A8E4A}"/>
    </ns0:ext>
  </a:extLst>
</a:theme>
</file>

<file path=ppt/theme/theme3.xml><?xml version="1.0" encoding="utf-8"?>
<a:theme xmlns:r="http://schemas.openxmlformats.org/officeDocument/2006/relationships" xmlns:a="http://schemas.openxmlformats.org/drawingml/2006/main" name="0">
  <a:themeElements>
    <a:clrScheme name="Clouds 1">
      <a:dk1>
        <a:srgbClr val="4D4D4D"/>
      </a:dk1>
      <a:lt1>
        <a:srgbClr val="FFFFFF"/>
      </a:lt1>
      <a:dk2>
        <a:srgbClr val="0000A4"/>
      </a:dk2>
      <a:lt2>
        <a:srgbClr val="B7E7FF"/>
      </a:lt2>
      <a:accent1>
        <a:srgbClr val="0099CC"/>
      </a:accent1>
      <a:accent2>
        <a:srgbClr val="00CC99"/>
      </a:accent2>
      <a:accent3>
        <a:srgbClr val="AAAACF"/>
      </a:accent3>
      <a:accent4>
        <a:srgbClr val="DADADA"/>
      </a:accent4>
      <a:accent5>
        <a:srgbClr val="AACAE2"/>
      </a:accent5>
      <a:accent6>
        <a:srgbClr val="00B98A"/>
      </a:accent6>
      <a:hlink>
        <a:srgbClr val="FFCC00"/>
      </a:hlink>
      <a:folHlink>
        <a:srgbClr val="EE941C"/>
      </a:folHlink>
    </a:clrScheme>
    <a:fontScheme name="Clouds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ns0:objectDefaults xmlns:ns0="http://schemas.openxmlformats.org/drawingml/2006/main">
    <ns0:spDef>
      <ns0:spPr bwMode="auto">
        <ns0:xfrm>
          <ns0:off x="0" y="0"/>
          <ns0:ext cx="1" cy="1"/>
        </ns0:xfrm>
        <ns0:custGeom>
          <ns0:avLst/>
          <ns0:gdLst/>
          <ns0:ahLst/>
          <ns0:cxnLst/>
          <ns0:rect l="0" t="0" r="0" b="0"/>
          <ns0:pathLst/>
        </ns0:custGeom>
        <ns0:solidFill>
          <ns0:schemeClr val="accent1"/>
        </ns0:solidFill>
        <ns0:ln w="9525" cap="flat" cmpd="sng" algn="ctr">
          <ns0:solidFill>
            <ns0:schemeClr val="tx1"/>
          </ns0:solidFill>
          <ns0:prstDash val="solid"/>
          <ns0:round/>
          <ns0:headEnd type="none" w="med" len="med"/>
          <ns0:tailEnd type="none" w="med" len="med"/>
        </ns0:ln>
      </ns0:spPr>
      <ns0:bodyPr vert="horz" wrap="square" lIns="91440" tIns="45720" rIns="91440" bIns="45720" numCol="1" anchor="t" anchorCtr="0" compatLnSpc="1"/>
      <ns0:lstStyle>
        <ns0:defPPr marL="0" marR="0" indent="0" algn="l" defTabSz="914400" rtl="0" eaLnBrk="1" fontAlgn="base" latinLnBrk="0" hangingPunct="1">
          <ns0:lnSpc>
            <ns0:spcPct val="100000"/>
          </ns0:lnSpc>
          <ns0:spcBef>
            <ns0:spcPct val="0"/>
          </ns0:spcBef>
          <ns0:spcAft>
            <ns0:spcPct val="0"/>
          </ns0:spcAft>
          <ns0:buClrTx/>
          <ns0:buSzTx/>
          <ns0:buFontTx/>
          <ns0:buNone/>
          <ns0:defRPr kumimoji="0" lang="zh-CN" altLang="en-US" sz="2400" b="1" i="0" u="none" strike="noStrike" cap="none" normalizeH="0" baseline="0" smtClean="0">
            <ns0:ln>
              <ns0:noFill/>
            </ns0:ln>
            <ns0:solidFill>
              <ns0:schemeClr val="tx1"/>
            </ns0:solidFill>
            <ns0:effectLst/>
            <ns0:latin typeface="Arial" panose="020B0604020202020204" pitchFamily="34" charset="0"/>
            <ns0:ea typeface="楷体_GB2312" pitchFamily="49" charset="-122"/>
          </ns0:defRPr>
        </ns0:defPPr>
      </ns0:lstStyle>
    </ns0:spDef>
    <ns0:lnDef>
      <ns0:spPr bwMode="auto">
        <ns0:xfrm>
          <ns0:off x="0" y="0"/>
          <ns0:ext cx="1" cy="1"/>
        </ns0:xfrm>
        <ns0:custGeom>
          <ns0:avLst/>
          <ns0:gdLst/>
          <ns0:ahLst/>
          <ns0:cxnLst/>
          <ns0:rect l="0" t="0" r="0" b="0"/>
          <ns0:pathLst/>
        </ns0:custGeom>
        <ns0:solidFill>
          <ns0:schemeClr val="accent1"/>
        </ns0:solidFill>
        <ns0:ln w="9525" cap="flat" cmpd="sng" algn="ctr">
          <ns0:solidFill>
            <ns0:schemeClr val="tx1"/>
          </ns0:solidFill>
          <ns0:prstDash val="solid"/>
          <ns0:round/>
          <ns0:headEnd type="none" w="med" len="med"/>
          <ns0:tailEnd type="none" w="med" len="med"/>
        </ns0:ln>
      </ns0:spPr>
      <ns0:bodyPr vert="horz" wrap="square" lIns="91440" tIns="45720" rIns="91440" bIns="45720" numCol="1" anchor="t" anchorCtr="0" compatLnSpc="1"/>
      <ns0:lstStyle>
        <ns0:defPPr marL="0" marR="0" indent="0" algn="l" defTabSz="914400" rtl="0" eaLnBrk="1" fontAlgn="base" latinLnBrk="0" hangingPunct="1">
          <ns0:lnSpc>
            <ns0:spcPct val="100000"/>
          </ns0:lnSpc>
          <ns0:spcBef>
            <ns0:spcPct val="0"/>
          </ns0:spcBef>
          <ns0:spcAft>
            <ns0:spcPct val="0"/>
          </ns0:spcAft>
          <ns0:buClrTx/>
          <ns0:buSzTx/>
          <ns0:buFontTx/>
          <ns0:buNone/>
          <ns0:defRPr kumimoji="0" lang="zh-CN" altLang="en-US" sz="2400" b="1" i="0" u="none" strike="noStrike" cap="none" normalizeH="0" baseline="0" smtClean="0">
            <ns0:ln>
              <ns0:noFill/>
            </ns0:ln>
            <ns0:solidFill>
              <ns0:schemeClr val="tx1"/>
            </ns0:solidFill>
            <ns0:effectLst/>
            <ns0:latin typeface="Arial" panose="020B0604020202020204" pitchFamily="34" charset="0"/>
            <ns0:ea typeface="楷体_GB2312" pitchFamily="49" charset="-122"/>
          </ns0:defRPr>
        </ns0:defPPr>
      </ns0:lstStyle>
    </ns0:lnDef>
  </ns0:objectDefaults>
  <a:extraClrSchemeLst>
    <a:extraClrScheme>
      <a:clrScheme name="Clouds 1">
        <a:dk1>
          <a:srgbClr val="4D4D4D"/>
        </a:dk1>
        <a:lt1>
          <a:srgbClr val="FFFFFF"/>
        </a:lt1>
        <a:dk2>
          <a:srgbClr val="0000A4"/>
        </a:dk2>
        <a:lt2>
          <a:srgbClr val="B7E7FF"/>
        </a:lt2>
        <a:accent1>
          <a:srgbClr val="0099CC"/>
        </a:accent1>
        <a:accent2>
          <a:srgbClr val="00CC99"/>
        </a:accent2>
        <a:accent3>
          <a:srgbClr val="AAAACF"/>
        </a:accent3>
        <a:accent4>
          <a:srgbClr val="DADADA"/>
        </a:accent4>
        <a:accent5>
          <a:srgbClr val="AACAE2"/>
        </a:accent5>
        <a:accent6>
          <a:srgbClr val="00B98A"/>
        </a:accent6>
        <a:hlink>
          <a:srgbClr val="FFCC00"/>
        </a:hlink>
        <a:folHlink>
          <a:srgbClr val="EE941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louds 2">
        <a:dk1>
          <a:srgbClr val="000066"/>
        </a:dk1>
        <a:lt1>
          <a:srgbClr val="FFFFFF"/>
        </a:lt1>
        <a:dk2>
          <a:srgbClr val="00A2DC"/>
        </a:dk2>
        <a:lt2>
          <a:srgbClr val="FFFFFF"/>
        </a:lt2>
        <a:accent1>
          <a:srgbClr val="0079A4"/>
        </a:accent1>
        <a:accent2>
          <a:srgbClr val="33CCCC"/>
        </a:accent2>
        <a:accent3>
          <a:srgbClr val="AACEEB"/>
        </a:accent3>
        <a:accent4>
          <a:srgbClr val="DADADA"/>
        </a:accent4>
        <a:accent5>
          <a:srgbClr val="AABECF"/>
        </a:accent5>
        <a:accent6>
          <a:srgbClr val="2DB9B9"/>
        </a:accent6>
        <a:hlink>
          <a:srgbClr val="FFFF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louds 3">
        <a:dk1>
          <a:srgbClr val="010199"/>
        </a:dk1>
        <a:lt1>
          <a:srgbClr val="FFFFFF"/>
        </a:lt1>
        <a:dk2>
          <a:srgbClr val="000092"/>
        </a:dk2>
        <a:lt2>
          <a:srgbClr val="CCFFFF"/>
        </a:lt2>
        <a:accent1>
          <a:srgbClr val="66CCFF"/>
        </a:accent1>
        <a:accent2>
          <a:srgbClr val="2EBDBA"/>
        </a:accent2>
        <a:accent3>
          <a:srgbClr val="AAAAC7"/>
        </a:accent3>
        <a:accent4>
          <a:srgbClr val="DADADA"/>
        </a:accent4>
        <a:accent5>
          <a:srgbClr val="B8E2FF"/>
        </a:accent5>
        <a:accent6>
          <a:srgbClr val="29ABA8"/>
        </a:accent6>
        <a:hlink>
          <a:srgbClr val="66FFFF"/>
        </a:hlink>
        <a:folHlink>
          <a:srgbClr val="CC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louds 4">
        <a:dk1>
          <a:srgbClr val="000000"/>
        </a:dk1>
        <a:lt1>
          <a:srgbClr val="FFFFFF"/>
        </a:lt1>
        <a:dk2>
          <a:srgbClr val="006A67"/>
        </a:dk2>
        <a:lt2>
          <a:srgbClr val="FFFFCC"/>
        </a:lt2>
        <a:accent1>
          <a:srgbClr val="33CCCC"/>
        </a:accent1>
        <a:accent2>
          <a:srgbClr val="6D6FC7"/>
        </a:accent2>
        <a:accent3>
          <a:srgbClr val="AAB9B8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00FFFF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louds 5">
        <a:dk1>
          <a:srgbClr val="4D4D4D"/>
        </a:dk1>
        <a:lt1>
          <a:srgbClr val="FFFFFF"/>
        </a:lt1>
        <a:dk2>
          <a:srgbClr val="650BB7"/>
        </a:dk2>
        <a:lt2>
          <a:srgbClr val="FFFFFF"/>
        </a:lt2>
        <a:accent1>
          <a:srgbClr val="FF66FF"/>
        </a:accent1>
        <a:accent2>
          <a:srgbClr val="666699"/>
        </a:accent2>
        <a:accent3>
          <a:srgbClr val="B8AAD8"/>
        </a:accent3>
        <a:accent4>
          <a:srgbClr val="DADADA"/>
        </a:accent4>
        <a:accent5>
          <a:srgbClr val="FFB8FF"/>
        </a:accent5>
        <a:accent6>
          <a:srgbClr val="5C5C8A"/>
        </a:accent6>
        <a:hlink>
          <a:srgbClr val="E9E9FF"/>
        </a:hlink>
        <a:folHlink>
          <a:srgbClr val="CCE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louds 6">
        <a:dk1>
          <a:srgbClr val="FFFFFF"/>
        </a:dk1>
        <a:lt1>
          <a:srgbClr val="FFFFFF"/>
        </a:lt1>
        <a:dk2>
          <a:srgbClr val="005000"/>
        </a:dk2>
        <a:lt2>
          <a:srgbClr val="DCEAAE"/>
        </a:lt2>
        <a:accent1>
          <a:srgbClr val="99CC00"/>
        </a:accent1>
        <a:accent2>
          <a:srgbClr val="6F801A"/>
        </a:accent2>
        <a:accent3>
          <a:srgbClr val="AAB3AA"/>
        </a:accent3>
        <a:accent4>
          <a:srgbClr val="DADADA"/>
        </a:accent4>
        <a:accent5>
          <a:srgbClr val="CAE2AA"/>
        </a:accent5>
        <a:accent6>
          <a:srgbClr val="647316"/>
        </a:accent6>
        <a:hlink>
          <a:srgbClr val="FFFFCC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louds 7">
        <a:dk1>
          <a:srgbClr val="4F4F77"/>
        </a:dk1>
        <a:lt1>
          <a:srgbClr val="FFFFFF"/>
        </a:lt1>
        <a:dk2>
          <a:srgbClr val="7979A5"/>
        </a:dk2>
        <a:lt2>
          <a:srgbClr val="F3F3FF"/>
        </a:lt2>
        <a:accent1>
          <a:srgbClr val="5D5D8B"/>
        </a:accent1>
        <a:accent2>
          <a:srgbClr val="66CCFF"/>
        </a:accent2>
        <a:accent3>
          <a:srgbClr val="BEBECF"/>
        </a:accent3>
        <a:accent4>
          <a:srgbClr val="DADADA"/>
        </a:accent4>
        <a:accent5>
          <a:srgbClr val="B6B6C4"/>
        </a:accent5>
        <a:accent6>
          <a:srgbClr val="5CB9E7"/>
        </a:accent6>
        <a:hlink>
          <a:srgbClr val="CCECFF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louds 8">
        <a:dk1>
          <a:srgbClr val="000000"/>
        </a:dk1>
        <a:lt1>
          <a:srgbClr val="B9B9B9"/>
        </a:lt1>
        <a:dk2>
          <a:srgbClr val="8A8472"/>
        </a:dk2>
        <a:lt2>
          <a:srgbClr val="4D4D4D"/>
        </a:lt2>
        <a:accent1>
          <a:srgbClr val="EDEEE2"/>
        </a:accent1>
        <a:accent2>
          <a:srgbClr val="7FAA7E"/>
        </a:accent2>
        <a:accent3>
          <a:srgbClr val="D9D9D9"/>
        </a:accent3>
        <a:accent4>
          <a:srgbClr val="000000"/>
        </a:accent4>
        <a:accent5>
          <a:srgbClr val="F4F5EE"/>
        </a:accent5>
        <a:accent6>
          <a:srgbClr val="729A72"/>
        </a:accent6>
        <a:hlink>
          <a:srgbClr val="008000"/>
        </a:hlink>
        <a:folHlink>
          <a:srgbClr val="9894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louds 9">
        <a:dk1>
          <a:srgbClr val="000000"/>
        </a:dk1>
        <a:lt1>
          <a:srgbClr val="FEA24E"/>
        </a:lt1>
        <a:dk2>
          <a:srgbClr val="CC6600"/>
        </a:dk2>
        <a:lt2>
          <a:srgbClr val="808080"/>
        </a:lt2>
        <a:accent1>
          <a:srgbClr val="FBEECD"/>
        </a:accent1>
        <a:accent2>
          <a:srgbClr val="ECD044"/>
        </a:accent2>
        <a:accent3>
          <a:srgbClr val="FECEB2"/>
        </a:accent3>
        <a:accent4>
          <a:srgbClr val="000000"/>
        </a:accent4>
        <a:accent5>
          <a:srgbClr val="FDF5E3"/>
        </a:accent5>
        <a:accent6>
          <a:srgbClr val="D6BC3D"/>
        </a:accent6>
        <a:hlink>
          <a:srgbClr val="E42B00"/>
        </a:hlink>
        <a:folHlink>
          <a:srgbClr val="996633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ns0:ext xmlns:ns0="http://schemas.openxmlformats.org/drawingml/2006/main" uri="{05A4C25C-085E-4340-85A3-A5531E510DB2}">
      <ns1:themeFamily xmlns:ns1="http://schemas.microsoft.com/office/thememl/2012/main" name="Office Theme" id="{62F939B6-93AF-4DB8-9C6B-D6C7DFDC589F}" vid="{4A3C46E8-61CC-4603-A589-7422A47A8E4A}"/>
    </ns0:ext>
  </a:extLst>
</a:theme>
</file>

<file path=ppt/theme/theme4.xml><?xml version="1.0" encoding="utf-8"?>
<a:theme xmlns:r="http://schemas.openxmlformats.org/officeDocument/2006/relationships" xmlns:a="http://schemas.openxmlformats.org/drawingml/2006/main" name="0">
  <a:themeElements>
    <a:clrScheme name="时尚健身模板 3">
      <a:dk1>
        <a:srgbClr val="000000"/>
      </a:dk1>
      <a:lt1>
        <a:srgbClr val="FFFFFF"/>
      </a:lt1>
      <a:dk2>
        <a:srgbClr val="C889CD"/>
      </a:dk2>
      <a:lt2>
        <a:srgbClr val="DED9CC"/>
      </a:lt2>
      <a:accent1>
        <a:srgbClr val="72AFD8"/>
      </a:accent1>
      <a:accent2>
        <a:srgbClr val="80CAB1"/>
      </a:accent2>
      <a:accent3>
        <a:srgbClr val="FFFFFF"/>
      </a:accent3>
      <a:accent4>
        <a:srgbClr val="000000"/>
      </a:accent4>
      <a:accent5>
        <a:srgbClr val="BCD4E9"/>
      </a:accent5>
      <a:accent6>
        <a:srgbClr val="73B7A0"/>
      </a:accent6>
      <a:hlink>
        <a:srgbClr val="E1995D"/>
      </a:hlink>
      <a:folHlink>
        <a:srgbClr val="E58790"/>
      </a:folHlink>
    </a:clrScheme>
    <a:fontScheme name="时尚健身模板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ns0:objectDefaults xmlns:ns0="http://schemas.openxmlformats.org/drawingml/2006/main">
    <ns0:spDef>
      <ns0:spPr bwMode="auto">
        <ns0:xfrm>
          <ns0:off x="0" y="0"/>
          <ns0:ext cx="1" cy="1"/>
        </ns0:xfrm>
        <ns0:custGeom>
          <ns0:avLst/>
          <ns0:gdLst/>
          <ns0:ahLst/>
          <ns0:cxnLst/>
          <ns0:rect l="0" t="0" r="0" b="0"/>
          <ns0:pathLst/>
        </ns0:custGeom>
        <ns0:solidFill>
          <ns0:schemeClr val="accent1"/>
        </ns0:solidFill>
        <ns0:ln w="9525" cap="flat" cmpd="sng" algn="ctr">
          <ns0:solidFill>
            <ns0:schemeClr val="tx1"/>
          </ns0:solidFill>
          <ns0:prstDash val="solid"/>
          <ns0:round/>
          <ns0:headEnd type="none" w="med" len="med"/>
          <ns0:tailEnd type="none" w="med" len="med"/>
        </ns0:ln>
        <ns0:effectLst/>
      </ns0:spPr>
      <ns0:bodyPr vert="horz" wrap="square" lIns="91440" tIns="45720" rIns="91440" bIns="45720" numCol="1" anchor="t" anchorCtr="0" compatLnSpc="1">
        <ns0:prstTxWarp prst="textNoShape">
          <ns0:avLst/>
        </ns0:prstTxWarp>
      </ns0:bodyPr>
      <ns0:lstStyle>
        <ns0:defPPr marL="0" marR="0" indent="0" algn="l" defTabSz="914400" rtl="0" eaLnBrk="1" fontAlgn="base" latinLnBrk="0" hangingPunct="1">
          <ns0:lnSpc>
            <ns0:spcPct val="100000"/>
          </ns0:lnSpc>
          <ns0:spcBef>
            <ns0:spcPct val="0"/>
          </ns0:spcBef>
          <ns0:spcAft>
            <ns0:spcPct val="0"/>
          </ns0:spcAft>
          <ns0:buClrTx/>
          <ns0:buSzTx/>
          <ns0:buFont typeface="Arial" pitchFamily="34" charset="0"/>
          <ns0:buNone/>
          <ns0:tabLst/>
          <ns0:defRPr kumimoji="0" lang="zh-CN" sz="1800" b="0" i="0" u="none" strike="noStrike" cap="none" normalizeH="0" baseline="0" smtClean="0">
            <ns0:ln>
              <ns0:noFill/>
            </ns0:ln>
            <ns0:solidFill>
              <ns0:schemeClr val="tx1"/>
            </ns0:solidFill>
            <ns0:effectLst/>
            <ns0:latin typeface="Arial" pitchFamily="34" charset="0"/>
            <ns0:ea typeface="宋体" pitchFamily="2" charset="-122"/>
          </ns0:defRPr>
        </ns0:defPPr>
      </ns0:lstStyle>
    </ns0:spDef>
    <ns0:lnDef>
      <ns0:spPr bwMode="auto">
        <ns0:xfrm>
          <ns0:off x="0" y="0"/>
          <ns0:ext cx="1" cy="1"/>
        </ns0:xfrm>
        <ns0:custGeom>
          <ns0:avLst/>
          <ns0:gdLst/>
          <ns0:ahLst/>
          <ns0:cxnLst/>
          <ns0:rect l="0" t="0" r="0" b="0"/>
          <ns0:pathLst/>
        </ns0:custGeom>
        <ns0:solidFill>
          <ns0:schemeClr val="accent1"/>
        </ns0:solidFill>
        <ns0:ln w="9525" cap="flat" cmpd="sng" algn="ctr">
          <ns0:solidFill>
            <ns0:schemeClr val="tx1"/>
          </ns0:solidFill>
          <ns0:prstDash val="solid"/>
          <ns0:round/>
          <ns0:headEnd type="none" w="med" len="med"/>
          <ns0:tailEnd type="none" w="med" len="med"/>
        </ns0:ln>
        <ns0:effectLst/>
      </ns0:spPr>
      <ns0:bodyPr vert="horz" wrap="square" lIns="91440" tIns="45720" rIns="91440" bIns="45720" numCol="1" anchor="t" anchorCtr="0" compatLnSpc="1">
        <ns0:prstTxWarp prst="textNoShape">
          <ns0:avLst/>
        </ns0:prstTxWarp>
      </ns0:bodyPr>
      <ns0:lstStyle>
        <ns0:defPPr marL="0" marR="0" indent="0" algn="l" defTabSz="914400" rtl="0" eaLnBrk="1" fontAlgn="base" latinLnBrk="0" hangingPunct="1">
          <ns0:lnSpc>
            <ns0:spcPct val="100000"/>
          </ns0:lnSpc>
          <ns0:spcBef>
            <ns0:spcPct val="0"/>
          </ns0:spcBef>
          <ns0:spcAft>
            <ns0:spcPct val="0"/>
          </ns0:spcAft>
          <ns0:buClrTx/>
          <ns0:buSzTx/>
          <ns0:buFont typeface="Arial" pitchFamily="34" charset="0"/>
          <ns0:buNone/>
          <ns0:tabLst/>
          <ns0:defRPr kumimoji="0" lang="zh-CN" sz="1800" b="0" i="0" u="none" strike="noStrike" cap="none" normalizeH="0" baseline="0" smtClean="0">
            <ns0:ln>
              <ns0:noFill/>
            </ns0:ln>
            <ns0:solidFill>
              <ns0:schemeClr val="tx1"/>
            </ns0:solidFill>
            <ns0:effectLst/>
            <ns0:latin typeface="Arial" pitchFamily="34" charset="0"/>
            <ns0:ea typeface="宋体" pitchFamily="2" charset="-122"/>
          </ns0:defRPr>
        </ns0:defPPr>
      </ns0:lstStyle>
    </ns0:lnDef>
  </ns0:objectDefaults>
  <a:extraClrSchemeLst>
    <a:extraClrScheme>
      <a:clrScheme name="时尚健身模板 1">
        <a:dk1>
          <a:srgbClr val="000000"/>
        </a:dk1>
        <a:lt1>
          <a:srgbClr val="FFFFFF"/>
        </a:lt1>
        <a:dk2>
          <a:srgbClr val="5EB2B6"/>
        </a:dk2>
        <a:lt2>
          <a:srgbClr val="DED9CC"/>
        </a:lt2>
        <a:accent1>
          <a:srgbClr val="9FD56D"/>
        </a:accent1>
        <a:accent2>
          <a:srgbClr val="F4BC72"/>
        </a:accent2>
        <a:accent3>
          <a:srgbClr val="FFFFFF"/>
        </a:accent3>
        <a:accent4>
          <a:srgbClr val="000000"/>
        </a:accent4>
        <a:accent5>
          <a:srgbClr val="CDE7BA"/>
        </a:accent5>
        <a:accent6>
          <a:srgbClr val="DDAA67"/>
        </a:accent6>
        <a:hlink>
          <a:srgbClr val="F18FAB"/>
        </a:hlink>
        <a:folHlink>
          <a:srgbClr val="84A3E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时尚健身模板 2">
        <a:dk1>
          <a:srgbClr val="000000"/>
        </a:dk1>
        <a:lt1>
          <a:srgbClr val="FFFFFF"/>
        </a:lt1>
        <a:dk2>
          <a:srgbClr val="EA9148"/>
        </a:dk2>
        <a:lt2>
          <a:srgbClr val="DED9CC"/>
        </a:lt2>
        <a:accent1>
          <a:srgbClr val="E878C8"/>
        </a:accent1>
        <a:accent2>
          <a:srgbClr val="7DD7E9"/>
        </a:accent2>
        <a:accent3>
          <a:srgbClr val="FFFFFF"/>
        </a:accent3>
        <a:accent4>
          <a:srgbClr val="000000"/>
        </a:accent4>
        <a:accent5>
          <a:srgbClr val="F2BEE0"/>
        </a:accent5>
        <a:accent6>
          <a:srgbClr val="71C3D3"/>
        </a:accent6>
        <a:hlink>
          <a:srgbClr val="98E8B3"/>
        </a:hlink>
        <a:folHlink>
          <a:srgbClr val="E6C68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时尚健身模板 3">
        <a:dk1>
          <a:srgbClr val="000000"/>
        </a:dk1>
        <a:lt1>
          <a:srgbClr val="FFFFFF"/>
        </a:lt1>
        <a:dk2>
          <a:srgbClr val="C889CD"/>
        </a:dk2>
        <a:lt2>
          <a:srgbClr val="DED9CC"/>
        </a:lt2>
        <a:accent1>
          <a:srgbClr val="72AFD8"/>
        </a:accent1>
        <a:accent2>
          <a:srgbClr val="80CAB1"/>
        </a:accent2>
        <a:accent3>
          <a:srgbClr val="FFFFFF"/>
        </a:accent3>
        <a:accent4>
          <a:srgbClr val="000000"/>
        </a:accent4>
        <a:accent5>
          <a:srgbClr val="BCD4E9"/>
        </a:accent5>
        <a:accent6>
          <a:srgbClr val="73B7A0"/>
        </a:accent6>
        <a:hlink>
          <a:srgbClr val="E1995D"/>
        </a:hlink>
        <a:folHlink>
          <a:srgbClr val="E5879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188</Paragraphs>
  <Slides>38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baseType="lpstr" size="48">
      <vt:lpstr>Arial</vt:lpstr>
      <vt:lpstr>Calibri</vt:lpstr>
      <vt:lpstr>宋体</vt:lpstr>
      <vt:lpstr>Wingdings</vt:lpstr>
      <vt:lpstr>楷体_GB2312</vt:lpstr>
      <vt:lpstr>微软雅黑</vt:lpstr>
      <vt:lpstr>黑体</vt:lpstr>
      <vt:lpstr>隶书</vt:lpstr>
      <vt:lpstr>Garamond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重生</vt:lpstr>
      <vt:lpstr>PowerPoint Presentation</vt:lpstr>
      <vt:lpstr>PowerPoint Presentation</vt:lpstr>
      <vt:lpstr>一、词汇概说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2024-09-16T04:02:11.164</cp:lastPrinted>
  <dcterms:created xsi:type="dcterms:W3CDTF">2024-09-15T20:02:11Z</dcterms:created>
  <dcterms:modified xsi:type="dcterms:W3CDTF">2024-09-15T20:02:13Z</dcterms:modified>
</cp:coreProperties>
</file>