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A15D303-11D6-44AF-8507-CBA398ED16E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11" name="PlaceHolder 1"/>
          <p:cNvSpPr>
            <a:spLocks noGrp="1"/>
          </p:cNvSpPr>
          <p:nvPr>
            <p:ph type="sldImg"/>
          </p:nvPr>
        </p:nvSpPr>
        <p:spPr>
          <a:xfrm>
            <a:off x="685800" y="1143000"/>
            <a:ext cx="5486040" cy="3085920"/>
          </a:xfrm>
          <a:prstGeom prst="rect">
            <a:avLst/>
          </a:prstGeom>
          <a:ln w="0">
            <a:noFill/>
          </a:ln>
        </p:spPr>
      </p:sp>
      <p:sp>
        <p:nvSpPr>
          <p:cNvPr id="111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1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14" name="PlaceHolder 1"/>
          <p:cNvSpPr>
            <a:spLocks noGrp="1"/>
          </p:cNvSpPr>
          <p:nvPr>
            <p:ph type="sldImg"/>
          </p:nvPr>
        </p:nvSpPr>
        <p:spPr>
          <a:xfrm>
            <a:off x="685800" y="1143000"/>
            <a:ext cx="5486040" cy="3085920"/>
          </a:xfrm>
          <a:prstGeom prst="rect">
            <a:avLst/>
          </a:prstGeom>
          <a:ln w="0">
            <a:noFill/>
          </a:ln>
        </p:spPr>
      </p:sp>
      <p:sp>
        <p:nvSpPr>
          <p:cNvPr id="111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1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17" name="PlaceHolder 1"/>
          <p:cNvSpPr>
            <a:spLocks noGrp="1"/>
          </p:cNvSpPr>
          <p:nvPr>
            <p:ph type="sldImg"/>
          </p:nvPr>
        </p:nvSpPr>
        <p:spPr>
          <a:xfrm>
            <a:off x="685800" y="1143000"/>
            <a:ext cx="5486040" cy="3085920"/>
          </a:xfrm>
          <a:prstGeom prst="rect">
            <a:avLst/>
          </a:prstGeom>
          <a:ln w="0">
            <a:noFill/>
          </a:ln>
        </p:spPr>
      </p:sp>
      <p:sp>
        <p:nvSpPr>
          <p:cNvPr id="111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1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0" name="PlaceHolder 1"/>
          <p:cNvSpPr>
            <a:spLocks noGrp="1"/>
          </p:cNvSpPr>
          <p:nvPr>
            <p:ph type="sldImg"/>
          </p:nvPr>
        </p:nvSpPr>
        <p:spPr>
          <a:xfrm>
            <a:off x="685800" y="1143000"/>
            <a:ext cx="5486040" cy="3085920"/>
          </a:xfrm>
          <a:prstGeom prst="rect">
            <a:avLst/>
          </a:prstGeom>
          <a:ln w="0">
            <a:noFill/>
          </a:ln>
        </p:spPr>
      </p:sp>
      <p:sp>
        <p:nvSpPr>
          <p:cNvPr id="112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2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3" name="PlaceHolder 1"/>
          <p:cNvSpPr>
            <a:spLocks noGrp="1"/>
          </p:cNvSpPr>
          <p:nvPr>
            <p:ph type="sldImg"/>
          </p:nvPr>
        </p:nvSpPr>
        <p:spPr>
          <a:xfrm>
            <a:off x="685800" y="1143000"/>
            <a:ext cx="5486040" cy="3085920"/>
          </a:xfrm>
          <a:prstGeom prst="rect">
            <a:avLst/>
          </a:prstGeom>
          <a:ln w="0">
            <a:noFill/>
          </a:ln>
        </p:spPr>
      </p:sp>
      <p:sp>
        <p:nvSpPr>
          <p:cNvPr id="112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2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 name="PlaceHolder 1"/>
          <p:cNvSpPr>
            <a:spLocks noGrp="1"/>
          </p:cNvSpPr>
          <p:nvPr>
            <p:ph type="sldImg"/>
          </p:nvPr>
        </p:nvSpPr>
        <p:spPr>
          <a:xfrm>
            <a:off x="685800" y="1143000"/>
            <a:ext cx="5486040" cy="3085920"/>
          </a:xfrm>
          <a:prstGeom prst="rect">
            <a:avLst/>
          </a:prstGeom>
          <a:ln w="0">
            <a:noFill/>
          </a:ln>
        </p:spPr>
      </p:sp>
      <p:sp>
        <p:nvSpPr>
          <p:cNvPr id="112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2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9" name="PlaceHolder 1"/>
          <p:cNvSpPr>
            <a:spLocks noGrp="1"/>
          </p:cNvSpPr>
          <p:nvPr>
            <p:ph type="sldImg"/>
          </p:nvPr>
        </p:nvSpPr>
        <p:spPr>
          <a:xfrm>
            <a:off x="685800" y="1143000"/>
            <a:ext cx="5486040" cy="3085920"/>
          </a:xfrm>
          <a:prstGeom prst="rect">
            <a:avLst/>
          </a:prstGeom>
          <a:ln w="0">
            <a:noFill/>
          </a:ln>
        </p:spPr>
      </p:sp>
      <p:sp>
        <p:nvSpPr>
          <p:cNvPr id="113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3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A38F80-0A7C-4FEC-8E70-5390BA2CA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9A5C3-BB59-47E5-B8AB-73D3ABF46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D061C4-FB23-40B8-A2BE-87501A1B31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AAD041-859E-4693-9CD1-861F32CC7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2C230B-F13C-4177-8337-33C118450A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394A1D-D41E-4014-9810-6DC20D87EE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928520-A2C4-4DE4-AE32-A4AE3B6EE8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734D4E-25E2-4DB0-A91E-73B0165350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E57AE9-F7D3-4089-848B-2451988A76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D5814-A114-43DE-A082-073FC30FE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E437D6-FE87-43CF-BA31-E4CF9B05A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C1B32E4-2838-494A-B536-39D73D73D2A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BEB53DD-F60E-41D0-A9DB-D3D47028E61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 Id="rId4"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7.png" /><Relationship Id="rId4"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1502121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232560" y="824400"/>
            <a:ext cx="8052120" cy="175788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公交驾驶员车厢服务</a:t>
            </a:r>
            <a:endParaRPr lang="en-US" sz="54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8049240" y="6261120"/>
            <a:ext cx="4063680" cy="51660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400" b="0" strike="noStrike" spc="-1">
                <a:solidFill>
                  <a:schemeClr val="dk1"/>
                </a:solidFill>
                <a:latin typeface="Arial"/>
                <a:ea typeface="微软雅黑"/>
              </a:rPr>
              <a:t>制作人：小无名老师</a:t>
            </a:r>
            <a:r>
              <a:rPr lang="en-US" sz="1400" b="0" strike="noStrike" spc="-1">
                <a:solidFill>
                  <a:schemeClr val="dk1"/>
                </a:solidFill>
                <a:latin typeface="Arial"/>
                <a:ea typeface="微软雅黑"/>
              </a:rPr>
              <a:t> </a:t>
            </a:r>
            <a:endParaRPr lang="en-US" sz="1400" b="0" strike="noStrike" spc="-1">
              <a:solidFill>
                <a:srgbClr val="000000"/>
              </a:solidFill>
              <a:latin typeface="Arial"/>
            </a:endParaRPr>
          </a:p>
          <a:p>
            <a:pPr defTabSz="914400">
              <a:lnSpc>
                <a:spcPct val="100000"/>
              </a:lnSpc>
            </a:pPr>
            <a:r>
              <a:rPr lang="zh-CN" sz="1400" b="0" strike="noStrike" spc="-1">
                <a:solidFill>
                  <a:schemeClr val="dk1"/>
                </a:solidFill>
                <a:latin typeface="Arial"/>
                <a:ea typeface="微软雅黑"/>
              </a:rPr>
              <a:t>时间：</a:t>
            </a:r>
            <a:r>
              <a:rPr lang="en-US" sz="1400" b="0" strike="noStrike" spc="-1">
                <a:solidFill>
                  <a:schemeClr val="dk1"/>
                </a:solidFill>
                <a:latin typeface="Arial"/>
                <a:ea typeface="微软雅黑"/>
              </a:rPr>
              <a:t>2024</a:t>
            </a:r>
            <a:r>
              <a:rPr lang="zh-CN" sz="1400" b="0" strike="noStrike" spc="-1">
                <a:solidFill>
                  <a:schemeClr val="dk1"/>
                </a:solidFill>
                <a:latin typeface="Arial"/>
                <a:ea typeface="微软雅黑"/>
              </a:rPr>
              <a:t>年</a:t>
            </a:r>
            <a:r>
              <a:rPr lang="en-US" sz="1400" b="0" strike="noStrike" spc="-1">
                <a:solidFill>
                  <a:schemeClr val="dk1"/>
                </a:solidFill>
                <a:latin typeface="Arial"/>
                <a:ea typeface="微软雅黑"/>
              </a:rPr>
              <a:t>X</a:t>
            </a:r>
            <a:r>
              <a:rPr lang="zh-CN" sz="1400" b="0" strike="noStrike" spc="-1">
                <a:solidFill>
                  <a:schemeClr val="dk1"/>
                </a:solidFill>
                <a:latin typeface="Arial"/>
                <a:ea typeface="微软雅黑"/>
              </a:rPr>
              <a:t>月</a:t>
            </a:r>
            <a:endParaRPr lang="en-US" sz="1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893520" y="79128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4400" b="1" strike="noStrike" spc="299">
                <a:solidFill>
                  <a:schemeClr val="dk1">
                    <a:lumMod val="85000"/>
                    <a:lumOff val="15000"/>
                  </a:schemeClr>
                </a:solidFill>
                <a:latin typeface="Arial"/>
                <a:ea typeface="微软雅黑"/>
              </a:rPr>
              <a:t>目</a:t>
            </a:r>
            <a:r>
              <a:rPr lang="en-US" sz="4400" b="1" strike="noStrike" spc="299">
                <a:solidFill>
                  <a:schemeClr val="dk1">
                    <a:lumMod val="85000"/>
                    <a:lumOff val="15000"/>
                  </a:schemeClr>
                </a:solidFill>
                <a:latin typeface="Arial"/>
                <a:ea typeface="微软雅黑"/>
              </a:rPr>
              <a:t>  录</a:t>
            </a:r>
            <a:endParaRPr lang="en-US" sz="4400" b="0" strike="noStrike" spc="-1">
              <a:solidFill>
                <a:schemeClr val="dk1"/>
              </a:solidFill>
              <a:latin typeface="Arial"/>
            </a:endParaRPr>
          </a:p>
        </p:txBody>
      </p:sp>
      <p:sp>
        <p:nvSpPr>
          <p:cNvPr id="76" name="content"/>
          <p:cNvSpPr/>
          <p:nvPr/>
        </p:nvSpPr>
        <p:spPr>
          <a:xfrm>
            <a:off x="4817160" y="1851120"/>
            <a:ext cx="707220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公交驾驶员车厢服务简介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公交驾驶员车厢服务技巧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公交驾驶员车厢服务案例分析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公交驾驶员车厢服务改进策略</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公交驾驶员车厢服务的未来发展方向</a:t>
            </a:r>
            <a:endParaRPr lang="en-US" sz="2400" b="0" strike="noStrike" spc="-1">
              <a:solidFill>
                <a:srgbClr val="000000"/>
              </a:solidFill>
              <a:latin typeface="Arial"/>
            </a:endParaRPr>
          </a:p>
          <a:p>
            <a:pPr defTabSz="914400">
              <a:lnSpc>
                <a:spcPct val="100000"/>
              </a:lnSpc>
              <a:tabLst>
                <a:tab pos="0"/>
              </a:tabLst>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1234440" y="14364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公交驾驶员车厢服务简介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82" name="Group 14"/>
          <p:cNvGrpSpPr/>
          <p:nvPr/>
        </p:nvGrpSpPr>
        <p:grpSpPr>
          <a:xfrm>
            <a:off x="248400" y="290160"/>
            <a:ext cx="576360" cy="474840"/>
            <a:chOff x="248400" y="290160"/>
            <a:chExt cx="576360" cy="474840"/>
          </a:xfrm>
        </p:grpSpPr>
        <p:sp>
          <p:nvSpPr>
            <p:cNvPr id="83"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5"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6"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7"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8"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9"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1"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2"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3"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4"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5"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6"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7"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8"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9"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1"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2"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103"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服务定义及重要性</a:t>
            </a:r>
            <a:endParaRPr lang="en-US" sz="2200" b="0" strike="noStrike" spc="-1">
              <a:solidFill>
                <a:srgbClr val="000000"/>
              </a:solidFill>
              <a:latin typeface="Arial"/>
            </a:endParaRPr>
          </a:p>
        </p:txBody>
      </p:sp>
      <p:sp>
        <p:nvSpPr>
          <p:cNvPr id="104"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公交驾驶员车厢服务是指公交车驾驶员在行驶过程中为乘客提供的各种服务，包括信息咨询、安全保障、乘车指引等。这种服务对乘客的出行体验和公交公司形象至关重要。</a:t>
            </a:r>
            <a:endParaRPr lang="en-US" sz="1400" b="0" strike="noStrike" spc="-1">
              <a:solidFill>
                <a:srgbClr val="000000"/>
              </a:solidFill>
              <a:latin typeface="Arial"/>
            </a:endParaRPr>
          </a:p>
        </p:txBody>
      </p:sp>
      <p:sp>
        <p:nvSpPr>
          <p:cNvPr id="105"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公交驾驶员车厢服务内容</a:t>
            </a:r>
            <a:endParaRPr lang="en-US" sz="3600" b="0" strike="noStrike" spc="-1">
              <a:solidFill>
                <a:schemeClr val="dk1"/>
              </a:solidFill>
              <a:latin typeface="Arial"/>
            </a:endParaRPr>
          </a:p>
        </p:txBody>
      </p:sp>
      <p:sp>
        <p:nvSpPr>
          <p:cNvPr id="107"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指导乘客行进方向</a:t>
            </a:r>
            <a:endParaRPr lang="en-US" sz="1600" b="0" strike="noStrike" spc="-1">
              <a:solidFill>
                <a:srgbClr val="000000"/>
              </a:solidFill>
              <a:latin typeface="Arial"/>
            </a:endParaRPr>
          </a:p>
        </p:txBody>
      </p:sp>
      <p:sp>
        <p:nvSpPr>
          <p:cNvPr id="108"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路线信息</a:t>
            </a:r>
            <a:endParaRPr lang="en-US" sz="2000" b="0" strike="noStrike" spc="-1">
              <a:solidFill>
                <a:srgbClr val="000000"/>
              </a:solidFill>
              <a:latin typeface="Arial"/>
            </a:endParaRPr>
          </a:p>
        </p:txBody>
      </p:sp>
      <p:sp>
        <p:nvSpPr>
          <p:cNvPr id="109"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帮助乘客了解购票方式</a:t>
            </a:r>
            <a:endParaRPr lang="en-US" sz="1600" b="0" strike="noStrike" spc="-1">
              <a:solidFill>
                <a:srgbClr val="000000"/>
              </a:solidFill>
              <a:latin typeface="Arial"/>
            </a:endParaRPr>
          </a:p>
        </p:txBody>
      </p:sp>
      <p:sp>
        <p:nvSpPr>
          <p:cNvPr id="110"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车票购买指导</a:t>
            </a:r>
            <a:endParaRPr lang="en-US" sz="2000" b="0" strike="noStrike" spc="-1">
              <a:solidFill>
                <a:srgbClr val="000000"/>
              </a:solidFill>
              <a:latin typeface="Arial"/>
            </a:endParaRPr>
          </a:p>
        </p:txBody>
      </p:sp>
      <p:sp>
        <p:nvSpPr>
          <p:cNvPr id="111"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为残疾乘客提供帮助</a:t>
            </a:r>
            <a:endParaRPr lang="en-US" sz="1600" b="0" strike="noStrike" spc="-1">
              <a:solidFill>
                <a:srgbClr val="000000"/>
              </a:solidFill>
              <a:latin typeface="Arial"/>
            </a:endParaRPr>
          </a:p>
        </p:txBody>
      </p:sp>
      <p:sp>
        <p:nvSpPr>
          <p:cNvPr id="112"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残疾人辅助</a:t>
            </a:r>
            <a:endParaRPr lang="en-US" sz="2000" b="0" strike="noStrike" spc="-1">
              <a:solidFill>
                <a:srgbClr val="000000"/>
              </a:solidFill>
              <a:latin typeface="Arial"/>
            </a:endParaRPr>
          </a:p>
        </p:txBody>
      </p:sp>
      <p:sp>
        <p:nvSpPr>
          <p:cNvPr id="113"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14"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115" name="组合 37"/>
          <p:cNvGrpSpPr/>
          <p:nvPr/>
        </p:nvGrpSpPr>
        <p:grpSpPr>
          <a:xfrm>
            <a:off x="483840" y="6200640"/>
            <a:ext cx="11235600" cy="158400"/>
            <a:chOff x="483840" y="6200640"/>
            <a:chExt cx="11235600" cy="158400"/>
          </a:xfrm>
        </p:grpSpPr>
        <p:sp>
          <p:nvSpPr>
            <p:cNvPr id="116"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17"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18"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19"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20"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21"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22"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23" name="Group 14"/>
          <p:cNvGrpSpPr/>
          <p:nvPr/>
        </p:nvGrpSpPr>
        <p:grpSpPr>
          <a:xfrm>
            <a:off x="248400" y="290160"/>
            <a:ext cx="576360" cy="474840"/>
            <a:chOff x="248400" y="290160"/>
            <a:chExt cx="576360" cy="474840"/>
          </a:xfrm>
        </p:grpSpPr>
        <p:sp>
          <p:nvSpPr>
            <p:cNvPr id="12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服务标准</a:t>
            </a:r>
            <a:endParaRPr lang="en-US" sz="3600" b="0" strike="noStrike" spc="-1">
              <a:solidFill>
                <a:schemeClr val="dk1"/>
              </a:solidFill>
              <a:latin typeface="Arial"/>
            </a:endParaRPr>
          </a:p>
        </p:txBody>
      </p:sp>
      <p:sp>
        <p:nvSpPr>
          <p:cNvPr id="14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对乘客热情有礼</a:t>
            </a:r>
            <a:endParaRPr lang="en-US" sz="1400" b="0" strike="noStrike" spc="-1">
              <a:solidFill>
                <a:srgbClr val="000000"/>
              </a:solidFill>
              <a:latin typeface="Arial"/>
            </a:endParaRPr>
          </a:p>
        </p:txBody>
      </p:sp>
      <p:sp>
        <p:nvSpPr>
          <p:cNvPr id="14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服务态度友好</a:t>
            </a:r>
            <a:endParaRPr lang="en-US" sz="2000" b="0" strike="noStrike" spc="-1">
              <a:solidFill>
                <a:srgbClr val="000000"/>
              </a:solidFill>
              <a:latin typeface="Arial"/>
            </a:endParaRPr>
          </a:p>
        </p:txBody>
      </p:sp>
      <p:sp>
        <p:nvSpPr>
          <p:cNvPr id="14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能够及时处理各种问题</a:t>
            </a:r>
            <a:endParaRPr lang="en-US" sz="1400" b="0" strike="noStrike" spc="-1">
              <a:solidFill>
                <a:srgbClr val="000000"/>
              </a:solidFill>
              <a:latin typeface="Arial"/>
            </a:endParaRPr>
          </a:p>
        </p:txBody>
      </p:sp>
      <p:sp>
        <p:nvSpPr>
          <p:cNvPr id="15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解决问题能力强</a:t>
            </a:r>
            <a:endParaRPr lang="en-US" sz="2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与乘客交流准确清晰</a:t>
            </a:r>
            <a:endParaRPr lang="en-US" sz="1400" b="0" strike="noStrike" spc="-1">
              <a:solidFill>
                <a:srgbClr val="000000"/>
              </a:solidFill>
              <a:latin typeface="Arial"/>
            </a:endParaRPr>
          </a:p>
        </p:txBody>
      </p:sp>
      <p:sp>
        <p:nvSpPr>
          <p:cNvPr id="15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沟通清晰</a:t>
            </a:r>
            <a:endParaRPr lang="en-US" sz="2000" b="0" strike="noStrike" spc="-1">
              <a:solidFill>
                <a:srgbClr val="000000"/>
              </a:solidFill>
              <a:latin typeface="Arial"/>
            </a:endParaRPr>
          </a:p>
        </p:txBody>
      </p:sp>
      <p:grpSp>
        <p:nvGrpSpPr>
          <p:cNvPr id="154" name="Group 14"/>
          <p:cNvGrpSpPr/>
          <p:nvPr/>
        </p:nvGrpSpPr>
        <p:grpSpPr>
          <a:xfrm>
            <a:off x="248400" y="290160"/>
            <a:ext cx="576360" cy="474840"/>
            <a:chOff x="248400" y="290160"/>
            <a:chExt cx="576360" cy="474840"/>
          </a:xfrm>
        </p:grpSpPr>
        <p:sp>
          <p:nvSpPr>
            <p:cNvPr id="155"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6"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7"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8"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59"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0"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1"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2"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3"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4"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5"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6"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7"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8"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9"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0"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1"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2"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3"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4"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175" name="Picture 3"/>
          <p:cNvSpPr/>
          <p:nvPr/>
        </p:nvSpPr>
        <p:spPr>
          <a:xfrm>
            <a:off x="8206920" y="818640"/>
            <a:ext cx="2970000" cy="2970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服务对公交行业的意义</a:t>
            </a:r>
            <a:endParaRPr lang="en-US" sz="3600" b="0" strike="noStrike" spc="-1">
              <a:solidFill>
                <a:schemeClr val="dk1"/>
              </a:solidFill>
              <a:latin typeface="Arial"/>
            </a:endParaRPr>
          </a:p>
        </p:txBody>
      </p:sp>
      <p:sp>
        <p:nvSpPr>
          <p:cNvPr id="177"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增加乘客使用公交意愿</a:t>
            </a:r>
            <a:endParaRPr lang="en-US" sz="2000" b="0" strike="noStrike" spc="-1">
              <a:solidFill>
                <a:srgbClr val="000000"/>
              </a:solidFill>
              <a:latin typeface="Arial"/>
            </a:endParaRPr>
          </a:p>
        </p:txBody>
      </p:sp>
      <p:sp>
        <p:nvSpPr>
          <p:cNvPr id="179"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改善出行方式</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促进公共交通发展</a:t>
            </a:r>
            <a:endParaRPr lang="en-US" sz="1600" b="0" strike="noStrike" spc="-1">
              <a:solidFill>
                <a:srgbClr val="000000"/>
              </a:solidFill>
              <a:latin typeface="Arial"/>
            </a:endParaRPr>
          </a:p>
        </p:txBody>
      </p:sp>
      <p:sp>
        <p:nvSpPr>
          <p:cNvPr id="180"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促进公交行业发展</a:t>
            </a:r>
            <a:endParaRPr lang="en-US" sz="2000" b="0" strike="noStrike" spc="-1">
              <a:solidFill>
                <a:srgbClr val="000000"/>
              </a:solidFill>
              <a:latin typeface="Arial"/>
            </a:endParaRPr>
          </a:p>
        </p:txBody>
      </p:sp>
      <p:sp>
        <p:nvSpPr>
          <p:cNvPr id="182"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提升行业形象</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吸引更多乘客</a:t>
            </a:r>
            <a:endParaRPr lang="en-US" sz="1600" b="0" strike="noStrike" spc="-1">
              <a:solidFill>
                <a:srgbClr val="000000"/>
              </a:solidFill>
              <a:latin typeface="Arial"/>
            </a:endParaRPr>
          </a:p>
        </p:txBody>
      </p:sp>
      <p:sp>
        <p:nvSpPr>
          <p:cNvPr id="183"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5"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86"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提高乘客满意度</a:t>
            </a:r>
            <a:endParaRPr lang="en-US" sz="2000" b="0" strike="noStrike" spc="-1">
              <a:solidFill>
                <a:srgbClr val="000000"/>
              </a:solidFill>
              <a:latin typeface="Arial"/>
            </a:endParaRPr>
          </a:p>
        </p:txBody>
      </p:sp>
      <p:sp>
        <p:nvSpPr>
          <p:cNvPr id="188"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增强用户体验</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提升服务水平</a:t>
            </a:r>
            <a:endParaRPr lang="en-US" sz="1600" b="0" strike="noStrike" spc="-1">
              <a:solidFill>
                <a:srgbClr val="000000"/>
              </a:solidFill>
              <a:latin typeface="Arial"/>
            </a:endParaRPr>
          </a:p>
        </p:txBody>
      </p:sp>
      <p:grpSp>
        <p:nvGrpSpPr>
          <p:cNvPr id="189" name="组合 37"/>
          <p:cNvGrpSpPr/>
          <p:nvPr/>
        </p:nvGrpSpPr>
        <p:grpSpPr>
          <a:xfrm>
            <a:off x="483840" y="6292800"/>
            <a:ext cx="11235600" cy="158400"/>
            <a:chOff x="483840" y="6292800"/>
            <a:chExt cx="11235600" cy="158400"/>
          </a:xfrm>
        </p:grpSpPr>
        <p:sp>
          <p:nvSpPr>
            <p:cNvPr id="190" name="AutoShape 5"/>
            <p:cNvSpPr/>
            <p:nvPr/>
          </p:nvSpPr>
          <p:spPr>
            <a:xfrm>
              <a:off x="2499480" y="632844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91" name="AutoShape 6"/>
            <p:cNvSpPr/>
            <p:nvPr/>
          </p:nvSpPr>
          <p:spPr>
            <a:xfrm>
              <a:off x="483840" y="632844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92" name="AutoShape 7"/>
            <p:cNvSpPr/>
            <p:nvPr/>
          </p:nvSpPr>
          <p:spPr>
            <a:xfrm>
              <a:off x="1375920" y="629280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93" name="AutoShape 8"/>
            <p:cNvSpPr/>
            <p:nvPr/>
          </p:nvSpPr>
          <p:spPr>
            <a:xfrm>
              <a:off x="1607040" y="629928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94" name="AutoShape 9"/>
            <p:cNvSpPr/>
            <p:nvPr/>
          </p:nvSpPr>
          <p:spPr>
            <a:xfrm>
              <a:off x="1827000" y="630612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95" name="AutoShape 10"/>
            <p:cNvSpPr/>
            <p:nvPr/>
          </p:nvSpPr>
          <p:spPr>
            <a:xfrm>
              <a:off x="2027520" y="631260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96" name="AutoShape 11"/>
            <p:cNvSpPr/>
            <p:nvPr/>
          </p:nvSpPr>
          <p:spPr>
            <a:xfrm>
              <a:off x="2224440" y="630684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97" name="Group 14"/>
          <p:cNvGrpSpPr/>
          <p:nvPr/>
        </p:nvGrpSpPr>
        <p:grpSpPr>
          <a:xfrm>
            <a:off x="248400" y="290160"/>
            <a:ext cx="576360" cy="474840"/>
            <a:chOff x="248400" y="290160"/>
            <a:chExt cx="576360" cy="474840"/>
          </a:xfrm>
        </p:grpSpPr>
        <p:sp>
          <p:nvSpPr>
            <p:cNvPr id="198"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9"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0"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1"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2"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3"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4"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5"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6"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7"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8"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9"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0"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1"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2"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3"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4"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5"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6"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7"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18"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19"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综上所述，公交驾驶员车厢服务在提高乘客满意度、增加乘客使用公交意愿和促进公交行业发展方面具有重要意义。公交公司应重视公交驾驶员的培训和服务质量，不断提升服务水平，以提升行业竞争力。</a:t>
            </a:r>
            <a:endParaRPr lang="en-US" sz="1600" b="0" strike="noStrike" spc="-1">
              <a:solidFill>
                <a:srgbClr val="000000"/>
              </a:solidFill>
              <a:latin typeface="Arial"/>
            </a:endParaRPr>
          </a:p>
        </p:txBody>
      </p:sp>
      <p:grpSp>
        <p:nvGrpSpPr>
          <p:cNvPr id="220" name="Group 14"/>
          <p:cNvGrpSpPr/>
          <p:nvPr/>
        </p:nvGrpSpPr>
        <p:grpSpPr>
          <a:xfrm>
            <a:off x="248400" y="290160"/>
            <a:ext cx="576360" cy="474840"/>
            <a:chOff x="248400" y="290160"/>
            <a:chExt cx="576360" cy="474840"/>
          </a:xfrm>
        </p:grpSpPr>
        <p:sp>
          <p:nvSpPr>
            <p:cNvPr id="22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2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pic>
        <p:nvPicPr>
          <p:cNvPr id="241" name="图片 6"/>
          <p:cNvPicPr/>
          <p:nvPr/>
        </p:nvPicPr>
        <p:blipFill>
          <a:blip r:embed="rId3"/>
          <a:stretch>
            <a:fillRect/>
          </a:stretch>
        </p:blipFill>
        <p:spPr>
          <a:xfrm>
            <a:off x="4114800" y="3943440"/>
            <a:ext cx="8076960" cy="291420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42" name="PlaceHolder 1"/>
          <p:cNvSpPr>
            <a:spLocks noGrp="1"/>
          </p:cNvSpPr>
          <p:nvPr>
            <p:ph/>
          </p:nvPr>
        </p:nvSpPr>
        <p:spPr>
          <a:xfrm>
            <a:off x="1234440" y="14364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4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公交驾驶员车厢服务技巧</a:t>
            </a:r>
            <a:endParaRPr lang="en-US" sz="3600" b="0" strike="noStrike" spc="-1">
              <a:solidFill>
                <a:schemeClr val="dk1"/>
              </a:solidFill>
              <a:latin typeface="Arial"/>
            </a:endParaRPr>
          </a:p>
        </p:txBody>
      </p:sp>
      <p:sp>
        <p:nvSpPr>
          <p:cNvPr id="24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45"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a:t>
            </a:r>
            <a:endParaRPr lang="en-US" sz="3600" b="0" strike="noStrike" spc="-1">
              <a:solidFill>
                <a:schemeClr val="dk1"/>
              </a:solidFill>
              <a:latin typeface="Arial"/>
            </a:endParaRPr>
          </a:p>
        </p:txBody>
      </p:sp>
      <p:sp>
        <p:nvSpPr>
          <p:cNvPr id="246"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7"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语言表达能力</a:t>
            </a:r>
            <a:endParaRPr lang="en-US" sz="2000" b="0" strike="noStrike" spc="-1">
              <a:solidFill>
                <a:srgbClr val="000000"/>
              </a:solidFill>
              <a:latin typeface="Arial"/>
            </a:endParaRPr>
          </a:p>
        </p:txBody>
      </p:sp>
      <p:sp>
        <p:nvSpPr>
          <p:cNvPr id="248"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清晰准确地表达车站信息</a:t>
            </a:r>
            <a:endParaRPr lang="en-US" sz="1600" b="0" strike="noStrike" spc="-1">
              <a:solidFill>
                <a:srgbClr val="000000"/>
              </a:solidFill>
              <a:latin typeface="Arial"/>
            </a:endParaRPr>
          </a:p>
        </p:txBody>
      </p:sp>
      <p:sp>
        <p:nvSpPr>
          <p:cNvPr id="249"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51"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52"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3"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54"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55"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6"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倾听能力</a:t>
            </a:r>
            <a:endParaRPr lang="en-US" sz="2000" b="0" strike="noStrike" spc="-1">
              <a:solidFill>
                <a:srgbClr val="000000"/>
              </a:solidFill>
              <a:latin typeface="Arial"/>
            </a:endParaRPr>
          </a:p>
        </p:txBody>
      </p:sp>
      <p:sp>
        <p:nvSpPr>
          <p:cNvPr id="257"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积极倾听乘客需求和建议</a:t>
            </a:r>
            <a:endParaRPr lang="en-US" sz="1600" b="0" strike="noStrike" spc="-1">
              <a:solidFill>
                <a:srgbClr val="000000"/>
              </a:solidFill>
              <a:latin typeface="Arial"/>
            </a:endParaRPr>
          </a:p>
        </p:txBody>
      </p:sp>
      <p:grpSp>
        <p:nvGrpSpPr>
          <p:cNvPr id="258" name="组合 37"/>
          <p:cNvGrpSpPr/>
          <p:nvPr/>
        </p:nvGrpSpPr>
        <p:grpSpPr>
          <a:xfrm>
            <a:off x="483840" y="6292800"/>
            <a:ext cx="11235600" cy="158400"/>
            <a:chOff x="483840" y="6292800"/>
            <a:chExt cx="11235600" cy="158400"/>
          </a:xfrm>
        </p:grpSpPr>
        <p:sp>
          <p:nvSpPr>
            <p:cNvPr id="259" name="AutoShape 5"/>
            <p:cNvSpPr/>
            <p:nvPr/>
          </p:nvSpPr>
          <p:spPr>
            <a:xfrm>
              <a:off x="2499480" y="632844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60" name="AutoShape 6"/>
            <p:cNvSpPr/>
            <p:nvPr/>
          </p:nvSpPr>
          <p:spPr>
            <a:xfrm>
              <a:off x="483840" y="632844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61" name="AutoShape 7"/>
            <p:cNvSpPr/>
            <p:nvPr/>
          </p:nvSpPr>
          <p:spPr>
            <a:xfrm>
              <a:off x="1375920" y="629280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62" name="AutoShape 8"/>
            <p:cNvSpPr/>
            <p:nvPr/>
          </p:nvSpPr>
          <p:spPr>
            <a:xfrm>
              <a:off x="1607040" y="629928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63" name="AutoShape 9"/>
            <p:cNvSpPr/>
            <p:nvPr/>
          </p:nvSpPr>
          <p:spPr>
            <a:xfrm>
              <a:off x="1827000" y="630612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64" name="AutoShape 10"/>
            <p:cNvSpPr/>
            <p:nvPr/>
          </p:nvSpPr>
          <p:spPr>
            <a:xfrm>
              <a:off x="2027520" y="631260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65" name="AutoShape 11"/>
            <p:cNvSpPr/>
            <p:nvPr/>
          </p:nvSpPr>
          <p:spPr>
            <a:xfrm>
              <a:off x="2224440" y="630684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266" name="Group 14"/>
          <p:cNvGrpSpPr/>
          <p:nvPr/>
        </p:nvGrpSpPr>
        <p:grpSpPr>
          <a:xfrm>
            <a:off x="248400" y="290160"/>
            <a:ext cx="576360" cy="474840"/>
            <a:chOff x="248400" y="290160"/>
            <a:chExt cx="576360" cy="474840"/>
          </a:xfrm>
        </p:grpSpPr>
        <p:sp>
          <p:nvSpPr>
            <p:cNvPr id="267"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8"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9"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0"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1"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2"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3"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4"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5"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6"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7"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8"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9"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0"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1"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2"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3"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4"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5"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86"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8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8"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89" name="Group 14"/>
          <p:cNvGrpSpPr/>
          <p:nvPr/>
        </p:nvGrpSpPr>
        <p:grpSpPr>
          <a:xfrm>
            <a:off x="248400" y="290160"/>
            <a:ext cx="576360" cy="474840"/>
            <a:chOff x="248400" y="290160"/>
            <a:chExt cx="576360" cy="474840"/>
          </a:xfrm>
        </p:grpSpPr>
        <p:sp>
          <p:nvSpPr>
            <p:cNvPr id="290"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1"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2"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3"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4"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5"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6"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7"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8"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99"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0"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1"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2"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3"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4"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5"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6"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7"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8"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9"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310"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紧急处理技巧</a:t>
            </a:r>
            <a:endParaRPr lang="en-US" sz="2200" b="0" strike="noStrike" spc="-1">
              <a:solidFill>
                <a:srgbClr val="000000"/>
              </a:solidFill>
              <a:latin typeface="Arial"/>
            </a:endParaRPr>
          </a:p>
        </p:txBody>
      </p:sp>
      <p:sp>
        <p:nvSpPr>
          <p:cNvPr id="311"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在紧急情况下，公交驾驶员需要冷静应对，采取有效措施保障乘客和车辆安全。具备逃生救援和急救知识至关重要。</a:t>
            </a:r>
            <a:endParaRPr lang="en-US" sz="1400" b="0" strike="noStrike" spc="-1">
              <a:solidFill>
                <a:srgbClr val="000000"/>
              </a:solidFill>
              <a:latin typeface="Arial"/>
            </a:endParaRPr>
          </a:p>
        </p:txBody>
      </p:sp>
      <p:sp>
        <p:nvSpPr>
          <p:cNvPr id="312"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313"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服务细节把控</a:t>
            </a:r>
            <a:endParaRPr lang="en-US" sz="3600" b="0" strike="noStrike" spc="-1">
              <a:solidFill>
                <a:schemeClr val="dk1"/>
              </a:solidFill>
              <a:latin typeface="Arial"/>
            </a:endParaRPr>
          </a:p>
        </p:txBody>
      </p:sp>
      <p:sp>
        <p:nvSpPr>
          <p:cNvPr id="314"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定期清洁车厢，保持整洁舒适的乘车环境</a:t>
            </a:r>
            <a:endParaRPr lang="en-US" sz="1600" b="0" strike="noStrike" spc="-1">
              <a:solidFill>
                <a:srgbClr val="000000"/>
              </a:solidFill>
              <a:latin typeface="Arial"/>
            </a:endParaRPr>
          </a:p>
        </p:txBody>
      </p:sp>
      <p:sp>
        <p:nvSpPr>
          <p:cNvPr id="315"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车内卫生</a:t>
            </a:r>
            <a:endParaRPr lang="en-US" sz="2000" b="0" strike="noStrike" spc="-1">
              <a:solidFill>
                <a:srgbClr val="000000"/>
              </a:solidFill>
              <a:latin typeface="Arial"/>
            </a:endParaRPr>
          </a:p>
        </p:txBody>
      </p:sp>
      <p:sp>
        <p:nvSpPr>
          <p:cNvPr id="316"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检查车辆设备，确保运行安全可靠</a:t>
            </a:r>
            <a:endParaRPr lang="en-US" sz="1600" b="0" strike="noStrike" spc="-1">
              <a:solidFill>
                <a:srgbClr val="000000"/>
              </a:solidFill>
              <a:latin typeface="Arial"/>
            </a:endParaRPr>
          </a:p>
        </p:txBody>
      </p:sp>
      <p:sp>
        <p:nvSpPr>
          <p:cNvPr id="317"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车辆安全</a:t>
            </a:r>
            <a:endParaRPr lang="en-US" sz="2000" b="0" strike="noStrike" spc="-1">
              <a:solidFill>
                <a:srgbClr val="000000"/>
              </a:solidFill>
              <a:latin typeface="Arial"/>
            </a:endParaRPr>
          </a:p>
        </p:txBody>
      </p:sp>
      <p:sp>
        <p:nvSpPr>
          <p:cNvPr id="318"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提供礼貌周到的引导，帮助乘客顺利乘车下车</a:t>
            </a:r>
            <a:endParaRPr lang="en-US" sz="1600" b="0" strike="noStrike" spc="-1">
              <a:solidFill>
                <a:srgbClr val="000000"/>
              </a:solidFill>
              <a:latin typeface="Arial"/>
            </a:endParaRPr>
          </a:p>
        </p:txBody>
      </p:sp>
      <p:sp>
        <p:nvSpPr>
          <p:cNvPr id="319"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乘客引导</a:t>
            </a:r>
            <a:endParaRPr lang="en-US" sz="2000" b="0" strike="noStrike" spc="-1">
              <a:solidFill>
                <a:srgbClr val="000000"/>
              </a:solidFill>
              <a:latin typeface="Arial"/>
            </a:endParaRPr>
          </a:p>
        </p:txBody>
      </p:sp>
      <p:sp>
        <p:nvSpPr>
          <p:cNvPr id="320"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合理安排座位，照顾弱势群体乘客</a:t>
            </a:r>
            <a:endParaRPr lang="en-US" sz="1600" b="0" strike="noStrike" spc="-1">
              <a:solidFill>
                <a:srgbClr val="000000"/>
              </a:solidFill>
              <a:latin typeface="Arial"/>
            </a:endParaRPr>
          </a:p>
        </p:txBody>
      </p:sp>
      <p:sp>
        <p:nvSpPr>
          <p:cNvPr id="321"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座位管理</a:t>
            </a:r>
            <a:endParaRPr lang="en-US" sz="2000" b="0" strike="noStrike" spc="-1">
              <a:solidFill>
                <a:srgbClr val="000000"/>
              </a:solidFill>
              <a:latin typeface="Arial"/>
            </a:endParaRPr>
          </a:p>
        </p:txBody>
      </p:sp>
      <p:grpSp>
        <p:nvGrpSpPr>
          <p:cNvPr id="322" name="组合 37"/>
          <p:cNvGrpSpPr/>
          <p:nvPr/>
        </p:nvGrpSpPr>
        <p:grpSpPr>
          <a:xfrm>
            <a:off x="483840" y="6200640"/>
            <a:ext cx="11235600" cy="158400"/>
            <a:chOff x="483840" y="6200640"/>
            <a:chExt cx="11235600" cy="158400"/>
          </a:xfrm>
        </p:grpSpPr>
        <p:sp>
          <p:nvSpPr>
            <p:cNvPr id="323"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24"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25"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26"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27"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28"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29"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330" name="Group 14"/>
          <p:cNvGrpSpPr/>
          <p:nvPr/>
        </p:nvGrpSpPr>
        <p:grpSpPr>
          <a:xfrm>
            <a:off x="248400" y="290160"/>
            <a:ext cx="576360" cy="474840"/>
            <a:chOff x="248400" y="290160"/>
            <a:chExt cx="576360" cy="474840"/>
          </a:xfrm>
        </p:grpSpPr>
        <p:sp>
          <p:nvSpPr>
            <p:cNvPr id="33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3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351"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安全意识培养</a:t>
            </a:r>
            <a:endParaRPr lang="en-US" sz="3600" b="0" strike="noStrike" spc="-1">
              <a:solidFill>
                <a:schemeClr val="dk1"/>
              </a:solidFill>
              <a:latin typeface="Arial"/>
            </a:endParaRPr>
          </a:p>
        </p:txBody>
      </p:sp>
      <p:sp>
        <p:nvSpPr>
          <p:cNvPr id="35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积极排除安全隐患，提高事故预防意识</a:t>
            </a:r>
            <a:endParaRPr lang="en-US" sz="1400" b="0" strike="noStrike" spc="-1">
              <a:solidFill>
                <a:srgbClr val="000000"/>
              </a:solidFill>
              <a:latin typeface="Arial"/>
            </a:endParaRPr>
          </a:p>
        </p:txBody>
      </p:sp>
      <p:sp>
        <p:nvSpPr>
          <p:cNvPr id="35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事故预防</a:t>
            </a:r>
            <a:endParaRPr lang="en-US" sz="2000" b="0" strike="noStrike" spc="-1">
              <a:solidFill>
                <a:srgbClr val="000000"/>
              </a:solidFill>
              <a:latin typeface="Arial"/>
            </a:endParaRPr>
          </a:p>
        </p:txBody>
      </p:sp>
      <p:sp>
        <p:nvSpPr>
          <p:cNvPr id="35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5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5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定期检查车况，确保安全行驶</a:t>
            </a:r>
            <a:endParaRPr lang="en-US" sz="1400" b="0" strike="noStrike" spc="-1">
              <a:solidFill>
                <a:srgbClr val="000000"/>
              </a:solidFill>
              <a:latin typeface="Arial"/>
            </a:endParaRPr>
          </a:p>
        </p:txBody>
      </p:sp>
      <p:sp>
        <p:nvSpPr>
          <p:cNvPr id="35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车辆检查</a:t>
            </a:r>
            <a:endParaRPr lang="en-US" sz="2000" b="0" strike="noStrike" spc="-1">
              <a:solidFill>
                <a:srgbClr val="000000"/>
              </a:solidFill>
              <a:latin typeface="Arial"/>
            </a:endParaRPr>
          </a:p>
        </p:txBody>
      </p:sp>
      <p:sp>
        <p:nvSpPr>
          <p:cNvPr id="3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5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熟悉应对措施，有效处理紧急情况</a:t>
            </a:r>
            <a:endParaRPr lang="en-US" sz="1400" b="0" strike="noStrike" spc="-1">
              <a:solidFill>
                <a:srgbClr val="000000"/>
              </a:solidFill>
              <a:latin typeface="Arial"/>
            </a:endParaRPr>
          </a:p>
        </p:txBody>
      </p:sp>
      <p:sp>
        <p:nvSpPr>
          <p:cNvPr id="36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紧急情况处理</a:t>
            </a:r>
            <a:endParaRPr lang="en-US" sz="2000" b="0" strike="noStrike" spc="-1">
              <a:solidFill>
                <a:srgbClr val="000000"/>
              </a:solidFill>
              <a:latin typeface="Arial"/>
            </a:endParaRPr>
          </a:p>
        </p:txBody>
      </p:sp>
      <p:grpSp>
        <p:nvGrpSpPr>
          <p:cNvPr id="361" name="Group 14"/>
          <p:cNvGrpSpPr/>
          <p:nvPr/>
        </p:nvGrpSpPr>
        <p:grpSpPr>
          <a:xfrm>
            <a:off x="248400" y="290160"/>
            <a:ext cx="576360" cy="474840"/>
            <a:chOff x="248400" y="290160"/>
            <a:chExt cx="576360" cy="474840"/>
          </a:xfrm>
        </p:grpSpPr>
        <p:sp>
          <p:nvSpPr>
            <p:cNvPr id="36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382" name="Picture 3"/>
          <p:cNvSpPr/>
          <p:nvPr/>
        </p:nvSpPr>
        <p:spPr>
          <a:xfrm>
            <a:off x="8206920" y="818640"/>
            <a:ext cx="2970000" cy="2970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383"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384"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公交驾驶员车厢服务技巧的掌握对于提升服务质量和乘车体验至关重要。良好的沟通技巧、紧急处理能力、服务细节把控和安全意识培养是成为优秀驾驶员的必备要素。</a:t>
            </a:r>
            <a:endParaRPr lang="en-US" sz="1600" b="0" strike="noStrike" spc="-1">
              <a:solidFill>
                <a:srgbClr val="000000"/>
              </a:solidFill>
              <a:latin typeface="Arial"/>
            </a:endParaRPr>
          </a:p>
        </p:txBody>
      </p:sp>
      <p:grpSp>
        <p:nvGrpSpPr>
          <p:cNvPr id="385" name="Group 14"/>
          <p:cNvGrpSpPr/>
          <p:nvPr/>
        </p:nvGrpSpPr>
        <p:grpSpPr>
          <a:xfrm>
            <a:off x="248400" y="290160"/>
            <a:ext cx="576360" cy="474840"/>
            <a:chOff x="248400" y="290160"/>
            <a:chExt cx="576360" cy="474840"/>
          </a:xfrm>
        </p:grpSpPr>
        <p:sp>
          <p:nvSpPr>
            <p:cNvPr id="386"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7"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8"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9"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0"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1"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2"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3"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4"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5"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6"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7"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8"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9"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0"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1"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2"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3"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4"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5"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pic>
        <p:nvPicPr>
          <p:cNvPr id="406" name="图片 6"/>
          <p:cNvPicPr/>
          <p:nvPr/>
        </p:nvPicPr>
        <p:blipFill>
          <a:blip r:embed="rId3"/>
          <a:stretch>
            <a:fillRect/>
          </a:stretch>
        </p:blipFill>
        <p:spPr>
          <a:xfrm>
            <a:off x="4114800" y="3943440"/>
            <a:ext cx="8076960" cy="2914200"/>
          </a:xfrm>
          <a:prstGeom prst="rect">
            <a:avLst/>
          </a:prstGeom>
          <a:ln w="0">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07" name="PlaceHolder 1"/>
          <p:cNvSpPr>
            <a:spLocks noGrp="1"/>
          </p:cNvSpPr>
          <p:nvPr>
            <p:ph/>
          </p:nvPr>
        </p:nvSpPr>
        <p:spPr>
          <a:xfrm>
            <a:off x="1234440" y="14364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40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公交驾驶员车厢服务案例分析</a:t>
            </a:r>
            <a:endParaRPr lang="en-US" sz="3600" b="0" strike="noStrike" spc="-1">
              <a:solidFill>
                <a:schemeClr val="dk1"/>
              </a:solidFill>
              <a:latin typeface="Arial"/>
            </a:endParaRPr>
          </a:p>
        </p:txBody>
      </p:sp>
      <p:sp>
        <p:nvSpPr>
          <p:cNvPr id="4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1"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12" name="Group 14"/>
          <p:cNvGrpSpPr/>
          <p:nvPr/>
        </p:nvGrpSpPr>
        <p:grpSpPr>
          <a:xfrm>
            <a:off x="248400" y="290160"/>
            <a:ext cx="576360" cy="474840"/>
            <a:chOff x="248400" y="290160"/>
            <a:chExt cx="576360" cy="474840"/>
          </a:xfrm>
        </p:grpSpPr>
        <p:sp>
          <p:nvSpPr>
            <p:cNvPr id="413"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4"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5"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6"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7"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8"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9"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0"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1"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2"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3"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4"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5"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6"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7"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8"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9"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0"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1"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2"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433"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热心服务</a:t>
            </a:r>
            <a:endParaRPr lang="en-US" sz="2200" b="0" strike="noStrike" spc="-1">
              <a:solidFill>
                <a:srgbClr val="000000"/>
              </a:solidFill>
              <a:latin typeface="Arial"/>
            </a:endParaRPr>
          </a:p>
        </p:txBody>
      </p:sp>
      <p:sp>
        <p:nvSpPr>
          <p:cNvPr id="434"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这个案例中，我们介绍一位热心服务的公交驾驶员。他总是微笑着迎接乘客上车，主动为乘客提供帮助，对每个乘客都保持礼貌并询问他们的需求。这种热情周到的服务态度让乘客感受到温暖和舒适，提高了乘客对公交服务的满意度。</a:t>
            </a:r>
            <a:endParaRPr lang="en-US" sz="1400" b="0" strike="noStrike" spc="-1">
              <a:solidFill>
                <a:srgbClr val="000000"/>
              </a:solidFill>
              <a:latin typeface="Arial"/>
            </a:endParaRPr>
          </a:p>
        </p:txBody>
      </p:sp>
      <p:sp>
        <p:nvSpPr>
          <p:cNvPr id="435"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436"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紧急处理能力</a:t>
            </a:r>
            <a:endParaRPr lang="en-US" sz="3600" b="0" strike="noStrike" spc="-1">
              <a:solidFill>
                <a:schemeClr val="dk1"/>
              </a:solidFill>
              <a:latin typeface="Arial"/>
            </a:endParaRPr>
          </a:p>
        </p:txBody>
      </p:sp>
      <p:sp>
        <p:nvSpPr>
          <p:cNvPr id="437"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在紧急情况下迅速作出反应，保障乘客安全</a:t>
            </a:r>
            <a:endParaRPr lang="en-US" sz="1600" b="0" strike="noStrike" spc="-1">
              <a:solidFill>
                <a:srgbClr val="000000"/>
              </a:solidFill>
              <a:latin typeface="Arial"/>
            </a:endParaRPr>
          </a:p>
        </p:txBody>
      </p:sp>
      <p:sp>
        <p:nvSpPr>
          <p:cNvPr id="438"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快速反应</a:t>
            </a:r>
            <a:endParaRPr lang="en-US" sz="2000" b="0" strike="noStrike" spc="-1">
              <a:solidFill>
                <a:srgbClr val="000000"/>
              </a:solidFill>
              <a:latin typeface="Arial"/>
            </a:endParaRPr>
          </a:p>
        </p:txBody>
      </p:sp>
      <p:sp>
        <p:nvSpPr>
          <p:cNvPr id="439"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面对突发状况保持冷静，有效组织乘客疏散</a:t>
            </a:r>
            <a:endParaRPr lang="en-US" sz="1600" b="0" strike="noStrike" spc="-1">
              <a:solidFill>
                <a:srgbClr val="000000"/>
              </a:solidFill>
              <a:latin typeface="Arial"/>
            </a:endParaRPr>
          </a:p>
        </p:txBody>
      </p:sp>
      <p:sp>
        <p:nvSpPr>
          <p:cNvPr id="440"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冷静应对</a:t>
            </a:r>
            <a:endParaRPr lang="en-US" sz="2000" b="0" strike="noStrike" spc="-1">
              <a:solidFill>
                <a:srgbClr val="000000"/>
              </a:solidFill>
              <a:latin typeface="Arial"/>
            </a:endParaRPr>
          </a:p>
        </p:txBody>
      </p:sp>
      <p:sp>
        <p:nvSpPr>
          <p:cNvPr id="441"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当出现问题时及时采取救援措施，确保乘客安全</a:t>
            </a:r>
            <a:endParaRPr lang="en-US" sz="1600" b="0" strike="noStrike" spc="-1">
              <a:solidFill>
                <a:srgbClr val="000000"/>
              </a:solidFill>
              <a:latin typeface="Arial"/>
            </a:endParaRPr>
          </a:p>
        </p:txBody>
      </p:sp>
      <p:sp>
        <p:nvSpPr>
          <p:cNvPr id="442"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有效救援</a:t>
            </a:r>
            <a:endParaRPr lang="en-US" sz="2000" b="0" strike="noStrike" spc="-1">
              <a:solidFill>
                <a:srgbClr val="000000"/>
              </a:solidFill>
              <a:latin typeface="Arial"/>
            </a:endParaRPr>
          </a:p>
        </p:txBody>
      </p:sp>
      <p:sp>
        <p:nvSpPr>
          <p:cNvPr id="443"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444"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grpSp>
        <p:nvGrpSpPr>
          <p:cNvPr id="445" name="组合 37"/>
          <p:cNvGrpSpPr/>
          <p:nvPr/>
        </p:nvGrpSpPr>
        <p:grpSpPr>
          <a:xfrm>
            <a:off x="483840" y="6200640"/>
            <a:ext cx="11235600" cy="158400"/>
            <a:chOff x="483840" y="6200640"/>
            <a:chExt cx="11235600" cy="158400"/>
          </a:xfrm>
        </p:grpSpPr>
        <p:sp>
          <p:nvSpPr>
            <p:cNvPr id="446"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47"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48"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49"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0"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1"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2"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453" name="Group 14"/>
          <p:cNvGrpSpPr/>
          <p:nvPr/>
        </p:nvGrpSpPr>
        <p:grpSpPr>
          <a:xfrm>
            <a:off x="248400" y="290160"/>
            <a:ext cx="576360" cy="474840"/>
            <a:chOff x="248400" y="290160"/>
            <a:chExt cx="576360" cy="474840"/>
          </a:xfrm>
        </p:grpSpPr>
        <p:sp>
          <p:nvSpPr>
            <p:cNvPr id="45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5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7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75"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76" name="Group 14"/>
          <p:cNvGrpSpPr/>
          <p:nvPr/>
        </p:nvGrpSpPr>
        <p:grpSpPr>
          <a:xfrm>
            <a:off x="248400" y="290160"/>
            <a:ext cx="576360" cy="474840"/>
            <a:chOff x="248400" y="290160"/>
            <a:chExt cx="576360" cy="474840"/>
          </a:xfrm>
        </p:grpSpPr>
        <p:sp>
          <p:nvSpPr>
            <p:cNvPr id="477"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8"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9"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0"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1"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2"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3"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4"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5"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6"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7"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8"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89"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0"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1"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2"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3"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4"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5"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96"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497"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服务细节把控</a:t>
            </a:r>
            <a:endParaRPr lang="en-US" sz="2200" b="0" strike="noStrike" spc="-1">
              <a:solidFill>
                <a:srgbClr val="000000"/>
              </a:solidFill>
              <a:latin typeface="Arial"/>
            </a:endParaRPr>
          </a:p>
        </p:txBody>
      </p:sp>
      <p:sp>
        <p:nvSpPr>
          <p:cNvPr id="498"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这位公交驾驶员注重服务细节，他在整个服务过程中都会注意乘客的需求并尽力满足。例如，提前通知乘客下一站是什么，注意帮助行动不便的乘客上下车等，这些小细节让乘客感受到贴心的服务，增强了对公交驾驶员的信任和好感。</a:t>
            </a:r>
            <a:endParaRPr lang="en-US" sz="1400" b="0" strike="noStrike" spc="-1">
              <a:solidFill>
                <a:srgbClr val="000000"/>
              </a:solidFill>
              <a:latin typeface="Arial"/>
            </a:endParaRPr>
          </a:p>
        </p:txBody>
      </p:sp>
      <p:sp>
        <p:nvSpPr>
          <p:cNvPr id="499"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500"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安全意识培养</a:t>
            </a:r>
            <a:endParaRPr lang="en-US" sz="3600" b="0" strike="noStrike" spc="-1">
              <a:solidFill>
                <a:schemeClr val="dk1"/>
              </a:solidFill>
              <a:latin typeface="Arial"/>
            </a:endParaRPr>
          </a:p>
        </p:txBody>
      </p:sp>
      <p:sp>
        <p:nvSpPr>
          <p:cNvPr id="501"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02"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安全设备检查</a:t>
            </a:r>
            <a:endParaRPr lang="en-US" sz="2000" b="0" strike="noStrike" spc="-1">
              <a:solidFill>
                <a:srgbClr val="000000"/>
              </a:solidFill>
              <a:latin typeface="Arial"/>
            </a:endParaRPr>
          </a:p>
        </p:txBody>
      </p:sp>
      <p:sp>
        <p:nvSpPr>
          <p:cNvPr id="503"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定期检查车辆安全设备，确保安全意识从点滴做起</a:t>
            </a:r>
            <a:endParaRPr lang="en-US" sz="1600" b="0" strike="noStrike" spc="-1">
              <a:solidFill>
                <a:srgbClr val="000000"/>
              </a:solidFill>
              <a:latin typeface="Arial"/>
            </a:endParaRPr>
          </a:p>
        </p:txBody>
      </p:sp>
      <p:sp>
        <p:nvSpPr>
          <p:cNvPr id="504"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05"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应急预案</a:t>
            </a:r>
            <a:endParaRPr lang="en-US" sz="2000" b="0" strike="noStrike" spc="-1">
              <a:solidFill>
                <a:srgbClr val="000000"/>
              </a:solidFill>
              <a:latin typeface="Arial"/>
            </a:endParaRPr>
          </a:p>
        </p:txBody>
      </p:sp>
      <p:sp>
        <p:nvSpPr>
          <p:cNvPr id="506"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掌握各类紧急情况的应对预案，保障乘客安全</a:t>
            </a:r>
            <a:endParaRPr lang="en-US" sz="1600" b="0" strike="noStrike" spc="-1">
              <a:solidFill>
                <a:srgbClr val="000000"/>
              </a:solidFill>
              <a:latin typeface="Arial"/>
            </a:endParaRPr>
          </a:p>
        </p:txBody>
      </p:sp>
      <p:sp>
        <p:nvSpPr>
          <p:cNvPr id="507"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08"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509"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510"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11"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定期培训</a:t>
            </a:r>
            <a:endParaRPr lang="en-US" sz="2000" b="0" strike="noStrike" spc="-1">
              <a:solidFill>
                <a:srgbClr val="000000"/>
              </a:solidFill>
              <a:latin typeface="Arial"/>
            </a:endParaRPr>
          </a:p>
        </p:txBody>
      </p:sp>
      <p:sp>
        <p:nvSpPr>
          <p:cNvPr id="512"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接受安全意识方面的定期培训，不断提升应对危险能力</a:t>
            </a:r>
            <a:endParaRPr lang="en-US" sz="1600" b="0" strike="noStrike" spc="-1">
              <a:solidFill>
                <a:srgbClr val="000000"/>
              </a:solidFill>
              <a:latin typeface="Arial"/>
            </a:endParaRPr>
          </a:p>
        </p:txBody>
      </p:sp>
      <p:grpSp>
        <p:nvGrpSpPr>
          <p:cNvPr id="513" name="组合 37"/>
          <p:cNvGrpSpPr/>
          <p:nvPr/>
        </p:nvGrpSpPr>
        <p:grpSpPr>
          <a:xfrm>
            <a:off x="483840" y="6292800"/>
            <a:ext cx="11235600" cy="158400"/>
            <a:chOff x="483840" y="6292800"/>
            <a:chExt cx="11235600" cy="158400"/>
          </a:xfrm>
        </p:grpSpPr>
        <p:sp>
          <p:nvSpPr>
            <p:cNvPr id="514" name="AutoShape 5"/>
            <p:cNvSpPr/>
            <p:nvPr/>
          </p:nvSpPr>
          <p:spPr>
            <a:xfrm>
              <a:off x="2499480" y="632844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15" name="AutoShape 6"/>
            <p:cNvSpPr/>
            <p:nvPr/>
          </p:nvSpPr>
          <p:spPr>
            <a:xfrm>
              <a:off x="483840" y="632844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16" name="AutoShape 7"/>
            <p:cNvSpPr/>
            <p:nvPr/>
          </p:nvSpPr>
          <p:spPr>
            <a:xfrm>
              <a:off x="1375920" y="629280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17" name="AutoShape 8"/>
            <p:cNvSpPr/>
            <p:nvPr/>
          </p:nvSpPr>
          <p:spPr>
            <a:xfrm>
              <a:off x="1607040" y="629928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18" name="AutoShape 9"/>
            <p:cNvSpPr/>
            <p:nvPr/>
          </p:nvSpPr>
          <p:spPr>
            <a:xfrm>
              <a:off x="1827000" y="630612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19" name="AutoShape 10"/>
            <p:cNvSpPr/>
            <p:nvPr/>
          </p:nvSpPr>
          <p:spPr>
            <a:xfrm>
              <a:off x="2027520" y="631260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20" name="AutoShape 11"/>
            <p:cNvSpPr/>
            <p:nvPr/>
          </p:nvSpPr>
          <p:spPr>
            <a:xfrm>
              <a:off x="2224440" y="630684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521" name="Group 14"/>
          <p:cNvGrpSpPr/>
          <p:nvPr/>
        </p:nvGrpSpPr>
        <p:grpSpPr>
          <a:xfrm>
            <a:off x="248400" y="290160"/>
            <a:ext cx="576360" cy="474840"/>
            <a:chOff x="248400" y="290160"/>
            <a:chExt cx="576360" cy="474840"/>
          </a:xfrm>
        </p:grpSpPr>
        <p:sp>
          <p:nvSpPr>
            <p:cNvPr id="52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542"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543"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通过以上案例分析，我们可以看到，优秀的公交驾驶员不仅需要有过硬的驾驶技能，更需要具备热心服务、紧急处理能力、服务细节把控和安全意识培养等多方面能力。这些案例为我们提供了借鉴和学习，希望能促进公交驾驶员队伍整体素质的提升，为乘客提供更加优质的服务。</a:t>
            </a:r>
            <a:endParaRPr lang="en-US" sz="1600" b="0" strike="noStrike" spc="-1">
              <a:solidFill>
                <a:srgbClr val="000000"/>
              </a:solidFill>
              <a:latin typeface="Arial"/>
            </a:endParaRPr>
          </a:p>
        </p:txBody>
      </p:sp>
      <p:grpSp>
        <p:nvGrpSpPr>
          <p:cNvPr id="544" name="Group 14"/>
          <p:cNvGrpSpPr/>
          <p:nvPr/>
        </p:nvGrpSpPr>
        <p:grpSpPr>
          <a:xfrm>
            <a:off x="248400" y="290160"/>
            <a:ext cx="576360" cy="474840"/>
            <a:chOff x="248400" y="290160"/>
            <a:chExt cx="576360" cy="474840"/>
          </a:xfrm>
        </p:grpSpPr>
        <p:sp>
          <p:nvSpPr>
            <p:cNvPr id="545"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6"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7"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8"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9"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0"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1"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2"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3"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4"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5"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6"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7"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8"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9"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0"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1"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2"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3"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4"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pic>
        <p:nvPicPr>
          <p:cNvPr id="565" name="图片 6"/>
          <p:cNvPicPr/>
          <p:nvPr/>
        </p:nvPicPr>
        <p:blipFill>
          <a:blip r:embed="rId3"/>
          <a:stretch>
            <a:fillRect/>
          </a:stretch>
        </p:blipFill>
        <p:spPr>
          <a:xfrm>
            <a:off x="4114800" y="3943440"/>
            <a:ext cx="8076960" cy="2914200"/>
          </a:xfrm>
          <a:prstGeom prst="rect">
            <a:avLst/>
          </a:prstGeom>
          <a:ln w="0">
            <a:noFill/>
          </a:ln>
        </p:spPr>
      </p:pic>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https://d.book118.com/816150212112010101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公交驾驶员车厢服务</vt:lpstr>
      <vt:lpstr>目  录</vt:lpstr>
      <vt:lpstr>第一章 公交驾驶员车厢服务简介</vt:lpstr>
      <vt:lpstr> </vt:lpstr>
      <vt:lpstr>公交驾驶员车厢服务内容</vt:lpstr>
      <vt:lpstr>服务标准</vt:lpstr>
      <vt:lpstr>服务对公交行业的意义</vt:lpstr>
      <vt:lpstr>总结</vt:lpstr>
      <vt:lpstr>第2章 公交驾驶员车厢服务技巧</vt:lpstr>
      <vt:lpstr>沟通技巧</vt:lpstr>
      <vt:lpstr> </vt:lpstr>
      <vt:lpstr>服务细节把控</vt:lpstr>
      <vt:lpstr>安全意识培养</vt:lpstr>
      <vt:lpstr>总结</vt:lpstr>
      <vt:lpstr>第3章 公交驾驶员车厢服务案例分析</vt:lpstr>
      <vt:lpstr> </vt:lpstr>
      <vt:lpstr>紧急处理能力</vt:lpstr>
      <vt:lpstr> </vt:lpstr>
      <vt:lpstr>安全意识培养</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2024-09-25T21:45:28.168</cp:lastPrinted>
  <dcterms:created xsi:type="dcterms:W3CDTF">2024-09-25T13:45:28Z</dcterms:created>
  <dcterms:modified xsi:type="dcterms:W3CDTF">2024-09-25T13:45:30Z</dcterms:modified>
</cp:coreProperties>
</file>