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527A0-A680-4459-901B-53CBC11A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7362D-5AF7-4D86-9A7E-50EE13F6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95A13-1038-4AEB-B8DF-BAE12C0C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7897B-670F-4164-B5A3-28AD750FA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02320B-2452-4F5D-9078-A203AF627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CD141-C0AE-4A1A-A0AC-10B135F26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E6A4C-348F-4DDC-B6F4-ED4F33EDC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1ACB1-C1C7-4B16-88FB-E35C98CC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75AD4-DF20-4A1B-A199-44B5EE37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F4EC2-CA07-472D-970F-AF0CFA767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AEDAC-A227-44E3-8F86-84E31737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26706" y="1617968"/>
            <a:ext cx="5935345" cy="1659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6303258" y="1394814"/>
            <a:ext cx="5242560" cy="2194560"/>
          </a:xfrm>
          <a:custGeom>
            <a:rect l="l" t="t" r="r" b="b"/>
            <a:pathLst>
              <a:path w="5242559" h="2194560">
                <a:moveTo>
                  <a:pt x="365767" y="2194560"/>
                </a:moveTo>
                <a:lnTo>
                  <a:pt x="319884" y="2191709"/>
                </a:lnTo>
                <a:lnTo>
                  <a:pt x="275704" y="2183388"/>
                </a:lnTo>
                <a:lnTo>
                  <a:pt x="233568" y="2169939"/>
                </a:lnTo>
                <a:lnTo>
                  <a:pt x="193817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0"/>
                </a:lnTo>
                <a:lnTo>
                  <a:pt x="11170" y="1918853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1"/>
                </a:lnTo>
                <a:lnTo>
                  <a:pt x="156797" y="65533"/>
                </a:lnTo>
                <a:lnTo>
                  <a:pt x="193818" y="42855"/>
                </a:lnTo>
                <a:lnTo>
                  <a:pt x="233569" y="24620"/>
                </a:lnTo>
                <a:lnTo>
                  <a:pt x="275706" y="11170"/>
                </a:lnTo>
                <a:lnTo>
                  <a:pt x="319886" y="2849"/>
                </a:lnTo>
                <a:lnTo>
                  <a:pt x="365766" y="0"/>
                </a:lnTo>
                <a:lnTo>
                  <a:pt x="4876793" y="0"/>
                </a:lnTo>
                <a:lnTo>
                  <a:pt x="4922672" y="2849"/>
                </a:lnTo>
                <a:lnTo>
                  <a:pt x="4966853" y="11170"/>
                </a:lnTo>
                <a:lnTo>
                  <a:pt x="5008990" y="24620"/>
                </a:lnTo>
                <a:lnTo>
                  <a:pt x="5048740" y="42855"/>
                </a:lnTo>
                <a:lnTo>
                  <a:pt x="5085762" y="65533"/>
                </a:lnTo>
                <a:lnTo>
                  <a:pt x="5119712" y="92311"/>
                </a:lnTo>
                <a:lnTo>
                  <a:pt x="5150247" y="122846"/>
                </a:lnTo>
                <a:lnTo>
                  <a:pt x="5177025" y="156796"/>
                </a:lnTo>
                <a:lnTo>
                  <a:pt x="5199703" y="193818"/>
                </a:lnTo>
                <a:lnTo>
                  <a:pt x="5217938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7" y="1918854"/>
                </a:lnTo>
                <a:lnTo>
                  <a:pt x="5217938" y="1960991"/>
                </a:lnTo>
                <a:lnTo>
                  <a:pt x="5199703" y="2000742"/>
                </a:lnTo>
                <a:lnTo>
                  <a:pt x="5177025" y="2037763"/>
                </a:lnTo>
                <a:lnTo>
                  <a:pt x="5150247" y="2071713"/>
                </a:lnTo>
                <a:lnTo>
                  <a:pt x="5119711" y="2102249"/>
                </a:lnTo>
                <a:lnTo>
                  <a:pt x="5085761" y="2129027"/>
                </a:lnTo>
                <a:lnTo>
                  <a:pt x="5048739" y="2151704"/>
                </a:lnTo>
                <a:lnTo>
                  <a:pt x="5008988" y="2169939"/>
                </a:lnTo>
                <a:lnTo>
                  <a:pt x="4966851" y="2183389"/>
                </a:lnTo>
                <a:lnTo>
                  <a:pt x="4922666" y="2191710"/>
                </a:lnTo>
                <a:lnTo>
                  <a:pt x="4876792" y="2194559"/>
                </a:lnTo>
                <a:lnTo>
                  <a:pt x="365767" y="219456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303258" y="3911004"/>
            <a:ext cx="5242560" cy="2194560"/>
          </a:xfrm>
          <a:custGeom>
            <a:rect l="l" t="t" r="r" b="b"/>
            <a:pathLst>
              <a:path w="5242559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6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1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2" y="122846"/>
                </a:lnTo>
                <a:lnTo>
                  <a:pt x="122847" y="92310"/>
                </a:lnTo>
                <a:lnTo>
                  <a:pt x="156797" y="65532"/>
                </a:lnTo>
                <a:lnTo>
                  <a:pt x="193819" y="42855"/>
                </a:lnTo>
                <a:lnTo>
                  <a:pt x="233570" y="24620"/>
                </a:lnTo>
                <a:lnTo>
                  <a:pt x="275707" y="11170"/>
                </a:lnTo>
                <a:lnTo>
                  <a:pt x="319888" y="2849"/>
                </a:lnTo>
                <a:lnTo>
                  <a:pt x="365766" y="0"/>
                </a:lnTo>
                <a:lnTo>
                  <a:pt x="4876793" y="0"/>
                </a:lnTo>
                <a:lnTo>
                  <a:pt x="4922673" y="2849"/>
                </a:lnTo>
                <a:lnTo>
                  <a:pt x="4966853" y="11171"/>
                </a:lnTo>
                <a:lnTo>
                  <a:pt x="5008990" y="24620"/>
                </a:lnTo>
                <a:lnTo>
                  <a:pt x="5048741" y="42855"/>
                </a:lnTo>
                <a:lnTo>
                  <a:pt x="5085762" y="65533"/>
                </a:lnTo>
                <a:lnTo>
                  <a:pt x="5119712" y="92311"/>
                </a:lnTo>
                <a:lnTo>
                  <a:pt x="5150248" y="122847"/>
                </a:lnTo>
                <a:lnTo>
                  <a:pt x="5177025" y="156796"/>
                </a:lnTo>
                <a:lnTo>
                  <a:pt x="5199703" y="193818"/>
                </a:lnTo>
                <a:lnTo>
                  <a:pt x="5217938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8" y="1960991"/>
                </a:lnTo>
                <a:lnTo>
                  <a:pt x="5199703" y="2000742"/>
                </a:lnTo>
                <a:lnTo>
                  <a:pt x="5177025" y="2037763"/>
                </a:lnTo>
                <a:lnTo>
                  <a:pt x="5150247" y="2071713"/>
                </a:lnTo>
                <a:lnTo>
                  <a:pt x="5119712" y="2102248"/>
                </a:lnTo>
                <a:lnTo>
                  <a:pt x="5085762" y="2129026"/>
                </a:lnTo>
                <a:lnTo>
                  <a:pt x="5048740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E6F1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715855" y="3911004"/>
            <a:ext cx="5242560" cy="2194560"/>
          </a:xfrm>
          <a:custGeom>
            <a:rect l="l" t="t" r="r" b="b"/>
            <a:pathLst>
              <a:path w="5242560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5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1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1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0"/>
                </a:lnTo>
                <a:lnTo>
                  <a:pt x="156797" y="65532"/>
                </a:lnTo>
                <a:lnTo>
                  <a:pt x="193819" y="42855"/>
                </a:lnTo>
                <a:lnTo>
                  <a:pt x="233570" y="24620"/>
                </a:lnTo>
                <a:lnTo>
                  <a:pt x="275707" y="11170"/>
                </a:lnTo>
                <a:lnTo>
                  <a:pt x="319888" y="2849"/>
                </a:lnTo>
                <a:lnTo>
                  <a:pt x="365766" y="0"/>
                </a:lnTo>
                <a:lnTo>
                  <a:pt x="4876792" y="0"/>
                </a:lnTo>
                <a:lnTo>
                  <a:pt x="4922673" y="2849"/>
                </a:lnTo>
                <a:lnTo>
                  <a:pt x="4966854" y="11171"/>
                </a:lnTo>
                <a:lnTo>
                  <a:pt x="5008991" y="24620"/>
                </a:lnTo>
                <a:lnTo>
                  <a:pt x="5048741" y="42855"/>
                </a:lnTo>
                <a:lnTo>
                  <a:pt x="5085763" y="65533"/>
                </a:lnTo>
                <a:lnTo>
                  <a:pt x="5119713" y="92311"/>
                </a:lnTo>
                <a:lnTo>
                  <a:pt x="5150248" y="122847"/>
                </a:lnTo>
                <a:lnTo>
                  <a:pt x="5177026" y="156796"/>
                </a:lnTo>
                <a:lnTo>
                  <a:pt x="5199704" y="193818"/>
                </a:lnTo>
                <a:lnTo>
                  <a:pt x="5217939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9" y="1960991"/>
                </a:lnTo>
                <a:lnTo>
                  <a:pt x="5199704" y="2000742"/>
                </a:lnTo>
                <a:lnTo>
                  <a:pt x="5177026" y="2037763"/>
                </a:lnTo>
                <a:lnTo>
                  <a:pt x="5150248" y="2071713"/>
                </a:lnTo>
                <a:lnTo>
                  <a:pt x="5119712" y="2102248"/>
                </a:lnTo>
                <a:lnTo>
                  <a:pt x="5085763" y="2129026"/>
                </a:lnTo>
                <a:lnTo>
                  <a:pt x="5048741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715855" y="1378941"/>
            <a:ext cx="5242560" cy="2194560"/>
          </a:xfrm>
          <a:custGeom>
            <a:rect l="l" t="t" r="r" b="b"/>
            <a:pathLst>
              <a:path w="5242560" h="2194560">
                <a:moveTo>
                  <a:pt x="4876792" y="2194560"/>
                </a:moveTo>
                <a:lnTo>
                  <a:pt x="365767" y="2194560"/>
                </a:lnTo>
                <a:lnTo>
                  <a:pt x="319886" y="2191710"/>
                </a:lnTo>
                <a:lnTo>
                  <a:pt x="275705" y="2183389"/>
                </a:lnTo>
                <a:lnTo>
                  <a:pt x="233569" y="2169939"/>
                </a:lnTo>
                <a:lnTo>
                  <a:pt x="193818" y="2151704"/>
                </a:lnTo>
                <a:lnTo>
                  <a:pt x="156796" y="2129026"/>
                </a:lnTo>
                <a:lnTo>
                  <a:pt x="122846" y="2102248"/>
                </a:lnTo>
                <a:lnTo>
                  <a:pt x="92311" y="2071713"/>
                </a:lnTo>
                <a:lnTo>
                  <a:pt x="65533" y="2037763"/>
                </a:lnTo>
                <a:lnTo>
                  <a:pt x="42855" y="2000741"/>
                </a:lnTo>
                <a:lnTo>
                  <a:pt x="24620" y="1960990"/>
                </a:lnTo>
                <a:lnTo>
                  <a:pt x="11170" y="1918854"/>
                </a:lnTo>
                <a:lnTo>
                  <a:pt x="2849" y="1874673"/>
                </a:lnTo>
                <a:lnTo>
                  <a:pt x="0" y="1828793"/>
                </a:lnTo>
                <a:lnTo>
                  <a:pt x="0" y="365767"/>
                </a:lnTo>
                <a:lnTo>
                  <a:pt x="2849" y="319886"/>
                </a:lnTo>
                <a:lnTo>
                  <a:pt x="11170" y="275705"/>
                </a:lnTo>
                <a:lnTo>
                  <a:pt x="24620" y="233568"/>
                </a:lnTo>
                <a:lnTo>
                  <a:pt x="42855" y="193817"/>
                </a:lnTo>
                <a:lnTo>
                  <a:pt x="65533" y="156796"/>
                </a:lnTo>
                <a:lnTo>
                  <a:pt x="92311" y="122846"/>
                </a:lnTo>
                <a:lnTo>
                  <a:pt x="122847" y="92311"/>
                </a:lnTo>
                <a:lnTo>
                  <a:pt x="156797" y="65533"/>
                </a:lnTo>
                <a:lnTo>
                  <a:pt x="193818" y="42855"/>
                </a:lnTo>
                <a:lnTo>
                  <a:pt x="233569" y="24620"/>
                </a:lnTo>
                <a:lnTo>
                  <a:pt x="275706" y="11170"/>
                </a:lnTo>
                <a:lnTo>
                  <a:pt x="319886" y="2849"/>
                </a:lnTo>
                <a:lnTo>
                  <a:pt x="365766" y="0"/>
                </a:lnTo>
                <a:lnTo>
                  <a:pt x="4876792" y="0"/>
                </a:lnTo>
                <a:lnTo>
                  <a:pt x="4922673" y="2849"/>
                </a:lnTo>
                <a:lnTo>
                  <a:pt x="4966853" y="11170"/>
                </a:lnTo>
                <a:lnTo>
                  <a:pt x="5008990" y="24620"/>
                </a:lnTo>
                <a:lnTo>
                  <a:pt x="5048741" y="42855"/>
                </a:lnTo>
                <a:lnTo>
                  <a:pt x="5085763" y="65533"/>
                </a:lnTo>
                <a:lnTo>
                  <a:pt x="5119713" y="92311"/>
                </a:lnTo>
                <a:lnTo>
                  <a:pt x="5150248" y="122846"/>
                </a:lnTo>
                <a:lnTo>
                  <a:pt x="5177026" y="156796"/>
                </a:lnTo>
                <a:lnTo>
                  <a:pt x="5199704" y="193818"/>
                </a:lnTo>
                <a:lnTo>
                  <a:pt x="5217939" y="233569"/>
                </a:lnTo>
                <a:lnTo>
                  <a:pt x="5231388" y="275706"/>
                </a:lnTo>
                <a:lnTo>
                  <a:pt x="5239709" y="319886"/>
                </a:lnTo>
                <a:lnTo>
                  <a:pt x="5242559" y="365767"/>
                </a:lnTo>
                <a:lnTo>
                  <a:pt x="5242559" y="1828793"/>
                </a:lnTo>
                <a:lnTo>
                  <a:pt x="5239709" y="1874674"/>
                </a:lnTo>
                <a:lnTo>
                  <a:pt x="5231388" y="1918854"/>
                </a:lnTo>
                <a:lnTo>
                  <a:pt x="5217939" y="1960991"/>
                </a:lnTo>
                <a:lnTo>
                  <a:pt x="5199704" y="2000741"/>
                </a:lnTo>
                <a:lnTo>
                  <a:pt x="5177026" y="2037763"/>
                </a:lnTo>
                <a:lnTo>
                  <a:pt x="5150248" y="2071713"/>
                </a:lnTo>
                <a:lnTo>
                  <a:pt x="5119712" y="2102248"/>
                </a:lnTo>
                <a:lnTo>
                  <a:pt x="5085763" y="2129026"/>
                </a:lnTo>
                <a:lnTo>
                  <a:pt x="5048741" y="2151704"/>
                </a:lnTo>
                <a:lnTo>
                  <a:pt x="5008990" y="2169939"/>
                </a:lnTo>
                <a:lnTo>
                  <a:pt x="4966853" y="2183389"/>
                </a:lnTo>
                <a:lnTo>
                  <a:pt x="4922673" y="2191710"/>
                </a:lnTo>
                <a:lnTo>
                  <a:pt x="4876792" y="2194560"/>
                </a:lnTo>
                <a:close/>
              </a:path>
            </a:pathLst>
          </a:custGeom>
          <a:solidFill>
            <a:srgbClr val="E6F1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4914265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59AE93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5.png" /><Relationship Id="rId6" Type="http://schemas.openxmlformats.org/officeDocument/2006/relationships/image" Target="../media/image14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5.png" /><Relationship Id="rId6" Type="http://schemas.openxmlformats.org/officeDocument/2006/relationships/image" Target="../media/image14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11" Type="http://schemas.openxmlformats.org/officeDocument/2006/relationships/image" Target="../media/image19.png" /><Relationship Id="rId12" Type="http://schemas.openxmlformats.org/officeDocument/2006/relationships/image" Target="../media/image18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5.png" /><Relationship Id="rId8" Type="http://schemas.openxmlformats.org/officeDocument/2006/relationships/image" Target="../media/image14.png" /><Relationship Id="rId9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3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4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5.png" /><Relationship Id="rId6" Type="http://schemas.openxmlformats.org/officeDocument/2006/relationships/image" Target="../media/image14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52340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57199" y="1637376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赛迪医药行业报告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55907" y="1361747"/>
            <a:ext cx="41910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医药行业概述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医药行业政策环境分析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59AE93"/>
                </a:solidFill>
                <a:latin typeface="微软雅黑"/>
                <a:cs typeface="微软雅黑"/>
              </a:rPr>
              <a:t>医药行业市场分析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医药行业技术发展分析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医药行业竞争格局分析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59AE93"/>
                </a:solidFill>
                <a:latin typeface="微软雅黑"/>
                <a:cs typeface="微软雅黑"/>
              </a:rPr>
              <a:t>医药行业未来发展趋势与展望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CDE4CA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917" y="3170819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b="1" spc="-10">
                <a:solidFill>
                  <a:srgbClr val="00AF57"/>
                </a:solidFill>
                <a:latin typeface="微软雅黑"/>
                <a:cs typeface="微软雅黑"/>
              </a:rPr>
              <a:t>医药行业概述</a:t>
            </a:r>
            <a:endParaRPr sz="51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医药行业的定义与分类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4635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59AE93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59AE93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16257" y="2455446"/>
            <a:ext cx="3073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医药行业是指生产和销售药品、医疗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latin typeface="微软雅黑"/>
                <a:cs typeface="微软雅黑"/>
              </a:rPr>
              <a:t>器械、医疗服务和相关产品的行业。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59AE93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59AE93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根据产品类型和服务范围，医药行业可分为药品制造、医疗器械制造、医疗服务等多个子行业。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起步阶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72542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世纪初，随着制药技术的进步和抗生素的发现，医药行业开始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快速发展。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成长阶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72542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20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世纪中期以后，随着医疗保健需求的增长和制药技术的不断创新，医药行业进入高速成长期。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创新阶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段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72542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21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世纪以来，随着生物技术、基因疗法等新兴技术的发展，医药行业进入创新发展阶段，为人类健康提供了更多可能性。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医药行业的发展历程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69C8A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740400" cy="4108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latin typeface="微软雅黑"/>
                <a:cs typeface="微软雅黑"/>
              </a:rPr>
              <a:t>全球医药市场规模持续增长，目前已经超过万亿美元，成为全球最</a:t>
            </a:r>
            <a:r>
              <a:rPr sz="1500" spc="-10">
                <a:latin typeface="微软雅黑"/>
                <a:cs typeface="微软雅黑"/>
              </a:rPr>
              <a:t>大的产业之一。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增长趋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latin typeface="微软雅黑"/>
                <a:cs typeface="微软雅黑"/>
              </a:rPr>
              <a:t>随着人口老龄化、慢性病发病率上升以及医疗保健需求的增长，预计未来几年医药行业将继续保持稳定增长。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影响因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素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500" spc="-5">
                <a:latin typeface="微软雅黑"/>
                <a:cs typeface="微软雅黑"/>
              </a:rPr>
              <a:t>技术进步、政策环境、市场需求等是影响医药行业发展的重要因素。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F5FF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535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医药行业的市场规模与增长趋势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65976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00AF57"/>
                </a:solidFill>
              </a:rPr>
              <a:t>医药行业政策环境分析</a:t>
            </a:r>
            <a:endParaRPr sz="515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2B584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F5FFF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F5FF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F5FFF4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优化结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构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国家政策引导医药企业转型升级，淘汰落后产能，提高产业集中度，推动产业高质量发展。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扩大开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放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国家政策推动医药行业进一步开放，加强国际合作与交流，提升中国医药产业的国际竞</a:t>
            </a:r>
            <a:r>
              <a:rPr sz="1350" spc="-20">
                <a:latin typeface="微软雅黑"/>
                <a:cs typeface="微软雅黑"/>
              </a:rPr>
              <a:t>争力。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59AE93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59AE93"/>
                </a:solidFill>
                <a:latin typeface="微软雅黑"/>
                <a:cs typeface="微软雅黑"/>
              </a:rPr>
              <a:t>促进创</a:t>
            </a:r>
            <a:r>
              <a:rPr sz="2300" b="1" spc="-50">
                <a:solidFill>
                  <a:srgbClr val="59AE93"/>
                </a:solidFill>
                <a:latin typeface="微软雅黑"/>
                <a:cs typeface="微软雅黑"/>
              </a:rPr>
              <a:t>新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国家政策鼓励医药企业加大研发投入，推动创新药物研发，提升产业创新能力。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DEEFE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国家政策对医药行业的影响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31630" y="1383703"/>
            <a:ext cx="3798570" cy="4156710"/>
            <a:chOff x="731630" y="1383703"/>
            <a:chExt cx="3798570" cy="4156710"/>
          </a:xfrm>
        </p:grpSpPr>
        <p:sp>
          <p:nvSpPr>
            <p:cNvPr id="3" name="object 3"/>
            <p:cNvSpPr/>
            <p:nvPr/>
          </p:nvSpPr>
          <p:spPr>
            <a:xfrm>
              <a:off x="731630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7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2" y="0"/>
                  </a:lnTo>
                  <a:lnTo>
                    <a:pt x="2137357" y="12699"/>
                  </a:lnTo>
                  <a:close/>
                </a:path>
                <a:path w="3798570" h="3797300">
                  <a:moveTo>
                    <a:pt x="2230274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9" y="12699"/>
                  </a:lnTo>
                  <a:lnTo>
                    <a:pt x="2230274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4" y="3759200"/>
                  </a:lnTo>
                  <a:lnTo>
                    <a:pt x="1212736" y="3670300"/>
                  </a:lnTo>
                  <a:lnTo>
                    <a:pt x="1170410" y="3644900"/>
                  </a:lnTo>
                  <a:lnTo>
                    <a:pt x="1128592" y="3632200"/>
                  </a:lnTo>
                  <a:lnTo>
                    <a:pt x="1087300" y="3606800"/>
                  </a:lnTo>
                  <a:lnTo>
                    <a:pt x="1046545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4" y="3505200"/>
                  </a:lnTo>
                  <a:lnTo>
                    <a:pt x="851344" y="3479800"/>
                  </a:lnTo>
                  <a:lnTo>
                    <a:pt x="814119" y="3454400"/>
                  </a:lnTo>
                  <a:lnTo>
                    <a:pt x="777531" y="3429000"/>
                  </a:lnTo>
                  <a:lnTo>
                    <a:pt x="741595" y="3403600"/>
                  </a:lnTo>
                  <a:lnTo>
                    <a:pt x="706326" y="3365500"/>
                  </a:lnTo>
                  <a:lnTo>
                    <a:pt x="671737" y="3340100"/>
                  </a:lnTo>
                  <a:lnTo>
                    <a:pt x="637844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5" y="3225800"/>
                  </a:lnTo>
                  <a:lnTo>
                    <a:pt x="509503" y="3187700"/>
                  </a:lnTo>
                  <a:lnTo>
                    <a:pt x="479298" y="3149600"/>
                  </a:lnTo>
                  <a:lnTo>
                    <a:pt x="449873" y="3124200"/>
                  </a:lnTo>
                  <a:lnTo>
                    <a:pt x="421242" y="3086100"/>
                  </a:lnTo>
                  <a:lnTo>
                    <a:pt x="393421" y="3048000"/>
                  </a:lnTo>
                  <a:lnTo>
                    <a:pt x="366422" y="3009900"/>
                  </a:lnTo>
                  <a:lnTo>
                    <a:pt x="340261" y="2971800"/>
                  </a:lnTo>
                  <a:lnTo>
                    <a:pt x="314951" y="2946400"/>
                  </a:lnTo>
                  <a:lnTo>
                    <a:pt x="290507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4" y="2743200"/>
                  </a:lnTo>
                  <a:lnTo>
                    <a:pt x="181772" y="2705100"/>
                  </a:lnTo>
                  <a:lnTo>
                    <a:pt x="162822" y="2667000"/>
                  </a:lnTo>
                  <a:lnTo>
                    <a:pt x="144837" y="2616200"/>
                  </a:lnTo>
                  <a:lnTo>
                    <a:pt x="127832" y="2578100"/>
                  </a:lnTo>
                  <a:lnTo>
                    <a:pt x="111821" y="2540000"/>
                  </a:lnTo>
                  <a:lnTo>
                    <a:pt x="96818" y="2489200"/>
                  </a:lnTo>
                  <a:lnTo>
                    <a:pt x="82837" y="2451100"/>
                  </a:lnTo>
                  <a:lnTo>
                    <a:pt x="69893" y="2400300"/>
                  </a:lnTo>
                  <a:lnTo>
                    <a:pt x="58000" y="2362200"/>
                  </a:lnTo>
                  <a:lnTo>
                    <a:pt x="47171" y="2311400"/>
                  </a:lnTo>
                  <a:lnTo>
                    <a:pt x="37423" y="2273300"/>
                  </a:lnTo>
                  <a:lnTo>
                    <a:pt x="28768" y="2222500"/>
                  </a:lnTo>
                  <a:lnTo>
                    <a:pt x="21220" y="2171700"/>
                  </a:lnTo>
                  <a:lnTo>
                    <a:pt x="14795" y="2133600"/>
                  </a:lnTo>
                  <a:lnTo>
                    <a:pt x="9506" y="2082800"/>
                  </a:lnTo>
                  <a:lnTo>
                    <a:pt x="5367" y="2032000"/>
                  </a:lnTo>
                  <a:lnTo>
                    <a:pt x="2394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2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7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6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7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6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2" y="507999"/>
                  </a:lnTo>
                  <a:lnTo>
                    <a:pt x="3226073" y="533399"/>
                  </a:lnTo>
                  <a:lnTo>
                    <a:pt x="3257796" y="571499"/>
                  </a:lnTo>
                  <a:lnTo>
                    <a:pt x="3288768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9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8" y="1041399"/>
                  </a:lnTo>
                  <a:lnTo>
                    <a:pt x="3616499" y="1079499"/>
                  </a:lnTo>
                  <a:lnTo>
                    <a:pt x="3635450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5" y="1892300"/>
                  </a:lnTo>
                  <a:lnTo>
                    <a:pt x="3797673" y="1943100"/>
                  </a:lnTo>
                  <a:lnTo>
                    <a:pt x="3795878" y="1993900"/>
                  </a:lnTo>
                  <a:lnTo>
                    <a:pt x="3792905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5" y="2222500"/>
                  </a:lnTo>
                  <a:lnTo>
                    <a:pt x="3760850" y="2273300"/>
                  </a:lnTo>
                  <a:lnTo>
                    <a:pt x="3751101" y="2311400"/>
                  </a:lnTo>
                  <a:lnTo>
                    <a:pt x="3740273" y="2362200"/>
                  </a:lnTo>
                  <a:lnTo>
                    <a:pt x="3728380" y="2400300"/>
                  </a:lnTo>
                  <a:lnTo>
                    <a:pt x="3715436" y="2451100"/>
                  </a:lnTo>
                  <a:lnTo>
                    <a:pt x="3701455" y="2489200"/>
                  </a:lnTo>
                  <a:lnTo>
                    <a:pt x="3686452" y="2540000"/>
                  </a:lnTo>
                  <a:lnTo>
                    <a:pt x="3670441" y="2578100"/>
                  </a:lnTo>
                  <a:lnTo>
                    <a:pt x="3653436" y="2616200"/>
                  </a:lnTo>
                  <a:lnTo>
                    <a:pt x="3635451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30" y="2870200"/>
                  </a:lnTo>
                  <a:lnTo>
                    <a:pt x="3507766" y="2908300"/>
                  </a:lnTo>
                  <a:lnTo>
                    <a:pt x="3483322" y="2946400"/>
                  </a:lnTo>
                  <a:lnTo>
                    <a:pt x="3458012" y="2971800"/>
                  </a:lnTo>
                  <a:lnTo>
                    <a:pt x="3431851" y="3009900"/>
                  </a:lnTo>
                  <a:lnTo>
                    <a:pt x="3404852" y="3048000"/>
                  </a:lnTo>
                  <a:lnTo>
                    <a:pt x="3377031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70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3" y="3429000"/>
                  </a:lnTo>
                  <a:lnTo>
                    <a:pt x="2984155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9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7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9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D796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05998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3" y="1063688"/>
                  </a:lnTo>
                  <a:lnTo>
                    <a:pt x="254646" y="1039877"/>
                  </a:lnTo>
                  <a:lnTo>
                    <a:pt x="217403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7" y="93596"/>
                  </a:lnTo>
                  <a:lnTo>
                    <a:pt x="294065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2" y="18211"/>
                  </a:lnTo>
                  <a:lnTo>
                    <a:pt x="470092" y="8207"/>
                  </a:lnTo>
                  <a:lnTo>
                    <a:pt x="517837" y="2080"/>
                  </a:lnTo>
                  <a:lnTo>
                    <a:pt x="566736" y="0"/>
                  </a:lnTo>
                  <a:lnTo>
                    <a:pt x="615636" y="2080"/>
                  </a:lnTo>
                  <a:lnTo>
                    <a:pt x="663381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5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6" y="254647"/>
                  </a:lnTo>
                  <a:lnTo>
                    <a:pt x="1063688" y="294065"/>
                  </a:lnTo>
                  <a:lnTo>
                    <a:pt x="1084302" y="335488"/>
                  </a:lnTo>
                  <a:lnTo>
                    <a:pt x="1101550" y="378747"/>
                  </a:lnTo>
                  <a:lnTo>
                    <a:pt x="1115261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3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1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5FFF4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4196862" y="1742732"/>
            <a:ext cx="7263765" cy="3797300"/>
            <a:chOff x="4196862" y="1742732"/>
            <a:chExt cx="7263765" cy="3797300"/>
          </a:xfrm>
        </p:grpSpPr>
        <p:sp>
          <p:nvSpPr>
            <p:cNvPr id="6" name="object 6"/>
            <p:cNvSpPr/>
            <p:nvPr/>
          </p:nvSpPr>
          <p:spPr>
            <a:xfrm>
              <a:off x="7662091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3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70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3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5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2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4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4" y="469899"/>
                  </a:lnTo>
                  <a:lnTo>
                    <a:pt x="671737" y="444499"/>
                  </a:lnTo>
                  <a:lnTo>
                    <a:pt x="706326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4" y="279399"/>
                  </a:lnTo>
                  <a:lnTo>
                    <a:pt x="927653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4" y="126999"/>
                  </a:lnTo>
                  <a:lnTo>
                    <a:pt x="2669678" y="152399"/>
                  </a:lnTo>
                  <a:lnTo>
                    <a:pt x="2710971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2" y="330199"/>
                  </a:lnTo>
                  <a:lnTo>
                    <a:pt x="3020740" y="355599"/>
                  </a:lnTo>
                  <a:lnTo>
                    <a:pt x="3056675" y="380999"/>
                  </a:lnTo>
                  <a:lnTo>
                    <a:pt x="3091945" y="419099"/>
                  </a:lnTo>
                  <a:lnTo>
                    <a:pt x="3126533" y="444499"/>
                  </a:lnTo>
                  <a:lnTo>
                    <a:pt x="3160427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6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9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8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40" y="1206499"/>
                  </a:lnTo>
                  <a:lnTo>
                    <a:pt x="3686451" y="1244599"/>
                  </a:lnTo>
                  <a:lnTo>
                    <a:pt x="3701454" y="1295399"/>
                  </a:lnTo>
                  <a:lnTo>
                    <a:pt x="3715435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2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5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4" y="1892300"/>
                  </a:lnTo>
                  <a:lnTo>
                    <a:pt x="3797672" y="1943100"/>
                  </a:lnTo>
                  <a:lnTo>
                    <a:pt x="3795878" y="1993900"/>
                  </a:lnTo>
                  <a:lnTo>
                    <a:pt x="3792904" y="2032000"/>
                  </a:lnTo>
                  <a:lnTo>
                    <a:pt x="3788766" y="2082800"/>
                  </a:lnTo>
                  <a:lnTo>
                    <a:pt x="3783477" y="2133600"/>
                  </a:lnTo>
                  <a:lnTo>
                    <a:pt x="3777052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5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9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2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400" y="3124200"/>
                  </a:lnTo>
                  <a:lnTo>
                    <a:pt x="3318975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5" y="3251200"/>
                  </a:lnTo>
                  <a:lnTo>
                    <a:pt x="3193614" y="3276600"/>
                  </a:lnTo>
                  <a:lnTo>
                    <a:pt x="3160429" y="3314700"/>
                  </a:lnTo>
                  <a:lnTo>
                    <a:pt x="3126536" y="3340100"/>
                  </a:lnTo>
                  <a:lnTo>
                    <a:pt x="3091947" y="3365500"/>
                  </a:lnTo>
                  <a:lnTo>
                    <a:pt x="3056678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9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6" y="3543300"/>
                  </a:lnTo>
                  <a:lnTo>
                    <a:pt x="2751728" y="3594100"/>
                  </a:lnTo>
                  <a:lnTo>
                    <a:pt x="2710974" y="3606800"/>
                  </a:lnTo>
                  <a:lnTo>
                    <a:pt x="2669681" y="3632200"/>
                  </a:lnTo>
                  <a:lnTo>
                    <a:pt x="2627864" y="3644900"/>
                  </a:lnTo>
                  <a:lnTo>
                    <a:pt x="2585537" y="3670300"/>
                  </a:lnTo>
                  <a:lnTo>
                    <a:pt x="2276170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7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5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5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2" y="3784600"/>
                  </a:lnTo>
                  <a:lnTo>
                    <a:pt x="1995372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2D796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196862" y="1742732"/>
              <a:ext cx="3798570" cy="3797300"/>
            </a:xfrm>
            <a:custGeom>
              <a:rect l="l" t="t" r="r" b="b"/>
              <a:pathLst>
                <a:path w="3798570" h="3797300">
                  <a:moveTo>
                    <a:pt x="2137356" y="12699"/>
                  </a:moveTo>
                  <a:lnTo>
                    <a:pt x="1660912" y="12699"/>
                  </a:lnTo>
                  <a:lnTo>
                    <a:pt x="1707908" y="0"/>
                  </a:lnTo>
                  <a:lnTo>
                    <a:pt x="2090361" y="0"/>
                  </a:lnTo>
                  <a:lnTo>
                    <a:pt x="2137356" y="12699"/>
                  </a:lnTo>
                  <a:close/>
                </a:path>
                <a:path w="3798570" h="3797300">
                  <a:moveTo>
                    <a:pt x="2230273" y="25399"/>
                  </a:moveTo>
                  <a:lnTo>
                    <a:pt x="1567996" y="25399"/>
                  </a:lnTo>
                  <a:lnTo>
                    <a:pt x="1614270" y="12699"/>
                  </a:lnTo>
                  <a:lnTo>
                    <a:pt x="2183998" y="12699"/>
                  </a:lnTo>
                  <a:lnTo>
                    <a:pt x="2230273" y="25399"/>
                  </a:lnTo>
                  <a:close/>
                </a:path>
                <a:path w="3798570" h="3797300">
                  <a:moveTo>
                    <a:pt x="2276169" y="3759200"/>
                  </a:moveTo>
                  <a:lnTo>
                    <a:pt x="1522103" y="3759200"/>
                  </a:lnTo>
                  <a:lnTo>
                    <a:pt x="1212736" y="3670300"/>
                  </a:lnTo>
                  <a:lnTo>
                    <a:pt x="1170409" y="3644900"/>
                  </a:lnTo>
                  <a:lnTo>
                    <a:pt x="1128592" y="3632200"/>
                  </a:lnTo>
                  <a:lnTo>
                    <a:pt x="1087299" y="3606800"/>
                  </a:lnTo>
                  <a:lnTo>
                    <a:pt x="1046544" y="3594100"/>
                  </a:lnTo>
                  <a:lnTo>
                    <a:pt x="966707" y="3543300"/>
                  </a:lnTo>
                  <a:lnTo>
                    <a:pt x="927652" y="3530600"/>
                  </a:lnTo>
                  <a:lnTo>
                    <a:pt x="889193" y="3505200"/>
                  </a:lnTo>
                  <a:lnTo>
                    <a:pt x="851344" y="3479800"/>
                  </a:lnTo>
                  <a:lnTo>
                    <a:pt x="814118" y="3454400"/>
                  </a:lnTo>
                  <a:lnTo>
                    <a:pt x="777530" y="3429000"/>
                  </a:lnTo>
                  <a:lnTo>
                    <a:pt x="741594" y="3403600"/>
                  </a:lnTo>
                  <a:lnTo>
                    <a:pt x="706325" y="3365500"/>
                  </a:lnTo>
                  <a:lnTo>
                    <a:pt x="671737" y="3340100"/>
                  </a:lnTo>
                  <a:lnTo>
                    <a:pt x="637843" y="3314700"/>
                  </a:lnTo>
                  <a:lnTo>
                    <a:pt x="604659" y="3276600"/>
                  </a:lnTo>
                  <a:lnTo>
                    <a:pt x="572198" y="3251200"/>
                  </a:lnTo>
                  <a:lnTo>
                    <a:pt x="540474" y="3225800"/>
                  </a:lnTo>
                  <a:lnTo>
                    <a:pt x="509503" y="3187700"/>
                  </a:lnTo>
                  <a:lnTo>
                    <a:pt x="479297" y="3149600"/>
                  </a:lnTo>
                  <a:lnTo>
                    <a:pt x="449872" y="3124200"/>
                  </a:lnTo>
                  <a:lnTo>
                    <a:pt x="421242" y="3086100"/>
                  </a:lnTo>
                  <a:lnTo>
                    <a:pt x="393420" y="3048000"/>
                  </a:lnTo>
                  <a:lnTo>
                    <a:pt x="366421" y="3009900"/>
                  </a:lnTo>
                  <a:lnTo>
                    <a:pt x="340260" y="2971800"/>
                  </a:lnTo>
                  <a:lnTo>
                    <a:pt x="314950" y="2946400"/>
                  </a:lnTo>
                  <a:lnTo>
                    <a:pt x="290506" y="2908300"/>
                  </a:lnTo>
                  <a:lnTo>
                    <a:pt x="266943" y="2870200"/>
                  </a:lnTo>
                  <a:lnTo>
                    <a:pt x="244273" y="2819400"/>
                  </a:lnTo>
                  <a:lnTo>
                    <a:pt x="222512" y="2781300"/>
                  </a:lnTo>
                  <a:lnTo>
                    <a:pt x="201673" y="2743200"/>
                  </a:lnTo>
                  <a:lnTo>
                    <a:pt x="181772" y="2705100"/>
                  </a:lnTo>
                  <a:lnTo>
                    <a:pt x="162821" y="2667000"/>
                  </a:lnTo>
                  <a:lnTo>
                    <a:pt x="144836" y="2616200"/>
                  </a:lnTo>
                  <a:lnTo>
                    <a:pt x="127831" y="2578100"/>
                  </a:lnTo>
                  <a:lnTo>
                    <a:pt x="111820" y="2540000"/>
                  </a:lnTo>
                  <a:lnTo>
                    <a:pt x="96817" y="2489200"/>
                  </a:lnTo>
                  <a:lnTo>
                    <a:pt x="82836" y="2451100"/>
                  </a:lnTo>
                  <a:lnTo>
                    <a:pt x="69892" y="2400300"/>
                  </a:lnTo>
                  <a:lnTo>
                    <a:pt x="57999" y="2362200"/>
                  </a:lnTo>
                  <a:lnTo>
                    <a:pt x="47171" y="2311400"/>
                  </a:lnTo>
                  <a:lnTo>
                    <a:pt x="37422" y="2273300"/>
                  </a:lnTo>
                  <a:lnTo>
                    <a:pt x="28767" y="2222500"/>
                  </a:lnTo>
                  <a:lnTo>
                    <a:pt x="21220" y="2171700"/>
                  </a:lnTo>
                  <a:lnTo>
                    <a:pt x="14794" y="2133600"/>
                  </a:lnTo>
                  <a:lnTo>
                    <a:pt x="9505" y="2082800"/>
                  </a:lnTo>
                  <a:lnTo>
                    <a:pt x="5367" y="2032000"/>
                  </a:lnTo>
                  <a:lnTo>
                    <a:pt x="2393" y="1993900"/>
                  </a:lnTo>
                  <a:lnTo>
                    <a:pt x="599" y="1943100"/>
                  </a:lnTo>
                  <a:lnTo>
                    <a:pt x="0" y="1892300"/>
                  </a:lnTo>
                  <a:lnTo>
                    <a:pt x="601" y="1841500"/>
                  </a:lnTo>
                  <a:lnTo>
                    <a:pt x="2395" y="1790700"/>
                  </a:lnTo>
                  <a:lnTo>
                    <a:pt x="5369" y="1752600"/>
                  </a:lnTo>
                  <a:lnTo>
                    <a:pt x="9507" y="1701800"/>
                  </a:lnTo>
                  <a:lnTo>
                    <a:pt x="14796" y="1651000"/>
                  </a:lnTo>
                  <a:lnTo>
                    <a:pt x="21222" y="1612900"/>
                  </a:lnTo>
                  <a:lnTo>
                    <a:pt x="28769" y="1562100"/>
                  </a:lnTo>
                  <a:lnTo>
                    <a:pt x="37424" y="1511300"/>
                  </a:lnTo>
                  <a:lnTo>
                    <a:pt x="47173" y="1473199"/>
                  </a:lnTo>
                  <a:lnTo>
                    <a:pt x="58001" y="1422399"/>
                  </a:lnTo>
                  <a:lnTo>
                    <a:pt x="69894" y="1384299"/>
                  </a:lnTo>
                  <a:lnTo>
                    <a:pt x="82838" y="1333499"/>
                  </a:lnTo>
                  <a:lnTo>
                    <a:pt x="96818" y="1295399"/>
                  </a:lnTo>
                  <a:lnTo>
                    <a:pt x="111821" y="1244599"/>
                  </a:lnTo>
                  <a:lnTo>
                    <a:pt x="127833" y="1206499"/>
                  </a:lnTo>
                  <a:lnTo>
                    <a:pt x="144838" y="1168399"/>
                  </a:lnTo>
                  <a:lnTo>
                    <a:pt x="162823" y="1117599"/>
                  </a:lnTo>
                  <a:lnTo>
                    <a:pt x="181773" y="1079499"/>
                  </a:lnTo>
                  <a:lnTo>
                    <a:pt x="201674" y="1041399"/>
                  </a:lnTo>
                  <a:lnTo>
                    <a:pt x="222513" y="1003299"/>
                  </a:lnTo>
                  <a:lnTo>
                    <a:pt x="244274" y="965199"/>
                  </a:lnTo>
                  <a:lnTo>
                    <a:pt x="266943" y="927099"/>
                  </a:lnTo>
                  <a:lnTo>
                    <a:pt x="290507" y="888999"/>
                  </a:lnTo>
                  <a:lnTo>
                    <a:pt x="314951" y="850899"/>
                  </a:lnTo>
                  <a:lnTo>
                    <a:pt x="340261" y="812799"/>
                  </a:lnTo>
                  <a:lnTo>
                    <a:pt x="366422" y="774699"/>
                  </a:lnTo>
                  <a:lnTo>
                    <a:pt x="393421" y="736599"/>
                  </a:lnTo>
                  <a:lnTo>
                    <a:pt x="421242" y="698499"/>
                  </a:lnTo>
                  <a:lnTo>
                    <a:pt x="449873" y="660399"/>
                  </a:lnTo>
                  <a:lnTo>
                    <a:pt x="479298" y="634999"/>
                  </a:lnTo>
                  <a:lnTo>
                    <a:pt x="509503" y="596899"/>
                  </a:lnTo>
                  <a:lnTo>
                    <a:pt x="540475" y="571499"/>
                  </a:lnTo>
                  <a:lnTo>
                    <a:pt x="572198" y="533399"/>
                  </a:lnTo>
                  <a:lnTo>
                    <a:pt x="604659" y="507999"/>
                  </a:lnTo>
                  <a:lnTo>
                    <a:pt x="637843" y="469899"/>
                  </a:lnTo>
                  <a:lnTo>
                    <a:pt x="671737" y="444499"/>
                  </a:lnTo>
                  <a:lnTo>
                    <a:pt x="706325" y="419099"/>
                  </a:lnTo>
                  <a:lnTo>
                    <a:pt x="741595" y="380999"/>
                  </a:lnTo>
                  <a:lnTo>
                    <a:pt x="777530" y="355599"/>
                  </a:lnTo>
                  <a:lnTo>
                    <a:pt x="814118" y="330199"/>
                  </a:lnTo>
                  <a:lnTo>
                    <a:pt x="851344" y="304799"/>
                  </a:lnTo>
                  <a:lnTo>
                    <a:pt x="889193" y="279399"/>
                  </a:lnTo>
                  <a:lnTo>
                    <a:pt x="927652" y="266699"/>
                  </a:lnTo>
                  <a:lnTo>
                    <a:pt x="966707" y="241299"/>
                  </a:lnTo>
                  <a:lnTo>
                    <a:pt x="1046544" y="190499"/>
                  </a:lnTo>
                  <a:lnTo>
                    <a:pt x="1087299" y="177799"/>
                  </a:lnTo>
                  <a:lnTo>
                    <a:pt x="1128592" y="152399"/>
                  </a:lnTo>
                  <a:lnTo>
                    <a:pt x="1212736" y="126999"/>
                  </a:lnTo>
                  <a:lnTo>
                    <a:pt x="1255558" y="101599"/>
                  </a:lnTo>
                  <a:lnTo>
                    <a:pt x="1522103" y="25399"/>
                  </a:lnTo>
                  <a:lnTo>
                    <a:pt x="2276166" y="25399"/>
                  </a:lnTo>
                  <a:lnTo>
                    <a:pt x="2542711" y="101599"/>
                  </a:lnTo>
                  <a:lnTo>
                    <a:pt x="2585533" y="126999"/>
                  </a:lnTo>
                  <a:lnTo>
                    <a:pt x="2669677" y="152399"/>
                  </a:lnTo>
                  <a:lnTo>
                    <a:pt x="2710970" y="177799"/>
                  </a:lnTo>
                  <a:lnTo>
                    <a:pt x="2751725" y="190499"/>
                  </a:lnTo>
                  <a:lnTo>
                    <a:pt x="2831563" y="241299"/>
                  </a:lnTo>
                  <a:lnTo>
                    <a:pt x="2870617" y="266699"/>
                  </a:lnTo>
                  <a:lnTo>
                    <a:pt x="2909076" y="279399"/>
                  </a:lnTo>
                  <a:lnTo>
                    <a:pt x="2946926" y="304799"/>
                  </a:lnTo>
                  <a:lnTo>
                    <a:pt x="2984151" y="330199"/>
                  </a:lnTo>
                  <a:lnTo>
                    <a:pt x="3020739" y="355599"/>
                  </a:lnTo>
                  <a:lnTo>
                    <a:pt x="3056675" y="380999"/>
                  </a:lnTo>
                  <a:lnTo>
                    <a:pt x="3091944" y="419099"/>
                  </a:lnTo>
                  <a:lnTo>
                    <a:pt x="3126533" y="444499"/>
                  </a:lnTo>
                  <a:lnTo>
                    <a:pt x="3160426" y="469899"/>
                  </a:lnTo>
                  <a:lnTo>
                    <a:pt x="3193611" y="507999"/>
                  </a:lnTo>
                  <a:lnTo>
                    <a:pt x="3226072" y="533399"/>
                  </a:lnTo>
                  <a:lnTo>
                    <a:pt x="3257795" y="571499"/>
                  </a:lnTo>
                  <a:lnTo>
                    <a:pt x="3288767" y="596899"/>
                  </a:lnTo>
                  <a:lnTo>
                    <a:pt x="3318973" y="634999"/>
                  </a:lnTo>
                  <a:lnTo>
                    <a:pt x="3348398" y="660399"/>
                  </a:lnTo>
                  <a:lnTo>
                    <a:pt x="3377028" y="698499"/>
                  </a:lnTo>
                  <a:lnTo>
                    <a:pt x="3404850" y="736599"/>
                  </a:lnTo>
                  <a:lnTo>
                    <a:pt x="3431848" y="774699"/>
                  </a:lnTo>
                  <a:lnTo>
                    <a:pt x="3458010" y="812799"/>
                  </a:lnTo>
                  <a:lnTo>
                    <a:pt x="3483320" y="850899"/>
                  </a:lnTo>
                  <a:lnTo>
                    <a:pt x="3507764" y="888999"/>
                  </a:lnTo>
                  <a:lnTo>
                    <a:pt x="3531328" y="927099"/>
                  </a:lnTo>
                  <a:lnTo>
                    <a:pt x="3553997" y="965199"/>
                  </a:lnTo>
                  <a:lnTo>
                    <a:pt x="3575759" y="1003299"/>
                  </a:lnTo>
                  <a:lnTo>
                    <a:pt x="3596597" y="1041399"/>
                  </a:lnTo>
                  <a:lnTo>
                    <a:pt x="3616499" y="1079499"/>
                  </a:lnTo>
                  <a:lnTo>
                    <a:pt x="3635449" y="1117599"/>
                  </a:lnTo>
                  <a:lnTo>
                    <a:pt x="3653434" y="1168399"/>
                  </a:lnTo>
                  <a:lnTo>
                    <a:pt x="3670439" y="1206499"/>
                  </a:lnTo>
                  <a:lnTo>
                    <a:pt x="3686450" y="1244599"/>
                  </a:lnTo>
                  <a:lnTo>
                    <a:pt x="3701454" y="1295399"/>
                  </a:lnTo>
                  <a:lnTo>
                    <a:pt x="3715434" y="1333499"/>
                  </a:lnTo>
                  <a:lnTo>
                    <a:pt x="3728379" y="1384299"/>
                  </a:lnTo>
                  <a:lnTo>
                    <a:pt x="3740272" y="1422399"/>
                  </a:lnTo>
                  <a:lnTo>
                    <a:pt x="3751100" y="1473199"/>
                  </a:lnTo>
                  <a:lnTo>
                    <a:pt x="3760849" y="1511300"/>
                  </a:lnTo>
                  <a:lnTo>
                    <a:pt x="3769504" y="1562100"/>
                  </a:lnTo>
                  <a:lnTo>
                    <a:pt x="3777051" y="1612900"/>
                  </a:lnTo>
                  <a:lnTo>
                    <a:pt x="3783477" y="1651000"/>
                  </a:lnTo>
                  <a:lnTo>
                    <a:pt x="3788766" y="1701800"/>
                  </a:lnTo>
                  <a:lnTo>
                    <a:pt x="3792904" y="1752600"/>
                  </a:lnTo>
                  <a:lnTo>
                    <a:pt x="3795878" y="1790700"/>
                  </a:lnTo>
                  <a:lnTo>
                    <a:pt x="3797673" y="1841500"/>
                  </a:lnTo>
                  <a:lnTo>
                    <a:pt x="3798273" y="1892300"/>
                  </a:lnTo>
                  <a:lnTo>
                    <a:pt x="3797672" y="1943100"/>
                  </a:lnTo>
                  <a:lnTo>
                    <a:pt x="3795877" y="1993900"/>
                  </a:lnTo>
                  <a:lnTo>
                    <a:pt x="3792904" y="2032000"/>
                  </a:lnTo>
                  <a:lnTo>
                    <a:pt x="3788765" y="2082800"/>
                  </a:lnTo>
                  <a:lnTo>
                    <a:pt x="3783476" y="2133600"/>
                  </a:lnTo>
                  <a:lnTo>
                    <a:pt x="3777051" y="2171700"/>
                  </a:lnTo>
                  <a:lnTo>
                    <a:pt x="3769504" y="2222500"/>
                  </a:lnTo>
                  <a:lnTo>
                    <a:pt x="3760849" y="2273300"/>
                  </a:lnTo>
                  <a:lnTo>
                    <a:pt x="3751100" y="2311400"/>
                  </a:lnTo>
                  <a:lnTo>
                    <a:pt x="3740272" y="2362200"/>
                  </a:lnTo>
                  <a:lnTo>
                    <a:pt x="3728379" y="2400300"/>
                  </a:lnTo>
                  <a:lnTo>
                    <a:pt x="3715435" y="2451100"/>
                  </a:lnTo>
                  <a:lnTo>
                    <a:pt x="3701454" y="2489200"/>
                  </a:lnTo>
                  <a:lnTo>
                    <a:pt x="3686451" y="2540000"/>
                  </a:lnTo>
                  <a:lnTo>
                    <a:pt x="3670440" y="2578100"/>
                  </a:lnTo>
                  <a:lnTo>
                    <a:pt x="3653435" y="2616200"/>
                  </a:lnTo>
                  <a:lnTo>
                    <a:pt x="3635450" y="2667000"/>
                  </a:lnTo>
                  <a:lnTo>
                    <a:pt x="3616500" y="2705100"/>
                  </a:lnTo>
                  <a:lnTo>
                    <a:pt x="3596598" y="2743200"/>
                  </a:lnTo>
                  <a:lnTo>
                    <a:pt x="3575760" y="2781300"/>
                  </a:lnTo>
                  <a:lnTo>
                    <a:pt x="3553999" y="2819400"/>
                  </a:lnTo>
                  <a:lnTo>
                    <a:pt x="3531329" y="2870200"/>
                  </a:lnTo>
                  <a:lnTo>
                    <a:pt x="3507765" y="2908300"/>
                  </a:lnTo>
                  <a:lnTo>
                    <a:pt x="3483321" y="2946400"/>
                  </a:lnTo>
                  <a:lnTo>
                    <a:pt x="3458011" y="2971800"/>
                  </a:lnTo>
                  <a:lnTo>
                    <a:pt x="3431850" y="3009900"/>
                  </a:lnTo>
                  <a:lnTo>
                    <a:pt x="3404852" y="3048000"/>
                  </a:lnTo>
                  <a:lnTo>
                    <a:pt x="3377030" y="3086100"/>
                  </a:lnTo>
                  <a:lnTo>
                    <a:pt x="3348399" y="3124200"/>
                  </a:lnTo>
                  <a:lnTo>
                    <a:pt x="3318974" y="3149600"/>
                  </a:lnTo>
                  <a:lnTo>
                    <a:pt x="3288769" y="3187700"/>
                  </a:lnTo>
                  <a:lnTo>
                    <a:pt x="3257798" y="3225800"/>
                  </a:lnTo>
                  <a:lnTo>
                    <a:pt x="3226074" y="3251200"/>
                  </a:lnTo>
                  <a:lnTo>
                    <a:pt x="3193613" y="3276600"/>
                  </a:lnTo>
                  <a:lnTo>
                    <a:pt x="3160429" y="3314700"/>
                  </a:lnTo>
                  <a:lnTo>
                    <a:pt x="3126535" y="3340100"/>
                  </a:lnTo>
                  <a:lnTo>
                    <a:pt x="3091947" y="3365500"/>
                  </a:lnTo>
                  <a:lnTo>
                    <a:pt x="3056677" y="3403600"/>
                  </a:lnTo>
                  <a:lnTo>
                    <a:pt x="3020742" y="3429000"/>
                  </a:lnTo>
                  <a:lnTo>
                    <a:pt x="2984154" y="3454400"/>
                  </a:lnTo>
                  <a:lnTo>
                    <a:pt x="2946928" y="3479800"/>
                  </a:lnTo>
                  <a:lnTo>
                    <a:pt x="2909079" y="3505200"/>
                  </a:lnTo>
                  <a:lnTo>
                    <a:pt x="2870620" y="3530600"/>
                  </a:lnTo>
                  <a:lnTo>
                    <a:pt x="2831565" y="3543300"/>
                  </a:lnTo>
                  <a:lnTo>
                    <a:pt x="2751728" y="3594100"/>
                  </a:lnTo>
                  <a:lnTo>
                    <a:pt x="2710973" y="3606800"/>
                  </a:lnTo>
                  <a:lnTo>
                    <a:pt x="2669680" y="3632200"/>
                  </a:lnTo>
                  <a:lnTo>
                    <a:pt x="2627863" y="3644900"/>
                  </a:lnTo>
                  <a:lnTo>
                    <a:pt x="2585536" y="3670300"/>
                  </a:lnTo>
                  <a:lnTo>
                    <a:pt x="2276169" y="3759200"/>
                  </a:lnTo>
                  <a:close/>
                </a:path>
                <a:path w="3798570" h="3797300">
                  <a:moveTo>
                    <a:pt x="2184002" y="3771900"/>
                  </a:moveTo>
                  <a:lnTo>
                    <a:pt x="1614271" y="3771900"/>
                  </a:lnTo>
                  <a:lnTo>
                    <a:pt x="1567996" y="3759200"/>
                  </a:lnTo>
                  <a:lnTo>
                    <a:pt x="2230276" y="3759200"/>
                  </a:lnTo>
                  <a:lnTo>
                    <a:pt x="2184002" y="3771900"/>
                  </a:lnTo>
                  <a:close/>
                </a:path>
                <a:path w="3798570" h="3797300">
                  <a:moveTo>
                    <a:pt x="2090364" y="3784600"/>
                  </a:moveTo>
                  <a:lnTo>
                    <a:pt x="1707908" y="3784600"/>
                  </a:lnTo>
                  <a:lnTo>
                    <a:pt x="1660913" y="3771900"/>
                  </a:lnTo>
                  <a:lnTo>
                    <a:pt x="2137360" y="3771900"/>
                  </a:lnTo>
                  <a:lnTo>
                    <a:pt x="2090364" y="3784600"/>
                  </a:lnTo>
                  <a:close/>
                </a:path>
                <a:path w="3798570" h="3797300">
                  <a:moveTo>
                    <a:pt x="1947402" y="3797300"/>
                  </a:moveTo>
                  <a:lnTo>
                    <a:pt x="1850871" y="3797300"/>
                  </a:lnTo>
                  <a:lnTo>
                    <a:pt x="1802901" y="3784600"/>
                  </a:lnTo>
                  <a:lnTo>
                    <a:pt x="1995371" y="3784600"/>
                  </a:lnTo>
                  <a:lnTo>
                    <a:pt x="1947402" y="3797300"/>
                  </a:lnTo>
                  <a:close/>
                </a:path>
              </a:pathLst>
            </a:custGeom>
            <a:solidFill>
              <a:srgbClr val="E6F1E4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281535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药品注册管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理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81536" y="3618658"/>
            <a:ext cx="28829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国家对药品注册管理实行严格的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审批制度，确保药品安全、有效、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质量可控。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18546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2B584A"/>
                </a:solidFill>
                <a:latin typeface="微软雅黑"/>
                <a:cs typeface="微软雅黑"/>
              </a:rPr>
              <a:t>药品价格管</a:t>
            </a:r>
            <a:r>
              <a:rPr sz="2300" b="1" spc="-50">
                <a:solidFill>
                  <a:srgbClr val="2B584A"/>
                </a:solidFill>
                <a:latin typeface="微软雅黑"/>
                <a:cs typeface="微软雅黑"/>
              </a:rPr>
              <a:t>理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546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2B584A"/>
                </a:solidFill>
                <a:latin typeface="微软雅黑"/>
                <a:cs typeface="微软雅黑"/>
              </a:rPr>
              <a:t>国家对药品价格实施管制，通过制定药品价格政策，控制药品价格水平，减轻患者负担。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37970" y="2640477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药品集中采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购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37970" y="3618658"/>
            <a:ext cx="2692400" cy="9855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国家推行药品集中采购制度，规范药品采购行为，降低药品采购成本，提高采购透明度。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126663" y="1450378"/>
            <a:ext cx="1000125" cy="1000125"/>
          </a:xfrm>
          <a:custGeom>
            <a:rect l="l" t="t" r="r" b="b"/>
            <a:pathLst>
              <a:path w="1000125" h="1000125">
                <a:moveTo>
                  <a:pt x="1000124" y="500062"/>
                </a:moveTo>
                <a:lnTo>
                  <a:pt x="0" y="500062"/>
                </a:lnTo>
                <a:lnTo>
                  <a:pt x="2290" y="451902"/>
                </a:lnTo>
                <a:lnTo>
                  <a:pt x="9017" y="405038"/>
                </a:lnTo>
                <a:lnTo>
                  <a:pt x="19974" y="359679"/>
                </a:lnTo>
                <a:lnTo>
                  <a:pt x="34951" y="316034"/>
                </a:lnTo>
                <a:lnTo>
                  <a:pt x="53737" y="274312"/>
                </a:lnTo>
                <a:lnTo>
                  <a:pt x="76123" y="234724"/>
                </a:lnTo>
                <a:lnTo>
                  <a:pt x="101901" y="197480"/>
                </a:lnTo>
                <a:lnTo>
                  <a:pt x="130859" y="162787"/>
                </a:lnTo>
                <a:lnTo>
                  <a:pt x="162789" y="130857"/>
                </a:lnTo>
                <a:lnTo>
                  <a:pt x="197482" y="101899"/>
                </a:lnTo>
                <a:lnTo>
                  <a:pt x="234726" y="76122"/>
                </a:lnTo>
                <a:lnTo>
                  <a:pt x="274314" y="53735"/>
                </a:lnTo>
                <a:lnTo>
                  <a:pt x="316036" y="34949"/>
                </a:lnTo>
                <a:lnTo>
                  <a:pt x="359681" y="19973"/>
                </a:lnTo>
                <a:lnTo>
                  <a:pt x="405040" y="9016"/>
                </a:lnTo>
                <a:lnTo>
                  <a:pt x="451904" y="2289"/>
                </a:lnTo>
                <a:lnTo>
                  <a:pt x="500062" y="0"/>
                </a:lnTo>
                <a:lnTo>
                  <a:pt x="548221" y="2289"/>
                </a:lnTo>
                <a:lnTo>
                  <a:pt x="595085" y="9016"/>
                </a:lnTo>
                <a:lnTo>
                  <a:pt x="640445" y="19973"/>
                </a:lnTo>
                <a:lnTo>
                  <a:pt x="684090" y="34950"/>
                </a:lnTo>
                <a:lnTo>
                  <a:pt x="725811" y="53736"/>
                </a:lnTo>
                <a:lnTo>
                  <a:pt x="765399" y="76122"/>
                </a:lnTo>
                <a:lnTo>
                  <a:pt x="802644" y="101899"/>
                </a:lnTo>
                <a:lnTo>
                  <a:pt x="837336" y="130858"/>
                </a:lnTo>
                <a:lnTo>
                  <a:pt x="869266" y="162788"/>
                </a:lnTo>
                <a:lnTo>
                  <a:pt x="898225" y="197480"/>
                </a:lnTo>
                <a:lnTo>
                  <a:pt x="924002" y="234725"/>
                </a:lnTo>
                <a:lnTo>
                  <a:pt x="946389" y="274313"/>
                </a:lnTo>
                <a:lnTo>
                  <a:pt x="965175" y="316034"/>
                </a:lnTo>
                <a:lnTo>
                  <a:pt x="980151" y="359679"/>
                </a:lnTo>
                <a:lnTo>
                  <a:pt x="991108" y="405039"/>
                </a:lnTo>
                <a:lnTo>
                  <a:pt x="997835" y="451903"/>
                </a:lnTo>
                <a:lnTo>
                  <a:pt x="1000124" y="500062"/>
                </a:lnTo>
                <a:close/>
              </a:path>
              <a:path w="1000125" h="1000125">
                <a:moveTo>
                  <a:pt x="500062" y="1000124"/>
                </a:moveTo>
                <a:lnTo>
                  <a:pt x="451903" y="997835"/>
                </a:lnTo>
                <a:lnTo>
                  <a:pt x="405038" y="991107"/>
                </a:lnTo>
                <a:lnTo>
                  <a:pt x="359679" y="980151"/>
                </a:lnTo>
                <a:lnTo>
                  <a:pt x="316034" y="965174"/>
                </a:lnTo>
                <a:lnTo>
                  <a:pt x="274313" y="946388"/>
                </a:lnTo>
                <a:lnTo>
                  <a:pt x="234725" y="924002"/>
                </a:lnTo>
                <a:lnTo>
                  <a:pt x="197480" y="898225"/>
                </a:lnTo>
                <a:lnTo>
                  <a:pt x="162788" y="869266"/>
                </a:lnTo>
                <a:lnTo>
                  <a:pt x="130858" y="837336"/>
                </a:lnTo>
                <a:lnTo>
                  <a:pt x="101899" y="802644"/>
                </a:lnTo>
                <a:lnTo>
                  <a:pt x="76122" y="765399"/>
                </a:lnTo>
                <a:lnTo>
                  <a:pt x="53735" y="725811"/>
                </a:lnTo>
                <a:lnTo>
                  <a:pt x="34949" y="684090"/>
                </a:lnTo>
                <a:lnTo>
                  <a:pt x="19973" y="640445"/>
                </a:lnTo>
                <a:lnTo>
                  <a:pt x="9016" y="595085"/>
                </a:lnTo>
                <a:lnTo>
                  <a:pt x="2289" y="548221"/>
                </a:lnTo>
                <a:lnTo>
                  <a:pt x="0" y="500062"/>
                </a:lnTo>
                <a:lnTo>
                  <a:pt x="1000124" y="500062"/>
                </a:lnTo>
                <a:lnTo>
                  <a:pt x="997835" y="548221"/>
                </a:lnTo>
                <a:lnTo>
                  <a:pt x="991107" y="595086"/>
                </a:lnTo>
                <a:lnTo>
                  <a:pt x="980150" y="640445"/>
                </a:lnTo>
                <a:lnTo>
                  <a:pt x="965174" y="684090"/>
                </a:lnTo>
                <a:lnTo>
                  <a:pt x="946388" y="725811"/>
                </a:lnTo>
                <a:lnTo>
                  <a:pt x="924002" y="765399"/>
                </a:lnTo>
                <a:lnTo>
                  <a:pt x="898224" y="802644"/>
                </a:lnTo>
                <a:lnTo>
                  <a:pt x="869266" y="837336"/>
                </a:lnTo>
                <a:lnTo>
                  <a:pt x="837336" y="869266"/>
                </a:lnTo>
                <a:lnTo>
                  <a:pt x="802644" y="898225"/>
                </a:lnTo>
                <a:lnTo>
                  <a:pt x="765399" y="924002"/>
                </a:lnTo>
                <a:lnTo>
                  <a:pt x="725811" y="946388"/>
                </a:lnTo>
                <a:lnTo>
                  <a:pt x="684090" y="965175"/>
                </a:lnTo>
                <a:lnTo>
                  <a:pt x="640445" y="980151"/>
                </a:lnTo>
                <a:lnTo>
                  <a:pt x="595085" y="991108"/>
                </a:lnTo>
                <a:lnTo>
                  <a:pt x="548221" y="997835"/>
                </a:lnTo>
                <a:lnTo>
                  <a:pt x="500062" y="1000124"/>
                </a:lnTo>
                <a:close/>
              </a:path>
            </a:pathLst>
          </a:custGeom>
          <a:solidFill>
            <a:srgbClr val="83BB7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5" name="object 15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16" name="object 16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83BB79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医药行业政策法规分析</a:t>
            </a:r>
          </a:p>
        </p:txBody>
      </p:sp>
      <p:grpSp>
        <p:nvGrpSpPr>
          <p:cNvPr id="43" name="object 43"/>
          <p:cNvGrpSpPr/>
          <p:nvPr/>
        </p:nvGrpSpPr>
        <p:grpSpPr>
          <a:xfrm>
            <a:off x="6801158" y="1383703"/>
            <a:ext cx="4570095" cy="1133475"/>
            <a:chOff x="6801158" y="1383703"/>
            <a:chExt cx="4570095" cy="1133475"/>
          </a:xfrm>
        </p:grpSpPr>
        <p:sp>
          <p:nvSpPr>
            <p:cNvPr id="44" name="object 44"/>
            <p:cNvSpPr/>
            <p:nvPr/>
          </p:nvSpPr>
          <p:spPr>
            <a:xfrm>
              <a:off x="6801158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5FFF4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867832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10237650" y="1383703"/>
              <a:ext cx="1133475" cy="1133475"/>
            </a:xfrm>
            <a:custGeom>
              <a:rect l="l" t="t" r="r" b="b"/>
              <a:pathLst>
                <a:path w="1133475" h="1133475">
                  <a:moveTo>
                    <a:pt x="566736" y="1133474"/>
                  </a:moveTo>
                  <a:lnTo>
                    <a:pt x="517836" y="1131394"/>
                  </a:lnTo>
                  <a:lnTo>
                    <a:pt x="470091" y="1125267"/>
                  </a:lnTo>
                  <a:lnTo>
                    <a:pt x="423671" y="1115262"/>
                  </a:lnTo>
                  <a:lnTo>
                    <a:pt x="378746" y="1101551"/>
                  </a:lnTo>
                  <a:lnTo>
                    <a:pt x="335487" y="1084303"/>
                  </a:lnTo>
                  <a:lnTo>
                    <a:pt x="294064" y="1063688"/>
                  </a:lnTo>
                  <a:lnTo>
                    <a:pt x="254646" y="1039877"/>
                  </a:lnTo>
                  <a:lnTo>
                    <a:pt x="217404" y="1013040"/>
                  </a:lnTo>
                  <a:lnTo>
                    <a:pt x="182507" y="983346"/>
                  </a:lnTo>
                  <a:lnTo>
                    <a:pt x="150127" y="950966"/>
                  </a:lnTo>
                  <a:lnTo>
                    <a:pt x="120433" y="916070"/>
                  </a:lnTo>
                  <a:lnTo>
                    <a:pt x="93596" y="878827"/>
                  </a:lnTo>
                  <a:lnTo>
                    <a:pt x="69785" y="839410"/>
                  </a:lnTo>
                  <a:lnTo>
                    <a:pt x="49170" y="797986"/>
                  </a:lnTo>
                  <a:lnTo>
                    <a:pt x="31922" y="754727"/>
                  </a:lnTo>
                  <a:lnTo>
                    <a:pt x="18211" y="709802"/>
                  </a:lnTo>
                  <a:lnTo>
                    <a:pt x="8206" y="663382"/>
                  </a:lnTo>
                  <a:lnTo>
                    <a:pt x="2079" y="615637"/>
                  </a:lnTo>
                  <a:lnTo>
                    <a:pt x="0" y="566737"/>
                  </a:lnTo>
                  <a:lnTo>
                    <a:pt x="2080" y="517837"/>
                  </a:lnTo>
                  <a:lnTo>
                    <a:pt x="8207" y="470091"/>
                  </a:lnTo>
                  <a:lnTo>
                    <a:pt x="18212" y="423671"/>
                  </a:lnTo>
                  <a:lnTo>
                    <a:pt x="31923" y="378747"/>
                  </a:lnTo>
                  <a:lnTo>
                    <a:pt x="49171" y="335487"/>
                  </a:lnTo>
                  <a:lnTo>
                    <a:pt x="69786" y="294064"/>
                  </a:lnTo>
                  <a:lnTo>
                    <a:pt x="93597" y="254646"/>
                  </a:lnTo>
                  <a:lnTo>
                    <a:pt x="120435" y="217404"/>
                  </a:lnTo>
                  <a:lnTo>
                    <a:pt x="150129" y="182508"/>
                  </a:lnTo>
                  <a:lnTo>
                    <a:pt x="182509" y="150128"/>
                  </a:lnTo>
                  <a:lnTo>
                    <a:pt x="217405" y="120434"/>
                  </a:lnTo>
                  <a:lnTo>
                    <a:pt x="254648" y="93596"/>
                  </a:lnTo>
                  <a:lnTo>
                    <a:pt x="294066" y="69785"/>
                  </a:lnTo>
                  <a:lnTo>
                    <a:pt x="335489" y="49171"/>
                  </a:lnTo>
                  <a:lnTo>
                    <a:pt x="378748" y="31923"/>
                  </a:lnTo>
                  <a:lnTo>
                    <a:pt x="423673" y="18211"/>
                  </a:lnTo>
                  <a:lnTo>
                    <a:pt x="470093" y="8207"/>
                  </a:lnTo>
                  <a:lnTo>
                    <a:pt x="517838" y="2080"/>
                  </a:lnTo>
                  <a:lnTo>
                    <a:pt x="566737" y="0"/>
                  </a:lnTo>
                  <a:lnTo>
                    <a:pt x="615636" y="2080"/>
                  </a:lnTo>
                  <a:lnTo>
                    <a:pt x="663382" y="8207"/>
                  </a:lnTo>
                  <a:lnTo>
                    <a:pt x="709802" y="18212"/>
                  </a:lnTo>
                  <a:lnTo>
                    <a:pt x="754726" y="31923"/>
                  </a:lnTo>
                  <a:lnTo>
                    <a:pt x="797986" y="49171"/>
                  </a:lnTo>
                  <a:lnTo>
                    <a:pt x="839409" y="69786"/>
                  </a:lnTo>
                  <a:lnTo>
                    <a:pt x="878827" y="93597"/>
                  </a:lnTo>
                  <a:lnTo>
                    <a:pt x="916069" y="120435"/>
                  </a:lnTo>
                  <a:lnTo>
                    <a:pt x="950965" y="150128"/>
                  </a:lnTo>
                  <a:lnTo>
                    <a:pt x="983345" y="182509"/>
                  </a:lnTo>
                  <a:lnTo>
                    <a:pt x="1013039" y="217405"/>
                  </a:lnTo>
                  <a:lnTo>
                    <a:pt x="1039877" y="254647"/>
                  </a:lnTo>
                  <a:lnTo>
                    <a:pt x="1063688" y="294065"/>
                  </a:lnTo>
                  <a:lnTo>
                    <a:pt x="1084303" y="335488"/>
                  </a:lnTo>
                  <a:lnTo>
                    <a:pt x="1101551" y="378747"/>
                  </a:lnTo>
                  <a:lnTo>
                    <a:pt x="1115262" y="423672"/>
                  </a:lnTo>
                  <a:lnTo>
                    <a:pt x="1125266" y="470092"/>
                  </a:lnTo>
                  <a:lnTo>
                    <a:pt x="1131393" y="517837"/>
                  </a:lnTo>
                  <a:lnTo>
                    <a:pt x="1133474" y="566737"/>
                  </a:lnTo>
                  <a:lnTo>
                    <a:pt x="1131393" y="615638"/>
                  </a:lnTo>
                  <a:lnTo>
                    <a:pt x="1125265" y="663383"/>
                  </a:lnTo>
                  <a:lnTo>
                    <a:pt x="1115261" y="709803"/>
                  </a:lnTo>
                  <a:lnTo>
                    <a:pt x="1101550" y="754727"/>
                  </a:lnTo>
                  <a:lnTo>
                    <a:pt x="1084302" y="797986"/>
                  </a:lnTo>
                  <a:lnTo>
                    <a:pt x="1063687" y="839410"/>
                  </a:lnTo>
                  <a:lnTo>
                    <a:pt x="1039876" y="878828"/>
                  </a:lnTo>
                  <a:lnTo>
                    <a:pt x="1013038" y="916070"/>
                  </a:lnTo>
                  <a:lnTo>
                    <a:pt x="983344" y="950966"/>
                  </a:lnTo>
                  <a:lnTo>
                    <a:pt x="950964" y="983346"/>
                  </a:lnTo>
                  <a:lnTo>
                    <a:pt x="916068" y="1013040"/>
                  </a:lnTo>
                  <a:lnTo>
                    <a:pt x="878826" y="1039877"/>
                  </a:lnTo>
                  <a:lnTo>
                    <a:pt x="839409" y="1063688"/>
                  </a:lnTo>
                  <a:lnTo>
                    <a:pt x="797985" y="1084303"/>
                  </a:lnTo>
                  <a:lnTo>
                    <a:pt x="754726" y="1101551"/>
                  </a:lnTo>
                  <a:lnTo>
                    <a:pt x="709801" y="1115262"/>
                  </a:lnTo>
                  <a:lnTo>
                    <a:pt x="663382" y="1125267"/>
                  </a:lnTo>
                  <a:lnTo>
                    <a:pt x="615636" y="1131394"/>
                  </a:lnTo>
                  <a:lnTo>
                    <a:pt x="566736" y="1133474"/>
                  </a:lnTo>
                  <a:close/>
                </a:path>
              </a:pathLst>
            </a:custGeom>
            <a:solidFill>
              <a:srgbClr val="F5FFF4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0304324" y="1450378"/>
              <a:ext cx="1000125" cy="1000125"/>
            </a:xfrm>
            <a:custGeom>
              <a:rect l="l" t="t" r="r" b="b"/>
              <a:pathLst>
                <a:path w="1000125" h="1000125">
                  <a:moveTo>
                    <a:pt x="1000124" y="500062"/>
                  </a:moveTo>
                  <a:lnTo>
                    <a:pt x="0" y="500062"/>
                  </a:lnTo>
                  <a:lnTo>
                    <a:pt x="2289" y="451902"/>
                  </a:lnTo>
                  <a:lnTo>
                    <a:pt x="9017" y="405038"/>
                  </a:lnTo>
                  <a:lnTo>
                    <a:pt x="19974" y="359679"/>
                  </a:lnTo>
                  <a:lnTo>
                    <a:pt x="34950" y="316034"/>
                  </a:lnTo>
                  <a:lnTo>
                    <a:pt x="53737" y="274312"/>
                  </a:lnTo>
                  <a:lnTo>
                    <a:pt x="76123" y="234724"/>
                  </a:lnTo>
                  <a:lnTo>
                    <a:pt x="101901" y="197480"/>
                  </a:lnTo>
                  <a:lnTo>
                    <a:pt x="130859" y="162787"/>
                  </a:lnTo>
                  <a:lnTo>
                    <a:pt x="162789" y="130857"/>
                  </a:lnTo>
                  <a:lnTo>
                    <a:pt x="197482" y="101899"/>
                  </a:lnTo>
                  <a:lnTo>
                    <a:pt x="234727" y="76122"/>
                  </a:lnTo>
                  <a:lnTo>
                    <a:pt x="274315" y="53735"/>
                  </a:lnTo>
                  <a:lnTo>
                    <a:pt x="316036" y="34949"/>
                  </a:lnTo>
                  <a:lnTo>
                    <a:pt x="359681" y="19973"/>
                  </a:lnTo>
                  <a:lnTo>
                    <a:pt x="405040" y="9016"/>
                  </a:lnTo>
                  <a:lnTo>
                    <a:pt x="451904" y="2289"/>
                  </a:lnTo>
                  <a:lnTo>
                    <a:pt x="500063" y="0"/>
                  </a:lnTo>
                  <a:lnTo>
                    <a:pt x="548221" y="2289"/>
                  </a:lnTo>
                  <a:lnTo>
                    <a:pt x="595085" y="9016"/>
                  </a:lnTo>
                  <a:lnTo>
                    <a:pt x="640445" y="19973"/>
                  </a:lnTo>
                  <a:lnTo>
                    <a:pt x="684090" y="34950"/>
                  </a:lnTo>
                  <a:lnTo>
                    <a:pt x="725812" y="53736"/>
                  </a:lnTo>
                  <a:lnTo>
                    <a:pt x="765399" y="76122"/>
                  </a:lnTo>
                  <a:lnTo>
                    <a:pt x="802644" y="101899"/>
                  </a:lnTo>
                  <a:lnTo>
                    <a:pt x="837336" y="130858"/>
                  </a:lnTo>
                  <a:lnTo>
                    <a:pt x="869267" y="162788"/>
                  </a:lnTo>
                  <a:lnTo>
                    <a:pt x="898225" y="197480"/>
                  </a:lnTo>
                  <a:lnTo>
                    <a:pt x="924002" y="234725"/>
                  </a:lnTo>
                  <a:lnTo>
                    <a:pt x="946389" y="274313"/>
                  </a:lnTo>
                  <a:lnTo>
                    <a:pt x="965175" y="316034"/>
                  </a:lnTo>
                  <a:lnTo>
                    <a:pt x="980151" y="359679"/>
                  </a:lnTo>
                  <a:lnTo>
                    <a:pt x="991108" y="405039"/>
                  </a:lnTo>
                  <a:lnTo>
                    <a:pt x="997835" y="451903"/>
                  </a:lnTo>
                  <a:lnTo>
                    <a:pt x="1000124" y="500062"/>
                  </a:lnTo>
                  <a:close/>
                </a:path>
                <a:path w="1000125" h="1000125">
                  <a:moveTo>
                    <a:pt x="500062" y="1000124"/>
                  </a:moveTo>
                  <a:lnTo>
                    <a:pt x="451903" y="997835"/>
                  </a:lnTo>
                  <a:lnTo>
                    <a:pt x="405038" y="991107"/>
                  </a:lnTo>
                  <a:lnTo>
                    <a:pt x="359679" y="980151"/>
                  </a:lnTo>
                  <a:lnTo>
                    <a:pt x="316034" y="965174"/>
                  </a:lnTo>
                  <a:lnTo>
                    <a:pt x="274313" y="946388"/>
                  </a:lnTo>
                  <a:lnTo>
                    <a:pt x="234725" y="924002"/>
                  </a:lnTo>
                  <a:lnTo>
                    <a:pt x="197480" y="898225"/>
                  </a:lnTo>
                  <a:lnTo>
                    <a:pt x="162788" y="869266"/>
                  </a:lnTo>
                  <a:lnTo>
                    <a:pt x="130858" y="837336"/>
                  </a:lnTo>
                  <a:lnTo>
                    <a:pt x="101899" y="802644"/>
                  </a:lnTo>
                  <a:lnTo>
                    <a:pt x="76122" y="765399"/>
                  </a:lnTo>
                  <a:lnTo>
                    <a:pt x="53735" y="725811"/>
                  </a:lnTo>
                  <a:lnTo>
                    <a:pt x="34949" y="684090"/>
                  </a:lnTo>
                  <a:lnTo>
                    <a:pt x="19973" y="640445"/>
                  </a:lnTo>
                  <a:lnTo>
                    <a:pt x="9016" y="595085"/>
                  </a:lnTo>
                  <a:lnTo>
                    <a:pt x="2289" y="548221"/>
                  </a:lnTo>
                  <a:lnTo>
                    <a:pt x="0" y="500062"/>
                  </a:lnTo>
                  <a:lnTo>
                    <a:pt x="1000124" y="500062"/>
                  </a:lnTo>
                  <a:lnTo>
                    <a:pt x="997835" y="548221"/>
                  </a:lnTo>
                  <a:lnTo>
                    <a:pt x="991107" y="595086"/>
                  </a:lnTo>
                  <a:lnTo>
                    <a:pt x="980150" y="640445"/>
                  </a:lnTo>
                  <a:lnTo>
                    <a:pt x="965174" y="684090"/>
                  </a:lnTo>
                  <a:lnTo>
                    <a:pt x="946388" y="725811"/>
                  </a:lnTo>
                  <a:lnTo>
                    <a:pt x="924001" y="765399"/>
                  </a:lnTo>
                  <a:lnTo>
                    <a:pt x="898224" y="802644"/>
                  </a:lnTo>
                  <a:lnTo>
                    <a:pt x="869266" y="837336"/>
                  </a:lnTo>
                  <a:lnTo>
                    <a:pt x="837335" y="869266"/>
                  </a:lnTo>
                  <a:lnTo>
                    <a:pt x="802643" y="898225"/>
                  </a:lnTo>
                  <a:lnTo>
                    <a:pt x="765399" y="924002"/>
                  </a:lnTo>
                  <a:lnTo>
                    <a:pt x="725811" y="946388"/>
                  </a:lnTo>
                  <a:lnTo>
                    <a:pt x="684090" y="965175"/>
                  </a:lnTo>
                  <a:lnTo>
                    <a:pt x="640445" y="980151"/>
                  </a:lnTo>
                  <a:lnTo>
                    <a:pt x="595085" y="991108"/>
                  </a:lnTo>
                  <a:lnTo>
                    <a:pt x="548221" y="997835"/>
                  </a:lnTo>
                  <a:lnTo>
                    <a:pt x="500062" y="1000124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8" name="object 48"/>
          <p:cNvSpPr txBox="1"/>
          <p:nvPr/>
        </p:nvSpPr>
        <p:spPr>
          <a:xfrm>
            <a:off x="10539897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E6F1E4"/>
                </a:solidFill>
                <a:latin typeface="微软雅黑"/>
                <a:cs typeface="微软雅黑"/>
              </a:rPr>
              <a:t>03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093880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E6F1E4"/>
                </a:solidFill>
                <a:latin typeface="微软雅黑"/>
                <a:cs typeface="微软雅黑"/>
              </a:rPr>
              <a:t>02</a:t>
            </a:r>
            <a:endParaRPr sz="34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362235" y="1658218"/>
            <a:ext cx="565785" cy="5511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50" b="1" spc="-25">
                <a:solidFill>
                  <a:srgbClr val="E6F1E4"/>
                </a:solidFill>
                <a:latin typeface="微软雅黑"/>
                <a:cs typeface="微软雅黑"/>
              </a:rPr>
              <a:t>01</a:t>
            </a:r>
            <a:endParaRPr sz="34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59AE93"/>
                </a:solidFill>
                <a:latin typeface="微软雅黑"/>
                <a:cs typeface="微软雅黑"/>
              </a:rPr>
              <a:t>国际合作与交流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加强国际合作与交流，共同应对全球公共卫生挑战，推动医药</a:t>
            </a:r>
            <a:r>
              <a:rPr sz="1500" spc="-10">
                <a:latin typeface="微软雅黑"/>
                <a:cs typeface="微软雅黑"/>
              </a:rPr>
              <a:t>行业的可持续发展。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59AE93"/>
                </a:solidFill>
                <a:latin typeface="微软雅黑"/>
                <a:cs typeface="微软雅黑"/>
              </a:rPr>
              <a:t>国际医药市场准入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各国对医药产品进入市场的要求不同，企业需了解目标市场的准入政策，确保产品顺利进入。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59AE9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59AE93"/>
                </a:solidFill>
                <a:latin typeface="微软雅黑"/>
                <a:cs typeface="微软雅黑"/>
              </a:rPr>
              <a:t>国际药品监管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各国药品监管体系和标准存在差异，企业需遵循目标市场的药品监管法规，确保产品质量和安全。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国际医药行业政策环境分析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917" y="1541353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00AF57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2917" y="3170819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AF57"/>
                </a:solidFill>
              </a:rPr>
              <a:t>医药行业市场分析</a:t>
            </a:r>
            <a:endParaRPr sz="515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41856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59AE93"/>
                </a:solidFill>
                <a:latin typeface="微软雅黑"/>
                <a:cs typeface="微软雅黑"/>
              </a:rPr>
              <a:t>药品市场规模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近年来，随着人口老龄化、慢性病发病率上升以及医疗保障体系不断完善，药品市场规模持续增长。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59AE93"/>
                </a:solidFill>
                <a:latin typeface="微软雅黑"/>
                <a:cs typeface="微软雅黑"/>
              </a:rPr>
              <a:t>药品市场竞争格局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国内药品市场呈现多层次、多元化的特点，国内外企</a:t>
            </a:r>
            <a:r>
              <a:rPr sz="1500" spc="-10">
                <a:latin typeface="微软雅黑"/>
                <a:cs typeface="微软雅黑"/>
              </a:rPr>
              <a:t>业竞争激烈。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59AE93"/>
                </a:solidFill>
                <a:latin typeface="微软雅黑"/>
                <a:cs typeface="微软雅黑"/>
              </a:rPr>
              <a:t>药品市场发展趋势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未来药品市场将朝着创新化、差异化、国际化的方向发展，同时加强监管和规范市场秩序。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药品市场分析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83BB7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83BB7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83BB7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38354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医疗器械市场规模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随着医疗技术的进步和人们健康意识的提高，医疗器械市场规模不断扩大。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E6F1E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83BB7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59AE9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5999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5">
                <a:solidFill>
                  <a:srgbClr val="FFFFFF"/>
                </a:solidFill>
                <a:latin typeface="微软雅黑"/>
                <a:cs typeface="微软雅黑"/>
              </a:rPr>
              <a:t>医疗器械市场竞争格局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国内医疗器械市场企业众多，但高端产品主要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依赖进口。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5359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5">
                <a:solidFill>
                  <a:srgbClr val="FFFFFF"/>
                </a:solidFill>
                <a:latin typeface="微软雅黑"/>
                <a:cs typeface="微软雅黑"/>
              </a:rPr>
              <a:t>医疗器械市场发展趋势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未来医疗器械市场将朝着智能化、个性化、微创化的方向发展。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医疗器械市场分析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https://d.book118.com/816215234024010100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赛迪医药行业报告</vt:lpstr>
      <vt:lpstr>PowerPoint Presentation</vt:lpstr>
      <vt:lpstr>PowerPoint Presentation</vt:lpstr>
      <vt:lpstr>医药行业的定义与分类</vt:lpstr>
      <vt:lpstr>医药行业的发展历程</vt:lpstr>
      <vt:lpstr>医药行业的市场规模与增长趋势</vt:lpstr>
      <vt:lpstr>医药行业政策环境分析</vt:lpstr>
      <vt:lpstr>国家政策对医药行业的影响</vt:lpstr>
      <vt:lpstr>医药行业政策法规分析</vt:lpstr>
      <vt:lpstr>国际医药行业政策环境分析</vt:lpstr>
      <vt:lpstr>医药行业市场分析</vt:lpstr>
      <vt:lpstr>药品市场分析</vt:lpstr>
      <vt:lpstr>医疗器械市场分析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2024-09-24T00:34:51.520</cp:lastPrinted>
  <dcterms:created xsi:type="dcterms:W3CDTF">2024-09-23T16:34:51Z</dcterms:created>
  <dcterms:modified xsi:type="dcterms:W3CDTF">2024-09-23T16:34:52Z</dcterms:modified>
</cp:coreProperties>
</file>