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04D79E-B0D5-40CC-A848-2D2BD5A48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EDE08-9CD2-4649-AB04-72EDA6C2C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A1B6A1-27DB-4BE0-8F5A-820A40D72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C1C4A6-D34A-466E-82F0-BC99E1433C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785539-E295-4769-B649-CCED5B951D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61D468-730B-4312-8CA3-2A5919DBFF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8A7E7F-6552-4A31-8DDE-23EAE997AB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6DF757-A86E-4939-AD0E-130996866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AF805-347A-4A36-9D3D-329235581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07F5F-BCD5-47DD-A252-3DE9D31DB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0AC79-CB82-4415-B255-6DF5DE9A8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800" b="0" i="0">
                <a:solidFill>
                  <a:schemeClr val="bg1"/>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rgbClr val="8AC53E"/>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800" b="0" i="0">
                <a:solidFill>
                  <a:srgbClr val="585858"/>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800" b="0" i="0">
                <a:solidFill>
                  <a:schemeClr val="bg1"/>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rgbClr val="8AC53E"/>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800" b="0" i="0">
                <a:solidFill>
                  <a:schemeClr val="bg1"/>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1999" cy="6857997"/>
          </a:xfrm>
          <a:prstGeom prst="rect">
            <a:avLst/>
          </a:prstGeom>
          <a:blipFill>
            <a:blip r:embed="rId1"/>
            <a:stretch>
              <a:fillRect/>
            </a:stretch>
          </a:blipFill>
        </p:spPr>
        <p:txBody>
          <a:bodyPr wrap="square" lIns="0" tIns="0" rIns="0" bIns="0" rtlCol="0"/>
          <a:lstStyle/>
          <a:p/>
        </p:txBody>
      </p:sp>
      <p:sp>
        <p:nvSpPr>
          <p:cNvPr id="2" name="Holder 2"/>
          <p:cNvSpPr>
            <a:spLocks noGrp="1"/>
          </p:cNvSpPr>
          <p:nvPr>
            <p:ph type="title"/>
          </p:nvPr>
        </p:nvSpPr>
        <p:spPr/>
        <p:txBody>
          <a:bodyPr lIns="0" tIns="0" rIns="0" bIns="0"/>
          <a:lstStyle>
            <a:lvl1pPr>
              <a:defRPr sz="3600" b="0" i="0">
                <a:solidFill>
                  <a:srgbClr val="8AC53E"/>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800" b="0" i="0">
                <a:solidFill>
                  <a:schemeClr val="bg1"/>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2000" cy="6858000"/>
          </a:xfrm>
          <a:custGeom>
            <a:rect l="l" t="t" r="r" b="b"/>
            <a:pathLst>
              <a:path w="12192000" h="6858000">
                <a:moveTo>
                  <a:pt x="0" y="6858000"/>
                </a:moveTo>
                <a:lnTo>
                  <a:pt x="12192000" y="6858000"/>
                </a:lnTo>
                <a:lnTo>
                  <a:pt x="12192000" y="0"/>
                </a:lnTo>
                <a:lnTo>
                  <a:pt x="0" y="0"/>
                </a:lnTo>
                <a:lnTo>
                  <a:pt x="0" y="6858000"/>
                </a:lnTo>
                <a:close/>
              </a:path>
            </a:pathLst>
          </a:custGeom>
          <a:solidFill>
            <a:srgbClr val="F1F1F1"/>
          </a:solidFill>
        </p:spPr>
        <p:txBody>
          <a:bodyPr wrap="square" lIns="0" tIns="0" rIns="0" bIns="0" rtlCol="0"/>
          <a:lstStyle/>
          <a:p/>
        </p:txBody>
      </p:sp>
      <p:sp>
        <p:nvSpPr>
          <p:cNvPr id="17" name="bk object 17"/>
          <p:cNvSpPr/>
          <p:nvPr/>
        </p:nvSpPr>
        <p:spPr>
          <a:xfrm>
            <a:off x="2874001" y="0"/>
            <a:ext cx="12454" cy="6857997"/>
          </a:xfrm>
          <a:prstGeom prst="rect">
            <a:avLst/>
          </a:prstGeom>
          <a:blipFill>
            <a:blip r:embed="rId1"/>
            <a:stretch>
              <a:fillRect/>
            </a:stretch>
          </a:blip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800" b="0" i="0">
                <a:solidFill>
                  <a:schemeClr val="bg1"/>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png" /><Relationship Id="rId7" Type="http://schemas.openxmlformats.org/officeDocument/2006/relationships/image" Target="../media/image4.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flipH="1">
            <a:off x="10989564" y="420623"/>
            <a:ext cx="0" cy="262255"/>
          </a:xfrm>
          <a:custGeom>
            <a:rect l="l" t="t" r="r" b="b"/>
            <a:pathLst>
              <a:path h="262255">
                <a:moveTo>
                  <a:pt x="0" y="0"/>
                </a:moveTo>
                <a:lnTo>
                  <a:pt x="0" y="262000"/>
                </a:lnTo>
              </a:path>
            </a:pathLst>
          </a:custGeom>
          <a:ln w="6350">
            <a:solidFill>
              <a:srgbClr val="7E7E7E"/>
            </a:solidFill>
          </a:ln>
        </p:spPr>
        <p:txBody>
          <a:bodyPr wrap="square" lIns="0" tIns="0" rIns="0" bIns="0" rtlCol="0"/>
          <a:lstStyle/>
          <a:p/>
        </p:txBody>
      </p:sp>
      <p:sp>
        <p:nvSpPr>
          <p:cNvPr id="17" name="bk object 17"/>
          <p:cNvSpPr/>
          <p:nvPr/>
        </p:nvSpPr>
        <p:spPr>
          <a:xfrm>
            <a:off x="9948783" y="346078"/>
            <a:ext cx="903508" cy="431031"/>
          </a:xfrm>
          <a:prstGeom prst="rect">
            <a:avLst/>
          </a:prstGeom>
          <a:blipFill>
            <a:blip r:embed="rId6"/>
            <a:stretch>
              <a:fillRect/>
            </a:stretch>
          </a:blipFill>
        </p:spPr>
        <p:txBody>
          <a:bodyPr wrap="square" lIns="0" tIns="0" rIns="0" bIns="0" rtlCol="0"/>
          <a:lstStyle/>
          <a:p/>
        </p:txBody>
      </p:sp>
      <p:sp>
        <p:nvSpPr>
          <p:cNvPr id="18" name="bk object 18"/>
          <p:cNvSpPr/>
          <p:nvPr/>
        </p:nvSpPr>
        <p:spPr>
          <a:xfrm>
            <a:off x="10834116" y="79247"/>
            <a:ext cx="1283207" cy="964691"/>
          </a:xfrm>
          <a:prstGeom prst="rect">
            <a:avLst/>
          </a:prstGeom>
          <a:blipFill>
            <a:blip r:embed="rId7"/>
            <a:stretch>
              <a:fillRect/>
            </a:stretch>
          </a:blipFill>
        </p:spPr>
        <p:txBody>
          <a:bodyPr wrap="square" lIns="0" tIns="0" rIns="0" bIns="0" rtlCol="0"/>
          <a:lstStyle/>
          <a:p/>
        </p:txBody>
      </p:sp>
      <p:sp>
        <p:nvSpPr>
          <p:cNvPr id="19" name="bk object 19"/>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2" name="Holder 2"/>
          <p:cNvSpPr>
            <a:spLocks noGrp="1"/>
          </p:cNvSpPr>
          <p:nvPr>
            <p:ph type="title"/>
          </p:nvPr>
        </p:nvSpPr>
        <p:spPr>
          <a:xfrm>
            <a:off x="526795" y="408559"/>
            <a:ext cx="5969000" cy="574040"/>
          </a:xfrm>
          <a:prstGeom prst="rect">
            <a:avLst/>
          </a:prstGeom>
        </p:spPr>
        <p:txBody>
          <a:bodyPr wrap="square" lIns="0" tIns="0" rIns="0" bIns="0">
            <a:spAutoFit/>
          </a:bodyPr>
          <a:lstStyle>
            <a:lvl1pPr>
              <a:defRPr sz="3600" b="0" i="0">
                <a:solidFill>
                  <a:srgbClr val="8AC53E"/>
                </a:solidFill>
                <a:latin typeface="微软雅黑"/>
                <a:cs typeface="微软雅黑"/>
              </a:defRPr>
            </a:lvl1pPr>
          </a:lstStyle>
          <a:p/>
        </p:txBody>
      </p:sp>
      <p:sp>
        <p:nvSpPr>
          <p:cNvPr id="3" name="Holder 3"/>
          <p:cNvSpPr>
            <a:spLocks noGrp="1"/>
          </p:cNvSpPr>
          <p:nvPr>
            <p:ph type="body" idx="1"/>
          </p:nvPr>
        </p:nvSpPr>
        <p:spPr>
          <a:xfrm>
            <a:off x="526795" y="1076071"/>
            <a:ext cx="11123295" cy="1473835"/>
          </a:xfrm>
          <a:prstGeom prst="rect">
            <a:avLst/>
          </a:prstGeom>
        </p:spPr>
        <p:txBody>
          <a:bodyPr wrap="square" lIns="0" tIns="0" rIns="0" bIns="0">
            <a:spAutoFit/>
          </a:bodyPr>
          <a:lstStyle>
            <a:lvl1pPr>
              <a:defRPr sz="1800" b="0" i="0">
                <a:solidFill>
                  <a:srgbClr val="585858"/>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11828398" y="6563522"/>
            <a:ext cx="195579" cy="160654"/>
          </a:xfrm>
          <a:prstGeom prst="rect">
            <a:avLst/>
          </a:prstGeom>
        </p:spPr>
        <p:txBody>
          <a:bodyPr wrap="square" lIns="0" tIns="0" rIns="0" bIns="0">
            <a:spAutoFit/>
          </a:bodyPr>
          <a:lstStyle>
            <a:lvl1pPr>
              <a:defRPr sz="800" b="0" i="0">
                <a:solidFill>
                  <a:schemeClr val="bg1"/>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hyperlink" Target="http://www.iresearch.com.cn/"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png" /><Relationship Id="rId4"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pn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15.png" /><Relationship Id="rId7" Type="http://schemas.openxmlformats.org/officeDocument/2006/relationships/image" Target="../media/image16.png" /><Relationship Id="rId8" Type="http://schemas.openxmlformats.org/officeDocument/2006/relationships/hyperlink" Target="http://www.iresearch.com.cn/" TargetMode="Ex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22.png" /><Relationship Id="rId8" Type="http://schemas.openxmlformats.org/officeDocument/2006/relationships/hyperlink" Target="http://www.iresearch.com.cn/" TargetMode="Ex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hyperlink" Target="http://www.iresearch.com.cn/"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hyperlink" Target="http://www.iresearch.com.cn/" TargetMode="Ex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pn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png"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png" /><Relationship Id="rId3" Type="http://schemas.openxmlformats.org/officeDocument/2006/relationships/hyperlink" Target="http://www.iresearch.com.cn/" TargetMode="Externa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png" /><Relationship Id="rId3"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7.png" /><Relationship Id="rId11" Type="http://schemas.openxmlformats.org/officeDocument/2006/relationships/hyperlink" Target="http://www.iresearch.com.cn/" TargetMode="External" /><Relationship Id="rId2" Type="http://schemas.openxmlformats.org/officeDocument/2006/relationships/image" Target="../media/image29.png" /><Relationship Id="rId3" Type="http://schemas.openxmlformats.org/officeDocument/2006/relationships/image" Target="../media/image30.png" /><Relationship Id="rId4" Type="http://schemas.openxmlformats.org/officeDocument/2006/relationships/image" Target="../media/image31.png" /><Relationship Id="rId5" Type="http://schemas.openxmlformats.org/officeDocument/2006/relationships/image" Target="../media/image32.png" /><Relationship Id="rId6" Type="http://schemas.openxmlformats.org/officeDocument/2006/relationships/image" Target="../media/image33.png" /><Relationship Id="rId7" Type="http://schemas.openxmlformats.org/officeDocument/2006/relationships/image" Target="../media/image34.png" /><Relationship Id="rId8" Type="http://schemas.openxmlformats.org/officeDocument/2006/relationships/image" Target="../media/image35.png" /><Relationship Id="rId9" Type="http://schemas.openxmlformats.org/officeDocument/2006/relationships/image" Target="../media/image36.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8.png" /><Relationship Id="rId3" Type="http://schemas.openxmlformats.org/officeDocument/2006/relationships/image" Target="../media/image39.png" /><Relationship Id="rId4" Type="http://schemas.openxmlformats.org/officeDocument/2006/relationships/image" Target="../media/image40.png" /><Relationship Id="rId5" Type="http://schemas.openxmlformats.org/officeDocument/2006/relationships/hyperlink" Target="http://www.iresearch.com.cn/" TargetMode="Externa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1.png" /><Relationship Id="rId3" Type="http://schemas.openxmlformats.org/officeDocument/2006/relationships/image" Target="../media/image42.png" /><Relationship Id="rId4" Type="http://schemas.openxmlformats.org/officeDocument/2006/relationships/hyperlink" Target="http://www.iresearch.com.cn/" TargetMode="Externa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research.com.cn/" TargetMode="Externa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22002201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12191999" cy="6857997"/>
          </a:xfrm>
          <a:prstGeom prst="rect">
            <a:avLst/>
          </a:prstGeom>
          <a:blipFill>
            <a:blip r:embed="rId2"/>
            <a:stretch>
              <a:fillRect/>
            </a:stretch>
          </a:blipFill>
        </p:spPr>
        <p:txBody>
          <a:bodyPr wrap="square" lIns="0" tIns="0" rIns="0" bIns="0" rtlCol="0"/>
          <a:lstStyle/>
          <a:p/>
        </p:txBody>
      </p:sp>
      <p:sp>
        <p:nvSpPr>
          <p:cNvPr id="3" name="object 3"/>
          <p:cNvSpPr/>
          <p:nvPr/>
        </p:nvSpPr>
        <p:spPr>
          <a:xfrm>
            <a:off x="553212" y="233172"/>
            <a:ext cx="1342644" cy="1341119"/>
          </a:xfrm>
          <a:prstGeom prst="rect">
            <a:avLst/>
          </a:prstGeom>
          <a:blipFill>
            <a:blip r:embed="rId3"/>
            <a:stretch>
              <a:fillRect/>
            </a:stretch>
          </a:blipFill>
        </p:spPr>
        <p:txBody>
          <a:bodyPr wrap="square" lIns="0" tIns="0" rIns="0" bIns="0" rtlCol="0"/>
          <a:lstStyle/>
          <a:p/>
        </p:txBody>
      </p:sp>
      <p:sp>
        <p:nvSpPr>
          <p:cNvPr id="4" name="object 4"/>
          <p:cNvSpPr/>
          <p:nvPr/>
        </p:nvSpPr>
        <p:spPr>
          <a:xfrm flipH="1">
            <a:off x="1993392" y="708659"/>
            <a:ext cx="0" cy="344805"/>
          </a:xfrm>
          <a:custGeom>
            <a:rect l="l" t="t" r="r" b="b"/>
            <a:pathLst>
              <a:path h="344805">
                <a:moveTo>
                  <a:pt x="0" y="0"/>
                </a:moveTo>
                <a:lnTo>
                  <a:pt x="0" y="344424"/>
                </a:lnTo>
              </a:path>
            </a:pathLst>
          </a:custGeom>
          <a:ln w="6350">
            <a:solidFill>
              <a:srgbClr val="FFFFFF"/>
            </a:solidFill>
          </a:ln>
        </p:spPr>
        <p:txBody>
          <a:bodyPr wrap="square" lIns="0" tIns="0" rIns="0" bIns="0" rtlCol="0"/>
          <a:lstStyle/>
          <a:p/>
        </p:txBody>
      </p:sp>
      <p:sp>
        <p:nvSpPr>
          <p:cNvPr id="5" name="object 5"/>
          <p:cNvSpPr/>
          <p:nvPr/>
        </p:nvSpPr>
        <p:spPr>
          <a:xfrm>
            <a:off x="1740407" y="300227"/>
            <a:ext cx="3002280" cy="1235964"/>
          </a:xfrm>
          <a:prstGeom prst="rect">
            <a:avLst/>
          </a:prstGeom>
          <a:blipFill>
            <a:blip r:embed="rId4"/>
            <a:stretch>
              <a:fillRect/>
            </a:stretch>
          </a:blipFill>
        </p:spPr>
        <p:txBody>
          <a:bodyPr wrap="square" lIns="0" tIns="0" rIns="0" bIns="0" rtlCol="0"/>
          <a:lstStyle/>
          <a:p/>
        </p:txBody>
      </p:sp>
      <p:sp>
        <p:nvSpPr>
          <p:cNvPr id="6" name="object 6"/>
          <p:cNvSpPr txBox="1"/>
          <p:nvPr/>
        </p:nvSpPr>
        <p:spPr>
          <a:xfrm>
            <a:off x="573125" y="6036055"/>
            <a:ext cx="149034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FFFFFF"/>
                </a:solidFill>
                <a:latin typeface="Arial"/>
                <a:cs typeface="Arial"/>
              </a:rPr>
              <a:t>©2023 iResearch</a:t>
            </a:r>
            <a:r>
              <a:rPr sz="1200" spc="-80">
                <a:solidFill>
                  <a:srgbClr val="FFFFFF"/>
                </a:solidFill>
                <a:latin typeface="Arial"/>
                <a:cs typeface="Arial"/>
              </a:rPr>
              <a:t> </a:t>
            </a:r>
            <a:r>
              <a:rPr sz="1200">
                <a:solidFill>
                  <a:srgbClr val="FFFFFF"/>
                </a:solidFill>
                <a:latin typeface="Arial"/>
                <a:cs typeface="Arial"/>
              </a:rPr>
              <a:t>Inc.</a:t>
            </a:r>
            <a:endParaRPr sz="1200">
              <a:latin typeface="Arial"/>
              <a:cs typeface="Arial"/>
            </a:endParaRPr>
          </a:p>
        </p:txBody>
      </p:sp>
      <p:sp>
        <p:nvSpPr>
          <p:cNvPr id="7" name="object 7"/>
          <p:cNvSpPr txBox="1">
            <a:spLocks noGrp="1"/>
          </p:cNvSpPr>
          <p:nvPr>
            <p:ph type="title"/>
          </p:nvPr>
        </p:nvSpPr>
        <p:spPr>
          <a:xfrm>
            <a:off x="570991" y="2169410"/>
            <a:ext cx="8237220" cy="1781175"/>
          </a:xfrm>
          <a:prstGeom prst="rect">
            <a:avLst/>
          </a:prstGeom>
        </p:spPr>
        <p:txBody>
          <a:bodyPr vert="horz" wrap="square" lIns="0" tIns="12065" rIns="0" bIns="0" rtlCol="0">
            <a:spAutoFit/>
          </a:bodyPr>
          <a:lstStyle/>
          <a:p>
            <a:pPr marL="12700" marR="5080">
              <a:lnSpc>
                <a:spcPct val="120000"/>
              </a:lnSpc>
              <a:spcBef>
                <a:spcPts val="95"/>
              </a:spcBef>
            </a:pPr>
            <a:r>
              <a:rPr sz="4800" b="1">
                <a:solidFill>
                  <a:srgbClr val="FFFFFF"/>
                </a:solidFill>
                <a:latin typeface="微软雅黑"/>
                <a:cs typeface="微软雅黑"/>
              </a:rPr>
              <a:t>2023年粤港澳大湾区文化产业 </a:t>
            </a:r>
            <a:r>
              <a:rPr sz="4800" b="1" spc="-5">
                <a:solidFill>
                  <a:srgbClr val="FFFFFF"/>
                </a:solidFill>
                <a:latin typeface="微软雅黑"/>
                <a:cs typeface="微软雅黑"/>
              </a:rPr>
              <a:t>投资趋势研究</a:t>
            </a:r>
            <a:endParaRPr sz="48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flipH="1">
            <a:off x="10989564" y="420623"/>
            <a:ext cx="0" cy="262255"/>
          </a:xfrm>
          <a:custGeom>
            <a:rect l="l" t="t" r="r" b="b"/>
            <a:pathLst>
              <a:path h="262255">
                <a:moveTo>
                  <a:pt x="0" y="0"/>
                </a:moveTo>
                <a:lnTo>
                  <a:pt x="0" y="262000"/>
                </a:lnTo>
              </a:path>
            </a:pathLst>
          </a:custGeom>
          <a:ln w="6350">
            <a:solidFill>
              <a:srgbClr val="7E7E7E"/>
            </a:solidFill>
          </a:ln>
        </p:spPr>
        <p:txBody>
          <a:bodyPr wrap="square" lIns="0" tIns="0" rIns="0" bIns="0" rtlCol="0"/>
          <a:lstStyle/>
          <a:p/>
        </p:txBody>
      </p:sp>
      <p:sp>
        <p:nvSpPr>
          <p:cNvPr id="3" name="object 3"/>
          <p:cNvSpPr/>
          <p:nvPr/>
        </p:nvSpPr>
        <p:spPr>
          <a:xfrm>
            <a:off x="9948783" y="346078"/>
            <a:ext cx="903508" cy="431031"/>
          </a:xfrm>
          <a:prstGeom prst="rect">
            <a:avLst/>
          </a:prstGeom>
          <a:blipFill>
            <a:blip r:embed="rId2"/>
            <a:stretch>
              <a:fillRect/>
            </a:stretch>
          </a:blipFill>
        </p:spPr>
        <p:txBody>
          <a:bodyPr wrap="square" lIns="0" tIns="0" rIns="0" bIns="0" rtlCol="0"/>
          <a:lstStyle/>
          <a:p/>
        </p:txBody>
      </p:sp>
      <p:sp>
        <p:nvSpPr>
          <p:cNvPr id="4" name="object 4"/>
          <p:cNvSpPr/>
          <p:nvPr/>
        </p:nvSpPr>
        <p:spPr>
          <a:xfrm>
            <a:off x="10834116" y="79247"/>
            <a:ext cx="1283207" cy="964691"/>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523748" y="6579514"/>
            <a:ext cx="1001394" cy="132080"/>
          </a:xfrm>
          <a:prstGeom prst="rect">
            <a:avLst/>
          </a:prstGeom>
        </p:spPr>
        <p:txBody>
          <a:bodyPr vert="horz" wrap="square" lIns="0" tIns="12065" rIns="0" bIns="0" rtlCol="0">
            <a:spAutoFit/>
          </a:bodyPr>
          <a:lstStyle/>
          <a:p>
            <a:pPr marL="12700">
              <a:lnSpc>
                <a:spcPct val="100000"/>
              </a:lnSpc>
              <a:spcBef>
                <a:spcPts val="95"/>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6" name="object 6"/>
          <p:cNvSpPr txBox="1"/>
          <p:nvPr/>
        </p:nvSpPr>
        <p:spPr>
          <a:xfrm>
            <a:off x="10725150" y="6569456"/>
            <a:ext cx="1244600" cy="147955"/>
          </a:xfrm>
          <a:prstGeom prst="rect">
            <a:avLst/>
          </a:prstGeom>
        </p:spPr>
        <p:txBody>
          <a:bodyPr vert="horz" wrap="square" lIns="0" tIns="12700" rIns="0" bIns="0" rtlCol="0">
            <a:spAutoFit/>
          </a:bodyPr>
          <a:lstStyle/>
          <a:p>
            <a:pPr marL="12700">
              <a:lnSpc>
                <a:spcPct val="100000"/>
              </a:lnSpc>
              <a:spcBef>
                <a:spcPts val="100"/>
              </a:spcBef>
              <a:tabLst>
                <a:tab pos="1171575"/>
              </a:tabLst>
            </a:pPr>
            <a:r>
              <a:rPr sz="1050" spc="-30" baseline="3968">
                <a:solidFill>
                  <a:srgbClr val="7E7E7E"/>
                </a:solidFill>
                <a:latin typeface="Arial"/>
                <a:cs typeface="Arial"/>
                <a:hlinkClick r:id="rId4"/>
              </a:rPr>
              <a:t>www</a:t>
            </a:r>
            <a:r>
              <a:rPr sz="1050" spc="-7" baseline="3968">
                <a:solidFill>
                  <a:srgbClr val="7E7E7E"/>
                </a:solidFill>
                <a:latin typeface="Arial"/>
                <a:cs typeface="Arial"/>
                <a:hlinkClick r:id="rId4"/>
              </a:rPr>
              <a:t>.i</a:t>
            </a:r>
            <a:r>
              <a:rPr sz="1050" spc="-15" baseline="3968">
                <a:solidFill>
                  <a:srgbClr val="7E7E7E"/>
                </a:solidFill>
                <a:latin typeface="Arial"/>
                <a:cs typeface="Arial"/>
                <a:hlinkClick r:id="rId4"/>
              </a:rPr>
              <a:t>re</a:t>
            </a:r>
            <a:r>
              <a:rPr sz="1050" spc="-7" baseline="3968">
                <a:solidFill>
                  <a:srgbClr val="7E7E7E"/>
                </a:solidFill>
                <a:latin typeface="Arial"/>
                <a:cs typeface="Arial"/>
                <a:hlinkClick r:id="rId4"/>
              </a:rPr>
              <a:t>s</a:t>
            </a:r>
            <a:r>
              <a:rPr sz="1050" spc="-15" baseline="3968">
                <a:solidFill>
                  <a:srgbClr val="7E7E7E"/>
                </a:solidFill>
                <a:latin typeface="Arial"/>
                <a:cs typeface="Arial"/>
                <a:hlinkClick r:id="rId4"/>
              </a:rPr>
              <a:t>ear</a:t>
            </a:r>
            <a:r>
              <a:rPr sz="1050" spc="-7" baseline="3968">
                <a:solidFill>
                  <a:srgbClr val="7E7E7E"/>
                </a:solidFill>
                <a:latin typeface="Arial"/>
                <a:cs typeface="Arial"/>
                <a:hlinkClick r:id="rId4"/>
              </a:rPr>
              <a:t>c</a:t>
            </a:r>
            <a:r>
              <a:rPr sz="1050" baseline="3968">
                <a:solidFill>
                  <a:srgbClr val="7E7E7E"/>
                </a:solidFill>
                <a:latin typeface="Arial"/>
                <a:cs typeface="Arial"/>
                <a:hlinkClick r:id="rId4"/>
              </a:rPr>
              <a:t>h</a:t>
            </a:r>
            <a:r>
              <a:rPr sz="1050" spc="-7" baseline="3968">
                <a:solidFill>
                  <a:srgbClr val="7E7E7E"/>
                </a:solidFill>
                <a:latin typeface="Arial"/>
                <a:cs typeface="Arial"/>
                <a:hlinkClick r:id="rId4"/>
              </a:rPr>
              <a:t>.c</a:t>
            </a:r>
            <a:r>
              <a:rPr sz="1050" spc="-15" baseline="3968">
                <a:solidFill>
                  <a:srgbClr val="7E7E7E"/>
                </a:solidFill>
                <a:latin typeface="Arial"/>
                <a:cs typeface="Arial"/>
                <a:hlinkClick r:id="rId4"/>
              </a:rPr>
              <a:t>o</a:t>
            </a:r>
            <a:r>
              <a:rPr sz="1050" spc="15" baseline="3968">
                <a:solidFill>
                  <a:srgbClr val="7E7E7E"/>
                </a:solidFill>
                <a:latin typeface="Arial"/>
                <a:cs typeface="Arial"/>
                <a:hlinkClick r:id="rId4"/>
              </a:rPr>
              <a:t>m</a:t>
            </a:r>
            <a:r>
              <a:rPr sz="1050" spc="-7" baseline="3968">
                <a:solidFill>
                  <a:srgbClr val="7E7E7E"/>
                </a:solidFill>
                <a:latin typeface="Arial"/>
                <a:cs typeface="Arial"/>
                <a:hlinkClick r:id="rId4"/>
              </a:rPr>
              <a:t>.cn</a:t>
            </a:r>
            <a:r>
              <a:rPr sz="1050" baseline="3968">
                <a:solidFill>
                  <a:srgbClr val="7E7E7E"/>
                </a:solidFill>
                <a:latin typeface="Arial"/>
                <a:cs typeface="Arial"/>
              </a:rPr>
              <a:t>	</a:t>
            </a:r>
            <a:r>
              <a:rPr sz="800">
                <a:solidFill>
                  <a:srgbClr val="7E7E7E"/>
                </a:solidFill>
                <a:latin typeface="微软雅黑"/>
                <a:cs typeface="微软雅黑"/>
              </a:rPr>
              <a:t>2</a:t>
            </a:r>
            <a:endParaRPr sz="800">
              <a:latin typeface="微软雅黑"/>
              <a:cs typeface="微软雅黑"/>
            </a:endParaRPr>
          </a:p>
        </p:txBody>
      </p:sp>
      <p:sp>
        <p:nvSpPr>
          <p:cNvPr id="7" name="object 7"/>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8" name="object 8"/>
          <p:cNvSpPr txBox="1">
            <a:spLocks noGrp="1"/>
          </p:cNvSpPr>
          <p:nvPr>
            <p:ph type="title"/>
          </p:nvPr>
        </p:nvSpPr>
        <p:spPr>
          <a:xfrm>
            <a:off x="526795" y="408559"/>
            <a:ext cx="939800" cy="574040"/>
          </a:xfrm>
          <a:prstGeom prst="rect">
            <a:avLst/>
          </a:prstGeom>
        </p:spPr>
        <p:txBody>
          <a:bodyPr vert="horz" wrap="square" lIns="0" tIns="12700" rIns="0" bIns="0" rtlCol="0">
            <a:spAutoFit/>
          </a:bodyPr>
          <a:lstStyle/>
          <a:p>
            <a:pPr marL="12700">
              <a:lnSpc>
                <a:spcPct val="100000"/>
              </a:lnSpc>
              <a:spcBef>
                <a:spcPts val="100"/>
              </a:spcBef>
            </a:pPr>
            <a:r>
              <a:rPr/>
              <a:t>引言</a:t>
            </a:r>
          </a:p>
        </p:txBody>
      </p:sp>
      <p:sp>
        <p:nvSpPr>
          <p:cNvPr id="9" name="object 9"/>
          <p:cNvSpPr txBox="1"/>
          <p:nvPr/>
        </p:nvSpPr>
        <p:spPr>
          <a:xfrm>
            <a:off x="526795" y="1076071"/>
            <a:ext cx="9398000" cy="29972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谨记习近平总书记嘱托，繁荣粤港澳大湾区文化产业，为推进粤港澳大湾区发展战略贡献力量</a:t>
            </a:r>
            <a:endParaRPr sz="1800">
              <a:latin typeface="微软雅黑"/>
              <a:cs typeface="微软雅黑"/>
            </a:endParaRPr>
          </a:p>
        </p:txBody>
      </p:sp>
      <p:sp>
        <p:nvSpPr>
          <p:cNvPr id="10" name="object 10"/>
          <p:cNvSpPr txBox="1"/>
          <p:nvPr/>
        </p:nvSpPr>
        <p:spPr>
          <a:xfrm>
            <a:off x="532282" y="6395720"/>
            <a:ext cx="232981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来源：公开新闻报告中，习近平总</a:t>
            </a:r>
            <a:r>
              <a:rPr sz="700" spc="5">
                <a:solidFill>
                  <a:srgbClr val="7E7E7E"/>
                </a:solidFill>
                <a:latin typeface="微软雅黑"/>
                <a:cs typeface="微软雅黑"/>
              </a:rPr>
              <a:t>书</a:t>
            </a:r>
            <a:r>
              <a:rPr sz="700" spc="-5">
                <a:solidFill>
                  <a:srgbClr val="7E7E7E"/>
                </a:solidFill>
                <a:latin typeface="微软雅黑"/>
                <a:cs typeface="微软雅黑"/>
              </a:rPr>
              <a:t>记重</a:t>
            </a:r>
            <a:r>
              <a:rPr sz="700" spc="5">
                <a:solidFill>
                  <a:srgbClr val="7E7E7E"/>
                </a:solidFill>
                <a:latin typeface="微软雅黑"/>
                <a:cs typeface="微软雅黑"/>
              </a:rPr>
              <a:t>要</a:t>
            </a:r>
            <a:r>
              <a:rPr sz="700" spc="-5">
                <a:solidFill>
                  <a:srgbClr val="7E7E7E"/>
                </a:solidFill>
                <a:latin typeface="微软雅黑"/>
                <a:cs typeface="微软雅黑"/>
              </a:rPr>
              <a:t>讲话</a:t>
            </a:r>
            <a:r>
              <a:rPr sz="700" spc="5">
                <a:solidFill>
                  <a:srgbClr val="7E7E7E"/>
                </a:solidFill>
                <a:latin typeface="微软雅黑"/>
                <a:cs typeface="微软雅黑"/>
              </a:rPr>
              <a:t>内</a:t>
            </a:r>
            <a:r>
              <a:rPr sz="700" spc="-5">
                <a:solidFill>
                  <a:srgbClr val="7E7E7E"/>
                </a:solidFill>
                <a:latin typeface="微软雅黑"/>
                <a:cs typeface="微软雅黑"/>
              </a:rPr>
              <a:t>容整</a:t>
            </a:r>
            <a:r>
              <a:rPr sz="700" spc="5">
                <a:solidFill>
                  <a:srgbClr val="7E7E7E"/>
                </a:solidFill>
                <a:latin typeface="微软雅黑"/>
                <a:cs typeface="微软雅黑"/>
              </a:rPr>
              <a:t>理</a:t>
            </a:r>
            <a:r>
              <a:rPr sz="700" spc="-5">
                <a:solidFill>
                  <a:srgbClr val="7E7E7E"/>
                </a:solidFill>
                <a:latin typeface="微软雅黑"/>
                <a:cs typeface="微软雅黑"/>
              </a:rPr>
              <a:t>。</a:t>
            </a:r>
            <a:endParaRPr sz="700">
              <a:latin typeface="微软雅黑"/>
              <a:cs typeface="微软雅黑"/>
            </a:endParaRPr>
          </a:p>
        </p:txBody>
      </p:sp>
      <p:sp>
        <p:nvSpPr>
          <p:cNvPr id="11" name="object 11"/>
          <p:cNvSpPr txBox="1"/>
          <p:nvPr/>
        </p:nvSpPr>
        <p:spPr>
          <a:xfrm>
            <a:off x="754176" y="2290039"/>
            <a:ext cx="5187950" cy="1818005"/>
          </a:xfrm>
          <a:prstGeom prst="rect">
            <a:avLst/>
          </a:prstGeom>
        </p:spPr>
        <p:txBody>
          <a:bodyPr vert="horz" wrap="square" lIns="0" tIns="12700" rIns="0" bIns="0" rtlCol="0">
            <a:spAutoFit/>
          </a:bodyPr>
          <a:lstStyle/>
          <a:p>
            <a:pPr marL="12700" marR="5080">
              <a:lnSpc>
                <a:spcPct val="120000"/>
              </a:lnSpc>
              <a:spcBef>
                <a:spcPts val="100"/>
              </a:spcBef>
            </a:pPr>
            <a:r>
              <a:rPr sz="1400">
                <a:solidFill>
                  <a:srgbClr val="585858"/>
                </a:solidFill>
                <a:latin typeface="微软雅黑"/>
                <a:cs typeface="微软雅黑"/>
              </a:rPr>
              <a:t>“繁荣</a:t>
            </a:r>
            <a:r>
              <a:rPr sz="1400" spc="-10">
                <a:solidFill>
                  <a:srgbClr val="585858"/>
                </a:solidFill>
                <a:latin typeface="微软雅黑"/>
                <a:cs typeface="微软雅黑"/>
              </a:rPr>
              <a:t>发</a:t>
            </a:r>
            <a:r>
              <a:rPr sz="1400">
                <a:solidFill>
                  <a:srgbClr val="585858"/>
                </a:solidFill>
                <a:latin typeface="微软雅黑"/>
                <a:cs typeface="微软雅黑"/>
              </a:rPr>
              <a:t>展文</a:t>
            </a:r>
            <a:r>
              <a:rPr sz="1400" spc="-10">
                <a:solidFill>
                  <a:srgbClr val="585858"/>
                </a:solidFill>
                <a:latin typeface="微软雅黑"/>
                <a:cs typeface="微软雅黑"/>
              </a:rPr>
              <a:t>化事</a:t>
            </a:r>
            <a:r>
              <a:rPr sz="1400">
                <a:solidFill>
                  <a:srgbClr val="585858"/>
                </a:solidFill>
                <a:latin typeface="微软雅黑"/>
                <a:cs typeface="微软雅黑"/>
              </a:rPr>
              <a:t>业和文</a:t>
            </a:r>
            <a:r>
              <a:rPr sz="1400" spc="-10">
                <a:solidFill>
                  <a:srgbClr val="585858"/>
                </a:solidFill>
                <a:latin typeface="微软雅黑"/>
                <a:cs typeface="微软雅黑"/>
              </a:rPr>
              <a:t>化</a:t>
            </a:r>
            <a:r>
              <a:rPr sz="1400">
                <a:solidFill>
                  <a:srgbClr val="585858"/>
                </a:solidFill>
                <a:latin typeface="微软雅黑"/>
                <a:cs typeface="微软雅黑"/>
              </a:rPr>
              <a:t>产业</a:t>
            </a:r>
            <a:r>
              <a:rPr sz="1400" spc="-10">
                <a:solidFill>
                  <a:srgbClr val="585858"/>
                </a:solidFill>
                <a:latin typeface="微软雅黑"/>
                <a:cs typeface="微软雅黑"/>
              </a:rPr>
              <a:t>。坚</a:t>
            </a:r>
            <a:r>
              <a:rPr sz="1400">
                <a:solidFill>
                  <a:srgbClr val="585858"/>
                </a:solidFill>
                <a:latin typeface="微软雅黑"/>
                <a:cs typeface="微软雅黑"/>
              </a:rPr>
              <a:t>持以人</a:t>
            </a:r>
            <a:r>
              <a:rPr sz="1400" spc="-10">
                <a:solidFill>
                  <a:srgbClr val="585858"/>
                </a:solidFill>
                <a:latin typeface="微软雅黑"/>
                <a:cs typeface="微软雅黑"/>
              </a:rPr>
              <a:t>民</a:t>
            </a:r>
            <a:r>
              <a:rPr sz="1400">
                <a:solidFill>
                  <a:srgbClr val="585858"/>
                </a:solidFill>
                <a:latin typeface="微软雅黑"/>
                <a:cs typeface="微软雅黑"/>
              </a:rPr>
              <a:t>为中</a:t>
            </a:r>
            <a:r>
              <a:rPr sz="1400" spc="-10">
                <a:solidFill>
                  <a:srgbClr val="585858"/>
                </a:solidFill>
                <a:latin typeface="微软雅黑"/>
                <a:cs typeface="微软雅黑"/>
              </a:rPr>
              <a:t>心的</a:t>
            </a:r>
            <a:r>
              <a:rPr sz="1400">
                <a:solidFill>
                  <a:srgbClr val="585858"/>
                </a:solidFill>
                <a:latin typeface="微软雅黑"/>
                <a:cs typeface="微软雅黑"/>
              </a:rPr>
              <a:t>创作导</a:t>
            </a:r>
            <a:r>
              <a:rPr sz="1400" spc="-10">
                <a:solidFill>
                  <a:srgbClr val="585858"/>
                </a:solidFill>
                <a:latin typeface="微软雅黑"/>
                <a:cs typeface="微软雅黑"/>
              </a:rPr>
              <a:t>向</a:t>
            </a:r>
            <a:r>
              <a:rPr sz="1400">
                <a:solidFill>
                  <a:srgbClr val="585858"/>
                </a:solidFill>
                <a:latin typeface="微软雅黑"/>
                <a:cs typeface="微软雅黑"/>
              </a:rPr>
              <a:t>，  推出更多增强人民精神</a:t>
            </a:r>
            <a:r>
              <a:rPr sz="1400" spc="-15">
                <a:solidFill>
                  <a:srgbClr val="585858"/>
                </a:solidFill>
                <a:latin typeface="微软雅黑"/>
                <a:cs typeface="微软雅黑"/>
              </a:rPr>
              <a:t>力</a:t>
            </a:r>
            <a:r>
              <a:rPr sz="1400">
                <a:solidFill>
                  <a:srgbClr val="585858"/>
                </a:solidFill>
                <a:latin typeface="微软雅黑"/>
                <a:cs typeface="微软雅黑"/>
              </a:rPr>
              <a:t>量的</a:t>
            </a:r>
            <a:r>
              <a:rPr sz="1400" spc="-15">
                <a:solidFill>
                  <a:srgbClr val="585858"/>
                </a:solidFill>
                <a:latin typeface="微软雅黑"/>
                <a:cs typeface="微软雅黑"/>
              </a:rPr>
              <a:t>优</a:t>
            </a:r>
            <a:r>
              <a:rPr sz="1400">
                <a:solidFill>
                  <a:srgbClr val="585858"/>
                </a:solidFill>
                <a:latin typeface="微软雅黑"/>
                <a:cs typeface="微软雅黑"/>
              </a:rPr>
              <a:t>秀作</a:t>
            </a:r>
            <a:r>
              <a:rPr sz="1400" spc="-15">
                <a:solidFill>
                  <a:srgbClr val="585858"/>
                </a:solidFill>
                <a:latin typeface="微软雅黑"/>
                <a:cs typeface="微软雅黑"/>
              </a:rPr>
              <a:t>品</a:t>
            </a:r>
            <a:r>
              <a:rPr sz="1400">
                <a:solidFill>
                  <a:srgbClr val="585858"/>
                </a:solidFill>
                <a:latin typeface="微软雅黑"/>
                <a:cs typeface="微软雅黑"/>
              </a:rPr>
              <a:t>，培</a:t>
            </a:r>
            <a:r>
              <a:rPr sz="1400" spc="-15">
                <a:solidFill>
                  <a:srgbClr val="585858"/>
                </a:solidFill>
                <a:latin typeface="微软雅黑"/>
                <a:cs typeface="微软雅黑"/>
              </a:rPr>
              <a:t>育</a:t>
            </a:r>
            <a:r>
              <a:rPr sz="1400">
                <a:solidFill>
                  <a:srgbClr val="585858"/>
                </a:solidFill>
                <a:latin typeface="微软雅黑"/>
                <a:cs typeface="微软雅黑"/>
              </a:rPr>
              <a:t>造就</a:t>
            </a:r>
            <a:r>
              <a:rPr sz="1400" spc="-15">
                <a:solidFill>
                  <a:srgbClr val="585858"/>
                </a:solidFill>
                <a:latin typeface="微软雅黑"/>
                <a:cs typeface="微软雅黑"/>
              </a:rPr>
              <a:t>大</a:t>
            </a:r>
            <a:r>
              <a:rPr sz="1400">
                <a:solidFill>
                  <a:srgbClr val="585858"/>
                </a:solidFill>
                <a:latin typeface="微软雅黑"/>
                <a:cs typeface="微软雅黑"/>
              </a:rPr>
              <a:t>批德</a:t>
            </a:r>
            <a:r>
              <a:rPr sz="1400" spc="-15">
                <a:solidFill>
                  <a:srgbClr val="585858"/>
                </a:solidFill>
                <a:latin typeface="微软雅黑"/>
                <a:cs typeface="微软雅黑"/>
              </a:rPr>
              <a:t>艺</a:t>
            </a:r>
            <a:r>
              <a:rPr sz="1400">
                <a:solidFill>
                  <a:srgbClr val="585858"/>
                </a:solidFill>
                <a:latin typeface="微软雅黑"/>
                <a:cs typeface="微软雅黑"/>
              </a:rPr>
              <a:t>双馨 </a:t>
            </a:r>
            <a:r>
              <a:rPr sz="1400" spc="5">
                <a:solidFill>
                  <a:srgbClr val="585858"/>
                </a:solidFill>
                <a:latin typeface="微软雅黑"/>
                <a:cs typeface="微软雅黑"/>
              </a:rPr>
              <a:t>的文学艺术家和规模宏</a:t>
            </a:r>
            <a:r>
              <a:rPr sz="1400" spc="-10">
                <a:solidFill>
                  <a:srgbClr val="585858"/>
                </a:solidFill>
                <a:latin typeface="微软雅黑"/>
                <a:cs typeface="微软雅黑"/>
              </a:rPr>
              <a:t>大</a:t>
            </a:r>
            <a:r>
              <a:rPr sz="1400" spc="5">
                <a:solidFill>
                  <a:srgbClr val="585858"/>
                </a:solidFill>
                <a:latin typeface="微软雅黑"/>
                <a:cs typeface="微软雅黑"/>
              </a:rPr>
              <a:t>的文</a:t>
            </a:r>
            <a:r>
              <a:rPr sz="1400" spc="-10">
                <a:solidFill>
                  <a:srgbClr val="585858"/>
                </a:solidFill>
                <a:latin typeface="微软雅黑"/>
                <a:cs typeface="微软雅黑"/>
              </a:rPr>
              <a:t>化</a:t>
            </a:r>
            <a:r>
              <a:rPr sz="1400" spc="5">
                <a:solidFill>
                  <a:srgbClr val="585858"/>
                </a:solidFill>
                <a:latin typeface="微软雅黑"/>
                <a:cs typeface="微软雅黑"/>
              </a:rPr>
              <a:t>文艺</a:t>
            </a:r>
            <a:r>
              <a:rPr sz="1400" spc="-10">
                <a:solidFill>
                  <a:srgbClr val="585858"/>
                </a:solidFill>
                <a:latin typeface="微软雅黑"/>
                <a:cs typeface="微软雅黑"/>
              </a:rPr>
              <a:t>人</a:t>
            </a:r>
            <a:r>
              <a:rPr sz="1400" spc="5">
                <a:solidFill>
                  <a:srgbClr val="585858"/>
                </a:solidFill>
                <a:latin typeface="微软雅黑"/>
                <a:cs typeface="微软雅黑"/>
              </a:rPr>
              <a:t>才队</a:t>
            </a:r>
            <a:r>
              <a:rPr sz="1400" spc="-10">
                <a:solidFill>
                  <a:srgbClr val="585858"/>
                </a:solidFill>
                <a:latin typeface="微软雅黑"/>
                <a:cs typeface="微软雅黑"/>
              </a:rPr>
              <a:t>伍</a:t>
            </a:r>
            <a:r>
              <a:rPr sz="1400" spc="5">
                <a:solidFill>
                  <a:srgbClr val="585858"/>
                </a:solidFill>
                <a:latin typeface="微软雅黑"/>
                <a:cs typeface="微软雅黑"/>
              </a:rPr>
              <a:t>。坚</a:t>
            </a:r>
            <a:r>
              <a:rPr sz="1400" spc="-10">
                <a:solidFill>
                  <a:srgbClr val="585858"/>
                </a:solidFill>
                <a:latin typeface="微软雅黑"/>
                <a:cs typeface="微软雅黑"/>
              </a:rPr>
              <a:t>持</a:t>
            </a:r>
            <a:r>
              <a:rPr sz="1400" spc="5">
                <a:solidFill>
                  <a:srgbClr val="585858"/>
                </a:solidFill>
                <a:latin typeface="微软雅黑"/>
                <a:cs typeface="微软雅黑"/>
              </a:rPr>
              <a:t>把社</a:t>
            </a:r>
            <a:r>
              <a:rPr sz="1400" spc="-10">
                <a:solidFill>
                  <a:srgbClr val="585858"/>
                </a:solidFill>
                <a:latin typeface="微软雅黑"/>
                <a:cs typeface="微软雅黑"/>
              </a:rPr>
              <a:t>会</a:t>
            </a:r>
            <a:r>
              <a:rPr sz="1400" spc="5">
                <a:solidFill>
                  <a:srgbClr val="585858"/>
                </a:solidFill>
                <a:latin typeface="微软雅黑"/>
                <a:cs typeface="微软雅黑"/>
              </a:rPr>
              <a:t>效益 </a:t>
            </a:r>
            <a:r>
              <a:rPr sz="1400">
                <a:solidFill>
                  <a:srgbClr val="585858"/>
                </a:solidFill>
                <a:latin typeface="微软雅黑"/>
                <a:cs typeface="微软雅黑"/>
              </a:rPr>
              <a:t>放在首位、社会效益和</a:t>
            </a:r>
            <a:r>
              <a:rPr sz="1400" spc="-15">
                <a:solidFill>
                  <a:srgbClr val="585858"/>
                </a:solidFill>
                <a:latin typeface="微软雅黑"/>
                <a:cs typeface="微软雅黑"/>
              </a:rPr>
              <a:t>经</a:t>
            </a:r>
            <a:r>
              <a:rPr sz="1400">
                <a:solidFill>
                  <a:srgbClr val="585858"/>
                </a:solidFill>
                <a:latin typeface="微软雅黑"/>
                <a:cs typeface="微软雅黑"/>
              </a:rPr>
              <a:t>济效</a:t>
            </a:r>
            <a:r>
              <a:rPr sz="1400" spc="-15">
                <a:solidFill>
                  <a:srgbClr val="585858"/>
                </a:solidFill>
                <a:latin typeface="微软雅黑"/>
                <a:cs typeface="微软雅黑"/>
              </a:rPr>
              <a:t>益</a:t>
            </a:r>
            <a:r>
              <a:rPr sz="1400">
                <a:solidFill>
                  <a:srgbClr val="585858"/>
                </a:solidFill>
                <a:latin typeface="微软雅黑"/>
                <a:cs typeface="微软雅黑"/>
              </a:rPr>
              <a:t>相统</a:t>
            </a:r>
            <a:r>
              <a:rPr sz="1400" spc="-15">
                <a:solidFill>
                  <a:srgbClr val="585858"/>
                </a:solidFill>
                <a:latin typeface="微软雅黑"/>
                <a:cs typeface="微软雅黑"/>
              </a:rPr>
              <a:t>一</a:t>
            </a:r>
            <a:r>
              <a:rPr sz="1400">
                <a:solidFill>
                  <a:srgbClr val="585858"/>
                </a:solidFill>
                <a:latin typeface="微软雅黑"/>
                <a:cs typeface="微软雅黑"/>
              </a:rPr>
              <a:t>，深</a:t>
            </a:r>
            <a:r>
              <a:rPr sz="1400" spc="-15">
                <a:solidFill>
                  <a:srgbClr val="585858"/>
                </a:solidFill>
                <a:latin typeface="微软雅黑"/>
                <a:cs typeface="微软雅黑"/>
              </a:rPr>
              <a:t>化</a:t>
            </a:r>
            <a:r>
              <a:rPr sz="1400">
                <a:solidFill>
                  <a:srgbClr val="585858"/>
                </a:solidFill>
                <a:latin typeface="微软雅黑"/>
                <a:cs typeface="微软雅黑"/>
              </a:rPr>
              <a:t>文化</a:t>
            </a:r>
            <a:r>
              <a:rPr sz="1400" spc="-15">
                <a:solidFill>
                  <a:srgbClr val="585858"/>
                </a:solidFill>
                <a:latin typeface="微软雅黑"/>
                <a:cs typeface="微软雅黑"/>
              </a:rPr>
              <a:t>体</a:t>
            </a:r>
            <a:r>
              <a:rPr sz="1400">
                <a:solidFill>
                  <a:srgbClr val="585858"/>
                </a:solidFill>
                <a:latin typeface="微软雅黑"/>
                <a:cs typeface="微软雅黑"/>
              </a:rPr>
              <a:t>制改</a:t>
            </a:r>
            <a:r>
              <a:rPr sz="1400" spc="-15">
                <a:solidFill>
                  <a:srgbClr val="585858"/>
                </a:solidFill>
                <a:latin typeface="微软雅黑"/>
                <a:cs typeface="微软雅黑"/>
              </a:rPr>
              <a:t>革</a:t>
            </a:r>
            <a:r>
              <a:rPr sz="1400">
                <a:solidFill>
                  <a:srgbClr val="585858"/>
                </a:solidFill>
                <a:latin typeface="微软雅黑"/>
                <a:cs typeface="微软雅黑"/>
              </a:rPr>
              <a:t>，完 善文化经济政策。实施</a:t>
            </a:r>
            <a:r>
              <a:rPr sz="1400" spc="-15">
                <a:solidFill>
                  <a:srgbClr val="585858"/>
                </a:solidFill>
                <a:latin typeface="微软雅黑"/>
                <a:cs typeface="微软雅黑"/>
              </a:rPr>
              <a:t>国</a:t>
            </a:r>
            <a:r>
              <a:rPr sz="1400">
                <a:solidFill>
                  <a:srgbClr val="585858"/>
                </a:solidFill>
                <a:latin typeface="微软雅黑"/>
                <a:cs typeface="微软雅黑"/>
              </a:rPr>
              <a:t>家文</a:t>
            </a:r>
            <a:r>
              <a:rPr sz="1400" spc="-15">
                <a:solidFill>
                  <a:srgbClr val="585858"/>
                </a:solidFill>
                <a:latin typeface="微软雅黑"/>
                <a:cs typeface="微软雅黑"/>
              </a:rPr>
              <a:t>化</a:t>
            </a:r>
            <a:r>
              <a:rPr sz="1400">
                <a:solidFill>
                  <a:srgbClr val="585858"/>
                </a:solidFill>
                <a:latin typeface="微软雅黑"/>
                <a:cs typeface="微软雅黑"/>
              </a:rPr>
              <a:t>数字</a:t>
            </a:r>
            <a:r>
              <a:rPr sz="1400" spc="-15">
                <a:solidFill>
                  <a:srgbClr val="585858"/>
                </a:solidFill>
                <a:latin typeface="微软雅黑"/>
                <a:cs typeface="微软雅黑"/>
              </a:rPr>
              <a:t>化</a:t>
            </a:r>
            <a:r>
              <a:rPr sz="1400">
                <a:solidFill>
                  <a:srgbClr val="585858"/>
                </a:solidFill>
                <a:latin typeface="微软雅黑"/>
                <a:cs typeface="微软雅黑"/>
              </a:rPr>
              <a:t>战略</a:t>
            </a:r>
            <a:r>
              <a:rPr sz="1400" spc="-15">
                <a:solidFill>
                  <a:srgbClr val="585858"/>
                </a:solidFill>
                <a:latin typeface="微软雅黑"/>
                <a:cs typeface="微软雅黑"/>
              </a:rPr>
              <a:t>，</a:t>
            </a:r>
            <a:r>
              <a:rPr sz="1400">
                <a:solidFill>
                  <a:srgbClr val="585858"/>
                </a:solidFill>
                <a:latin typeface="微软雅黑"/>
                <a:cs typeface="微软雅黑"/>
              </a:rPr>
              <a:t>健全</a:t>
            </a:r>
            <a:r>
              <a:rPr sz="1400" spc="-15">
                <a:solidFill>
                  <a:srgbClr val="585858"/>
                </a:solidFill>
                <a:latin typeface="微软雅黑"/>
                <a:cs typeface="微软雅黑"/>
              </a:rPr>
              <a:t>现</a:t>
            </a:r>
            <a:r>
              <a:rPr sz="1400">
                <a:solidFill>
                  <a:srgbClr val="585858"/>
                </a:solidFill>
                <a:latin typeface="微软雅黑"/>
                <a:cs typeface="微软雅黑"/>
              </a:rPr>
              <a:t>代公</a:t>
            </a:r>
            <a:r>
              <a:rPr sz="1400" spc="-15">
                <a:solidFill>
                  <a:srgbClr val="585858"/>
                </a:solidFill>
                <a:latin typeface="微软雅黑"/>
                <a:cs typeface="微软雅黑"/>
              </a:rPr>
              <a:t>共</a:t>
            </a:r>
            <a:r>
              <a:rPr sz="1400">
                <a:solidFill>
                  <a:srgbClr val="585858"/>
                </a:solidFill>
                <a:latin typeface="微软雅黑"/>
                <a:cs typeface="微软雅黑"/>
              </a:rPr>
              <a:t>文化 服务体系，创新实施文</a:t>
            </a:r>
            <a:r>
              <a:rPr sz="1400" spc="-15">
                <a:solidFill>
                  <a:srgbClr val="585858"/>
                </a:solidFill>
                <a:latin typeface="微软雅黑"/>
                <a:cs typeface="微软雅黑"/>
              </a:rPr>
              <a:t>化</a:t>
            </a:r>
            <a:r>
              <a:rPr sz="1400">
                <a:solidFill>
                  <a:srgbClr val="585858"/>
                </a:solidFill>
                <a:latin typeface="微软雅黑"/>
                <a:cs typeface="微软雅黑"/>
              </a:rPr>
              <a:t>惠民</a:t>
            </a:r>
            <a:r>
              <a:rPr sz="1400" spc="-15">
                <a:solidFill>
                  <a:srgbClr val="585858"/>
                </a:solidFill>
                <a:latin typeface="微软雅黑"/>
                <a:cs typeface="微软雅黑"/>
              </a:rPr>
              <a:t>工</a:t>
            </a:r>
            <a:r>
              <a:rPr sz="1400">
                <a:solidFill>
                  <a:srgbClr val="585858"/>
                </a:solidFill>
                <a:latin typeface="微软雅黑"/>
                <a:cs typeface="微软雅黑"/>
              </a:rPr>
              <a:t>程。</a:t>
            </a:r>
            <a:r>
              <a:rPr sz="1400" spc="-15">
                <a:solidFill>
                  <a:srgbClr val="585858"/>
                </a:solidFill>
                <a:latin typeface="微软雅黑"/>
                <a:cs typeface="微软雅黑"/>
              </a:rPr>
              <a:t>健</a:t>
            </a:r>
            <a:r>
              <a:rPr sz="1400">
                <a:solidFill>
                  <a:srgbClr val="585858"/>
                </a:solidFill>
                <a:latin typeface="微软雅黑"/>
                <a:cs typeface="微软雅黑"/>
              </a:rPr>
              <a:t>全现</a:t>
            </a:r>
            <a:r>
              <a:rPr sz="1400" spc="-15">
                <a:solidFill>
                  <a:srgbClr val="585858"/>
                </a:solidFill>
                <a:latin typeface="微软雅黑"/>
                <a:cs typeface="微软雅黑"/>
              </a:rPr>
              <a:t>代</a:t>
            </a:r>
            <a:r>
              <a:rPr sz="1400">
                <a:solidFill>
                  <a:srgbClr val="585858"/>
                </a:solidFill>
                <a:latin typeface="微软雅黑"/>
                <a:cs typeface="微软雅黑"/>
              </a:rPr>
              <a:t>文化</a:t>
            </a:r>
            <a:r>
              <a:rPr sz="1400" spc="-15">
                <a:solidFill>
                  <a:srgbClr val="585858"/>
                </a:solidFill>
                <a:latin typeface="微软雅黑"/>
                <a:cs typeface="微软雅黑"/>
              </a:rPr>
              <a:t>产</a:t>
            </a:r>
            <a:r>
              <a:rPr sz="1400">
                <a:solidFill>
                  <a:srgbClr val="585858"/>
                </a:solidFill>
                <a:latin typeface="微软雅黑"/>
                <a:cs typeface="微软雅黑"/>
              </a:rPr>
              <a:t>业体</a:t>
            </a:r>
            <a:r>
              <a:rPr sz="1400" spc="-15">
                <a:solidFill>
                  <a:srgbClr val="585858"/>
                </a:solidFill>
                <a:latin typeface="微软雅黑"/>
                <a:cs typeface="微软雅黑"/>
              </a:rPr>
              <a:t>系</a:t>
            </a:r>
            <a:r>
              <a:rPr sz="1400">
                <a:solidFill>
                  <a:srgbClr val="585858"/>
                </a:solidFill>
                <a:latin typeface="微软雅黑"/>
                <a:cs typeface="微软雅黑"/>
              </a:rPr>
              <a:t>和市 场体系，实施重大文化</a:t>
            </a:r>
            <a:r>
              <a:rPr sz="1400" spc="-15">
                <a:solidFill>
                  <a:srgbClr val="585858"/>
                </a:solidFill>
                <a:latin typeface="微软雅黑"/>
                <a:cs typeface="微软雅黑"/>
              </a:rPr>
              <a:t>产</a:t>
            </a:r>
            <a:r>
              <a:rPr sz="1400">
                <a:solidFill>
                  <a:srgbClr val="585858"/>
                </a:solidFill>
                <a:latin typeface="微软雅黑"/>
                <a:cs typeface="微软雅黑"/>
              </a:rPr>
              <a:t>业项</a:t>
            </a:r>
            <a:r>
              <a:rPr sz="1400" spc="-15">
                <a:solidFill>
                  <a:srgbClr val="585858"/>
                </a:solidFill>
                <a:latin typeface="微软雅黑"/>
                <a:cs typeface="微软雅黑"/>
              </a:rPr>
              <a:t>目</a:t>
            </a:r>
            <a:r>
              <a:rPr sz="1400">
                <a:solidFill>
                  <a:srgbClr val="585858"/>
                </a:solidFill>
                <a:latin typeface="微软雅黑"/>
                <a:cs typeface="微软雅黑"/>
              </a:rPr>
              <a:t>带动</a:t>
            </a:r>
            <a:r>
              <a:rPr sz="1400" spc="-15">
                <a:solidFill>
                  <a:srgbClr val="585858"/>
                </a:solidFill>
                <a:latin typeface="微软雅黑"/>
                <a:cs typeface="微软雅黑"/>
              </a:rPr>
              <a:t>战</a:t>
            </a:r>
            <a:r>
              <a:rPr sz="1400">
                <a:solidFill>
                  <a:srgbClr val="585858"/>
                </a:solidFill>
                <a:latin typeface="微软雅黑"/>
                <a:cs typeface="微软雅黑"/>
              </a:rPr>
              <a:t>略。”</a:t>
            </a:r>
            <a:endParaRPr sz="1400">
              <a:latin typeface="微软雅黑"/>
              <a:cs typeface="微软雅黑"/>
            </a:endParaRPr>
          </a:p>
        </p:txBody>
      </p:sp>
      <p:sp>
        <p:nvSpPr>
          <p:cNvPr id="12" name="object 12"/>
          <p:cNvSpPr txBox="1"/>
          <p:nvPr/>
        </p:nvSpPr>
        <p:spPr>
          <a:xfrm>
            <a:off x="6400546" y="2290039"/>
            <a:ext cx="4830445" cy="1562100"/>
          </a:xfrm>
          <a:prstGeom prst="rect">
            <a:avLst/>
          </a:prstGeom>
        </p:spPr>
        <p:txBody>
          <a:bodyPr vert="horz" wrap="square" lIns="0" tIns="12700" rIns="0" bIns="0" rtlCol="0">
            <a:spAutoFit/>
          </a:bodyPr>
          <a:lstStyle/>
          <a:p>
            <a:pPr marL="12700" marR="5080" algn="just">
              <a:lnSpc>
                <a:spcPct val="120000"/>
              </a:lnSpc>
              <a:spcBef>
                <a:spcPts val="100"/>
              </a:spcBef>
            </a:pPr>
            <a:r>
              <a:rPr sz="1400">
                <a:solidFill>
                  <a:srgbClr val="585858"/>
                </a:solidFill>
                <a:latin typeface="微软雅黑"/>
                <a:cs typeface="微软雅黑"/>
              </a:rPr>
              <a:t>“粤港澳大湾区在全国</a:t>
            </a:r>
            <a:r>
              <a:rPr sz="1400" spc="-15">
                <a:solidFill>
                  <a:srgbClr val="585858"/>
                </a:solidFill>
                <a:latin typeface="微软雅黑"/>
                <a:cs typeface="微软雅黑"/>
              </a:rPr>
              <a:t>新</a:t>
            </a:r>
            <a:r>
              <a:rPr sz="1400">
                <a:solidFill>
                  <a:srgbClr val="585858"/>
                </a:solidFill>
                <a:latin typeface="微软雅黑"/>
                <a:cs typeface="微软雅黑"/>
              </a:rPr>
              <a:t>发展</a:t>
            </a:r>
            <a:r>
              <a:rPr sz="1400" spc="-15">
                <a:solidFill>
                  <a:srgbClr val="585858"/>
                </a:solidFill>
                <a:latin typeface="微软雅黑"/>
                <a:cs typeface="微软雅黑"/>
              </a:rPr>
              <a:t>格</a:t>
            </a:r>
            <a:r>
              <a:rPr sz="1400">
                <a:solidFill>
                  <a:srgbClr val="585858"/>
                </a:solidFill>
                <a:latin typeface="微软雅黑"/>
                <a:cs typeface="微软雅黑"/>
              </a:rPr>
              <a:t>局中</a:t>
            </a:r>
            <a:r>
              <a:rPr sz="1400" spc="-15">
                <a:solidFill>
                  <a:srgbClr val="585858"/>
                </a:solidFill>
                <a:latin typeface="微软雅黑"/>
                <a:cs typeface="微软雅黑"/>
              </a:rPr>
              <a:t>具</a:t>
            </a:r>
            <a:r>
              <a:rPr sz="1400">
                <a:solidFill>
                  <a:srgbClr val="585858"/>
                </a:solidFill>
                <a:latin typeface="微软雅黑"/>
                <a:cs typeface="微软雅黑"/>
              </a:rPr>
              <a:t>有重</a:t>
            </a:r>
            <a:r>
              <a:rPr sz="1400" spc="-15">
                <a:solidFill>
                  <a:srgbClr val="585858"/>
                </a:solidFill>
                <a:latin typeface="微软雅黑"/>
                <a:cs typeface="微软雅黑"/>
              </a:rPr>
              <a:t>要</a:t>
            </a:r>
            <a:r>
              <a:rPr sz="1400">
                <a:solidFill>
                  <a:srgbClr val="585858"/>
                </a:solidFill>
                <a:latin typeface="微软雅黑"/>
                <a:cs typeface="微软雅黑"/>
              </a:rPr>
              <a:t>战略</a:t>
            </a:r>
            <a:r>
              <a:rPr sz="1400" spc="-15">
                <a:solidFill>
                  <a:srgbClr val="585858"/>
                </a:solidFill>
                <a:latin typeface="微软雅黑"/>
                <a:cs typeface="微软雅黑"/>
              </a:rPr>
              <a:t>地</a:t>
            </a:r>
            <a:r>
              <a:rPr sz="1400">
                <a:solidFill>
                  <a:srgbClr val="585858"/>
                </a:solidFill>
                <a:latin typeface="微软雅黑"/>
                <a:cs typeface="微软雅黑"/>
              </a:rPr>
              <a:t>位。</a:t>
            </a:r>
            <a:r>
              <a:rPr sz="1400" spc="-15">
                <a:solidFill>
                  <a:srgbClr val="585858"/>
                </a:solidFill>
                <a:latin typeface="微软雅黑"/>
                <a:cs typeface="微软雅黑"/>
              </a:rPr>
              <a:t>广</a:t>
            </a:r>
            <a:r>
              <a:rPr sz="1400">
                <a:solidFill>
                  <a:srgbClr val="585858"/>
                </a:solidFill>
                <a:latin typeface="微软雅黑"/>
                <a:cs typeface="微软雅黑"/>
              </a:rPr>
              <a:t>东 要认真贯彻党中央决策</a:t>
            </a:r>
            <a:r>
              <a:rPr sz="1400" spc="-15">
                <a:solidFill>
                  <a:srgbClr val="585858"/>
                </a:solidFill>
                <a:latin typeface="微软雅黑"/>
                <a:cs typeface="微软雅黑"/>
              </a:rPr>
              <a:t>部</a:t>
            </a:r>
            <a:r>
              <a:rPr sz="1400">
                <a:solidFill>
                  <a:srgbClr val="585858"/>
                </a:solidFill>
                <a:latin typeface="微软雅黑"/>
                <a:cs typeface="微软雅黑"/>
              </a:rPr>
              <a:t>署，</a:t>
            </a:r>
            <a:r>
              <a:rPr sz="1400" spc="-15">
                <a:solidFill>
                  <a:srgbClr val="585858"/>
                </a:solidFill>
                <a:latin typeface="微软雅黑"/>
                <a:cs typeface="微软雅黑"/>
              </a:rPr>
              <a:t>把</a:t>
            </a:r>
            <a:r>
              <a:rPr sz="1400">
                <a:solidFill>
                  <a:srgbClr val="585858"/>
                </a:solidFill>
                <a:latin typeface="微软雅黑"/>
                <a:cs typeface="微软雅黑"/>
              </a:rPr>
              <a:t>粤港</a:t>
            </a:r>
            <a:r>
              <a:rPr sz="1400" spc="-15">
                <a:solidFill>
                  <a:srgbClr val="585858"/>
                </a:solidFill>
                <a:latin typeface="微软雅黑"/>
                <a:cs typeface="微软雅黑"/>
              </a:rPr>
              <a:t>澳</a:t>
            </a:r>
            <a:r>
              <a:rPr sz="1400">
                <a:solidFill>
                  <a:srgbClr val="585858"/>
                </a:solidFill>
                <a:latin typeface="微软雅黑"/>
                <a:cs typeface="微软雅黑"/>
              </a:rPr>
              <a:t>大湾</a:t>
            </a:r>
            <a:r>
              <a:rPr sz="1400" spc="-15">
                <a:solidFill>
                  <a:srgbClr val="585858"/>
                </a:solidFill>
                <a:latin typeface="微软雅黑"/>
                <a:cs typeface="微软雅黑"/>
              </a:rPr>
              <a:t>区</a:t>
            </a:r>
            <a:r>
              <a:rPr sz="1400">
                <a:solidFill>
                  <a:srgbClr val="585858"/>
                </a:solidFill>
                <a:latin typeface="微软雅黑"/>
                <a:cs typeface="微软雅黑"/>
              </a:rPr>
              <a:t>建设</a:t>
            </a:r>
            <a:r>
              <a:rPr sz="1400" spc="-15">
                <a:solidFill>
                  <a:srgbClr val="585858"/>
                </a:solidFill>
                <a:latin typeface="微软雅黑"/>
                <a:cs typeface="微软雅黑"/>
              </a:rPr>
              <a:t>作</a:t>
            </a:r>
            <a:r>
              <a:rPr sz="1400">
                <a:solidFill>
                  <a:srgbClr val="585858"/>
                </a:solidFill>
                <a:latin typeface="微软雅黑"/>
                <a:cs typeface="微软雅黑"/>
              </a:rPr>
              <a:t>为广</a:t>
            </a:r>
            <a:r>
              <a:rPr sz="1400" spc="-15">
                <a:solidFill>
                  <a:srgbClr val="585858"/>
                </a:solidFill>
                <a:latin typeface="微软雅黑"/>
                <a:cs typeface="微软雅黑"/>
              </a:rPr>
              <a:t>东</a:t>
            </a:r>
            <a:r>
              <a:rPr sz="1400">
                <a:solidFill>
                  <a:srgbClr val="585858"/>
                </a:solidFill>
                <a:latin typeface="微软雅黑"/>
                <a:cs typeface="微软雅黑"/>
              </a:rPr>
              <a:t>深 化改革开放的大机遇、</a:t>
            </a:r>
            <a:r>
              <a:rPr sz="1400" spc="-15">
                <a:solidFill>
                  <a:srgbClr val="585858"/>
                </a:solidFill>
                <a:latin typeface="微软雅黑"/>
                <a:cs typeface="微软雅黑"/>
              </a:rPr>
              <a:t>大</a:t>
            </a:r>
            <a:r>
              <a:rPr sz="1400">
                <a:solidFill>
                  <a:srgbClr val="585858"/>
                </a:solidFill>
                <a:latin typeface="微软雅黑"/>
                <a:cs typeface="微软雅黑"/>
              </a:rPr>
              <a:t>文章</a:t>
            </a:r>
            <a:r>
              <a:rPr sz="1400" spc="-15">
                <a:solidFill>
                  <a:srgbClr val="585858"/>
                </a:solidFill>
                <a:latin typeface="微软雅黑"/>
                <a:cs typeface="微软雅黑"/>
              </a:rPr>
              <a:t>抓</a:t>
            </a:r>
            <a:r>
              <a:rPr sz="1400">
                <a:solidFill>
                  <a:srgbClr val="585858"/>
                </a:solidFill>
                <a:latin typeface="微软雅黑"/>
                <a:cs typeface="微软雅黑"/>
              </a:rPr>
              <a:t>紧做</a:t>
            </a:r>
            <a:r>
              <a:rPr sz="1400" spc="-15">
                <a:solidFill>
                  <a:srgbClr val="585858"/>
                </a:solidFill>
                <a:latin typeface="微软雅黑"/>
                <a:cs typeface="微软雅黑"/>
              </a:rPr>
              <a:t>实</a:t>
            </a:r>
            <a:r>
              <a:rPr sz="1400">
                <a:solidFill>
                  <a:srgbClr val="585858"/>
                </a:solidFill>
                <a:latin typeface="微软雅黑"/>
                <a:cs typeface="微软雅黑"/>
              </a:rPr>
              <a:t>，摆</a:t>
            </a:r>
            <a:r>
              <a:rPr sz="1400" spc="-15">
                <a:solidFill>
                  <a:srgbClr val="585858"/>
                </a:solidFill>
                <a:latin typeface="微软雅黑"/>
                <a:cs typeface="微软雅黑"/>
              </a:rPr>
              <a:t>在</a:t>
            </a:r>
            <a:r>
              <a:rPr sz="1400">
                <a:solidFill>
                  <a:srgbClr val="585858"/>
                </a:solidFill>
                <a:latin typeface="微软雅黑"/>
                <a:cs typeface="微软雅黑"/>
              </a:rPr>
              <a:t>重中</a:t>
            </a:r>
            <a:r>
              <a:rPr sz="1400" spc="-15">
                <a:solidFill>
                  <a:srgbClr val="585858"/>
                </a:solidFill>
                <a:latin typeface="微软雅黑"/>
                <a:cs typeface="微软雅黑"/>
              </a:rPr>
              <a:t>之</a:t>
            </a:r>
            <a:r>
              <a:rPr sz="1400">
                <a:solidFill>
                  <a:srgbClr val="585858"/>
                </a:solidFill>
                <a:latin typeface="微软雅黑"/>
                <a:cs typeface="微软雅黑"/>
              </a:rPr>
              <a:t>重，</a:t>
            </a:r>
            <a:r>
              <a:rPr sz="1400" spc="-15">
                <a:solidFill>
                  <a:srgbClr val="585858"/>
                </a:solidFill>
                <a:latin typeface="微软雅黑"/>
                <a:cs typeface="微软雅黑"/>
              </a:rPr>
              <a:t>以</a:t>
            </a:r>
            <a:r>
              <a:rPr sz="1400">
                <a:solidFill>
                  <a:srgbClr val="585858"/>
                </a:solidFill>
                <a:latin typeface="微软雅黑"/>
                <a:cs typeface="微软雅黑"/>
              </a:rPr>
              <a:t>珠 三角为主阵地，举全省</a:t>
            </a:r>
            <a:r>
              <a:rPr sz="1400" spc="-15">
                <a:solidFill>
                  <a:srgbClr val="585858"/>
                </a:solidFill>
                <a:latin typeface="微软雅黑"/>
                <a:cs typeface="微软雅黑"/>
              </a:rPr>
              <a:t>之</a:t>
            </a:r>
            <a:r>
              <a:rPr sz="1400">
                <a:solidFill>
                  <a:srgbClr val="585858"/>
                </a:solidFill>
                <a:latin typeface="微软雅黑"/>
                <a:cs typeface="微软雅黑"/>
              </a:rPr>
              <a:t>力办</a:t>
            </a:r>
            <a:r>
              <a:rPr sz="1400" spc="-15">
                <a:solidFill>
                  <a:srgbClr val="585858"/>
                </a:solidFill>
                <a:latin typeface="微软雅黑"/>
                <a:cs typeface="微软雅黑"/>
              </a:rPr>
              <a:t>好</a:t>
            </a:r>
            <a:r>
              <a:rPr sz="1400">
                <a:solidFill>
                  <a:srgbClr val="585858"/>
                </a:solidFill>
                <a:latin typeface="微软雅黑"/>
                <a:cs typeface="微软雅黑"/>
              </a:rPr>
              <a:t>这件</a:t>
            </a:r>
            <a:r>
              <a:rPr sz="1400" spc="-15">
                <a:solidFill>
                  <a:srgbClr val="585858"/>
                </a:solidFill>
                <a:latin typeface="微软雅黑"/>
                <a:cs typeface="微软雅黑"/>
              </a:rPr>
              <a:t>大</a:t>
            </a:r>
            <a:r>
              <a:rPr sz="1400">
                <a:solidFill>
                  <a:srgbClr val="585858"/>
                </a:solidFill>
                <a:latin typeface="微软雅黑"/>
                <a:cs typeface="微软雅黑"/>
              </a:rPr>
              <a:t>事，</a:t>
            </a:r>
            <a:r>
              <a:rPr sz="1400" spc="-15">
                <a:solidFill>
                  <a:srgbClr val="585858"/>
                </a:solidFill>
                <a:latin typeface="微软雅黑"/>
                <a:cs typeface="微软雅黑"/>
              </a:rPr>
              <a:t>使</a:t>
            </a:r>
            <a:r>
              <a:rPr sz="1400">
                <a:solidFill>
                  <a:srgbClr val="585858"/>
                </a:solidFill>
                <a:latin typeface="微软雅黑"/>
                <a:cs typeface="微软雅黑"/>
              </a:rPr>
              <a:t>粤港</a:t>
            </a:r>
            <a:r>
              <a:rPr sz="1400" spc="-15">
                <a:solidFill>
                  <a:srgbClr val="585858"/>
                </a:solidFill>
                <a:latin typeface="微软雅黑"/>
                <a:cs typeface="微软雅黑"/>
              </a:rPr>
              <a:t>澳</a:t>
            </a:r>
            <a:r>
              <a:rPr sz="1400">
                <a:solidFill>
                  <a:srgbClr val="585858"/>
                </a:solidFill>
                <a:latin typeface="微软雅黑"/>
                <a:cs typeface="微软雅黑"/>
              </a:rPr>
              <a:t>大湾</a:t>
            </a:r>
            <a:r>
              <a:rPr sz="1400" spc="-15">
                <a:solidFill>
                  <a:srgbClr val="585858"/>
                </a:solidFill>
                <a:latin typeface="微软雅黑"/>
                <a:cs typeface="微软雅黑"/>
              </a:rPr>
              <a:t>区</a:t>
            </a:r>
            <a:r>
              <a:rPr sz="1400">
                <a:solidFill>
                  <a:srgbClr val="585858"/>
                </a:solidFill>
                <a:latin typeface="微软雅黑"/>
                <a:cs typeface="微软雅黑"/>
              </a:rPr>
              <a:t>成 为新发展格局的战略支</a:t>
            </a:r>
            <a:r>
              <a:rPr sz="1400" spc="-15">
                <a:solidFill>
                  <a:srgbClr val="585858"/>
                </a:solidFill>
                <a:latin typeface="微软雅黑"/>
                <a:cs typeface="微软雅黑"/>
              </a:rPr>
              <a:t>点</a:t>
            </a:r>
            <a:r>
              <a:rPr sz="1400">
                <a:solidFill>
                  <a:srgbClr val="585858"/>
                </a:solidFill>
                <a:latin typeface="微软雅黑"/>
                <a:cs typeface="微软雅黑"/>
              </a:rPr>
              <a:t>、高</a:t>
            </a:r>
            <a:r>
              <a:rPr sz="1400" spc="-15">
                <a:solidFill>
                  <a:srgbClr val="585858"/>
                </a:solidFill>
                <a:latin typeface="微软雅黑"/>
                <a:cs typeface="微软雅黑"/>
              </a:rPr>
              <a:t>质</a:t>
            </a:r>
            <a:r>
              <a:rPr sz="1400">
                <a:solidFill>
                  <a:srgbClr val="585858"/>
                </a:solidFill>
                <a:latin typeface="微软雅黑"/>
                <a:cs typeface="微软雅黑"/>
              </a:rPr>
              <a:t>量发</a:t>
            </a:r>
            <a:r>
              <a:rPr sz="1400" spc="-15">
                <a:solidFill>
                  <a:srgbClr val="585858"/>
                </a:solidFill>
                <a:latin typeface="微软雅黑"/>
                <a:cs typeface="微软雅黑"/>
              </a:rPr>
              <a:t>展</a:t>
            </a:r>
            <a:r>
              <a:rPr sz="1400">
                <a:solidFill>
                  <a:srgbClr val="585858"/>
                </a:solidFill>
                <a:latin typeface="微软雅黑"/>
                <a:cs typeface="微软雅黑"/>
              </a:rPr>
              <a:t>的示</a:t>
            </a:r>
            <a:r>
              <a:rPr sz="1400" spc="-15">
                <a:solidFill>
                  <a:srgbClr val="585858"/>
                </a:solidFill>
                <a:latin typeface="微软雅黑"/>
                <a:cs typeface="微软雅黑"/>
              </a:rPr>
              <a:t>范</a:t>
            </a:r>
            <a:r>
              <a:rPr sz="1400">
                <a:solidFill>
                  <a:srgbClr val="585858"/>
                </a:solidFill>
                <a:latin typeface="微软雅黑"/>
                <a:cs typeface="微软雅黑"/>
              </a:rPr>
              <a:t>地、</a:t>
            </a:r>
            <a:r>
              <a:rPr sz="1400" spc="-15">
                <a:solidFill>
                  <a:srgbClr val="585858"/>
                </a:solidFill>
                <a:latin typeface="微软雅黑"/>
                <a:cs typeface="微软雅黑"/>
              </a:rPr>
              <a:t>中</a:t>
            </a:r>
            <a:r>
              <a:rPr sz="1400">
                <a:solidFill>
                  <a:srgbClr val="585858"/>
                </a:solidFill>
                <a:latin typeface="微软雅黑"/>
                <a:cs typeface="微软雅黑"/>
              </a:rPr>
              <a:t>国式</a:t>
            </a:r>
            <a:r>
              <a:rPr sz="1400" spc="-15">
                <a:solidFill>
                  <a:srgbClr val="585858"/>
                </a:solidFill>
                <a:latin typeface="微软雅黑"/>
                <a:cs typeface="微软雅黑"/>
              </a:rPr>
              <a:t>现</a:t>
            </a:r>
            <a:r>
              <a:rPr sz="1400">
                <a:solidFill>
                  <a:srgbClr val="585858"/>
                </a:solidFill>
                <a:latin typeface="微软雅黑"/>
                <a:cs typeface="微软雅黑"/>
              </a:rPr>
              <a:t>代 化的引领地。”</a:t>
            </a:r>
            <a:endParaRPr sz="1400">
              <a:latin typeface="微软雅黑"/>
              <a:cs typeface="微软雅黑"/>
            </a:endParaRPr>
          </a:p>
        </p:txBody>
      </p:sp>
      <p:sp>
        <p:nvSpPr>
          <p:cNvPr id="13" name="object 13"/>
          <p:cNvSpPr txBox="1"/>
          <p:nvPr/>
        </p:nvSpPr>
        <p:spPr>
          <a:xfrm>
            <a:off x="863600" y="4641850"/>
            <a:ext cx="497649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585858"/>
                </a:solidFill>
                <a:latin typeface="微软雅黑"/>
                <a:cs typeface="微软雅黑"/>
              </a:rPr>
              <a:t>——摘</a:t>
            </a:r>
            <a:r>
              <a:rPr sz="1000" b="1" spc="-10">
                <a:solidFill>
                  <a:srgbClr val="585858"/>
                </a:solidFill>
                <a:latin typeface="微软雅黑"/>
                <a:cs typeface="微软雅黑"/>
              </a:rPr>
              <a:t>自2022</a:t>
            </a:r>
            <a:r>
              <a:rPr sz="1000" b="1" spc="-5">
                <a:solidFill>
                  <a:srgbClr val="585858"/>
                </a:solidFill>
                <a:latin typeface="微软雅黑"/>
                <a:cs typeface="微软雅黑"/>
              </a:rPr>
              <a:t>年</a:t>
            </a:r>
            <a:r>
              <a:rPr sz="1000" b="1" spc="-10">
                <a:solidFill>
                  <a:srgbClr val="585858"/>
                </a:solidFill>
                <a:latin typeface="微软雅黑"/>
                <a:cs typeface="微软雅黑"/>
              </a:rPr>
              <a:t>10</a:t>
            </a:r>
            <a:r>
              <a:rPr sz="1000" b="1" spc="-5">
                <a:solidFill>
                  <a:srgbClr val="585858"/>
                </a:solidFill>
                <a:latin typeface="微软雅黑"/>
                <a:cs typeface="微软雅黑"/>
              </a:rPr>
              <a:t>月</a:t>
            </a:r>
            <a:r>
              <a:rPr sz="1000" b="1" spc="-10">
                <a:solidFill>
                  <a:srgbClr val="585858"/>
                </a:solidFill>
                <a:latin typeface="微软雅黑"/>
                <a:cs typeface="微软雅黑"/>
              </a:rPr>
              <a:t>16</a:t>
            </a:r>
            <a:r>
              <a:rPr sz="1000" b="1" spc="-5">
                <a:solidFill>
                  <a:srgbClr val="585858"/>
                </a:solidFill>
                <a:latin typeface="微软雅黑"/>
                <a:cs typeface="微软雅黑"/>
              </a:rPr>
              <a:t>日，习近平总书记在中国共</a:t>
            </a:r>
            <a:r>
              <a:rPr sz="1000" b="1" spc="5">
                <a:solidFill>
                  <a:srgbClr val="585858"/>
                </a:solidFill>
                <a:latin typeface="微软雅黑"/>
                <a:cs typeface="微软雅黑"/>
              </a:rPr>
              <a:t>产</a:t>
            </a:r>
            <a:r>
              <a:rPr sz="1000" b="1" spc="-5">
                <a:solidFill>
                  <a:srgbClr val="585858"/>
                </a:solidFill>
                <a:latin typeface="微软雅黑"/>
                <a:cs typeface="微软雅黑"/>
              </a:rPr>
              <a:t>党第</a:t>
            </a:r>
            <a:r>
              <a:rPr sz="1000" b="1" spc="5">
                <a:solidFill>
                  <a:srgbClr val="585858"/>
                </a:solidFill>
                <a:latin typeface="微软雅黑"/>
                <a:cs typeface="微软雅黑"/>
              </a:rPr>
              <a:t>二</a:t>
            </a:r>
            <a:r>
              <a:rPr sz="1000" b="1" spc="-5">
                <a:solidFill>
                  <a:srgbClr val="585858"/>
                </a:solidFill>
                <a:latin typeface="微软雅黑"/>
                <a:cs typeface="微软雅黑"/>
              </a:rPr>
              <a:t>十次</a:t>
            </a:r>
            <a:r>
              <a:rPr sz="1000" b="1" spc="5">
                <a:solidFill>
                  <a:srgbClr val="585858"/>
                </a:solidFill>
                <a:latin typeface="微软雅黑"/>
                <a:cs typeface="微软雅黑"/>
              </a:rPr>
              <a:t>全</a:t>
            </a:r>
            <a:r>
              <a:rPr sz="1000" b="1" spc="-5">
                <a:solidFill>
                  <a:srgbClr val="585858"/>
                </a:solidFill>
                <a:latin typeface="微软雅黑"/>
                <a:cs typeface="微软雅黑"/>
              </a:rPr>
              <a:t>国代</a:t>
            </a:r>
            <a:r>
              <a:rPr sz="1000" b="1" spc="5">
                <a:solidFill>
                  <a:srgbClr val="585858"/>
                </a:solidFill>
                <a:latin typeface="微软雅黑"/>
                <a:cs typeface="微软雅黑"/>
              </a:rPr>
              <a:t>表</a:t>
            </a:r>
            <a:r>
              <a:rPr sz="1000" b="1" spc="-5">
                <a:solidFill>
                  <a:srgbClr val="585858"/>
                </a:solidFill>
                <a:latin typeface="微软雅黑"/>
                <a:cs typeface="微软雅黑"/>
              </a:rPr>
              <a:t>大会</a:t>
            </a:r>
            <a:r>
              <a:rPr sz="1000" b="1" spc="5">
                <a:solidFill>
                  <a:srgbClr val="585858"/>
                </a:solidFill>
                <a:latin typeface="微软雅黑"/>
                <a:cs typeface="微软雅黑"/>
              </a:rPr>
              <a:t>上</a:t>
            </a:r>
            <a:r>
              <a:rPr sz="1000" b="1" spc="-5">
                <a:solidFill>
                  <a:srgbClr val="585858"/>
                </a:solidFill>
                <a:latin typeface="微软雅黑"/>
                <a:cs typeface="微软雅黑"/>
              </a:rPr>
              <a:t>的报告</a:t>
            </a:r>
            <a:endParaRPr sz="1000">
              <a:latin typeface="微软雅黑"/>
              <a:cs typeface="微软雅黑"/>
            </a:endParaRPr>
          </a:p>
        </p:txBody>
      </p:sp>
      <p:sp>
        <p:nvSpPr>
          <p:cNvPr id="14" name="object 14"/>
          <p:cNvSpPr txBox="1"/>
          <p:nvPr/>
        </p:nvSpPr>
        <p:spPr>
          <a:xfrm>
            <a:off x="7712202" y="4641850"/>
            <a:ext cx="347472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585858"/>
                </a:solidFill>
                <a:latin typeface="微软雅黑"/>
                <a:cs typeface="微软雅黑"/>
              </a:rPr>
              <a:t>——摘自</a:t>
            </a:r>
            <a:r>
              <a:rPr sz="1000" b="1" spc="-10">
                <a:solidFill>
                  <a:srgbClr val="585858"/>
                </a:solidFill>
                <a:latin typeface="微软雅黑"/>
                <a:cs typeface="微软雅黑"/>
              </a:rPr>
              <a:t>2023</a:t>
            </a:r>
            <a:r>
              <a:rPr sz="1000" b="1" spc="-5">
                <a:solidFill>
                  <a:srgbClr val="585858"/>
                </a:solidFill>
                <a:latin typeface="微软雅黑"/>
                <a:cs typeface="微软雅黑"/>
              </a:rPr>
              <a:t>年</a:t>
            </a:r>
            <a:r>
              <a:rPr sz="1000" b="1" spc="-10">
                <a:solidFill>
                  <a:srgbClr val="585858"/>
                </a:solidFill>
                <a:latin typeface="微软雅黑"/>
                <a:cs typeface="微软雅黑"/>
              </a:rPr>
              <a:t>4</a:t>
            </a:r>
            <a:r>
              <a:rPr sz="1000" b="1" spc="-5">
                <a:solidFill>
                  <a:srgbClr val="585858"/>
                </a:solidFill>
                <a:latin typeface="微软雅黑"/>
                <a:cs typeface="微软雅黑"/>
              </a:rPr>
              <a:t>月，习近平总书记在广东考察时</a:t>
            </a:r>
            <a:r>
              <a:rPr sz="1000" b="1" spc="5">
                <a:solidFill>
                  <a:srgbClr val="585858"/>
                </a:solidFill>
                <a:latin typeface="微软雅黑"/>
                <a:cs typeface="微软雅黑"/>
              </a:rPr>
              <a:t>的</a:t>
            </a:r>
            <a:r>
              <a:rPr sz="1000" b="1" spc="-5">
                <a:solidFill>
                  <a:srgbClr val="585858"/>
                </a:solidFill>
                <a:latin typeface="微软雅黑"/>
                <a:cs typeface="微软雅黑"/>
              </a:rPr>
              <a:t>重要</a:t>
            </a:r>
            <a:r>
              <a:rPr sz="1000" b="1" spc="5">
                <a:solidFill>
                  <a:srgbClr val="585858"/>
                </a:solidFill>
                <a:latin typeface="微软雅黑"/>
                <a:cs typeface="微软雅黑"/>
              </a:rPr>
              <a:t>讲</a:t>
            </a:r>
            <a:r>
              <a:rPr sz="1000" b="1" spc="-5">
                <a:solidFill>
                  <a:srgbClr val="585858"/>
                </a:solidFill>
                <a:latin typeface="微软雅黑"/>
                <a:cs typeface="微软雅黑"/>
              </a:rPr>
              <a:t>话</a:t>
            </a:r>
            <a:endParaRPr sz="10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30480" y="0"/>
            <a:ext cx="12161520" cy="6844665"/>
          </a:xfrm>
          <a:custGeom>
            <a:rect l="l" t="t" r="r" b="b"/>
            <a:pathLst>
              <a:path w="12161520" h="6844665">
                <a:moveTo>
                  <a:pt x="0" y="6844283"/>
                </a:moveTo>
                <a:lnTo>
                  <a:pt x="12161520" y="6844283"/>
                </a:lnTo>
                <a:lnTo>
                  <a:pt x="12161520" y="0"/>
                </a:lnTo>
                <a:lnTo>
                  <a:pt x="0" y="0"/>
                </a:lnTo>
                <a:lnTo>
                  <a:pt x="0" y="6844283"/>
                </a:lnTo>
                <a:close/>
              </a:path>
            </a:pathLst>
          </a:custGeom>
          <a:solidFill>
            <a:srgbClr val="F1F1F1"/>
          </a:solidFill>
        </p:spPr>
        <p:txBody>
          <a:bodyPr wrap="square" lIns="0" tIns="0" rIns="0" bIns="0" rtlCol="0"/>
          <a:lstStyle/>
          <a:p/>
        </p:txBody>
      </p:sp>
      <p:sp>
        <p:nvSpPr>
          <p:cNvPr id="3" name="object 3"/>
          <p:cNvSpPr/>
          <p:nvPr/>
        </p:nvSpPr>
        <p:spPr>
          <a:xfrm>
            <a:off x="0" y="0"/>
            <a:ext cx="2918459" cy="6857997"/>
          </a:xfrm>
          <a:prstGeom prst="rect">
            <a:avLst/>
          </a:prstGeom>
          <a:blipFill>
            <a:blip r:embed="rId2"/>
            <a:stretch>
              <a:fillRect/>
            </a:stretch>
          </a:blipFill>
        </p:spPr>
        <p:txBody>
          <a:bodyPr wrap="square" lIns="0" tIns="0" rIns="0" bIns="0" rtlCol="0"/>
          <a:lstStyle/>
          <a:p/>
        </p:txBody>
      </p:sp>
      <p:sp>
        <p:nvSpPr>
          <p:cNvPr id="4" name="object 4"/>
          <p:cNvSpPr/>
          <p:nvPr/>
        </p:nvSpPr>
        <p:spPr>
          <a:xfrm flipH="1">
            <a:off x="10989564" y="420623"/>
            <a:ext cx="0" cy="262255"/>
          </a:xfrm>
          <a:custGeom>
            <a:rect l="l" t="t" r="r" b="b"/>
            <a:pathLst>
              <a:path h="262255">
                <a:moveTo>
                  <a:pt x="0" y="0"/>
                </a:moveTo>
                <a:lnTo>
                  <a:pt x="0" y="262000"/>
                </a:lnTo>
              </a:path>
            </a:pathLst>
          </a:custGeom>
          <a:ln w="6350">
            <a:solidFill>
              <a:srgbClr val="7E7E7E"/>
            </a:solidFill>
          </a:ln>
        </p:spPr>
        <p:txBody>
          <a:bodyPr wrap="square" lIns="0" tIns="0" rIns="0" bIns="0" rtlCol="0"/>
          <a:lstStyle/>
          <a:p/>
        </p:txBody>
      </p:sp>
      <p:sp>
        <p:nvSpPr>
          <p:cNvPr id="5" name="object 5"/>
          <p:cNvSpPr/>
          <p:nvPr/>
        </p:nvSpPr>
        <p:spPr>
          <a:xfrm>
            <a:off x="9890759" y="51815"/>
            <a:ext cx="1019555" cy="1019555"/>
          </a:xfrm>
          <a:prstGeom prst="rect">
            <a:avLst/>
          </a:prstGeom>
          <a:blipFill>
            <a:blip r:embed="rId3"/>
            <a:stretch>
              <a:fillRect/>
            </a:stretch>
          </a:blipFill>
        </p:spPr>
        <p:txBody>
          <a:bodyPr wrap="square" lIns="0" tIns="0" rIns="0" bIns="0" rtlCol="0"/>
          <a:lstStyle/>
          <a:p/>
        </p:txBody>
      </p:sp>
      <p:sp>
        <p:nvSpPr>
          <p:cNvPr id="6" name="object 6"/>
          <p:cNvSpPr/>
          <p:nvPr/>
        </p:nvSpPr>
        <p:spPr>
          <a:xfrm>
            <a:off x="10834116" y="79247"/>
            <a:ext cx="1283207" cy="964691"/>
          </a:xfrm>
          <a:prstGeom prst="rect">
            <a:avLst/>
          </a:prstGeom>
          <a:blipFill>
            <a:blip r:embed="rId4"/>
            <a:stretch>
              <a:fillRect/>
            </a:stretch>
          </a:blipFill>
        </p:spPr>
        <p:txBody>
          <a:bodyPr wrap="square" lIns="0" tIns="0" rIns="0" bIns="0" rtlCol="0"/>
          <a:lstStyle/>
          <a:p/>
        </p:txBody>
      </p:sp>
      <p:sp>
        <p:nvSpPr>
          <p:cNvPr id="7" name="object 7"/>
          <p:cNvSpPr txBox="1"/>
          <p:nvPr/>
        </p:nvSpPr>
        <p:spPr>
          <a:xfrm>
            <a:off x="798068" y="1407922"/>
            <a:ext cx="840740" cy="452120"/>
          </a:xfrm>
          <a:prstGeom prst="rect">
            <a:avLst/>
          </a:prstGeom>
        </p:spPr>
        <p:txBody>
          <a:bodyPr vert="horz" wrap="square" lIns="0" tIns="12065" rIns="0" bIns="0" rtlCol="0">
            <a:spAutoFit/>
          </a:bodyPr>
          <a:lstStyle/>
          <a:p>
            <a:pPr marL="12700">
              <a:lnSpc>
                <a:spcPct val="100000"/>
              </a:lnSpc>
              <a:spcBef>
                <a:spcPts val="95"/>
              </a:spcBef>
            </a:pPr>
            <a:r>
              <a:rPr sz="2800" spc="-5">
                <a:solidFill>
                  <a:srgbClr val="FFFFFF"/>
                </a:solidFill>
                <a:latin typeface="微软雅黑"/>
                <a:cs typeface="微软雅黑"/>
              </a:rPr>
              <a:t>目</a:t>
            </a:r>
            <a:r>
              <a:rPr sz="2800" spc="-95">
                <a:solidFill>
                  <a:srgbClr val="FFFFFF"/>
                </a:solidFill>
                <a:latin typeface="微软雅黑"/>
                <a:cs typeface="微软雅黑"/>
              </a:rPr>
              <a:t> </a:t>
            </a:r>
            <a:r>
              <a:rPr sz="2800" spc="-5">
                <a:solidFill>
                  <a:srgbClr val="FFFFFF"/>
                </a:solidFill>
                <a:latin typeface="微软雅黑"/>
                <a:cs typeface="微软雅黑"/>
              </a:rPr>
              <a:t>录</a:t>
            </a:r>
            <a:endParaRPr sz="2800">
              <a:latin typeface="微软雅黑"/>
              <a:cs typeface="微软雅黑"/>
            </a:endParaRPr>
          </a:p>
        </p:txBody>
      </p:sp>
      <p:sp>
        <p:nvSpPr>
          <p:cNvPr id="8" name="object 8"/>
          <p:cNvSpPr txBox="1">
            <a:spLocks noGrp="1"/>
          </p:cNvSpPr>
          <p:nvPr>
            <p:ph type="title"/>
          </p:nvPr>
        </p:nvSpPr>
        <p:spPr>
          <a:xfrm>
            <a:off x="820623" y="1038860"/>
            <a:ext cx="1139825" cy="269240"/>
          </a:xfrm>
          <a:prstGeom prst="rect">
            <a:avLst/>
          </a:prstGeom>
        </p:spPr>
        <p:txBody>
          <a:bodyPr vert="horz" wrap="square" lIns="0" tIns="12065" rIns="0" bIns="0" rtlCol="0">
            <a:spAutoFit/>
          </a:bodyPr>
          <a:lstStyle/>
          <a:p>
            <a:pPr marL="12700">
              <a:lnSpc>
                <a:spcPct val="100000"/>
              </a:lnSpc>
              <a:spcBef>
                <a:spcPts val="95"/>
              </a:spcBef>
            </a:pPr>
            <a:r>
              <a:rPr sz="1600" spc="-5">
                <a:solidFill>
                  <a:srgbClr val="FFFFFF"/>
                </a:solidFill>
                <a:latin typeface="Arial"/>
                <a:cs typeface="Arial"/>
              </a:rPr>
              <a:t>C</a:t>
            </a:r>
            <a:r>
              <a:rPr sz="1600" spc="-15">
                <a:solidFill>
                  <a:srgbClr val="FFFFFF"/>
                </a:solidFill>
                <a:latin typeface="Arial"/>
                <a:cs typeface="Arial"/>
              </a:rPr>
              <a:t>O</a:t>
            </a:r>
            <a:r>
              <a:rPr sz="1600" spc="-5">
                <a:solidFill>
                  <a:srgbClr val="FFFFFF"/>
                </a:solidFill>
                <a:latin typeface="Arial"/>
                <a:cs typeface="Arial"/>
              </a:rPr>
              <a:t>NTENTS</a:t>
            </a:r>
            <a:endParaRPr sz="1600">
              <a:latin typeface="Arial"/>
              <a:cs typeface="Arial"/>
            </a:endParaRPr>
          </a:p>
        </p:txBody>
      </p:sp>
      <p:sp>
        <p:nvSpPr>
          <p:cNvPr id="9" name="object 9"/>
          <p:cNvSpPr txBox="1"/>
          <p:nvPr/>
        </p:nvSpPr>
        <p:spPr>
          <a:xfrm>
            <a:off x="5431916" y="4015485"/>
            <a:ext cx="25146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404040"/>
                </a:solidFill>
                <a:latin typeface="Arial"/>
                <a:cs typeface="Arial"/>
              </a:rPr>
              <a:t>03</a:t>
            </a:r>
            <a:endParaRPr sz="1600">
              <a:latin typeface="Arial"/>
              <a:cs typeface="Arial"/>
            </a:endParaRPr>
          </a:p>
        </p:txBody>
      </p:sp>
      <p:sp>
        <p:nvSpPr>
          <p:cNvPr id="10" name="object 10"/>
          <p:cNvSpPr txBox="1"/>
          <p:nvPr/>
        </p:nvSpPr>
        <p:spPr>
          <a:xfrm>
            <a:off x="5431916" y="2151125"/>
            <a:ext cx="3404870" cy="1621790"/>
          </a:xfrm>
          <a:prstGeom prst="rect">
            <a:avLst/>
          </a:prstGeom>
        </p:spPr>
        <p:txBody>
          <a:bodyPr vert="horz" wrap="square" lIns="0" tIns="12065" rIns="0" bIns="0" rtlCol="0">
            <a:spAutoFit/>
          </a:bodyPr>
          <a:lstStyle/>
          <a:p>
            <a:pPr marL="498475" indent="-486409">
              <a:lnSpc>
                <a:spcPct val="100000"/>
              </a:lnSpc>
              <a:spcBef>
                <a:spcPts val="95"/>
              </a:spcBef>
              <a:buFont typeface="Arial"/>
              <a:buAutoNum type="arabicPeriod"/>
              <a:tabLst>
                <a:tab pos="498475"/>
                <a:tab pos="499109"/>
              </a:tabLst>
            </a:pPr>
            <a:r>
              <a:rPr sz="1600" spc="-5">
                <a:solidFill>
                  <a:srgbClr val="404040"/>
                </a:solidFill>
                <a:latin typeface="微软雅黑"/>
                <a:cs typeface="微软雅黑"/>
              </a:rPr>
              <a:t>大湾区文化产业投资环境向好</a:t>
            </a:r>
            <a:endParaRPr sz="1600">
              <a:latin typeface="微软雅黑"/>
              <a:cs typeface="微软雅黑"/>
            </a:endParaRPr>
          </a:p>
          <a:p>
            <a:pPr marL="488950" marR="5080">
              <a:lnSpc>
                <a:spcPct val="100000"/>
              </a:lnSpc>
              <a:spcBef>
                <a:spcPts val="795"/>
              </a:spcBef>
            </a:pPr>
            <a:r>
              <a:rPr sz="1100">
                <a:solidFill>
                  <a:srgbClr val="7E7E7E"/>
                </a:solidFill>
                <a:latin typeface="Arial"/>
                <a:cs typeface="Arial"/>
              </a:rPr>
              <a:t>Investment </a:t>
            </a:r>
            <a:r>
              <a:rPr sz="1100" spc="-5">
                <a:solidFill>
                  <a:srgbClr val="7E7E7E"/>
                </a:solidFill>
                <a:latin typeface="Arial"/>
                <a:cs typeface="Arial"/>
              </a:rPr>
              <a:t>Environment </a:t>
            </a:r>
            <a:r>
              <a:rPr sz="1100" spc="5">
                <a:solidFill>
                  <a:srgbClr val="7E7E7E"/>
                </a:solidFill>
                <a:latin typeface="Arial"/>
                <a:cs typeface="Arial"/>
              </a:rPr>
              <a:t>for </a:t>
            </a:r>
            <a:r>
              <a:rPr sz="1100" spc="-5">
                <a:solidFill>
                  <a:srgbClr val="7E7E7E"/>
                </a:solidFill>
                <a:latin typeface="Arial"/>
                <a:cs typeface="Arial"/>
              </a:rPr>
              <a:t>Cultural </a:t>
            </a:r>
            <a:r>
              <a:rPr sz="1100">
                <a:solidFill>
                  <a:srgbClr val="7E7E7E"/>
                </a:solidFill>
                <a:latin typeface="Arial"/>
                <a:cs typeface="Arial"/>
              </a:rPr>
              <a:t>Industry</a:t>
            </a:r>
            <a:r>
              <a:rPr sz="1100" spc="-140">
                <a:solidFill>
                  <a:srgbClr val="7E7E7E"/>
                </a:solidFill>
                <a:latin typeface="Arial"/>
                <a:cs typeface="Arial"/>
              </a:rPr>
              <a:t> </a:t>
            </a:r>
            <a:r>
              <a:rPr sz="1100" spc="-5">
                <a:solidFill>
                  <a:srgbClr val="7E7E7E"/>
                </a:solidFill>
                <a:latin typeface="Arial"/>
                <a:cs typeface="Arial"/>
              </a:rPr>
              <a:t>in  </a:t>
            </a:r>
            <a:r>
              <a:rPr sz="1100">
                <a:solidFill>
                  <a:srgbClr val="7E7E7E"/>
                </a:solidFill>
                <a:latin typeface="Arial"/>
                <a:cs typeface="Arial"/>
              </a:rPr>
              <a:t>the Greater Bay Area </a:t>
            </a:r>
            <a:r>
              <a:rPr sz="1100" spc="-5">
                <a:solidFill>
                  <a:srgbClr val="7E7E7E"/>
                </a:solidFill>
                <a:latin typeface="Arial"/>
                <a:cs typeface="Arial"/>
              </a:rPr>
              <a:t>is</a:t>
            </a:r>
            <a:r>
              <a:rPr sz="1100" spc="-110">
                <a:solidFill>
                  <a:srgbClr val="7E7E7E"/>
                </a:solidFill>
                <a:latin typeface="Arial"/>
                <a:cs typeface="Arial"/>
              </a:rPr>
              <a:t> </a:t>
            </a:r>
            <a:r>
              <a:rPr sz="1100" spc="-5">
                <a:solidFill>
                  <a:srgbClr val="7E7E7E"/>
                </a:solidFill>
                <a:latin typeface="Arial"/>
                <a:cs typeface="Arial"/>
              </a:rPr>
              <a:t>Improving</a:t>
            </a:r>
            <a:endParaRPr sz="1100">
              <a:latin typeface="Arial"/>
              <a:cs typeface="Arial"/>
            </a:endParaRPr>
          </a:p>
          <a:p>
            <a:pPr>
              <a:lnSpc>
                <a:spcPct val="100000"/>
              </a:lnSpc>
              <a:spcBef>
                <a:spcPts val="5"/>
              </a:spcBef>
            </a:pPr>
            <a:endParaRPr sz="1650">
              <a:latin typeface="Arial"/>
              <a:cs typeface="Arial"/>
            </a:endParaRPr>
          </a:p>
          <a:p>
            <a:pPr marL="498475" indent="-486409">
              <a:lnSpc>
                <a:spcPct val="100000"/>
              </a:lnSpc>
              <a:buFont typeface="Arial"/>
              <a:buAutoNum type="arabicPeriod" startAt="2"/>
              <a:tabLst>
                <a:tab pos="498475"/>
                <a:tab pos="499109"/>
              </a:tabLst>
            </a:pPr>
            <a:r>
              <a:rPr sz="2400" spc="-7" baseline="1736">
                <a:solidFill>
                  <a:srgbClr val="404040"/>
                </a:solidFill>
                <a:latin typeface="微软雅黑"/>
                <a:cs typeface="微软雅黑"/>
              </a:rPr>
              <a:t>大湾区文化产业投资热点聚焦</a:t>
            </a:r>
            <a:endParaRPr sz="2400" baseline="1736">
              <a:latin typeface="微软雅黑"/>
              <a:cs typeface="微软雅黑"/>
            </a:endParaRPr>
          </a:p>
          <a:p>
            <a:pPr marL="503555" marR="336550">
              <a:lnSpc>
                <a:spcPct val="100000"/>
              </a:lnSpc>
              <a:spcBef>
                <a:spcPts val="755"/>
              </a:spcBef>
            </a:pPr>
            <a:r>
              <a:rPr sz="1100">
                <a:solidFill>
                  <a:srgbClr val="7E7E7E"/>
                </a:solidFill>
                <a:latin typeface="Arial"/>
                <a:cs typeface="Arial"/>
              </a:rPr>
              <a:t>Focus on Investment Hotspots of</a:t>
            </a:r>
            <a:r>
              <a:rPr sz="1100" spc="-155">
                <a:solidFill>
                  <a:srgbClr val="7E7E7E"/>
                </a:solidFill>
                <a:latin typeface="Arial"/>
                <a:cs typeface="Arial"/>
              </a:rPr>
              <a:t> </a:t>
            </a:r>
            <a:r>
              <a:rPr sz="1100" spc="-5">
                <a:solidFill>
                  <a:srgbClr val="7E7E7E"/>
                </a:solidFill>
                <a:latin typeface="Arial"/>
                <a:cs typeface="Arial"/>
              </a:rPr>
              <a:t>Cultural  </a:t>
            </a:r>
            <a:r>
              <a:rPr sz="1100">
                <a:solidFill>
                  <a:srgbClr val="7E7E7E"/>
                </a:solidFill>
                <a:latin typeface="Arial"/>
                <a:cs typeface="Arial"/>
              </a:rPr>
              <a:t>Industry </a:t>
            </a:r>
            <a:r>
              <a:rPr sz="1100" spc="-5">
                <a:solidFill>
                  <a:srgbClr val="7E7E7E"/>
                </a:solidFill>
                <a:latin typeface="Arial"/>
                <a:cs typeface="Arial"/>
              </a:rPr>
              <a:t>in </a:t>
            </a:r>
            <a:r>
              <a:rPr sz="1100">
                <a:solidFill>
                  <a:srgbClr val="7E7E7E"/>
                </a:solidFill>
                <a:latin typeface="Arial"/>
                <a:cs typeface="Arial"/>
              </a:rPr>
              <a:t>the Greater Bay</a:t>
            </a:r>
            <a:r>
              <a:rPr sz="1100" spc="-135">
                <a:solidFill>
                  <a:srgbClr val="7E7E7E"/>
                </a:solidFill>
                <a:latin typeface="Arial"/>
                <a:cs typeface="Arial"/>
              </a:rPr>
              <a:t> </a:t>
            </a:r>
            <a:r>
              <a:rPr sz="1100">
                <a:solidFill>
                  <a:srgbClr val="7E7E7E"/>
                </a:solidFill>
                <a:latin typeface="Arial"/>
                <a:cs typeface="Arial"/>
              </a:rPr>
              <a:t>Area</a:t>
            </a:r>
            <a:endParaRPr sz="1100">
              <a:latin typeface="Arial"/>
              <a:cs typeface="Arial"/>
            </a:endParaRPr>
          </a:p>
        </p:txBody>
      </p:sp>
      <p:sp>
        <p:nvSpPr>
          <p:cNvPr id="11" name="object 11"/>
          <p:cNvSpPr txBox="1"/>
          <p:nvPr/>
        </p:nvSpPr>
        <p:spPr>
          <a:xfrm>
            <a:off x="5918072" y="3859675"/>
            <a:ext cx="2891155" cy="841375"/>
          </a:xfrm>
          <a:prstGeom prst="rect">
            <a:avLst/>
          </a:prstGeom>
        </p:spPr>
        <p:txBody>
          <a:bodyPr vert="horz" wrap="square" lIns="0" tIns="151765" rIns="0" bIns="0" rtlCol="0">
            <a:spAutoFit/>
          </a:bodyPr>
          <a:lstStyle/>
          <a:p>
            <a:pPr marL="12700">
              <a:lnSpc>
                <a:spcPct val="100000"/>
              </a:lnSpc>
              <a:spcBef>
                <a:spcPts val="1195"/>
              </a:spcBef>
            </a:pPr>
            <a:r>
              <a:rPr sz="1600" spc="-5">
                <a:solidFill>
                  <a:srgbClr val="404040"/>
                </a:solidFill>
                <a:latin typeface="微软雅黑"/>
                <a:cs typeface="微软雅黑"/>
              </a:rPr>
              <a:t>大湾区文化产业投资展望</a:t>
            </a:r>
            <a:endParaRPr sz="1600">
              <a:latin typeface="微软雅黑"/>
              <a:cs typeface="微软雅黑"/>
            </a:endParaRPr>
          </a:p>
          <a:p>
            <a:pPr marL="17780" marR="5080">
              <a:lnSpc>
                <a:spcPct val="100000"/>
              </a:lnSpc>
              <a:spcBef>
                <a:spcPts val="765"/>
              </a:spcBef>
            </a:pPr>
            <a:r>
              <a:rPr sz="1100">
                <a:solidFill>
                  <a:srgbClr val="7E7E7E"/>
                </a:solidFill>
                <a:latin typeface="Arial"/>
                <a:cs typeface="Arial"/>
              </a:rPr>
              <a:t>Greater Bay Area </a:t>
            </a:r>
            <a:r>
              <a:rPr sz="1100" spc="-5">
                <a:solidFill>
                  <a:srgbClr val="7E7E7E"/>
                </a:solidFill>
                <a:latin typeface="Arial"/>
                <a:cs typeface="Arial"/>
              </a:rPr>
              <a:t>Cultural </a:t>
            </a:r>
            <a:r>
              <a:rPr sz="1100">
                <a:solidFill>
                  <a:srgbClr val="7E7E7E"/>
                </a:solidFill>
                <a:latin typeface="Arial"/>
                <a:cs typeface="Arial"/>
              </a:rPr>
              <a:t>Industry</a:t>
            </a:r>
            <a:r>
              <a:rPr sz="1100" spc="-155">
                <a:solidFill>
                  <a:srgbClr val="7E7E7E"/>
                </a:solidFill>
                <a:latin typeface="Arial"/>
                <a:cs typeface="Arial"/>
              </a:rPr>
              <a:t> </a:t>
            </a:r>
            <a:r>
              <a:rPr sz="1100">
                <a:solidFill>
                  <a:srgbClr val="7E7E7E"/>
                </a:solidFill>
                <a:latin typeface="Arial"/>
                <a:cs typeface="Arial"/>
              </a:rPr>
              <a:t>Investment  Outlook</a:t>
            </a:r>
            <a:endParaRPr sz="1100">
              <a:latin typeface="Arial"/>
              <a:cs typeface="Arial"/>
            </a:endParaRPr>
          </a:p>
        </p:txBody>
      </p:sp>
      <p:sp>
        <p:nvSpPr>
          <p:cNvPr id="12" name="object 12"/>
          <p:cNvSpPr/>
          <p:nvPr/>
        </p:nvSpPr>
        <p:spPr>
          <a:xfrm>
            <a:off x="5451347" y="2023872"/>
            <a:ext cx="3574415" cy="0"/>
          </a:xfrm>
          <a:custGeom>
            <a:rect l="l" t="t" r="r" b="b"/>
            <a:pathLst>
              <a:path w="3574415">
                <a:moveTo>
                  <a:pt x="0" y="0"/>
                </a:moveTo>
                <a:lnTo>
                  <a:pt x="3574287" y="0"/>
                </a:lnTo>
              </a:path>
            </a:pathLst>
          </a:custGeom>
          <a:ln w="12700">
            <a:solidFill>
              <a:srgbClr val="404040"/>
            </a:solidFill>
          </a:ln>
        </p:spPr>
        <p:txBody>
          <a:bodyPr wrap="square" lIns="0" tIns="0" rIns="0" bIns="0" rtlCol="0"/>
          <a:lstStyle/>
          <a:p/>
        </p:txBody>
      </p:sp>
      <p:sp>
        <p:nvSpPr>
          <p:cNvPr id="13" name="object 13"/>
          <p:cNvSpPr/>
          <p:nvPr/>
        </p:nvSpPr>
        <p:spPr>
          <a:xfrm>
            <a:off x="5451347" y="2947416"/>
            <a:ext cx="3574415" cy="0"/>
          </a:xfrm>
          <a:custGeom>
            <a:rect l="l" t="t" r="r" b="b"/>
            <a:pathLst>
              <a:path w="3574415">
                <a:moveTo>
                  <a:pt x="0" y="0"/>
                </a:moveTo>
                <a:lnTo>
                  <a:pt x="3574287" y="0"/>
                </a:lnTo>
              </a:path>
            </a:pathLst>
          </a:custGeom>
          <a:ln w="12700">
            <a:solidFill>
              <a:srgbClr val="404040"/>
            </a:solidFill>
          </a:ln>
        </p:spPr>
        <p:txBody>
          <a:bodyPr wrap="square" lIns="0" tIns="0" rIns="0" bIns="0" rtlCol="0"/>
          <a:lstStyle/>
          <a:p/>
        </p:txBody>
      </p:sp>
      <p:sp>
        <p:nvSpPr>
          <p:cNvPr id="14" name="object 14"/>
          <p:cNvSpPr/>
          <p:nvPr/>
        </p:nvSpPr>
        <p:spPr>
          <a:xfrm>
            <a:off x="5451347" y="3872484"/>
            <a:ext cx="3574415" cy="0"/>
          </a:xfrm>
          <a:custGeom>
            <a:rect l="l" t="t" r="r" b="b"/>
            <a:pathLst>
              <a:path w="3574415">
                <a:moveTo>
                  <a:pt x="0" y="0"/>
                </a:moveTo>
                <a:lnTo>
                  <a:pt x="3574287" y="0"/>
                </a:lnTo>
              </a:path>
            </a:pathLst>
          </a:custGeom>
          <a:ln w="12700">
            <a:solidFill>
              <a:srgbClr val="404040"/>
            </a:solidFill>
          </a:ln>
        </p:spPr>
        <p:txBody>
          <a:bodyPr wrap="square" lIns="0" tIns="0" rIns="0" bIns="0" rtlCol="0"/>
          <a:lstStyle/>
          <a:p/>
        </p:txBody>
      </p:sp>
      <p:sp>
        <p:nvSpPr>
          <p:cNvPr id="15" name="object 15"/>
          <p:cNvSpPr/>
          <p:nvPr/>
        </p:nvSpPr>
        <p:spPr>
          <a:xfrm>
            <a:off x="5451347" y="4796028"/>
            <a:ext cx="3574415" cy="0"/>
          </a:xfrm>
          <a:custGeom>
            <a:rect l="l" t="t" r="r" b="b"/>
            <a:pathLst>
              <a:path w="3574415">
                <a:moveTo>
                  <a:pt x="0" y="0"/>
                </a:moveTo>
                <a:lnTo>
                  <a:pt x="3574287" y="0"/>
                </a:lnTo>
              </a:path>
            </a:pathLst>
          </a:custGeom>
          <a:ln w="12700">
            <a:solidFill>
              <a:srgbClr val="404040"/>
            </a:solidFill>
          </a:ln>
        </p:spPr>
        <p:txBody>
          <a:bodyPr wrap="square" lIns="0" tIns="0" rIns="0" bIns="0" rtlCol="0"/>
          <a:lstStyle/>
          <a:p/>
        </p:txBody>
      </p:sp>
      <p:sp>
        <p:nvSpPr>
          <p:cNvPr id="16" name="object 16"/>
          <p:cNvSpPr txBox="1"/>
          <p:nvPr/>
        </p:nvSpPr>
        <p:spPr>
          <a:xfrm>
            <a:off x="11858879" y="6563522"/>
            <a:ext cx="136525" cy="160655"/>
          </a:xfrm>
          <a:prstGeom prst="rect">
            <a:avLst/>
          </a:prstGeom>
        </p:spPr>
        <p:txBody>
          <a:bodyPr vert="horz" wrap="square" lIns="0" tIns="19050" rIns="0" bIns="0" rtlCol="0">
            <a:spAutoFit/>
          </a:bodyPr>
          <a:lstStyle/>
          <a:p>
            <a:pPr marL="38100">
              <a:lnSpc>
                <a:spcPct val="100000"/>
              </a:lnSpc>
              <a:spcBef>
                <a:spcPts val="150"/>
              </a:spcBef>
            </a:pPr>
            <a:fld id="{81D60167-4931-47E6-BA6A-407CBD079E47}" type="slidenum">
              <a:rPr sz="800">
                <a:solidFill>
                  <a:srgbClr val="7E7E7E"/>
                </a:solidFill>
                <a:latin typeface="微软雅黑"/>
                <a:cs typeface="微软雅黑"/>
              </a:rPr>
              <a:t>3</a:t>
            </a:fld>
            <a:endParaRPr sz="8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890759" y="53339"/>
            <a:ext cx="1021079" cy="1019555"/>
          </a:xfrm>
          <a:prstGeom prst="rect">
            <a:avLst/>
          </a:prstGeom>
          <a:blipFill>
            <a:blip r:embed="rId2"/>
            <a:stretch>
              <a:fillRect/>
            </a:stretch>
          </a:blipFill>
        </p:spPr>
        <p:txBody>
          <a:bodyPr wrap="square" lIns="0" tIns="0" rIns="0" bIns="0" rtlCol="0"/>
          <a:lstStyle/>
          <a:p/>
        </p:txBody>
      </p:sp>
      <p:sp>
        <p:nvSpPr>
          <p:cNvPr id="3" name="object 3"/>
          <p:cNvSpPr/>
          <p:nvPr/>
        </p:nvSpPr>
        <p:spPr>
          <a:xfrm flipH="1">
            <a:off x="10986516" y="414527"/>
            <a:ext cx="0" cy="262255"/>
          </a:xfrm>
          <a:custGeom>
            <a:rect l="l" t="t" r="r" b="b"/>
            <a:pathLst>
              <a:path h="262255">
                <a:moveTo>
                  <a:pt x="0" y="0"/>
                </a:moveTo>
                <a:lnTo>
                  <a:pt x="0" y="262000"/>
                </a:lnTo>
              </a:path>
            </a:pathLst>
          </a:custGeom>
          <a:ln w="6350">
            <a:solidFill>
              <a:srgbClr val="FFFFFF"/>
            </a:solidFill>
          </a:ln>
        </p:spPr>
        <p:txBody>
          <a:bodyPr wrap="square" lIns="0" tIns="0" rIns="0" bIns="0" rtlCol="0"/>
          <a:lstStyle/>
          <a:p/>
        </p:txBody>
      </p:sp>
      <p:sp>
        <p:nvSpPr>
          <p:cNvPr id="4" name="object 4"/>
          <p:cNvSpPr/>
          <p:nvPr/>
        </p:nvSpPr>
        <p:spPr>
          <a:xfrm>
            <a:off x="10834116" y="79247"/>
            <a:ext cx="1283207" cy="964691"/>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4216400" y="2529656"/>
            <a:ext cx="7442834" cy="1713864"/>
          </a:xfrm>
          <a:prstGeom prst="rect">
            <a:avLst/>
          </a:prstGeom>
        </p:spPr>
        <p:txBody>
          <a:bodyPr vert="horz" wrap="square" lIns="0" tIns="113030" rIns="0" bIns="0" rtlCol="0">
            <a:spAutoFit/>
          </a:bodyPr>
          <a:lstStyle/>
          <a:p>
            <a:pPr marL="17145">
              <a:lnSpc>
                <a:spcPct val="100000"/>
              </a:lnSpc>
              <a:spcBef>
                <a:spcPts val="890"/>
              </a:spcBef>
            </a:pPr>
            <a:r>
              <a:rPr sz="4400" b="1">
                <a:solidFill>
                  <a:srgbClr val="FFFFFF"/>
                </a:solidFill>
                <a:latin typeface="微软雅黑"/>
                <a:cs typeface="微软雅黑"/>
              </a:rPr>
              <a:t>大湾区文化产业投资环境向好</a:t>
            </a:r>
            <a:endParaRPr sz="4400">
              <a:latin typeface="微软雅黑"/>
              <a:cs typeface="微软雅黑"/>
            </a:endParaRPr>
          </a:p>
          <a:p>
            <a:pPr marL="12700" marR="5080">
              <a:lnSpc>
                <a:spcPct val="100000"/>
              </a:lnSpc>
              <a:spcBef>
                <a:spcPts val="500"/>
              </a:spcBef>
            </a:pPr>
            <a:r>
              <a:rPr sz="2800">
                <a:solidFill>
                  <a:srgbClr val="FFFFFF"/>
                </a:solidFill>
                <a:latin typeface="Arial"/>
                <a:cs typeface="Arial"/>
              </a:rPr>
              <a:t>Investment </a:t>
            </a:r>
            <a:r>
              <a:rPr sz="2800" spc="-5">
                <a:solidFill>
                  <a:srgbClr val="FFFFFF"/>
                </a:solidFill>
                <a:latin typeface="Arial"/>
                <a:cs typeface="Arial"/>
              </a:rPr>
              <a:t>Environment for Cultural </a:t>
            </a:r>
            <a:r>
              <a:rPr sz="2800">
                <a:solidFill>
                  <a:srgbClr val="FFFFFF"/>
                </a:solidFill>
                <a:latin typeface="Arial"/>
                <a:cs typeface="Arial"/>
              </a:rPr>
              <a:t>Industry </a:t>
            </a:r>
            <a:r>
              <a:rPr sz="2800" spc="-5">
                <a:solidFill>
                  <a:srgbClr val="FFFFFF"/>
                </a:solidFill>
                <a:latin typeface="Arial"/>
                <a:cs typeface="Arial"/>
              </a:rPr>
              <a:t>in  the Greater Bay Area </a:t>
            </a:r>
            <a:r>
              <a:rPr sz="2800">
                <a:solidFill>
                  <a:srgbClr val="FFFFFF"/>
                </a:solidFill>
                <a:latin typeface="Arial"/>
                <a:cs typeface="Arial"/>
              </a:rPr>
              <a:t>is</a:t>
            </a:r>
            <a:r>
              <a:rPr sz="2800" spc="-120">
                <a:solidFill>
                  <a:srgbClr val="FFFFFF"/>
                </a:solidFill>
                <a:latin typeface="Arial"/>
                <a:cs typeface="Arial"/>
              </a:rPr>
              <a:t> </a:t>
            </a:r>
            <a:r>
              <a:rPr sz="2800" spc="-5">
                <a:solidFill>
                  <a:srgbClr val="FFFFFF"/>
                </a:solidFill>
                <a:latin typeface="Arial"/>
                <a:cs typeface="Arial"/>
              </a:rPr>
              <a:t>Improving</a:t>
            </a:r>
            <a:endParaRPr sz="2800">
              <a:latin typeface="Arial"/>
              <a:cs typeface="Arial"/>
            </a:endParaRPr>
          </a:p>
        </p:txBody>
      </p:sp>
      <p:sp>
        <p:nvSpPr>
          <p:cNvPr id="6" name="object 6"/>
          <p:cNvSpPr txBox="1">
            <a:spLocks noGrp="1"/>
          </p:cNvSpPr>
          <p:nvPr>
            <p:ph type="title"/>
          </p:nvPr>
        </p:nvSpPr>
        <p:spPr>
          <a:xfrm>
            <a:off x="2223642" y="2311349"/>
            <a:ext cx="1269365"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01</a:t>
            </a:r>
            <a:endParaRPr sz="8800">
              <a:latin typeface="Arial"/>
              <a:cs typeface="Arial"/>
            </a:endParaRPr>
          </a:p>
        </p:txBody>
      </p:sp>
      <p:sp>
        <p:nvSpPr>
          <p:cNvPr id="7" name="object 7"/>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8" name="object 8"/>
          <p:cNvSpPr txBox="1"/>
          <p:nvPr/>
        </p:nvSpPr>
        <p:spPr>
          <a:xfrm>
            <a:off x="11858879" y="6563522"/>
            <a:ext cx="136525" cy="160655"/>
          </a:xfrm>
          <a:prstGeom prst="rect">
            <a:avLst/>
          </a:prstGeom>
        </p:spPr>
        <p:txBody>
          <a:bodyPr vert="horz" wrap="square" lIns="0" tIns="19050" rIns="0" bIns="0" rtlCol="0">
            <a:spAutoFit/>
          </a:bodyPr>
          <a:lstStyle/>
          <a:p>
            <a:pPr marL="38100">
              <a:lnSpc>
                <a:spcPct val="100000"/>
              </a:lnSpc>
              <a:spcBef>
                <a:spcPts val="150"/>
              </a:spcBef>
            </a:pPr>
            <a:fld id="{81D60167-4931-47E6-BA6A-407CBD079E47}" type="slidenum">
              <a:rPr sz="800">
                <a:solidFill>
                  <a:srgbClr val="7E7E7E"/>
                </a:solidFill>
                <a:latin typeface="微软雅黑"/>
                <a:cs typeface="微软雅黑"/>
              </a:rPr>
              <a:t>4</a:t>
            </a:fld>
            <a:endParaRPr sz="8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459985" y="4246626"/>
            <a:ext cx="3333115" cy="1632585"/>
          </a:xfrm>
          <a:custGeom>
            <a:rect l="l" t="t" r="r" b="b"/>
            <a:pathLst>
              <a:path w="3333115" h="1632585">
                <a:moveTo>
                  <a:pt x="0" y="272034"/>
                </a:moveTo>
                <a:lnTo>
                  <a:pt x="4382" y="223135"/>
                </a:lnTo>
                <a:lnTo>
                  <a:pt x="17019" y="177112"/>
                </a:lnTo>
                <a:lnTo>
                  <a:pt x="37140" y="134732"/>
                </a:lnTo>
                <a:lnTo>
                  <a:pt x="63978" y="96765"/>
                </a:lnTo>
                <a:lnTo>
                  <a:pt x="96765" y="63978"/>
                </a:lnTo>
                <a:lnTo>
                  <a:pt x="134732" y="37140"/>
                </a:lnTo>
                <a:lnTo>
                  <a:pt x="177112" y="17019"/>
                </a:lnTo>
                <a:lnTo>
                  <a:pt x="223135" y="4382"/>
                </a:lnTo>
                <a:lnTo>
                  <a:pt x="272034" y="0"/>
                </a:lnTo>
                <a:lnTo>
                  <a:pt x="3060954" y="0"/>
                </a:lnTo>
                <a:lnTo>
                  <a:pt x="3109852" y="4382"/>
                </a:lnTo>
                <a:lnTo>
                  <a:pt x="3155875" y="17019"/>
                </a:lnTo>
                <a:lnTo>
                  <a:pt x="3198255" y="37140"/>
                </a:lnTo>
                <a:lnTo>
                  <a:pt x="3236222" y="63978"/>
                </a:lnTo>
                <a:lnTo>
                  <a:pt x="3269009" y="96765"/>
                </a:lnTo>
                <a:lnTo>
                  <a:pt x="3295847" y="134732"/>
                </a:lnTo>
                <a:lnTo>
                  <a:pt x="3315968" y="177112"/>
                </a:lnTo>
                <a:lnTo>
                  <a:pt x="3328605" y="223135"/>
                </a:lnTo>
                <a:lnTo>
                  <a:pt x="3332988" y="272034"/>
                </a:lnTo>
                <a:lnTo>
                  <a:pt x="3332988" y="1360170"/>
                </a:lnTo>
                <a:lnTo>
                  <a:pt x="3328605" y="1409068"/>
                </a:lnTo>
                <a:lnTo>
                  <a:pt x="3315968" y="1455091"/>
                </a:lnTo>
                <a:lnTo>
                  <a:pt x="3295847" y="1497471"/>
                </a:lnTo>
                <a:lnTo>
                  <a:pt x="3269009" y="1535438"/>
                </a:lnTo>
                <a:lnTo>
                  <a:pt x="3236222" y="1568225"/>
                </a:lnTo>
                <a:lnTo>
                  <a:pt x="3198255" y="1595063"/>
                </a:lnTo>
                <a:lnTo>
                  <a:pt x="3155875" y="1615184"/>
                </a:lnTo>
                <a:lnTo>
                  <a:pt x="3109852" y="1627821"/>
                </a:lnTo>
                <a:lnTo>
                  <a:pt x="3060954" y="1632204"/>
                </a:lnTo>
                <a:lnTo>
                  <a:pt x="272034" y="1632204"/>
                </a:lnTo>
                <a:lnTo>
                  <a:pt x="223135" y="1627821"/>
                </a:lnTo>
                <a:lnTo>
                  <a:pt x="177112" y="1615184"/>
                </a:lnTo>
                <a:lnTo>
                  <a:pt x="134732" y="1595063"/>
                </a:lnTo>
                <a:lnTo>
                  <a:pt x="96765" y="1568225"/>
                </a:lnTo>
                <a:lnTo>
                  <a:pt x="63978" y="1535438"/>
                </a:lnTo>
                <a:lnTo>
                  <a:pt x="37140" y="1497471"/>
                </a:lnTo>
                <a:lnTo>
                  <a:pt x="17019" y="1455091"/>
                </a:lnTo>
                <a:lnTo>
                  <a:pt x="4382" y="1409068"/>
                </a:lnTo>
                <a:lnTo>
                  <a:pt x="0" y="1360170"/>
                </a:lnTo>
                <a:lnTo>
                  <a:pt x="0" y="272034"/>
                </a:lnTo>
                <a:close/>
              </a:path>
            </a:pathLst>
          </a:custGeom>
          <a:ln w="25400">
            <a:solidFill>
              <a:srgbClr val="F38285"/>
            </a:solidFill>
            <a:prstDash val="sysDash"/>
          </a:ln>
        </p:spPr>
        <p:txBody>
          <a:bodyPr wrap="square" lIns="0" tIns="0" rIns="0" bIns="0" rtlCol="0"/>
          <a:lstStyle/>
          <a:p/>
        </p:txBody>
      </p:sp>
      <p:sp>
        <p:nvSpPr>
          <p:cNvPr id="3" name="object 3"/>
          <p:cNvSpPr txBox="1">
            <a:spLocks noGrp="1"/>
          </p:cNvSpPr>
          <p:nvPr>
            <p:ph type="title"/>
          </p:nvPr>
        </p:nvSpPr>
        <p:spPr>
          <a:xfrm>
            <a:off x="526795" y="408559"/>
            <a:ext cx="8788400" cy="574040"/>
          </a:xfrm>
          <a:prstGeom prst="rect">
            <a:avLst/>
          </a:prstGeom>
        </p:spPr>
        <p:txBody>
          <a:bodyPr vert="horz" wrap="square" lIns="0" tIns="12700" rIns="0" bIns="0" rtlCol="0">
            <a:spAutoFit/>
          </a:bodyPr>
          <a:lstStyle/>
          <a:p>
            <a:pPr marL="12700">
              <a:lnSpc>
                <a:spcPct val="100000"/>
              </a:lnSpc>
              <a:spcBef>
                <a:spcPts val="100"/>
              </a:spcBef>
            </a:pPr>
            <a:r>
              <a:rPr/>
              <a:t>大湾区文化产业蓬勃发</a:t>
            </a:r>
            <a:r>
              <a:rPr spc="5"/>
              <a:t>展</a:t>
            </a:r>
            <a:r>
              <a:rPr spc="-5"/>
              <a:t>——</a:t>
            </a:r>
            <a:r>
              <a:rPr/>
              <a:t>文化产业规模</a:t>
            </a:r>
          </a:p>
        </p:txBody>
      </p:sp>
      <p:sp>
        <p:nvSpPr>
          <p:cNvPr id="4" name="object 4"/>
          <p:cNvSpPr txBox="1"/>
          <p:nvPr/>
        </p:nvSpPr>
        <p:spPr>
          <a:xfrm>
            <a:off x="532282" y="6395720"/>
            <a:ext cx="919353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来源：大湾区内地九市数据源自广</a:t>
            </a:r>
            <a:r>
              <a:rPr sz="700" spc="5">
                <a:solidFill>
                  <a:srgbClr val="7E7E7E"/>
                </a:solidFill>
                <a:latin typeface="微软雅黑"/>
                <a:cs typeface="微软雅黑"/>
              </a:rPr>
              <a:t>东</a:t>
            </a:r>
            <a:r>
              <a:rPr sz="700" spc="-5">
                <a:solidFill>
                  <a:srgbClr val="7E7E7E"/>
                </a:solidFill>
                <a:latin typeface="微软雅黑"/>
                <a:cs typeface="微软雅黑"/>
              </a:rPr>
              <a:t>省统</a:t>
            </a:r>
            <a:r>
              <a:rPr sz="700" spc="5">
                <a:solidFill>
                  <a:srgbClr val="7E7E7E"/>
                </a:solidFill>
                <a:latin typeface="微软雅黑"/>
                <a:cs typeface="微软雅黑"/>
              </a:rPr>
              <a:t>计</a:t>
            </a:r>
            <a:r>
              <a:rPr sz="700" spc="-5">
                <a:solidFill>
                  <a:srgbClr val="7E7E7E"/>
                </a:solidFill>
                <a:latin typeface="微软雅黑"/>
                <a:cs typeface="微软雅黑"/>
              </a:rPr>
              <a:t>局《</a:t>
            </a:r>
            <a:r>
              <a:rPr sz="700" spc="-5">
                <a:solidFill>
                  <a:srgbClr val="7E7E7E"/>
                </a:solidFill>
                <a:latin typeface="Arial"/>
                <a:cs typeface="Arial"/>
              </a:rPr>
              <a:t>2021</a:t>
            </a:r>
            <a:r>
              <a:rPr sz="700" spc="-5">
                <a:solidFill>
                  <a:srgbClr val="7E7E7E"/>
                </a:solidFill>
                <a:latin typeface="微软雅黑"/>
                <a:cs typeface="微软雅黑"/>
              </a:rPr>
              <a:t>广东</a:t>
            </a:r>
            <a:r>
              <a:rPr sz="700" spc="5">
                <a:solidFill>
                  <a:srgbClr val="7E7E7E"/>
                </a:solidFill>
                <a:latin typeface="微软雅黑"/>
                <a:cs typeface="微软雅黑"/>
              </a:rPr>
              <a:t>文</a:t>
            </a:r>
            <a:r>
              <a:rPr sz="700" spc="-5">
                <a:solidFill>
                  <a:srgbClr val="7E7E7E"/>
                </a:solidFill>
                <a:latin typeface="微软雅黑"/>
                <a:cs typeface="微软雅黑"/>
              </a:rPr>
              <a:t>化及</a:t>
            </a:r>
            <a:r>
              <a:rPr sz="700" spc="5">
                <a:solidFill>
                  <a:srgbClr val="7E7E7E"/>
                </a:solidFill>
                <a:latin typeface="微软雅黑"/>
                <a:cs typeface="微软雅黑"/>
              </a:rPr>
              <a:t>相</a:t>
            </a:r>
            <a:r>
              <a:rPr sz="700" spc="-5">
                <a:solidFill>
                  <a:srgbClr val="7E7E7E"/>
                </a:solidFill>
                <a:latin typeface="微软雅黑"/>
                <a:cs typeface="微软雅黑"/>
              </a:rPr>
              <a:t>关产</a:t>
            </a:r>
            <a:r>
              <a:rPr sz="700" spc="5">
                <a:solidFill>
                  <a:srgbClr val="7E7E7E"/>
                </a:solidFill>
                <a:latin typeface="微软雅黑"/>
                <a:cs typeface="微软雅黑"/>
              </a:rPr>
              <a:t>业</a:t>
            </a:r>
            <a:r>
              <a:rPr sz="700" spc="-5">
                <a:solidFill>
                  <a:srgbClr val="7E7E7E"/>
                </a:solidFill>
                <a:latin typeface="微软雅黑"/>
                <a:cs typeface="微软雅黑"/>
              </a:rPr>
              <a:t>统计</a:t>
            </a:r>
            <a:r>
              <a:rPr sz="700" spc="5">
                <a:solidFill>
                  <a:srgbClr val="7E7E7E"/>
                </a:solidFill>
                <a:latin typeface="微软雅黑"/>
                <a:cs typeface="微软雅黑"/>
              </a:rPr>
              <a:t>概</a:t>
            </a:r>
            <a:r>
              <a:rPr sz="700" spc="-5">
                <a:solidFill>
                  <a:srgbClr val="7E7E7E"/>
                </a:solidFill>
                <a:latin typeface="微软雅黑"/>
                <a:cs typeface="微软雅黑"/>
              </a:rPr>
              <a:t>览》</a:t>
            </a:r>
            <a:r>
              <a:rPr sz="700" spc="5">
                <a:solidFill>
                  <a:srgbClr val="7E7E7E"/>
                </a:solidFill>
                <a:latin typeface="微软雅黑"/>
                <a:cs typeface="微软雅黑"/>
              </a:rPr>
              <a:t>；</a:t>
            </a:r>
            <a:r>
              <a:rPr sz="700" spc="-5">
                <a:solidFill>
                  <a:srgbClr val="7E7E7E"/>
                </a:solidFill>
                <a:latin typeface="微软雅黑"/>
                <a:cs typeface="微软雅黑"/>
              </a:rPr>
              <a:t>香港</a:t>
            </a:r>
            <a:r>
              <a:rPr sz="700" spc="5">
                <a:solidFill>
                  <a:srgbClr val="7E7E7E"/>
                </a:solidFill>
                <a:latin typeface="微软雅黑"/>
                <a:cs typeface="微软雅黑"/>
              </a:rPr>
              <a:t>数</a:t>
            </a:r>
            <a:r>
              <a:rPr sz="700" spc="-5">
                <a:solidFill>
                  <a:srgbClr val="7E7E7E"/>
                </a:solidFill>
                <a:latin typeface="微软雅黑"/>
                <a:cs typeface="微软雅黑"/>
              </a:rPr>
              <a:t>据源</a:t>
            </a:r>
            <a:r>
              <a:rPr sz="700" spc="5">
                <a:solidFill>
                  <a:srgbClr val="7E7E7E"/>
                </a:solidFill>
                <a:latin typeface="微软雅黑"/>
                <a:cs typeface="微软雅黑"/>
              </a:rPr>
              <a:t>自</a:t>
            </a:r>
            <a:r>
              <a:rPr sz="700" spc="-5">
                <a:solidFill>
                  <a:srgbClr val="7E7E7E"/>
                </a:solidFill>
                <a:latin typeface="微软雅黑"/>
                <a:cs typeface="微软雅黑"/>
              </a:rPr>
              <a:t>香港</a:t>
            </a:r>
            <a:r>
              <a:rPr sz="700" spc="5">
                <a:solidFill>
                  <a:srgbClr val="7E7E7E"/>
                </a:solidFill>
                <a:latin typeface="微软雅黑"/>
                <a:cs typeface="微软雅黑"/>
              </a:rPr>
              <a:t>特</a:t>
            </a:r>
            <a:r>
              <a:rPr sz="700" spc="-5">
                <a:solidFill>
                  <a:srgbClr val="7E7E7E"/>
                </a:solidFill>
                <a:latin typeface="微软雅黑"/>
                <a:cs typeface="微软雅黑"/>
              </a:rPr>
              <a:t>别行</a:t>
            </a:r>
            <a:r>
              <a:rPr sz="700" spc="5">
                <a:solidFill>
                  <a:srgbClr val="7E7E7E"/>
                </a:solidFill>
                <a:latin typeface="微软雅黑"/>
                <a:cs typeface="微软雅黑"/>
              </a:rPr>
              <a:t>政</a:t>
            </a:r>
            <a:r>
              <a:rPr sz="700" spc="-5">
                <a:solidFill>
                  <a:srgbClr val="7E7E7E"/>
                </a:solidFill>
                <a:latin typeface="微软雅黑"/>
                <a:cs typeface="微软雅黑"/>
              </a:rPr>
              <a:t>区政</a:t>
            </a:r>
            <a:r>
              <a:rPr sz="700" spc="5">
                <a:solidFill>
                  <a:srgbClr val="7E7E7E"/>
                </a:solidFill>
                <a:latin typeface="微软雅黑"/>
                <a:cs typeface="微软雅黑"/>
              </a:rPr>
              <a:t>府</a:t>
            </a:r>
            <a:r>
              <a:rPr sz="700" spc="-5">
                <a:solidFill>
                  <a:srgbClr val="7E7E7E"/>
                </a:solidFill>
                <a:latin typeface="微软雅黑"/>
                <a:cs typeface="微软雅黑"/>
              </a:rPr>
              <a:t>统计</a:t>
            </a:r>
            <a:r>
              <a:rPr sz="700" spc="5">
                <a:solidFill>
                  <a:srgbClr val="7E7E7E"/>
                </a:solidFill>
                <a:latin typeface="微软雅黑"/>
                <a:cs typeface="微软雅黑"/>
              </a:rPr>
              <a:t>处</a:t>
            </a:r>
            <a:r>
              <a:rPr sz="700" spc="-5">
                <a:solidFill>
                  <a:srgbClr val="7E7E7E"/>
                </a:solidFill>
                <a:latin typeface="Arial"/>
                <a:cs typeface="Arial"/>
              </a:rPr>
              <a:t>2023</a:t>
            </a:r>
            <a:r>
              <a:rPr sz="700" spc="-5">
                <a:solidFill>
                  <a:srgbClr val="7E7E7E"/>
                </a:solidFill>
                <a:latin typeface="微软雅黑"/>
                <a:cs typeface="微软雅黑"/>
              </a:rPr>
              <a:t>年</a:t>
            </a:r>
            <a:r>
              <a:rPr sz="700" spc="-10">
                <a:solidFill>
                  <a:srgbClr val="7E7E7E"/>
                </a:solidFill>
                <a:latin typeface="Arial"/>
                <a:cs typeface="Arial"/>
              </a:rPr>
              <a:t>6</a:t>
            </a:r>
            <a:r>
              <a:rPr sz="700" spc="5">
                <a:solidFill>
                  <a:srgbClr val="7E7E7E"/>
                </a:solidFill>
                <a:latin typeface="微软雅黑"/>
                <a:cs typeface="微软雅黑"/>
              </a:rPr>
              <a:t>月</a:t>
            </a:r>
            <a:r>
              <a:rPr sz="700" spc="-5">
                <a:solidFill>
                  <a:srgbClr val="7E7E7E"/>
                </a:solidFill>
                <a:latin typeface="微软雅黑"/>
                <a:cs typeface="微软雅黑"/>
              </a:rPr>
              <a:t>《香</a:t>
            </a:r>
            <a:r>
              <a:rPr sz="700" spc="5">
                <a:solidFill>
                  <a:srgbClr val="7E7E7E"/>
                </a:solidFill>
                <a:latin typeface="微软雅黑"/>
                <a:cs typeface="微软雅黑"/>
              </a:rPr>
              <a:t>港</a:t>
            </a:r>
            <a:r>
              <a:rPr sz="700" spc="-5">
                <a:solidFill>
                  <a:srgbClr val="7E7E7E"/>
                </a:solidFill>
                <a:latin typeface="微软雅黑"/>
                <a:cs typeface="微软雅黑"/>
              </a:rPr>
              <a:t>统计</a:t>
            </a:r>
            <a:r>
              <a:rPr sz="700" spc="5">
                <a:solidFill>
                  <a:srgbClr val="7E7E7E"/>
                </a:solidFill>
                <a:latin typeface="微软雅黑"/>
                <a:cs typeface="微软雅黑"/>
              </a:rPr>
              <a:t>月</a:t>
            </a:r>
            <a:r>
              <a:rPr sz="700" spc="-5">
                <a:solidFill>
                  <a:srgbClr val="7E7E7E"/>
                </a:solidFill>
                <a:latin typeface="微软雅黑"/>
                <a:cs typeface="微软雅黑"/>
              </a:rPr>
              <a:t>刊》</a:t>
            </a:r>
            <a:r>
              <a:rPr sz="700" spc="5">
                <a:solidFill>
                  <a:srgbClr val="7E7E7E"/>
                </a:solidFill>
                <a:latin typeface="微软雅黑"/>
                <a:cs typeface="微软雅黑"/>
              </a:rPr>
              <a:t>；</a:t>
            </a:r>
            <a:r>
              <a:rPr sz="700" spc="-5">
                <a:solidFill>
                  <a:srgbClr val="7E7E7E"/>
                </a:solidFill>
                <a:latin typeface="微软雅黑"/>
                <a:cs typeface="微软雅黑"/>
              </a:rPr>
              <a:t>澳门</a:t>
            </a:r>
            <a:r>
              <a:rPr sz="700" spc="5">
                <a:solidFill>
                  <a:srgbClr val="7E7E7E"/>
                </a:solidFill>
                <a:latin typeface="微软雅黑"/>
                <a:cs typeface="微软雅黑"/>
              </a:rPr>
              <a:t>数</a:t>
            </a:r>
            <a:r>
              <a:rPr sz="700" spc="-5">
                <a:solidFill>
                  <a:srgbClr val="7E7E7E"/>
                </a:solidFill>
                <a:latin typeface="微软雅黑"/>
                <a:cs typeface="微软雅黑"/>
              </a:rPr>
              <a:t>据源</a:t>
            </a:r>
            <a:r>
              <a:rPr sz="700" spc="5">
                <a:solidFill>
                  <a:srgbClr val="7E7E7E"/>
                </a:solidFill>
                <a:latin typeface="微软雅黑"/>
                <a:cs typeface="微软雅黑"/>
              </a:rPr>
              <a:t>自</a:t>
            </a:r>
            <a:r>
              <a:rPr sz="700" spc="-5">
                <a:solidFill>
                  <a:srgbClr val="7E7E7E"/>
                </a:solidFill>
                <a:latin typeface="微软雅黑"/>
                <a:cs typeface="微软雅黑"/>
              </a:rPr>
              <a:t>澳门</a:t>
            </a:r>
            <a:r>
              <a:rPr sz="700" spc="5">
                <a:solidFill>
                  <a:srgbClr val="7E7E7E"/>
                </a:solidFill>
                <a:latin typeface="微软雅黑"/>
                <a:cs typeface="微软雅黑"/>
              </a:rPr>
              <a:t>特</a:t>
            </a:r>
            <a:r>
              <a:rPr sz="700" spc="-5">
                <a:solidFill>
                  <a:srgbClr val="7E7E7E"/>
                </a:solidFill>
                <a:latin typeface="微软雅黑"/>
                <a:cs typeface="微软雅黑"/>
              </a:rPr>
              <a:t>别行</a:t>
            </a:r>
            <a:r>
              <a:rPr sz="700" spc="5">
                <a:solidFill>
                  <a:srgbClr val="7E7E7E"/>
                </a:solidFill>
                <a:latin typeface="微软雅黑"/>
                <a:cs typeface="微软雅黑"/>
              </a:rPr>
              <a:t>政</a:t>
            </a:r>
            <a:r>
              <a:rPr sz="700" spc="-5">
                <a:solidFill>
                  <a:srgbClr val="7E7E7E"/>
                </a:solidFill>
                <a:latin typeface="微软雅黑"/>
                <a:cs typeface="微软雅黑"/>
              </a:rPr>
              <a:t>区政</a:t>
            </a:r>
            <a:r>
              <a:rPr sz="700" spc="5">
                <a:solidFill>
                  <a:srgbClr val="7E7E7E"/>
                </a:solidFill>
                <a:latin typeface="微软雅黑"/>
                <a:cs typeface="微软雅黑"/>
              </a:rPr>
              <a:t>府</a:t>
            </a:r>
            <a:r>
              <a:rPr sz="700" spc="-5">
                <a:solidFill>
                  <a:srgbClr val="7E7E7E"/>
                </a:solidFill>
                <a:latin typeface="微软雅黑"/>
                <a:cs typeface="微软雅黑"/>
              </a:rPr>
              <a:t>统计</a:t>
            </a:r>
            <a:r>
              <a:rPr sz="700" spc="5">
                <a:solidFill>
                  <a:srgbClr val="7E7E7E"/>
                </a:solidFill>
                <a:latin typeface="微软雅黑"/>
                <a:cs typeface="微软雅黑"/>
              </a:rPr>
              <a:t>暨</a:t>
            </a:r>
            <a:r>
              <a:rPr sz="700" spc="-5">
                <a:solidFill>
                  <a:srgbClr val="7E7E7E"/>
                </a:solidFill>
                <a:latin typeface="微软雅黑"/>
                <a:cs typeface="微软雅黑"/>
              </a:rPr>
              <a:t>普查</a:t>
            </a:r>
            <a:r>
              <a:rPr sz="700" spc="15">
                <a:solidFill>
                  <a:srgbClr val="7E7E7E"/>
                </a:solidFill>
                <a:latin typeface="微软雅黑"/>
                <a:cs typeface="微软雅黑"/>
              </a:rPr>
              <a:t>局</a:t>
            </a:r>
            <a:r>
              <a:rPr sz="700" spc="-5">
                <a:solidFill>
                  <a:srgbClr val="7E7E7E"/>
                </a:solidFill>
                <a:latin typeface="Arial"/>
                <a:cs typeface="Arial"/>
              </a:rPr>
              <a:t>2023</a:t>
            </a:r>
            <a:r>
              <a:rPr sz="700" spc="-5">
                <a:solidFill>
                  <a:srgbClr val="7E7E7E"/>
                </a:solidFill>
                <a:latin typeface="微软雅黑"/>
                <a:cs typeface="微软雅黑"/>
              </a:rPr>
              <a:t>年《</a:t>
            </a:r>
            <a:r>
              <a:rPr sz="700" spc="5">
                <a:solidFill>
                  <a:srgbClr val="7E7E7E"/>
                </a:solidFill>
                <a:latin typeface="微软雅黑"/>
                <a:cs typeface="微软雅黑"/>
              </a:rPr>
              <a:t>文</a:t>
            </a:r>
            <a:r>
              <a:rPr sz="700" spc="-5">
                <a:solidFill>
                  <a:srgbClr val="7E7E7E"/>
                </a:solidFill>
                <a:latin typeface="微软雅黑"/>
                <a:cs typeface="微软雅黑"/>
              </a:rPr>
              <a:t>化产</a:t>
            </a:r>
            <a:r>
              <a:rPr sz="700" spc="5">
                <a:solidFill>
                  <a:srgbClr val="7E7E7E"/>
                </a:solidFill>
                <a:latin typeface="微软雅黑"/>
                <a:cs typeface="微软雅黑"/>
              </a:rPr>
              <a:t>业</a:t>
            </a:r>
            <a:r>
              <a:rPr sz="700" spc="-5">
                <a:solidFill>
                  <a:srgbClr val="7E7E7E"/>
                </a:solidFill>
                <a:latin typeface="微软雅黑"/>
                <a:cs typeface="微软雅黑"/>
              </a:rPr>
              <a:t>统计</a:t>
            </a:r>
            <a:r>
              <a:rPr sz="700" spc="5">
                <a:solidFill>
                  <a:srgbClr val="7E7E7E"/>
                </a:solidFill>
                <a:latin typeface="微软雅黑"/>
                <a:cs typeface="微软雅黑"/>
              </a:rPr>
              <a:t>》</a:t>
            </a:r>
            <a:r>
              <a:rPr sz="700" spc="-5">
                <a:solidFill>
                  <a:srgbClr val="7E7E7E"/>
                </a:solidFill>
                <a:latin typeface="微软雅黑"/>
                <a:cs typeface="微软雅黑"/>
              </a:rPr>
              <a:t>。</a:t>
            </a:r>
            <a:endParaRPr sz="700">
              <a:latin typeface="微软雅黑"/>
              <a:cs typeface="微软雅黑"/>
            </a:endParaRPr>
          </a:p>
        </p:txBody>
      </p:sp>
      <p:sp>
        <p:nvSpPr>
          <p:cNvPr id="5" name="object 5"/>
          <p:cNvSpPr/>
          <p:nvPr/>
        </p:nvSpPr>
        <p:spPr>
          <a:xfrm>
            <a:off x="2283332" y="3896995"/>
            <a:ext cx="1108710" cy="2216785"/>
          </a:xfrm>
          <a:custGeom>
            <a:rect l="l" t="t" r="r" b="b"/>
            <a:pathLst>
              <a:path w="1108710" h="2216785">
                <a:moveTo>
                  <a:pt x="0" y="0"/>
                </a:moveTo>
                <a:lnTo>
                  <a:pt x="82" y="1156218"/>
                </a:lnTo>
                <a:lnTo>
                  <a:pt x="1905" y="2216492"/>
                </a:lnTo>
                <a:lnTo>
                  <a:pt x="49922" y="2215384"/>
                </a:lnTo>
                <a:lnTo>
                  <a:pt x="97415" y="2212262"/>
                </a:lnTo>
                <a:lnTo>
                  <a:pt x="144341" y="2207167"/>
                </a:lnTo>
                <a:lnTo>
                  <a:pt x="190659" y="2200140"/>
                </a:lnTo>
                <a:lnTo>
                  <a:pt x="236327" y="2191224"/>
                </a:lnTo>
                <a:lnTo>
                  <a:pt x="281305" y="2180459"/>
                </a:lnTo>
                <a:lnTo>
                  <a:pt x="325550" y="2167888"/>
                </a:lnTo>
                <a:lnTo>
                  <a:pt x="369022" y="2153550"/>
                </a:lnTo>
                <a:lnTo>
                  <a:pt x="411679" y="2137490"/>
                </a:lnTo>
                <a:lnTo>
                  <a:pt x="453479" y="2119746"/>
                </a:lnTo>
                <a:lnTo>
                  <a:pt x="494382" y="2100362"/>
                </a:lnTo>
                <a:lnTo>
                  <a:pt x="534346" y="2079377"/>
                </a:lnTo>
                <a:lnTo>
                  <a:pt x="573329" y="2056835"/>
                </a:lnTo>
                <a:lnTo>
                  <a:pt x="611290" y="2032777"/>
                </a:lnTo>
                <a:lnTo>
                  <a:pt x="648188" y="2007243"/>
                </a:lnTo>
                <a:lnTo>
                  <a:pt x="683981" y="1980275"/>
                </a:lnTo>
                <a:lnTo>
                  <a:pt x="718629" y="1951915"/>
                </a:lnTo>
                <a:lnTo>
                  <a:pt x="752089" y="1922205"/>
                </a:lnTo>
                <a:lnTo>
                  <a:pt x="784320" y="1891185"/>
                </a:lnTo>
                <a:lnTo>
                  <a:pt x="815281" y="1858897"/>
                </a:lnTo>
                <a:lnTo>
                  <a:pt x="844930" y="1825384"/>
                </a:lnTo>
                <a:lnTo>
                  <a:pt x="873227" y="1790685"/>
                </a:lnTo>
                <a:lnTo>
                  <a:pt x="900129" y="1754843"/>
                </a:lnTo>
                <a:lnTo>
                  <a:pt x="925595" y="1717899"/>
                </a:lnTo>
                <a:lnTo>
                  <a:pt x="949584" y="1679894"/>
                </a:lnTo>
                <a:lnTo>
                  <a:pt x="972055" y="1640870"/>
                </a:lnTo>
                <a:lnTo>
                  <a:pt x="992966" y="1600869"/>
                </a:lnTo>
                <a:lnTo>
                  <a:pt x="1012276" y="1559932"/>
                </a:lnTo>
                <a:lnTo>
                  <a:pt x="1029943" y="1518101"/>
                </a:lnTo>
                <a:lnTo>
                  <a:pt x="1045926" y="1475416"/>
                </a:lnTo>
                <a:lnTo>
                  <a:pt x="1060184" y="1431919"/>
                </a:lnTo>
                <a:lnTo>
                  <a:pt x="1072675" y="1387653"/>
                </a:lnTo>
                <a:lnTo>
                  <a:pt x="1083358" y="1342657"/>
                </a:lnTo>
                <a:lnTo>
                  <a:pt x="1092191" y="1296975"/>
                </a:lnTo>
                <a:lnTo>
                  <a:pt x="1099134" y="1250646"/>
                </a:lnTo>
                <a:lnTo>
                  <a:pt x="1104144" y="1203714"/>
                </a:lnTo>
                <a:lnTo>
                  <a:pt x="1107180" y="1156218"/>
                </a:lnTo>
                <a:lnTo>
                  <a:pt x="1108202" y="1108202"/>
                </a:lnTo>
                <a:lnTo>
                  <a:pt x="1107178" y="1060132"/>
                </a:lnTo>
                <a:lnTo>
                  <a:pt x="1104134" y="1012586"/>
                </a:lnTo>
                <a:lnTo>
                  <a:pt x="1099111" y="965604"/>
                </a:lnTo>
                <a:lnTo>
                  <a:pt x="1092151" y="919228"/>
                </a:lnTo>
                <a:lnTo>
                  <a:pt x="1083296" y="873500"/>
                </a:lnTo>
                <a:lnTo>
                  <a:pt x="1072588" y="828461"/>
                </a:lnTo>
                <a:lnTo>
                  <a:pt x="1060067" y="784152"/>
                </a:lnTo>
                <a:lnTo>
                  <a:pt x="1045775" y="740617"/>
                </a:lnTo>
                <a:lnTo>
                  <a:pt x="1029755" y="697895"/>
                </a:lnTo>
                <a:lnTo>
                  <a:pt x="1012047" y="656028"/>
                </a:lnTo>
                <a:lnTo>
                  <a:pt x="992693" y="615059"/>
                </a:lnTo>
                <a:lnTo>
                  <a:pt x="971735" y="575029"/>
                </a:lnTo>
                <a:lnTo>
                  <a:pt x="949215" y="535979"/>
                </a:lnTo>
                <a:lnTo>
                  <a:pt x="925173" y="497951"/>
                </a:lnTo>
                <a:lnTo>
                  <a:pt x="899652" y="460986"/>
                </a:lnTo>
                <a:lnTo>
                  <a:pt x="872693" y="425127"/>
                </a:lnTo>
                <a:lnTo>
                  <a:pt x="844338" y="390414"/>
                </a:lnTo>
                <a:lnTo>
                  <a:pt x="814628" y="356890"/>
                </a:lnTo>
                <a:lnTo>
                  <a:pt x="783605" y="324596"/>
                </a:lnTo>
                <a:lnTo>
                  <a:pt x="751311" y="293573"/>
                </a:lnTo>
                <a:lnTo>
                  <a:pt x="717787" y="263863"/>
                </a:lnTo>
                <a:lnTo>
                  <a:pt x="683074" y="235508"/>
                </a:lnTo>
                <a:lnTo>
                  <a:pt x="647215" y="208549"/>
                </a:lnTo>
                <a:lnTo>
                  <a:pt x="610250" y="183028"/>
                </a:lnTo>
                <a:lnTo>
                  <a:pt x="572222" y="158986"/>
                </a:lnTo>
                <a:lnTo>
                  <a:pt x="533172" y="136466"/>
                </a:lnTo>
                <a:lnTo>
                  <a:pt x="493142" y="115508"/>
                </a:lnTo>
                <a:lnTo>
                  <a:pt x="452173" y="96154"/>
                </a:lnTo>
                <a:lnTo>
                  <a:pt x="410306" y="78446"/>
                </a:lnTo>
                <a:lnTo>
                  <a:pt x="367584" y="62426"/>
                </a:lnTo>
                <a:lnTo>
                  <a:pt x="324049" y="48134"/>
                </a:lnTo>
                <a:lnTo>
                  <a:pt x="279740" y="35613"/>
                </a:lnTo>
                <a:lnTo>
                  <a:pt x="234701" y="24905"/>
                </a:lnTo>
                <a:lnTo>
                  <a:pt x="188973" y="16050"/>
                </a:lnTo>
                <a:lnTo>
                  <a:pt x="142597" y="9090"/>
                </a:lnTo>
                <a:lnTo>
                  <a:pt x="95615" y="4067"/>
                </a:lnTo>
                <a:lnTo>
                  <a:pt x="48069" y="1023"/>
                </a:lnTo>
                <a:lnTo>
                  <a:pt x="0" y="0"/>
                </a:lnTo>
                <a:close/>
              </a:path>
            </a:pathLst>
          </a:custGeom>
          <a:solidFill>
            <a:srgbClr val="B1D234"/>
          </a:solidFill>
        </p:spPr>
        <p:txBody>
          <a:bodyPr wrap="square" lIns="0" tIns="0" rIns="0" bIns="0" rtlCol="0"/>
          <a:lstStyle/>
          <a:p/>
        </p:txBody>
      </p:sp>
      <p:sp>
        <p:nvSpPr>
          <p:cNvPr id="6" name="object 6"/>
          <p:cNvSpPr/>
          <p:nvPr/>
        </p:nvSpPr>
        <p:spPr>
          <a:xfrm>
            <a:off x="1175067" y="5005196"/>
            <a:ext cx="1110615" cy="1108710"/>
          </a:xfrm>
          <a:custGeom>
            <a:rect l="l" t="t" r="r" b="b"/>
            <a:pathLst>
              <a:path w="1110614" h="1108710">
                <a:moveTo>
                  <a:pt x="1108265" y="0"/>
                </a:moveTo>
                <a:lnTo>
                  <a:pt x="0" y="3682"/>
                </a:lnTo>
                <a:lnTo>
                  <a:pt x="1180" y="51703"/>
                </a:lnTo>
                <a:lnTo>
                  <a:pt x="4374" y="99195"/>
                </a:lnTo>
                <a:lnTo>
                  <a:pt x="9542" y="146118"/>
                </a:lnTo>
                <a:lnTo>
                  <a:pt x="16640" y="192430"/>
                </a:lnTo>
                <a:lnTo>
                  <a:pt x="25628" y="238089"/>
                </a:lnTo>
                <a:lnTo>
                  <a:pt x="36463" y="283055"/>
                </a:lnTo>
                <a:lnTo>
                  <a:pt x="49105" y="327286"/>
                </a:lnTo>
                <a:lnTo>
                  <a:pt x="63512" y="370741"/>
                </a:lnTo>
                <a:lnTo>
                  <a:pt x="79642" y="413378"/>
                </a:lnTo>
                <a:lnTo>
                  <a:pt x="97454" y="455157"/>
                </a:lnTo>
                <a:lnTo>
                  <a:pt x="116906" y="496034"/>
                </a:lnTo>
                <a:lnTo>
                  <a:pt x="137956" y="535970"/>
                </a:lnTo>
                <a:lnTo>
                  <a:pt x="160563" y="574923"/>
                </a:lnTo>
                <a:lnTo>
                  <a:pt x="184686" y="612852"/>
                </a:lnTo>
                <a:lnTo>
                  <a:pt x="210282" y="649714"/>
                </a:lnTo>
                <a:lnTo>
                  <a:pt x="237311" y="685470"/>
                </a:lnTo>
                <a:lnTo>
                  <a:pt x="265731" y="720077"/>
                </a:lnTo>
                <a:lnTo>
                  <a:pt x="295499" y="753494"/>
                </a:lnTo>
                <a:lnTo>
                  <a:pt x="326575" y="785680"/>
                </a:lnTo>
                <a:lnTo>
                  <a:pt x="358917" y="816594"/>
                </a:lnTo>
                <a:lnTo>
                  <a:pt x="392484" y="846193"/>
                </a:lnTo>
                <a:lnTo>
                  <a:pt x="427233" y="874437"/>
                </a:lnTo>
                <a:lnTo>
                  <a:pt x="463124" y="901285"/>
                </a:lnTo>
                <a:lnTo>
                  <a:pt x="500114" y="926694"/>
                </a:lnTo>
                <a:lnTo>
                  <a:pt x="538162" y="950624"/>
                </a:lnTo>
                <a:lnTo>
                  <a:pt x="577227" y="973034"/>
                </a:lnTo>
                <a:lnTo>
                  <a:pt x="617267" y="993881"/>
                </a:lnTo>
                <a:lnTo>
                  <a:pt x="658241" y="1013125"/>
                </a:lnTo>
                <a:lnTo>
                  <a:pt x="700106" y="1030724"/>
                </a:lnTo>
                <a:lnTo>
                  <a:pt x="742822" y="1046637"/>
                </a:lnTo>
                <a:lnTo>
                  <a:pt x="786346" y="1060823"/>
                </a:lnTo>
                <a:lnTo>
                  <a:pt x="830638" y="1073240"/>
                </a:lnTo>
                <a:lnTo>
                  <a:pt x="875655" y="1083846"/>
                </a:lnTo>
                <a:lnTo>
                  <a:pt x="921356" y="1092601"/>
                </a:lnTo>
                <a:lnTo>
                  <a:pt x="967700" y="1099463"/>
                </a:lnTo>
                <a:lnTo>
                  <a:pt x="1014644" y="1104391"/>
                </a:lnTo>
                <a:lnTo>
                  <a:pt x="1062148" y="1107343"/>
                </a:lnTo>
                <a:lnTo>
                  <a:pt x="1110170" y="1108278"/>
                </a:lnTo>
                <a:lnTo>
                  <a:pt x="1108265" y="0"/>
                </a:lnTo>
                <a:close/>
              </a:path>
            </a:pathLst>
          </a:custGeom>
          <a:solidFill>
            <a:srgbClr val="1EC7F3"/>
          </a:solidFill>
        </p:spPr>
        <p:txBody>
          <a:bodyPr wrap="square" lIns="0" tIns="0" rIns="0" bIns="0" rtlCol="0"/>
          <a:lstStyle/>
          <a:p/>
        </p:txBody>
      </p:sp>
      <p:sp>
        <p:nvSpPr>
          <p:cNvPr id="7" name="object 7"/>
          <p:cNvSpPr/>
          <p:nvPr/>
        </p:nvSpPr>
        <p:spPr>
          <a:xfrm>
            <a:off x="1175067" y="3896995"/>
            <a:ext cx="1108710" cy="1111885"/>
          </a:xfrm>
          <a:custGeom>
            <a:rect l="l" t="t" r="r" b="b"/>
            <a:pathLst>
              <a:path w="1108710" h="1111885">
                <a:moveTo>
                  <a:pt x="1108265" y="0"/>
                </a:moveTo>
                <a:lnTo>
                  <a:pt x="1104582" y="0"/>
                </a:lnTo>
                <a:lnTo>
                  <a:pt x="1056516" y="1183"/>
                </a:lnTo>
                <a:lnTo>
                  <a:pt x="1008980" y="4385"/>
                </a:lnTo>
                <a:lnTo>
                  <a:pt x="962014" y="9564"/>
                </a:lnTo>
                <a:lnTo>
                  <a:pt x="915661" y="16677"/>
                </a:lnTo>
                <a:lnTo>
                  <a:pt x="869961" y="25684"/>
                </a:lnTo>
                <a:lnTo>
                  <a:pt x="824957" y="36542"/>
                </a:lnTo>
                <a:lnTo>
                  <a:pt x="780689" y="49210"/>
                </a:lnTo>
                <a:lnTo>
                  <a:pt x="737200" y="63647"/>
                </a:lnTo>
                <a:lnTo>
                  <a:pt x="694530" y="79809"/>
                </a:lnTo>
                <a:lnTo>
                  <a:pt x="652722" y="97656"/>
                </a:lnTo>
                <a:lnTo>
                  <a:pt x="611816" y="117146"/>
                </a:lnTo>
                <a:lnTo>
                  <a:pt x="571854" y="138237"/>
                </a:lnTo>
                <a:lnTo>
                  <a:pt x="532877" y="160887"/>
                </a:lnTo>
                <a:lnTo>
                  <a:pt x="494927" y="185055"/>
                </a:lnTo>
                <a:lnTo>
                  <a:pt x="458046" y="210699"/>
                </a:lnTo>
                <a:lnTo>
                  <a:pt x="422274" y="237777"/>
                </a:lnTo>
                <a:lnTo>
                  <a:pt x="387654" y="266248"/>
                </a:lnTo>
                <a:lnTo>
                  <a:pt x="354227" y="296069"/>
                </a:lnTo>
                <a:lnTo>
                  <a:pt x="322033" y="327199"/>
                </a:lnTo>
                <a:lnTo>
                  <a:pt x="291116" y="359597"/>
                </a:lnTo>
                <a:lnTo>
                  <a:pt x="261515" y="393220"/>
                </a:lnTo>
                <a:lnTo>
                  <a:pt x="233273" y="428027"/>
                </a:lnTo>
                <a:lnTo>
                  <a:pt x="206432" y="463976"/>
                </a:lnTo>
                <a:lnTo>
                  <a:pt x="181031" y="501025"/>
                </a:lnTo>
                <a:lnTo>
                  <a:pt x="157114" y="539133"/>
                </a:lnTo>
                <a:lnTo>
                  <a:pt x="134721" y="578258"/>
                </a:lnTo>
                <a:lnTo>
                  <a:pt x="113894" y="618358"/>
                </a:lnTo>
                <a:lnTo>
                  <a:pt x="94674" y="659391"/>
                </a:lnTo>
                <a:lnTo>
                  <a:pt x="77103" y="701317"/>
                </a:lnTo>
                <a:lnTo>
                  <a:pt x="61222" y="744092"/>
                </a:lnTo>
                <a:lnTo>
                  <a:pt x="47073" y="787675"/>
                </a:lnTo>
                <a:lnTo>
                  <a:pt x="34697" y="832025"/>
                </a:lnTo>
                <a:lnTo>
                  <a:pt x="24136" y="877100"/>
                </a:lnTo>
                <a:lnTo>
                  <a:pt x="15431" y="922858"/>
                </a:lnTo>
                <a:lnTo>
                  <a:pt x="8623" y="969257"/>
                </a:lnTo>
                <a:lnTo>
                  <a:pt x="3754" y="1016255"/>
                </a:lnTo>
                <a:lnTo>
                  <a:pt x="866" y="1063812"/>
                </a:lnTo>
                <a:lnTo>
                  <a:pt x="0" y="1111884"/>
                </a:lnTo>
                <a:lnTo>
                  <a:pt x="1108265" y="1108202"/>
                </a:lnTo>
                <a:lnTo>
                  <a:pt x="1108265" y="0"/>
                </a:lnTo>
                <a:close/>
              </a:path>
            </a:pathLst>
          </a:custGeom>
          <a:solidFill>
            <a:srgbClr val="FFCF00"/>
          </a:solidFill>
        </p:spPr>
        <p:txBody>
          <a:bodyPr wrap="square" lIns="0" tIns="0" rIns="0" bIns="0" rtlCol="0"/>
          <a:lstStyle/>
          <a:p/>
        </p:txBody>
      </p:sp>
      <p:sp>
        <p:nvSpPr>
          <p:cNvPr id="8" name="object 8"/>
          <p:cNvSpPr txBox="1"/>
          <p:nvPr/>
        </p:nvSpPr>
        <p:spPr>
          <a:xfrm>
            <a:off x="2552192" y="4720437"/>
            <a:ext cx="480059" cy="508000"/>
          </a:xfrm>
          <a:prstGeom prst="rect">
            <a:avLst/>
          </a:prstGeom>
        </p:spPr>
        <p:txBody>
          <a:bodyPr vert="horz" wrap="square" lIns="0" tIns="12065" rIns="0" bIns="0" rtlCol="0">
            <a:spAutoFit/>
          </a:bodyPr>
          <a:lstStyle/>
          <a:p>
            <a:pPr marL="57785" marR="5080" indent="-45720">
              <a:lnSpc>
                <a:spcPct val="143900"/>
              </a:lnSpc>
              <a:spcBef>
                <a:spcPts val="95"/>
              </a:spcBef>
            </a:pPr>
            <a:r>
              <a:rPr sz="1100">
                <a:solidFill>
                  <a:srgbClr val="585858"/>
                </a:solidFill>
                <a:latin typeface="微软雅黑"/>
                <a:cs typeface="微软雅黑"/>
              </a:rPr>
              <a:t>深圳市,  </a:t>
            </a:r>
            <a:r>
              <a:rPr sz="1100" spc="-5">
                <a:solidFill>
                  <a:srgbClr val="585858"/>
                </a:solidFill>
                <a:latin typeface="微软雅黑"/>
                <a:cs typeface="微软雅黑"/>
              </a:rPr>
              <a:t>9,963</a:t>
            </a:r>
            <a:endParaRPr sz="1100">
              <a:latin typeface="微软雅黑"/>
              <a:cs typeface="微软雅黑"/>
            </a:endParaRPr>
          </a:p>
        </p:txBody>
      </p:sp>
      <p:sp>
        <p:nvSpPr>
          <p:cNvPr id="9" name="object 9"/>
          <p:cNvSpPr txBox="1"/>
          <p:nvPr/>
        </p:nvSpPr>
        <p:spPr>
          <a:xfrm>
            <a:off x="1461897" y="5115513"/>
            <a:ext cx="480059" cy="508000"/>
          </a:xfrm>
          <a:prstGeom prst="rect">
            <a:avLst/>
          </a:prstGeom>
        </p:spPr>
        <p:txBody>
          <a:bodyPr vert="horz" wrap="square" lIns="0" tIns="86360" rIns="0" bIns="0" rtlCol="0">
            <a:spAutoFit/>
          </a:bodyPr>
          <a:lstStyle/>
          <a:p>
            <a:pPr marL="12700">
              <a:lnSpc>
                <a:spcPct val="100000"/>
              </a:lnSpc>
              <a:spcBef>
                <a:spcPts val="680"/>
              </a:spcBef>
            </a:pPr>
            <a:r>
              <a:rPr sz="1100">
                <a:solidFill>
                  <a:srgbClr val="585858"/>
                </a:solidFill>
                <a:latin typeface="微软雅黑"/>
                <a:cs typeface="微软雅黑"/>
              </a:rPr>
              <a:t>广州市,</a:t>
            </a:r>
            <a:endParaRPr sz="1100">
              <a:latin typeface="微软雅黑"/>
              <a:cs typeface="微软雅黑"/>
            </a:endParaRPr>
          </a:p>
          <a:p>
            <a:pPr marL="57785">
              <a:lnSpc>
                <a:spcPct val="100000"/>
              </a:lnSpc>
              <a:spcBef>
                <a:spcPts val="575"/>
              </a:spcBef>
            </a:pPr>
            <a:r>
              <a:rPr sz="1100" spc="-5">
                <a:solidFill>
                  <a:srgbClr val="585858"/>
                </a:solidFill>
                <a:latin typeface="微软雅黑"/>
                <a:cs typeface="微软雅黑"/>
              </a:rPr>
              <a:t>4,980</a:t>
            </a:r>
            <a:endParaRPr sz="1100">
              <a:latin typeface="微软雅黑"/>
              <a:cs typeface="微软雅黑"/>
            </a:endParaRPr>
          </a:p>
        </p:txBody>
      </p:sp>
      <p:sp>
        <p:nvSpPr>
          <p:cNvPr id="10" name="object 10"/>
          <p:cNvSpPr txBox="1"/>
          <p:nvPr/>
        </p:nvSpPr>
        <p:spPr>
          <a:xfrm>
            <a:off x="1483233" y="4332198"/>
            <a:ext cx="620395" cy="507365"/>
          </a:xfrm>
          <a:prstGeom prst="rect">
            <a:avLst/>
          </a:prstGeom>
        </p:spPr>
        <p:txBody>
          <a:bodyPr vert="horz" wrap="square" lIns="0" tIns="12700" rIns="0" bIns="0" rtlCol="0">
            <a:spAutoFit/>
          </a:bodyPr>
          <a:lstStyle/>
          <a:p>
            <a:pPr marL="128270" marR="5080" indent="-116205">
              <a:lnSpc>
                <a:spcPct val="143600"/>
              </a:lnSpc>
              <a:spcBef>
                <a:spcPts val="100"/>
              </a:spcBef>
            </a:pPr>
            <a:r>
              <a:rPr sz="1100">
                <a:solidFill>
                  <a:srgbClr val="585858"/>
                </a:solidFill>
                <a:latin typeface="微软雅黑"/>
                <a:cs typeface="微软雅黑"/>
              </a:rPr>
              <a:t>其他城市,  </a:t>
            </a:r>
            <a:r>
              <a:rPr sz="1100" spc="-5">
                <a:solidFill>
                  <a:srgbClr val="585858"/>
                </a:solidFill>
                <a:latin typeface="微软雅黑"/>
                <a:cs typeface="微软雅黑"/>
              </a:rPr>
              <a:t>4,995</a:t>
            </a:r>
            <a:endParaRPr sz="1100">
              <a:latin typeface="微软雅黑"/>
              <a:cs typeface="微软雅黑"/>
            </a:endParaRPr>
          </a:p>
        </p:txBody>
      </p:sp>
      <p:sp>
        <p:nvSpPr>
          <p:cNvPr id="11" name="object 11"/>
          <p:cNvSpPr txBox="1"/>
          <p:nvPr/>
        </p:nvSpPr>
        <p:spPr>
          <a:xfrm>
            <a:off x="503326" y="1076071"/>
            <a:ext cx="11115675" cy="1611630"/>
          </a:xfrm>
          <a:prstGeom prst="rect">
            <a:avLst/>
          </a:prstGeom>
        </p:spPr>
        <p:txBody>
          <a:bodyPr vert="horz" wrap="square" lIns="0" tIns="12700" rIns="0" bIns="0" rtlCol="0">
            <a:spAutoFit/>
          </a:bodyPr>
          <a:lstStyle/>
          <a:p>
            <a:pPr marL="35560">
              <a:lnSpc>
                <a:spcPct val="100000"/>
              </a:lnSpc>
              <a:spcBef>
                <a:spcPts val="100"/>
              </a:spcBef>
            </a:pPr>
            <a:r>
              <a:rPr sz="1800">
                <a:solidFill>
                  <a:srgbClr val="585858"/>
                </a:solidFill>
                <a:latin typeface="微软雅黑"/>
                <a:cs typeface="微软雅黑"/>
              </a:rPr>
              <a:t>大湾区文化产业规模超2万亿，其中深圳近万亿、广深产业优势明显</a:t>
            </a:r>
            <a:endParaRPr sz="1800">
              <a:latin typeface="微软雅黑"/>
              <a:cs typeface="微软雅黑"/>
            </a:endParaRPr>
          </a:p>
          <a:p>
            <a:pPr marL="12700" marR="5080">
              <a:lnSpc>
                <a:spcPct val="120100"/>
              </a:lnSpc>
              <a:spcBef>
                <a:spcPts val="615"/>
              </a:spcBef>
            </a:pPr>
            <a:r>
              <a:rPr sz="1200">
                <a:solidFill>
                  <a:srgbClr val="585858"/>
                </a:solidFill>
                <a:latin typeface="微软雅黑"/>
                <a:cs typeface="微软雅黑"/>
              </a:rPr>
              <a:t>2021年粤港澳大湾区文化产业规模中，大湾区内地九市以1.</a:t>
            </a:r>
            <a:r>
              <a:rPr sz="1200" spc="-10">
                <a:solidFill>
                  <a:srgbClr val="585858"/>
                </a:solidFill>
                <a:latin typeface="微软雅黑"/>
                <a:cs typeface="微软雅黑"/>
              </a:rPr>
              <a:t>99</a:t>
            </a:r>
            <a:r>
              <a:rPr sz="1200">
                <a:solidFill>
                  <a:srgbClr val="585858"/>
                </a:solidFill>
                <a:latin typeface="微软雅黑"/>
                <a:cs typeface="微软雅黑"/>
              </a:rPr>
              <a:t>万亿的文化企业营收占据明显优势，其中广深两市占主导地位，合计接</a:t>
            </a:r>
            <a:r>
              <a:rPr sz="1200" spc="5">
                <a:solidFill>
                  <a:srgbClr val="585858"/>
                </a:solidFill>
                <a:latin typeface="微软雅黑"/>
                <a:cs typeface="微软雅黑"/>
              </a:rPr>
              <a:t>近</a:t>
            </a:r>
            <a:r>
              <a:rPr sz="1200">
                <a:solidFill>
                  <a:srgbClr val="585858"/>
                </a:solidFill>
                <a:latin typeface="微软雅黑"/>
                <a:cs typeface="微软雅黑"/>
              </a:rPr>
              <a:t>1.</a:t>
            </a:r>
            <a:r>
              <a:rPr sz="1200" spc="-10">
                <a:solidFill>
                  <a:srgbClr val="585858"/>
                </a:solidFill>
                <a:latin typeface="微软雅黑"/>
                <a:cs typeface="微软雅黑"/>
              </a:rPr>
              <a:t>5</a:t>
            </a:r>
            <a:r>
              <a:rPr sz="1200">
                <a:solidFill>
                  <a:srgbClr val="585858"/>
                </a:solidFill>
                <a:latin typeface="微软雅黑"/>
                <a:cs typeface="微软雅黑"/>
              </a:rPr>
              <a:t>万亿元人民币。由于香港和 澳门的文化产业范围划分较窄，尤其是澳门城市体量偏小，所以整体规模相对较小，不过港澳文化产业特色鲜明，能与大湾区内地九市形成良好的互补。由此可见，  大湾区在全国文化产业中占据着重要地位，尤其是粤港澳的多元文化协同、融合的特点，与其他地区有着明显差异。</a:t>
            </a:r>
            <a:endParaRPr sz="1200">
              <a:latin typeface="微软雅黑"/>
              <a:cs typeface="微软雅黑"/>
            </a:endParaRPr>
          </a:p>
          <a:p>
            <a:pPr>
              <a:lnSpc>
                <a:spcPct val="100000"/>
              </a:lnSpc>
              <a:spcBef>
                <a:spcPts val="75"/>
              </a:spcBef>
            </a:pPr>
            <a:endParaRPr sz="1500">
              <a:latin typeface="微软雅黑"/>
              <a:cs typeface="微软雅黑"/>
            </a:endParaRPr>
          </a:p>
          <a:p>
            <a:pPr marL="113030" algn="ctr">
              <a:lnSpc>
                <a:spcPct val="100000"/>
              </a:lnSpc>
            </a:pPr>
            <a:r>
              <a:rPr sz="1400" b="1" spc="-5">
                <a:solidFill>
                  <a:srgbClr val="404040"/>
                </a:solidFill>
                <a:latin typeface="微软雅黑"/>
                <a:cs typeface="微软雅黑"/>
              </a:rPr>
              <a:t>2021</a:t>
            </a:r>
            <a:r>
              <a:rPr sz="1400" b="1">
                <a:solidFill>
                  <a:srgbClr val="404040"/>
                </a:solidFill>
                <a:latin typeface="微软雅黑"/>
                <a:cs typeface="微软雅黑"/>
              </a:rPr>
              <a:t>年粤港澳大湾区文化</a:t>
            </a:r>
            <a:r>
              <a:rPr sz="1400" b="1" spc="-15">
                <a:solidFill>
                  <a:srgbClr val="404040"/>
                </a:solidFill>
                <a:latin typeface="微软雅黑"/>
                <a:cs typeface="微软雅黑"/>
              </a:rPr>
              <a:t>产</a:t>
            </a:r>
            <a:r>
              <a:rPr sz="1400" b="1">
                <a:solidFill>
                  <a:srgbClr val="404040"/>
                </a:solidFill>
                <a:latin typeface="微软雅黑"/>
                <a:cs typeface="微软雅黑"/>
              </a:rPr>
              <a:t>业规模</a:t>
            </a:r>
            <a:endParaRPr sz="1400">
              <a:latin typeface="微软雅黑"/>
              <a:cs typeface="微软雅黑"/>
            </a:endParaRPr>
          </a:p>
        </p:txBody>
      </p:sp>
      <p:sp>
        <p:nvSpPr>
          <p:cNvPr id="12" name="object 12"/>
          <p:cNvSpPr txBox="1"/>
          <p:nvPr/>
        </p:nvSpPr>
        <p:spPr>
          <a:xfrm>
            <a:off x="4567554" y="4341876"/>
            <a:ext cx="3225800" cy="1322070"/>
          </a:xfrm>
          <a:prstGeom prst="rect">
            <a:avLst/>
          </a:prstGeom>
        </p:spPr>
        <p:txBody>
          <a:bodyPr vert="horz" wrap="square" lIns="0" tIns="12065" rIns="0" bIns="0" rtlCol="0">
            <a:spAutoFit/>
          </a:bodyPr>
          <a:lstStyle/>
          <a:p>
            <a:pPr marL="12700" marR="5080">
              <a:lnSpc>
                <a:spcPct val="111400"/>
              </a:lnSpc>
              <a:spcBef>
                <a:spcPts val="95"/>
              </a:spcBef>
            </a:pPr>
            <a:r>
              <a:rPr sz="1200">
                <a:solidFill>
                  <a:srgbClr val="585858"/>
                </a:solidFill>
                <a:latin typeface="微软雅黑"/>
                <a:cs typeface="微软雅黑"/>
              </a:rPr>
              <a:t>文化及创意产业是香港最具活力的经济环节之 一，通过创意及以智力资本为基本投入要素，  生产具有文化、艺术和创意内容的产品和服务。</a:t>
            </a:r>
            <a:endParaRPr sz="1200">
              <a:latin typeface="微软雅黑"/>
              <a:cs typeface="微软雅黑"/>
            </a:endParaRPr>
          </a:p>
          <a:p>
            <a:pPr marL="12700" marR="109855">
              <a:lnSpc>
                <a:spcPct val="111200"/>
              </a:lnSpc>
              <a:spcBef>
                <a:spcPts val="595"/>
              </a:spcBef>
            </a:pPr>
            <a:r>
              <a:rPr sz="1200">
                <a:solidFill>
                  <a:srgbClr val="585858"/>
                </a:solidFill>
                <a:latin typeface="微软雅黑"/>
                <a:cs typeface="微软雅黑"/>
              </a:rPr>
              <a:t>有助于促进经济增长和创造就业机会，对香港 本地生产总值贡献为4.5%。以影像音乐、电视 电台和设计建筑等领域为主要特色。</a:t>
            </a:r>
            <a:endParaRPr sz="1200">
              <a:latin typeface="微软雅黑"/>
              <a:cs typeface="微软雅黑"/>
            </a:endParaRPr>
          </a:p>
        </p:txBody>
      </p:sp>
      <p:sp>
        <p:nvSpPr>
          <p:cNvPr id="13" name="object 13"/>
          <p:cNvSpPr/>
          <p:nvPr/>
        </p:nvSpPr>
        <p:spPr>
          <a:xfrm>
            <a:off x="4458461" y="2833877"/>
            <a:ext cx="3340735" cy="774700"/>
          </a:xfrm>
          <a:custGeom>
            <a:rect l="l" t="t" r="r" b="b"/>
            <a:pathLst>
              <a:path w="3340734" h="774700">
                <a:moveTo>
                  <a:pt x="2783840" y="0"/>
                </a:moveTo>
                <a:lnTo>
                  <a:pt x="556767" y="0"/>
                </a:lnTo>
                <a:lnTo>
                  <a:pt x="340105" y="2667"/>
                </a:lnTo>
                <a:lnTo>
                  <a:pt x="163067" y="10160"/>
                </a:lnTo>
                <a:lnTo>
                  <a:pt x="43687" y="21082"/>
                </a:lnTo>
                <a:lnTo>
                  <a:pt x="0" y="34671"/>
                </a:lnTo>
                <a:lnTo>
                  <a:pt x="0" y="739521"/>
                </a:lnTo>
                <a:lnTo>
                  <a:pt x="43687" y="753110"/>
                </a:lnTo>
                <a:lnTo>
                  <a:pt x="163067" y="764032"/>
                </a:lnTo>
                <a:lnTo>
                  <a:pt x="340105" y="771525"/>
                </a:lnTo>
                <a:lnTo>
                  <a:pt x="556767" y="774192"/>
                </a:lnTo>
                <a:lnTo>
                  <a:pt x="2783840" y="774192"/>
                </a:lnTo>
                <a:lnTo>
                  <a:pt x="3000502" y="771525"/>
                </a:lnTo>
                <a:lnTo>
                  <a:pt x="3177540" y="764032"/>
                </a:lnTo>
                <a:lnTo>
                  <a:pt x="3296792" y="753110"/>
                </a:lnTo>
                <a:lnTo>
                  <a:pt x="3340608" y="739521"/>
                </a:lnTo>
                <a:lnTo>
                  <a:pt x="3340608" y="34671"/>
                </a:lnTo>
                <a:lnTo>
                  <a:pt x="3296792" y="21082"/>
                </a:lnTo>
                <a:lnTo>
                  <a:pt x="3177540" y="10160"/>
                </a:lnTo>
                <a:lnTo>
                  <a:pt x="3000502" y="2667"/>
                </a:lnTo>
                <a:lnTo>
                  <a:pt x="2783840" y="0"/>
                </a:lnTo>
                <a:close/>
              </a:path>
            </a:pathLst>
          </a:custGeom>
          <a:solidFill>
            <a:srgbClr val="F59B9B"/>
          </a:solidFill>
        </p:spPr>
        <p:txBody>
          <a:bodyPr wrap="square" lIns="0" tIns="0" rIns="0" bIns="0" rtlCol="0"/>
          <a:lstStyle/>
          <a:p/>
        </p:txBody>
      </p:sp>
      <p:sp>
        <p:nvSpPr>
          <p:cNvPr id="14" name="object 14"/>
          <p:cNvSpPr txBox="1"/>
          <p:nvPr/>
        </p:nvSpPr>
        <p:spPr>
          <a:xfrm>
            <a:off x="4672076" y="3074289"/>
            <a:ext cx="4826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香港</a:t>
            </a:r>
            <a:endParaRPr sz="1800">
              <a:latin typeface="微软雅黑"/>
              <a:cs typeface="微软雅黑"/>
            </a:endParaRPr>
          </a:p>
        </p:txBody>
      </p:sp>
      <p:sp>
        <p:nvSpPr>
          <p:cNvPr id="15" name="object 15"/>
          <p:cNvSpPr txBox="1"/>
          <p:nvPr/>
        </p:nvSpPr>
        <p:spPr>
          <a:xfrm>
            <a:off x="5479796" y="2865501"/>
            <a:ext cx="127381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文化及创意产业</a:t>
            </a:r>
            <a:endParaRPr sz="1400">
              <a:latin typeface="微软雅黑"/>
              <a:cs typeface="微软雅黑"/>
            </a:endParaRPr>
          </a:p>
        </p:txBody>
      </p:sp>
      <p:sp>
        <p:nvSpPr>
          <p:cNvPr id="16" name="object 16"/>
          <p:cNvSpPr txBox="1"/>
          <p:nvPr/>
        </p:nvSpPr>
        <p:spPr>
          <a:xfrm>
            <a:off x="5836411" y="3078861"/>
            <a:ext cx="56070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增加值</a:t>
            </a:r>
            <a:endParaRPr sz="1400">
              <a:latin typeface="微软雅黑"/>
              <a:cs typeface="微软雅黑"/>
            </a:endParaRPr>
          </a:p>
        </p:txBody>
      </p:sp>
      <p:sp>
        <p:nvSpPr>
          <p:cNvPr id="17" name="object 17"/>
          <p:cNvSpPr/>
          <p:nvPr/>
        </p:nvSpPr>
        <p:spPr>
          <a:xfrm>
            <a:off x="5300471" y="2955035"/>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18" name="object 18"/>
          <p:cNvSpPr txBox="1"/>
          <p:nvPr/>
        </p:nvSpPr>
        <p:spPr>
          <a:xfrm>
            <a:off x="4489450" y="3290696"/>
            <a:ext cx="3278504" cy="299720"/>
          </a:xfrm>
          <a:prstGeom prst="rect">
            <a:avLst/>
          </a:prstGeom>
        </p:spPr>
        <p:txBody>
          <a:bodyPr vert="horz" wrap="square" lIns="0" tIns="12700" rIns="0" bIns="0" rtlCol="0">
            <a:spAutoFit/>
          </a:bodyPr>
          <a:lstStyle/>
          <a:p>
            <a:pPr marL="12700">
              <a:lnSpc>
                <a:spcPct val="100000"/>
              </a:lnSpc>
              <a:spcBef>
                <a:spcPts val="100"/>
              </a:spcBef>
              <a:tabLst>
                <a:tab pos="967740"/>
                <a:tab pos="3265170"/>
              </a:tabLst>
            </a:pPr>
            <a:r>
              <a:rPr sz="1800" b="1" u="heavy">
                <a:solidFill>
                  <a:srgbClr val="FFFFFF"/>
                </a:solidFill>
                <a:uFill>
                  <a:solidFill>
                    <a:srgbClr val="F38285"/>
                  </a:solidFill>
                </a:uFill>
                <a:latin typeface="微软雅黑"/>
                <a:cs typeface="微软雅黑"/>
              </a:rPr>
              <a:t> 	1,</a:t>
            </a:r>
            <a:r>
              <a:rPr sz="1800" b="1" u="heavy" spc="5">
                <a:solidFill>
                  <a:srgbClr val="FFFFFF"/>
                </a:solidFill>
                <a:uFill>
                  <a:solidFill>
                    <a:srgbClr val="F38285"/>
                  </a:solidFill>
                </a:uFill>
                <a:latin typeface="微软雅黑"/>
                <a:cs typeface="微软雅黑"/>
              </a:rPr>
              <a:t>2</a:t>
            </a:r>
            <a:r>
              <a:rPr sz="1800" b="1" u="heavy">
                <a:solidFill>
                  <a:srgbClr val="FFFFFF"/>
                </a:solidFill>
                <a:uFill>
                  <a:solidFill>
                    <a:srgbClr val="F38285"/>
                  </a:solidFill>
                </a:uFill>
                <a:latin typeface="微软雅黑"/>
                <a:cs typeface="微软雅黑"/>
              </a:rPr>
              <a:t>4</a:t>
            </a:r>
            <a:r>
              <a:rPr sz="1800" b="1" u="heavy" spc="10">
                <a:solidFill>
                  <a:srgbClr val="FFFFFF"/>
                </a:solidFill>
                <a:uFill>
                  <a:solidFill>
                    <a:srgbClr val="F38285"/>
                  </a:solidFill>
                </a:uFill>
                <a:latin typeface="微软雅黑"/>
                <a:cs typeface="微软雅黑"/>
              </a:rPr>
              <a:t>8</a:t>
            </a:r>
            <a:r>
              <a:rPr sz="1800" b="1" u="heavy">
                <a:solidFill>
                  <a:srgbClr val="FFFFFF"/>
                </a:solidFill>
                <a:uFill>
                  <a:solidFill>
                    <a:srgbClr val="F38285"/>
                  </a:solidFill>
                </a:uFill>
                <a:latin typeface="微软雅黑"/>
                <a:cs typeface="微软雅黑"/>
              </a:rPr>
              <a:t>亿港币	</a:t>
            </a:r>
            <a:endParaRPr sz="1800">
              <a:latin typeface="微软雅黑"/>
              <a:cs typeface="微软雅黑"/>
            </a:endParaRPr>
          </a:p>
        </p:txBody>
      </p:sp>
      <p:sp>
        <p:nvSpPr>
          <p:cNvPr id="19" name="object 19"/>
          <p:cNvSpPr/>
          <p:nvPr/>
        </p:nvSpPr>
        <p:spPr>
          <a:xfrm>
            <a:off x="6934200" y="2970276"/>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20" name="object 20"/>
          <p:cNvSpPr txBox="1"/>
          <p:nvPr/>
        </p:nvSpPr>
        <p:spPr>
          <a:xfrm>
            <a:off x="7176261" y="2991738"/>
            <a:ext cx="38227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同比</a:t>
            </a:r>
            <a:endParaRPr sz="1400">
              <a:latin typeface="微软雅黑"/>
              <a:cs typeface="微软雅黑"/>
            </a:endParaRPr>
          </a:p>
        </p:txBody>
      </p:sp>
      <p:sp>
        <p:nvSpPr>
          <p:cNvPr id="21" name="object 21"/>
          <p:cNvSpPr txBox="1"/>
          <p:nvPr/>
        </p:nvSpPr>
        <p:spPr>
          <a:xfrm>
            <a:off x="7037323" y="3205099"/>
            <a:ext cx="65849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上</a:t>
            </a:r>
            <a:r>
              <a:rPr sz="1400" b="1" spc="-5">
                <a:solidFill>
                  <a:srgbClr val="FFFFFF"/>
                </a:solidFill>
                <a:latin typeface="微软雅黑"/>
                <a:cs typeface="微软雅黑"/>
              </a:rPr>
              <a:t>升</a:t>
            </a:r>
            <a:r>
              <a:rPr sz="1400" b="1">
                <a:solidFill>
                  <a:srgbClr val="FFFFFF"/>
                </a:solidFill>
                <a:latin typeface="微软雅黑"/>
                <a:cs typeface="微软雅黑"/>
              </a:rPr>
              <a:t>8%</a:t>
            </a:r>
            <a:endParaRPr sz="1400">
              <a:latin typeface="微软雅黑"/>
              <a:cs typeface="微软雅黑"/>
            </a:endParaRPr>
          </a:p>
        </p:txBody>
      </p:sp>
      <p:sp>
        <p:nvSpPr>
          <p:cNvPr id="22" name="object 22"/>
          <p:cNvSpPr/>
          <p:nvPr/>
        </p:nvSpPr>
        <p:spPr>
          <a:xfrm>
            <a:off x="8355330" y="4246626"/>
            <a:ext cx="3331845" cy="1644650"/>
          </a:xfrm>
          <a:custGeom>
            <a:rect l="l" t="t" r="r" b="b"/>
            <a:pathLst>
              <a:path w="3331845" h="1644650">
                <a:moveTo>
                  <a:pt x="0" y="274066"/>
                </a:moveTo>
                <a:lnTo>
                  <a:pt x="4414" y="224796"/>
                </a:lnTo>
                <a:lnTo>
                  <a:pt x="17143" y="178426"/>
                </a:lnTo>
                <a:lnTo>
                  <a:pt x="37413" y="135730"/>
                </a:lnTo>
                <a:lnTo>
                  <a:pt x="64449" y="97479"/>
                </a:lnTo>
                <a:lnTo>
                  <a:pt x="97479" y="64449"/>
                </a:lnTo>
                <a:lnTo>
                  <a:pt x="135730" y="37413"/>
                </a:lnTo>
                <a:lnTo>
                  <a:pt x="178426" y="17143"/>
                </a:lnTo>
                <a:lnTo>
                  <a:pt x="224796" y="4414"/>
                </a:lnTo>
                <a:lnTo>
                  <a:pt x="274066" y="0"/>
                </a:lnTo>
                <a:lnTo>
                  <a:pt x="3057398" y="0"/>
                </a:lnTo>
                <a:lnTo>
                  <a:pt x="3106667" y="4414"/>
                </a:lnTo>
                <a:lnTo>
                  <a:pt x="3153037" y="17143"/>
                </a:lnTo>
                <a:lnTo>
                  <a:pt x="3195733" y="37413"/>
                </a:lnTo>
                <a:lnTo>
                  <a:pt x="3233984" y="64449"/>
                </a:lnTo>
                <a:lnTo>
                  <a:pt x="3267014" y="97479"/>
                </a:lnTo>
                <a:lnTo>
                  <a:pt x="3294050" y="135730"/>
                </a:lnTo>
                <a:lnTo>
                  <a:pt x="3314320" y="178426"/>
                </a:lnTo>
                <a:lnTo>
                  <a:pt x="3327049" y="224796"/>
                </a:lnTo>
                <a:lnTo>
                  <a:pt x="3331464" y="274066"/>
                </a:lnTo>
                <a:lnTo>
                  <a:pt x="3331464" y="1370330"/>
                </a:lnTo>
                <a:lnTo>
                  <a:pt x="3327049" y="1419592"/>
                </a:lnTo>
                <a:lnTo>
                  <a:pt x="3314320" y="1465958"/>
                </a:lnTo>
                <a:lnTo>
                  <a:pt x="3294050" y="1508654"/>
                </a:lnTo>
                <a:lnTo>
                  <a:pt x="3267014" y="1546905"/>
                </a:lnTo>
                <a:lnTo>
                  <a:pt x="3233984" y="1579937"/>
                </a:lnTo>
                <a:lnTo>
                  <a:pt x="3195733" y="1606977"/>
                </a:lnTo>
                <a:lnTo>
                  <a:pt x="3153037" y="1627249"/>
                </a:lnTo>
                <a:lnTo>
                  <a:pt x="3106667" y="1639980"/>
                </a:lnTo>
                <a:lnTo>
                  <a:pt x="3057398" y="1644396"/>
                </a:lnTo>
                <a:lnTo>
                  <a:pt x="274066" y="1644396"/>
                </a:lnTo>
                <a:lnTo>
                  <a:pt x="224796" y="1639980"/>
                </a:lnTo>
                <a:lnTo>
                  <a:pt x="178426" y="1627249"/>
                </a:lnTo>
                <a:lnTo>
                  <a:pt x="135730" y="1606977"/>
                </a:lnTo>
                <a:lnTo>
                  <a:pt x="97479" y="1579937"/>
                </a:lnTo>
                <a:lnTo>
                  <a:pt x="64449" y="1546905"/>
                </a:lnTo>
                <a:lnTo>
                  <a:pt x="37413" y="1508654"/>
                </a:lnTo>
                <a:lnTo>
                  <a:pt x="17143" y="1465958"/>
                </a:lnTo>
                <a:lnTo>
                  <a:pt x="4414" y="1419592"/>
                </a:lnTo>
                <a:lnTo>
                  <a:pt x="0" y="1370330"/>
                </a:lnTo>
                <a:lnTo>
                  <a:pt x="0" y="274066"/>
                </a:lnTo>
                <a:close/>
              </a:path>
            </a:pathLst>
          </a:custGeom>
          <a:ln w="25400">
            <a:solidFill>
              <a:srgbClr val="B1D234"/>
            </a:solidFill>
            <a:prstDash val="sysDash"/>
          </a:ln>
        </p:spPr>
        <p:txBody>
          <a:bodyPr wrap="square" lIns="0" tIns="0" rIns="0" bIns="0" rtlCol="0"/>
          <a:lstStyle/>
          <a:p/>
        </p:txBody>
      </p:sp>
      <p:sp>
        <p:nvSpPr>
          <p:cNvPr id="23" name="object 23"/>
          <p:cNvSpPr txBox="1"/>
          <p:nvPr/>
        </p:nvSpPr>
        <p:spPr>
          <a:xfrm>
            <a:off x="8426322" y="4341876"/>
            <a:ext cx="3326765" cy="1322070"/>
          </a:xfrm>
          <a:prstGeom prst="rect">
            <a:avLst/>
          </a:prstGeom>
        </p:spPr>
        <p:txBody>
          <a:bodyPr vert="horz" wrap="square" lIns="0" tIns="12065" rIns="0" bIns="0" rtlCol="0">
            <a:spAutoFit/>
          </a:bodyPr>
          <a:lstStyle/>
          <a:p>
            <a:pPr marL="12700" marR="123825" algn="just">
              <a:lnSpc>
                <a:spcPct val="111400"/>
              </a:lnSpc>
              <a:spcBef>
                <a:spcPts val="95"/>
              </a:spcBef>
            </a:pPr>
            <a:r>
              <a:rPr sz="1200">
                <a:solidFill>
                  <a:srgbClr val="585858"/>
                </a:solidFill>
                <a:latin typeface="微软雅黑"/>
                <a:cs typeface="微软雅黑"/>
              </a:rPr>
              <a:t>主要包含</a:t>
            </a:r>
            <a:r>
              <a:rPr sz="1200" spc="5">
                <a:solidFill>
                  <a:srgbClr val="585858"/>
                </a:solidFill>
                <a:latin typeface="微软雅黑"/>
                <a:cs typeface="微软雅黑"/>
              </a:rPr>
              <a:t>"</a:t>
            </a:r>
            <a:r>
              <a:rPr sz="1200">
                <a:solidFill>
                  <a:srgbClr val="585858"/>
                </a:solidFill>
                <a:latin typeface="微软雅黑"/>
                <a:cs typeface="微软雅黑"/>
              </a:rPr>
              <a:t>创意设计</a:t>
            </a:r>
            <a:r>
              <a:rPr sz="1200" spc="5">
                <a:solidFill>
                  <a:srgbClr val="585858"/>
                </a:solidFill>
                <a:latin typeface="微软雅黑"/>
                <a:cs typeface="微软雅黑"/>
              </a:rPr>
              <a:t>"</a:t>
            </a:r>
            <a:r>
              <a:rPr sz="1200">
                <a:solidFill>
                  <a:srgbClr val="585858"/>
                </a:solidFill>
                <a:latin typeface="微软雅黑"/>
                <a:cs typeface="微软雅黑"/>
              </a:rPr>
              <a:t>、</a:t>
            </a:r>
            <a:r>
              <a:rPr sz="1200" spc="5">
                <a:solidFill>
                  <a:srgbClr val="585858"/>
                </a:solidFill>
                <a:latin typeface="微软雅黑"/>
                <a:cs typeface="微软雅黑"/>
              </a:rPr>
              <a:t>"</a:t>
            </a:r>
            <a:r>
              <a:rPr sz="1200">
                <a:solidFill>
                  <a:srgbClr val="585858"/>
                </a:solidFill>
                <a:latin typeface="微软雅黑"/>
                <a:cs typeface="微软雅黑"/>
              </a:rPr>
              <a:t>文化展演</a:t>
            </a:r>
            <a:r>
              <a:rPr sz="1200" spc="5">
                <a:solidFill>
                  <a:srgbClr val="585858"/>
                </a:solidFill>
                <a:latin typeface="微软雅黑"/>
                <a:cs typeface="微软雅黑"/>
              </a:rPr>
              <a:t>"</a:t>
            </a:r>
            <a:r>
              <a:rPr sz="1200">
                <a:solidFill>
                  <a:srgbClr val="585858"/>
                </a:solidFill>
                <a:latin typeface="微软雅黑"/>
                <a:cs typeface="微软雅黑"/>
              </a:rPr>
              <a:t>、</a:t>
            </a:r>
            <a:r>
              <a:rPr sz="1200" spc="5">
                <a:solidFill>
                  <a:srgbClr val="585858"/>
                </a:solidFill>
                <a:latin typeface="微软雅黑"/>
                <a:cs typeface="微软雅黑"/>
              </a:rPr>
              <a:t>"</a:t>
            </a:r>
            <a:r>
              <a:rPr sz="1200">
                <a:solidFill>
                  <a:srgbClr val="585858"/>
                </a:solidFill>
                <a:latin typeface="微软雅黑"/>
                <a:cs typeface="微软雅黑"/>
              </a:rPr>
              <a:t>艺术收藏"  及</a:t>
            </a:r>
            <a:r>
              <a:rPr sz="1200" spc="5">
                <a:solidFill>
                  <a:srgbClr val="585858"/>
                </a:solidFill>
                <a:latin typeface="微软雅黑"/>
                <a:cs typeface="微软雅黑"/>
              </a:rPr>
              <a:t>"</a:t>
            </a:r>
            <a:r>
              <a:rPr sz="1200">
                <a:solidFill>
                  <a:srgbClr val="585858"/>
                </a:solidFill>
                <a:latin typeface="微软雅黑"/>
                <a:cs typeface="微软雅黑"/>
              </a:rPr>
              <a:t>数码媒体</a:t>
            </a:r>
            <a:r>
              <a:rPr sz="1200" spc="5">
                <a:solidFill>
                  <a:srgbClr val="585858"/>
                </a:solidFill>
                <a:latin typeface="微软雅黑"/>
                <a:cs typeface="微软雅黑"/>
              </a:rPr>
              <a:t>"</a:t>
            </a:r>
            <a:r>
              <a:rPr sz="1200">
                <a:solidFill>
                  <a:srgbClr val="585858"/>
                </a:solidFill>
                <a:latin typeface="微软雅黑"/>
                <a:cs typeface="微软雅黑"/>
              </a:rPr>
              <a:t>四大领域，其中以创意、设计商业 化为核心特色。</a:t>
            </a:r>
            <a:endParaRPr sz="1200">
              <a:latin typeface="微软雅黑"/>
              <a:cs typeface="微软雅黑"/>
            </a:endParaRPr>
          </a:p>
          <a:p>
            <a:pPr marL="12700" marR="5080">
              <a:lnSpc>
                <a:spcPct val="111200"/>
              </a:lnSpc>
              <a:spcBef>
                <a:spcPts val="595"/>
              </a:spcBef>
            </a:pPr>
            <a:r>
              <a:rPr sz="1200">
                <a:solidFill>
                  <a:srgbClr val="585858"/>
                </a:solidFill>
                <a:latin typeface="微软雅黑"/>
                <a:cs typeface="微软雅黑"/>
              </a:rPr>
              <a:t>2</a:t>
            </a:r>
            <a:r>
              <a:rPr sz="1200" spc="-10">
                <a:solidFill>
                  <a:srgbClr val="585858"/>
                </a:solidFill>
                <a:latin typeface="微软雅黑"/>
                <a:cs typeface="微软雅黑"/>
              </a:rPr>
              <a:t>02</a:t>
            </a:r>
            <a:r>
              <a:rPr sz="1200" spc="5">
                <a:solidFill>
                  <a:srgbClr val="585858"/>
                </a:solidFill>
                <a:latin typeface="微软雅黑"/>
                <a:cs typeface="微软雅黑"/>
              </a:rPr>
              <a:t>1</a:t>
            </a:r>
            <a:r>
              <a:rPr sz="1200">
                <a:solidFill>
                  <a:srgbClr val="585858"/>
                </a:solidFill>
                <a:latin typeface="微软雅黑"/>
                <a:cs typeface="微软雅黑"/>
              </a:rPr>
              <a:t>年有营运机构共2</a:t>
            </a:r>
            <a:r>
              <a:rPr sz="1200" spc="-15">
                <a:solidFill>
                  <a:srgbClr val="585858"/>
                </a:solidFill>
                <a:latin typeface="微软雅黑"/>
                <a:cs typeface="微软雅黑"/>
              </a:rPr>
              <a:t>,</a:t>
            </a:r>
            <a:r>
              <a:rPr sz="1200">
                <a:solidFill>
                  <a:srgbClr val="585858"/>
                </a:solidFill>
                <a:latin typeface="微软雅黑"/>
                <a:cs typeface="微软雅黑"/>
              </a:rPr>
              <a:t>7</a:t>
            </a:r>
            <a:r>
              <a:rPr sz="1200" spc="-10">
                <a:solidFill>
                  <a:srgbClr val="585858"/>
                </a:solidFill>
                <a:latin typeface="微软雅黑"/>
                <a:cs typeface="微软雅黑"/>
              </a:rPr>
              <a:t>6</a:t>
            </a:r>
            <a:r>
              <a:rPr sz="1200" spc="5">
                <a:solidFill>
                  <a:srgbClr val="585858"/>
                </a:solidFill>
                <a:latin typeface="微软雅黑"/>
                <a:cs typeface="微软雅黑"/>
              </a:rPr>
              <a:t>4</a:t>
            </a:r>
            <a:r>
              <a:rPr sz="1200">
                <a:solidFill>
                  <a:srgbClr val="585858"/>
                </a:solidFill>
                <a:latin typeface="微软雅黑"/>
                <a:cs typeface="微软雅黑"/>
              </a:rPr>
              <a:t>家，同比增</a:t>
            </a:r>
            <a:r>
              <a:rPr sz="1200" spc="-10">
                <a:solidFill>
                  <a:srgbClr val="585858"/>
                </a:solidFill>
                <a:latin typeface="微软雅黑"/>
                <a:cs typeface="微软雅黑"/>
              </a:rPr>
              <a:t>加</a:t>
            </a:r>
            <a:r>
              <a:rPr sz="1200">
                <a:solidFill>
                  <a:srgbClr val="585858"/>
                </a:solidFill>
                <a:latin typeface="微软雅黑"/>
                <a:cs typeface="微软雅黑"/>
              </a:rPr>
              <a:t>2</a:t>
            </a:r>
            <a:r>
              <a:rPr sz="1200" spc="-10">
                <a:solidFill>
                  <a:srgbClr val="585858"/>
                </a:solidFill>
                <a:latin typeface="微软雅黑"/>
                <a:cs typeface="微软雅黑"/>
              </a:rPr>
              <a:t>48</a:t>
            </a:r>
            <a:r>
              <a:rPr sz="1200">
                <a:solidFill>
                  <a:srgbClr val="585858"/>
                </a:solidFill>
                <a:latin typeface="微软雅黑"/>
                <a:cs typeface="微软雅黑"/>
              </a:rPr>
              <a:t>家； 在职员工增加1.4%至</a:t>
            </a:r>
            <a:r>
              <a:rPr sz="1200" spc="-5">
                <a:solidFill>
                  <a:srgbClr val="585858"/>
                </a:solidFill>
                <a:latin typeface="微软雅黑"/>
                <a:cs typeface="微软雅黑"/>
              </a:rPr>
              <a:t>12,067</a:t>
            </a:r>
            <a:r>
              <a:rPr sz="1200">
                <a:solidFill>
                  <a:srgbClr val="585858"/>
                </a:solidFill>
                <a:latin typeface="微软雅黑"/>
                <a:cs typeface="微软雅黑"/>
              </a:rPr>
              <a:t>名；而员工支出亦 增加1.4%至</a:t>
            </a:r>
            <a:r>
              <a:rPr sz="1200" spc="-5">
                <a:solidFill>
                  <a:srgbClr val="585858"/>
                </a:solidFill>
                <a:latin typeface="微软雅黑"/>
                <a:cs typeface="微软雅黑"/>
              </a:rPr>
              <a:t>21.3</a:t>
            </a:r>
            <a:r>
              <a:rPr sz="1200">
                <a:solidFill>
                  <a:srgbClr val="585858"/>
                </a:solidFill>
                <a:latin typeface="微软雅黑"/>
                <a:cs typeface="微软雅黑"/>
              </a:rPr>
              <a:t>亿元。</a:t>
            </a:r>
            <a:endParaRPr sz="1200">
              <a:latin typeface="微软雅黑"/>
              <a:cs typeface="微软雅黑"/>
            </a:endParaRPr>
          </a:p>
        </p:txBody>
      </p:sp>
      <p:sp>
        <p:nvSpPr>
          <p:cNvPr id="24" name="object 24"/>
          <p:cNvSpPr/>
          <p:nvPr/>
        </p:nvSpPr>
        <p:spPr>
          <a:xfrm>
            <a:off x="8346185" y="2838450"/>
            <a:ext cx="3340735" cy="774700"/>
          </a:xfrm>
          <a:custGeom>
            <a:rect l="l" t="t" r="r" b="b"/>
            <a:pathLst>
              <a:path w="3340734" h="774700">
                <a:moveTo>
                  <a:pt x="2783840" y="0"/>
                </a:moveTo>
                <a:lnTo>
                  <a:pt x="556768" y="0"/>
                </a:lnTo>
                <a:lnTo>
                  <a:pt x="340106" y="2666"/>
                </a:lnTo>
                <a:lnTo>
                  <a:pt x="163068" y="10160"/>
                </a:lnTo>
                <a:lnTo>
                  <a:pt x="43688" y="21082"/>
                </a:lnTo>
                <a:lnTo>
                  <a:pt x="0" y="34671"/>
                </a:lnTo>
                <a:lnTo>
                  <a:pt x="0" y="739521"/>
                </a:lnTo>
                <a:lnTo>
                  <a:pt x="43688" y="753110"/>
                </a:lnTo>
                <a:lnTo>
                  <a:pt x="163068" y="764032"/>
                </a:lnTo>
                <a:lnTo>
                  <a:pt x="340106" y="771525"/>
                </a:lnTo>
                <a:lnTo>
                  <a:pt x="556768" y="774192"/>
                </a:lnTo>
                <a:lnTo>
                  <a:pt x="2783840" y="774192"/>
                </a:lnTo>
                <a:lnTo>
                  <a:pt x="3000502" y="771525"/>
                </a:lnTo>
                <a:lnTo>
                  <a:pt x="3177540" y="764032"/>
                </a:lnTo>
                <a:lnTo>
                  <a:pt x="3296793" y="753110"/>
                </a:lnTo>
                <a:lnTo>
                  <a:pt x="3340608" y="739521"/>
                </a:lnTo>
                <a:lnTo>
                  <a:pt x="3340608" y="34671"/>
                </a:lnTo>
                <a:lnTo>
                  <a:pt x="3296793" y="21082"/>
                </a:lnTo>
                <a:lnTo>
                  <a:pt x="3177540" y="10160"/>
                </a:lnTo>
                <a:lnTo>
                  <a:pt x="3000502" y="2666"/>
                </a:lnTo>
                <a:lnTo>
                  <a:pt x="2783840" y="0"/>
                </a:lnTo>
                <a:close/>
              </a:path>
            </a:pathLst>
          </a:custGeom>
          <a:solidFill>
            <a:srgbClr val="B1D234"/>
          </a:solidFill>
        </p:spPr>
        <p:txBody>
          <a:bodyPr wrap="square" lIns="0" tIns="0" rIns="0" bIns="0" rtlCol="0"/>
          <a:lstStyle/>
          <a:p/>
        </p:txBody>
      </p:sp>
      <p:sp>
        <p:nvSpPr>
          <p:cNvPr id="25" name="object 25"/>
          <p:cNvSpPr/>
          <p:nvPr/>
        </p:nvSpPr>
        <p:spPr>
          <a:xfrm>
            <a:off x="8346185" y="2838450"/>
            <a:ext cx="3340735" cy="774700"/>
          </a:xfrm>
          <a:custGeom>
            <a:rect l="l" t="t" r="r" b="b"/>
            <a:pathLst>
              <a:path w="3340734" h="774700">
                <a:moveTo>
                  <a:pt x="0" y="34671"/>
                </a:moveTo>
                <a:lnTo>
                  <a:pt x="43688" y="21082"/>
                </a:lnTo>
                <a:lnTo>
                  <a:pt x="163068" y="10160"/>
                </a:lnTo>
                <a:lnTo>
                  <a:pt x="340106" y="2666"/>
                </a:lnTo>
                <a:lnTo>
                  <a:pt x="556768" y="0"/>
                </a:lnTo>
                <a:lnTo>
                  <a:pt x="2783840" y="0"/>
                </a:lnTo>
                <a:lnTo>
                  <a:pt x="3000502" y="2666"/>
                </a:lnTo>
                <a:lnTo>
                  <a:pt x="3177540" y="10160"/>
                </a:lnTo>
                <a:lnTo>
                  <a:pt x="3296793" y="21082"/>
                </a:lnTo>
                <a:lnTo>
                  <a:pt x="3340608" y="34671"/>
                </a:lnTo>
                <a:lnTo>
                  <a:pt x="3340608" y="739521"/>
                </a:lnTo>
                <a:lnTo>
                  <a:pt x="3296793" y="753110"/>
                </a:lnTo>
                <a:lnTo>
                  <a:pt x="3177540" y="764032"/>
                </a:lnTo>
                <a:lnTo>
                  <a:pt x="3000502" y="771525"/>
                </a:lnTo>
                <a:lnTo>
                  <a:pt x="2783840" y="774192"/>
                </a:lnTo>
                <a:lnTo>
                  <a:pt x="556768" y="774192"/>
                </a:lnTo>
                <a:lnTo>
                  <a:pt x="340106" y="771525"/>
                </a:lnTo>
                <a:lnTo>
                  <a:pt x="163068" y="764032"/>
                </a:lnTo>
                <a:lnTo>
                  <a:pt x="43688" y="753110"/>
                </a:lnTo>
                <a:lnTo>
                  <a:pt x="0" y="739521"/>
                </a:lnTo>
                <a:lnTo>
                  <a:pt x="0" y="34671"/>
                </a:lnTo>
                <a:close/>
              </a:path>
            </a:pathLst>
          </a:custGeom>
          <a:ln w="19050">
            <a:solidFill>
              <a:srgbClr val="86A023"/>
            </a:solidFill>
          </a:ln>
        </p:spPr>
        <p:txBody>
          <a:bodyPr wrap="square" lIns="0" tIns="0" rIns="0" bIns="0" rtlCol="0"/>
          <a:lstStyle/>
          <a:p/>
        </p:txBody>
      </p:sp>
      <p:sp>
        <p:nvSpPr>
          <p:cNvPr id="26" name="object 26"/>
          <p:cNvSpPr txBox="1"/>
          <p:nvPr/>
        </p:nvSpPr>
        <p:spPr>
          <a:xfrm>
            <a:off x="8560689" y="3078607"/>
            <a:ext cx="4826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澳门</a:t>
            </a:r>
            <a:endParaRPr sz="1800">
              <a:latin typeface="微软雅黑"/>
              <a:cs typeface="微软雅黑"/>
            </a:endParaRPr>
          </a:p>
        </p:txBody>
      </p:sp>
      <p:sp>
        <p:nvSpPr>
          <p:cNvPr id="27" name="object 27"/>
          <p:cNvSpPr txBox="1"/>
          <p:nvPr/>
        </p:nvSpPr>
        <p:spPr>
          <a:xfrm>
            <a:off x="9292843" y="2976752"/>
            <a:ext cx="1452245" cy="511809"/>
          </a:xfrm>
          <a:prstGeom prst="rect">
            <a:avLst/>
          </a:prstGeom>
        </p:spPr>
        <p:txBody>
          <a:bodyPr vert="horz" wrap="square" lIns="0" tIns="13335" rIns="0" bIns="0" rtlCol="0">
            <a:spAutoFit/>
          </a:bodyPr>
          <a:lstStyle/>
          <a:p>
            <a:pPr marL="12700">
              <a:lnSpc>
                <a:spcPts val="1670"/>
              </a:lnSpc>
              <a:spcBef>
                <a:spcPts val="105"/>
              </a:spcBef>
            </a:pPr>
            <a:r>
              <a:rPr sz="1400" b="1">
                <a:solidFill>
                  <a:srgbClr val="FFFFFF"/>
                </a:solidFill>
                <a:latin typeface="微软雅黑"/>
                <a:cs typeface="微软雅黑"/>
              </a:rPr>
              <a:t>文化产业服务收益</a:t>
            </a:r>
            <a:endParaRPr sz="1400">
              <a:latin typeface="微软雅黑"/>
              <a:cs typeface="微软雅黑"/>
            </a:endParaRPr>
          </a:p>
          <a:p>
            <a:pPr marL="22860">
              <a:lnSpc>
                <a:spcPts val="2150"/>
              </a:lnSpc>
            </a:pPr>
            <a:r>
              <a:rPr sz="1800" b="1">
                <a:solidFill>
                  <a:srgbClr val="FFFFFF"/>
                </a:solidFill>
                <a:latin typeface="微软雅黑"/>
                <a:cs typeface="微软雅黑"/>
              </a:rPr>
              <a:t>56.</a:t>
            </a:r>
            <a:r>
              <a:rPr sz="1800" b="1" spc="10">
                <a:solidFill>
                  <a:srgbClr val="FFFFFF"/>
                </a:solidFill>
                <a:latin typeface="微软雅黑"/>
                <a:cs typeface="微软雅黑"/>
              </a:rPr>
              <a:t>7</a:t>
            </a:r>
            <a:r>
              <a:rPr sz="1800" b="1">
                <a:solidFill>
                  <a:srgbClr val="FFFFFF"/>
                </a:solidFill>
                <a:latin typeface="微软雅黑"/>
                <a:cs typeface="微软雅黑"/>
              </a:rPr>
              <a:t>亿澳门元</a:t>
            </a:r>
            <a:endParaRPr sz="1800">
              <a:latin typeface="微软雅黑"/>
              <a:cs typeface="微软雅黑"/>
            </a:endParaRPr>
          </a:p>
        </p:txBody>
      </p:sp>
      <p:sp>
        <p:nvSpPr>
          <p:cNvPr id="28" name="object 28"/>
          <p:cNvSpPr/>
          <p:nvPr/>
        </p:nvSpPr>
        <p:spPr>
          <a:xfrm>
            <a:off x="9188195" y="2959607"/>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29" name="object 29"/>
          <p:cNvSpPr/>
          <p:nvPr/>
        </p:nvSpPr>
        <p:spPr>
          <a:xfrm>
            <a:off x="10821923" y="2974848"/>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30" name="object 30"/>
          <p:cNvSpPr txBox="1"/>
          <p:nvPr/>
        </p:nvSpPr>
        <p:spPr>
          <a:xfrm>
            <a:off x="10969243" y="2863342"/>
            <a:ext cx="571500" cy="666115"/>
          </a:xfrm>
          <a:prstGeom prst="rect">
            <a:avLst/>
          </a:prstGeom>
        </p:spPr>
        <p:txBody>
          <a:bodyPr vert="horz" wrap="square" lIns="0" tIns="13335" rIns="0" bIns="0" rtlCol="0">
            <a:spAutoFit/>
          </a:bodyPr>
          <a:lstStyle/>
          <a:p>
            <a:pPr marL="12700" marR="5080" indent="93980" algn="just">
              <a:lnSpc>
                <a:spcPct val="100000"/>
              </a:lnSpc>
              <a:spcBef>
                <a:spcPts val="105"/>
              </a:spcBef>
            </a:pPr>
            <a:r>
              <a:rPr sz="1400" b="1">
                <a:solidFill>
                  <a:srgbClr val="FFFFFF"/>
                </a:solidFill>
                <a:latin typeface="微软雅黑"/>
                <a:cs typeface="微软雅黑"/>
              </a:rPr>
              <a:t>同比 上升 1</a:t>
            </a:r>
            <a:r>
              <a:rPr sz="1400" b="1" spc="-5">
                <a:solidFill>
                  <a:srgbClr val="FFFFFF"/>
                </a:solidFill>
                <a:latin typeface="微软雅黑"/>
                <a:cs typeface="微软雅黑"/>
              </a:rPr>
              <a:t>2</a:t>
            </a:r>
            <a:r>
              <a:rPr sz="1400" b="1" spc="-10">
                <a:solidFill>
                  <a:srgbClr val="FFFFFF"/>
                </a:solidFill>
                <a:latin typeface="微软雅黑"/>
                <a:cs typeface="微软雅黑"/>
              </a:rPr>
              <a:t>.</a:t>
            </a:r>
            <a:r>
              <a:rPr sz="1400" b="1">
                <a:solidFill>
                  <a:srgbClr val="FFFFFF"/>
                </a:solidFill>
                <a:latin typeface="微软雅黑"/>
                <a:cs typeface="微软雅黑"/>
              </a:rPr>
              <a:t>3%</a:t>
            </a:r>
            <a:endParaRPr sz="1400">
              <a:latin typeface="微软雅黑"/>
              <a:cs typeface="微软雅黑"/>
            </a:endParaRPr>
          </a:p>
        </p:txBody>
      </p:sp>
      <p:sp>
        <p:nvSpPr>
          <p:cNvPr id="31" name="object 31"/>
          <p:cNvSpPr txBox="1"/>
          <p:nvPr/>
        </p:nvSpPr>
        <p:spPr>
          <a:xfrm>
            <a:off x="2788411" y="5976924"/>
            <a:ext cx="11684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单位：人民币（亿元）</a:t>
            </a:r>
            <a:endParaRPr sz="900">
              <a:latin typeface="微软雅黑"/>
              <a:cs typeface="微软雅黑"/>
            </a:endParaRPr>
          </a:p>
        </p:txBody>
      </p:sp>
      <p:sp>
        <p:nvSpPr>
          <p:cNvPr id="32" name="object 32"/>
          <p:cNvSpPr/>
          <p:nvPr/>
        </p:nvSpPr>
        <p:spPr>
          <a:xfrm>
            <a:off x="546354" y="2836926"/>
            <a:ext cx="3340735" cy="774700"/>
          </a:xfrm>
          <a:custGeom>
            <a:rect l="l" t="t" r="r" b="b"/>
            <a:pathLst>
              <a:path w="3340735" h="774700">
                <a:moveTo>
                  <a:pt x="2783840" y="0"/>
                </a:moveTo>
                <a:lnTo>
                  <a:pt x="556768" y="0"/>
                </a:lnTo>
                <a:lnTo>
                  <a:pt x="340042" y="2666"/>
                </a:lnTo>
                <a:lnTo>
                  <a:pt x="163067" y="10160"/>
                </a:lnTo>
                <a:lnTo>
                  <a:pt x="43751" y="21082"/>
                </a:lnTo>
                <a:lnTo>
                  <a:pt x="0" y="34671"/>
                </a:lnTo>
                <a:lnTo>
                  <a:pt x="0" y="739521"/>
                </a:lnTo>
                <a:lnTo>
                  <a:pt x="43751" y="753110"/>
                </a:lnTo>
                <a:lnTo>
                  <a:pt x="163067" y="764032"/>
                </a:lnTo>
                <a:lnTo>
                  <a:pt x="340042" y="771525"/>
                </a:lnTo>
                <a:lnTo>
                  <a:pt x="556768" y="774192"/>
                </a:lnTo>
                <a:lnTo>
                  <a:pt x="2783840" y="774192"/>
                </a:lnTo>
                <a:lnTo>
                  <a:pt x="3000501" y="771525"/>
                </a:lnTo>
                <a:lnTo>
                  <a:pt x="3177540" y="764032"/>
                </a:lnTo>
                <a:lnTo>
                  <a:pt x="3296793" y="753110"/>
                </a:lnTo>
                <a:lnTo>
                  <a:pt x="3340608" y="739521"/>
                </a:lnTo>
                <a:lnTo>
                  <a:pt x="3340608" y="34671"/>
                </a:lnTo>
                <a:lnTo>
                  <a:pt x="3296793" y="21082"/>
                </a:lnTo>
                <a:lnTo>
                  <a:pt x="3177540" y="10160"/>
                </a:lnTo>
                <a:lnTo>
                  <a:pt x="3000501" y="2666"/>
                </a:lnTo>
                <a:lnTo>
                  <a:pt x="2783840" y="0"/>
                </a:lnTo>
                <a:close/>
              </a:path>
            </a:pathLst>
          </a:custGeom>
          <a:solidFill>
            <a:srgbClr val="1EC7F3"/>
          </a:solidFill>
        </p:spPr>
        <p:txBody>
          <a:bodyPr wrap="square" lIns="0" tIns="0" rIns="0" bIns="0" rtlCol="0"/>
          <a:lstStyle/>
          <a:p/>
        </p:txBody>
      </p:sp>
      <p:sp>
        <p:nvSpPr>
          <p:cNvPr id="33" name="object 33"/>
          <p:cNvSpPr/>
          <p:nvPr/>
        </p:nvSpPr>
        <p:spPr>
          <a:xfrm>
            <a:off x="546354" y="2836926"/>
            <a:ext cx="3340735" cy="774700"/>
          </a:xfrm>
          <a:custGeom>
            <a:rect l="l" t="t" r="r" b="b"/>
            <a:pathLst>
              <a:path w="3340735" h="774700">
                <a:moveTo>
                  <a:pt x="0" y="34671"/>
                </a:moveTo>
                <a:lnTo>
                  <a:pt x="43751" y="21082"/>
                </a:lnTo>
                <a:lnTo>
                  <a:pt x="163067" y="10160"/>
                </a:lnTo>
                <a:lnTo>
                  <a:pt x="340042" y="2666"/>
                </a:lnTo>
                <a:lnTo>
                  <a:pt x="556768" y="0"/>
                </a:lnTo>
                <a:lnTo>
                  <a:pt x="2783840" y="0"/>
                </a:lnTo>
                <a:lnTo>
                  <a:pt x="3000501" y="2666"/>
                </a:lnTo>
                <a:lnTo>
                  <a:pt x="3177540" y="10160"/>
                </a:lnTo>
                <a:lnTo>
                  <a:pt x="3296793" y="21082"/>
                </a:lnTo>
                <a:lnTo>
                  <a:pt x="3340608" y="34671"/>
                </a:lnTo>
                <a:lnTo>
                  <a:pt x="3340608" y="739521"/>
                </a:lnTo>
                <a:lnTo>
                  <a:pt x="3296793" y="753110"/>
                </a:lnTo>
                <a:lnTo>
                  <a:pt x="3177540" y="764032"/>
                </a:lnTo>
                <a:lnTo>
                  <a:pt x="3000501" y="771525"/>
                </a:lnTo>
                <a:lnTo>
                  <a:pt x="2783840" y="774192"/>
                </a:lnTo>
                <a:lnTo>
                  <a:pt x="556768" y="774192"/>
                </a:lnTo>
                <a:lnTo>
                  <a:pt x="340042" y="771525"/>
                </a:lnTo>
                <a:lnTo>
                  <a:pt x="163067" y="764032"/>
                </a:lnTo>
                <a:lnTo>
                  <a:pt x="43751" y="753110"/>
                </a:lnTo>
                <a:lnTo>
                  <a:pt x="0" y="739521"/>
                </a:lnTo>
                <a:lnTo>
                  <a:pt x="0" y="34671"/>
                </a:lnTo>
                <a:close/>
              </a:path>
            </a:pathLst>
          </a:custGeom>
          <a:ln w="19050">
            <a:solidFill>
              <a:srgbClr val="099DC2"/>
            </a:solidFill>
          </a:ln>
        </p:spPr>
        <p:txBody>
          <a:bodyPr wrap="square" lIns="0" tIns="0" rIns="0" bIns="0" rtlCol="0"/>
          <a:lstStyle/>
          <a:p/>
        </p:txBody>
      </p:sp>
      <p:sp>
        <p:nvSpPr>
          <p:cNvPr id="34" name="object 34"/>
          <p:cNvSpPr txBox="1"/>
          <p:nvPr/>
        </p:nvSpPr>
        <p:spPr>
          <a:xfrm>
            <a:off x="625551" y="2940811"/>
            <a:ext cx="939800" cy="574040"/>
          </a:xfrm>
          <a:prstGeom prst="rect">
            <a:avLst/>
          </a:prstGeom>
        </p:spPr>
        <p:txBody>
          <a:bodyPr vert="horz" wrap="square" lIns="0" tIns="12700" rIns="0" bIns="0" rtlCol="0">
            <a:spAutoFit/>
          </a:bodyPr>
          <a:lstStyle/>
          <a:p>
            <a:pPr marL="127000" marR="5080" indent="-114300">
              <a:lnSpc>
                <a:spcPct val="100000"/>
              </a:lnSpc>
              <a:spcBef>
                <a:spcPts val="100"/>
              </a:spcBef>
            </a:pPr>
            <a:r>
              <a:rPr sz="1800" b="1">
                <a:solidFill>
                  <a:srgbClr val="FFFFFF"/>
                </a:solidFill>
                <a:latin typeface="微软雅黑"/>
                <a:cs typeface="微软雅黑"/>
              </a:rPr>
              <a:t>大湾区内 地九市</a:t>
            </a:r>
            <a:endParaRPr sz="1800">
              <a:latin typeface="微软雅黑"/>
              <a:cs typeface="微软雅黑"/>
            </a:endParaRPr>
          </a:p>
        </p:txBody>
      </p:sp>
      <p:sp>
        <p:nvSpPr>
          <p:cNvPr id="35" name="object 35"/>
          <p:cNvSpPr txBox="1"/>
          <p:nvPr/>
        </p:nvSpPr>
        <p:spPr>
          <a:xfrm>
            <a:off x="1711579" y="2976118"/>
            <a:ext cx="1808480" cy="511809"/>
          </a:xfrm>
          <a:prstGeom prst="rect">
            <a:avLst/>
          </a:prstGeom>
        </p:spPr>
        <p:txBody>
          <a:bodyPr vert="horz" wrap="square" lIns="0" tIns="13335" rIns="0" bIns="0" rtlCol="0">
            <a:spAutoFit/>
          </a:bodyPr>
          <a:lstStyle/>
          <a:p>
            <a:pPr algn="ctr">
              <a:lnSpc>
                <a:spcPts val="1670"/>
              </a:lnSpc>
              <a:spcBef>
                <a:spcPts val="105"/>
              </a:spcBef>
            </a:pPr>
            <a:r>
              <a:rPr sz="1400" b="1">
                <a:solidFill>
                  <a:srgbClr val="FFFFFF"/>
                </a:solidFill>
                <a:latin typeface="微软雅黑"/>
                <a:cs typeface="微软雅黑"/>
              </a:rPr>
              <a:t>规模以上文化企业营收</a:t>
            </a:r>
            <a:endParaRPr sz="1400">
              <a:latin typeface="微软雅黑"/>
              <a:cs typeface="微软雅黑"/>
            </a:endParaRPr>
          </a:p>
          <a:p>
            <a:pPr algn="ctr">
              <a:lnSpc>
                <a:spcPts val="2150"/>
              </a:lnSpc>
            </a:pPr>
            <a:r>
              <a:rPr sz="1800" b="1">
                <a:solidFill>
                  <a:srgbClr val="FFFFFF"/>
                </a:solidFill>
                <a:latin typeface="微软雅黑"/>
                <a:cs typeface="微软雅黑"/>
              </a:rPr>
              <a:t>1.99万亿元</a:t>
            </a:r>
            <a:endParaRPr sz="1800">
              <a:latin typeface="微软雅黑"/>
              <a:cs typeface="微软雅黑"/>
            </a:endParaRPr>
          </a:p>
        </p:txBody>
      </p:sp>
      <p:sp>
        <p:nvSpPr>
          <p:cNvPr id="36" name="object 36"/>
          <p:cNvSpPr/>
          <p:nvPr/>
        </p:nvSpPr>
        <p:spPr>
          <a:xfrm>
            <a:off x="1645920" y="2950464"/>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37" name="object 37"/>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5</a:t>
            </a:fld>
            <a:endParaRPr sz="800">
              <a:latin typeface="微软雅黑"/>
              <a:cs typeface="微软雅黑"/>
            </a:endParaRPr>
          </a:p>
        </p:txBody>
      </p:sp>
      <p:sp>
        <p:nvSpPr>
          <p:cNvPr id="38" name="object 38"/>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8788400" cy="574040"/>
          </a:xfrm>
          <a:prstGeom prst="rect">
            <a:avLst/>
          </a:prstGeom>
        </p:spPr>
        <p:txBody>
          <a:bodyPr vert="horz" wrap="square" lIns="0" tIns="12700" rIns="0" bIns="0" rtlCol="0">
            <a:spAutoFit/>
          </a:bodyPr>
          <a:lstStyle/>
          <a:p>
            <a:pPr marL="12700">
              <a:lnSpc>
                <a:spcPct val="100000"/>
              </a:lnSpc>
              <a:spcBef>
                <a:spcPts val="100"/>
              </a:spcBef>
            </a:pPr>
            <a:r>
              <a:rPr/>
              <a:t>大湾区文化产业蓬勃发</a:t>
            </a:r>
            <a:r>
              <a:rPr spc="5"/>
              <a:t>展</a:t>
            </a:r>
            <a:r>
              <a:rPr spc="-5"/>
              <a:t>——</a:t>
            </a:r>
            <a:r>
              <a:rPr/>
              <a:t>文化企业分布</a:t>
            </a:r>
          </a:p>
        </p:txBody>
      </p:sp>
      <p:sp>
        <p:nvSpPr>
          <p:cNvPr id="3" name="object 3"/>
          <p:cNvSpPr txBox="1"/>
          <p:nvPr/>
        </p:nvSpPr>
        <p:spPr>
          <a:xfrm>
            <a:off x="532282" y="6395720"/>
            <a:ext cx="341566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来源：大湾区内地九市数据源自广</a:t>
            </a:r>
            <a:r>
              <a:rPr sz="700" spc="5">
                <a:solidFill>
                  <a:srgbClr val="7E7E7E"/>
                </a:solidFill>
                <a:latin typeface="微软雅黑"/>
                <a:cs typeface="微软雅黑"/>
              </a:rPr>
              <a:t>东</a:t>
            </a:r>
            <a:r>
              <a:rPr sz="700" spc="-5">
                <a:solidFill>
                  <a:srgbClr val="7E7E7E"/>
                </a:solidFill>
                <a:latin typeface="微软雅黑"/>
                <a:cs typeface="微软雅黑"/>
              </a:rPr>
              <a:t>省统</a:t>
            </a:r>
            <a:r>
              <a:rPr sz="700" spc="5">
                <a:solidFill>
                  <a:srgbClr val="7E7E7E"/>
                </a:solidFill>
                <a:latin typeface="微软雅黑"/>
                <a:cs typeface="微软雅黑"/>
              </a:rPr>
              <a:t>计</a:t>
            </a:r>
            <a:r>
              <a:rPr sz="700" spc="-5">
                <a:solidFill>
                  <a:srgbClr val="7E7E7E"/>
                </a:solidFill>
                <a:latin typeface="微软雅黑"/>
                <a:cs typeface="微软雅黑"/>
              </a:rPr>
              <a:t>局《</a:t>
            </a:r>
            <a:r>
              <a:rPr sz="700" spc="-5">
                <a:solidFill>
                  <a:srgbClr val="7E7E7E"/>
                </a:solidFill>
                <a:latin typeface="Arial"/>
                <a:cs typeface="Arial"/>
              </a:rPr>
              <a:t>2021</a:t>
            </a:r>
            <a:r>
              <a:rPr sz="700" spc="-5">
                <a:solidFill>
                  <a:srgbClr val="7E7E7E"/>
                </a:solidFill>
                <a:latin typeface="微软雅黑"/>
                <a:cs typeface="微软雅黑"/>
              </a:rPr>
              <a:t>广东</a:t>
            </a:r>
            <a:r>
              <a:rPr sz="700" spc="5">
                <a:solidFill>
                  <a:srgbClr val="7E7E7E"/>
                </a:solidFill>
                <a:latin typeface="微软雅黑"/>
                <a:cs typeface="微软雅黑"/>
              </a:rPr>
              <a:t>文</a:t>
            </a:r>
            <a:r>
              <a:rPr sz="700" spc="-5">
                <a:solidFill>
                  <a:srgbClr val="7E7E7E"/>
                </a:solidFill>
                <a:latin typeface="微软雅黑"/>
                <a:cs typeface="微软雅黑"/>
              </a:rPr>
              <a:t>化及</a:t>
            </a:r>
            <a:r>
              <a:rPr sz="700" spc="5">
                <a:solidFill>
                  <a:srgbClr val="7E7E7E"/>
                </a:solidFill>
                <a:latin typeface="微软雅黑"/>
                <a:cs typeface="微软雅黑"/>
              </a:rPr>
              <a:t>相</a:t>
            </a:r>
            <a:r>
              <a:rPr sz="700" spc="-5">
                <a:solidFill>
                  <a:srgbClr val="7E7E7E"/>
                </a:solidFill>
                <a:latin typeface="微软雅黑"/>
                <a:cs typeface="微软雅黑"/>
              </a:rPr>
              <a:t>关产</a:t>
            </a:r>
            <a:r>
              <a:rPr sz="700" spc="5">
                <a:solidFill>
                  <a:srgbClr val="7E7E7E"/>
                </a:solidFill>
                <a:latin typeface="微软雅黑"/>
                <a:cs typeface="微软雅黑"/>
              </a:rPr>
              <a:t>业</a:t>
            </a:r>
            <a:r>
              <a:rPr sz="700" spc="-5">
                <a:solidFill>
                  <a:srgbClr val="7E7E7E"/>
                </a:solidFill>
                <a:latin typeface="微软雅黑"/>
                <a:cs typeface="微软雅黑"/>
              </a:rPr>
              <a:t>统计</a:t>
            </a:r>
            <a:r>
              <a:rPr sz="700" spc="5">
                <a:solidFill>
                  <a:srgbClr val="7E7E7E"/>
                </a:solidFill>
                <a:latin typeface="微软雅黑"/>
                <a:cs typeface="微软雅黑"/>
              </a:rPr>
              <a:t>概</a:t>
            </a:r>
            <a:r>
              <a:rPr sz="700" spc="-5">
                <a:solidFill>
                  <a:srgbClr val="7E7E7E"/>
                </a:solidFill>
                <a:latin typeface="微软雅黑"/>
                <a:cs typeface="微软雅黑"/>
              </a:rPr>
              <a:t>览</a:t>
            </a:r>
            <a:r>
              <a:rPr sz="700">
                <a:solidFill>
                  <a:srgbClr val="7E7E7E"/>
                </a:solidFill>
                <a:latin typeface="微软雅黑"/>
                <a:cs typeface="微软雅黑"/>
              </a:rPr>
              <a:t>》</a:t>
            </a:r>
            <a:r>
              <a:rPr sz="700" spc="-5">
                <a:solidFill>
                  <a:srgbClr val="7E7E7E"/>
                </a:solidFill>
                <a:latin typeface="微软雅黑"/>
                <a:cs typeface="微软雅黑"/>
              </a:rPr>
              <a:t>。</a:t>
            </a:r>
            <a:endParaRPr sz="700">
              <a:latin typeface="微软雅黑"/>
              <a:cs typeface="微软雅黑"/>
            </a:endParaRPr>
          </a:p>
        </p:txBody>
      </p:sp>
      <p:sp>
        <p:nvSpPr>
          <p:cNvPr id="4" name="object 4"/>
          <p:cNvSpPr/>
          <p:nvPr/>
        </p:nvSpPr>
        <p:spPr>
          <a:xfrm>
            <a:off x="982217" y="3886961"/>
            <a:ext cx="4707890" cy="800100"/>
          </a:xfrm>
          <a:custGeom>
            <a:rect l="l" t="t" r="r" b="b"/>
            <a:pathLst>
              <a:path w="4707890" h="800100">
                <a:moveTo>
                  <a:pt x="3923029" y="0"/>
                </a:moveTo>
                <a:lnTo>
                  <a:pt x="784606" y="0"/>
                </a:lnTo>
                <a:lnTo>
                  <a:pt x="479170" y="2793"/>
                </a:lnTo>
                <a:lnTo>
                  <a:pt x="229806" y="10540"/>
                </a:lnTo>
                <a:lnTo>
                  <a:pt x="61658" y="21843"/>
                </a:lnTo>
                <a:lnTo>
                  <a:pt x="0" y="35813"/>
                </a:lnTo>
                <a:lnTo>
                  <a:pt x="0" y="764286"/>
                </a:lnTo>
                <a:lnTo>
                  <a:pt x="61658" y="778256"/>
                </a:lnTo>
                <a:lnTo>
                  <a:pt x="229806" y="789558"/>
                </a:lnTo>
                <a:lnTo>
                  <a:pt x="479170" y="797306"/>
                </a:lnTo>
                <a:lnTo>
                  <a:pt x="784606" y="800100"/>
                </a:lnTo>
                <a:lnTo>
                  <a:pt x="3923029" y="800100"/>
                </a:lnTo>
                <a:lnTo>
                  <a:pt x="4228465" y="797306"/>
                </a:lnTo>
                <a:lnTo>
                  <a:pt x="4477766" y="789558"/>
                </a:lnTo>
                <a:lnTo>
                  <a:pt x="4645914" y="778256"/>
                </a:lnTo>
                <a:lnTo>
                  <a:pt x="4707635" y="764286"/>
                </a:lnTo>
                <a:lnTo>
                  <a:pt x="4707635" y="35813"/>
                </a:lnTo>
                <a:lnTo>
                  <a:pt x="4645914" y="21843"/>
                </a:lnTo>
                <a:lnTo>
                  <a:pt x="4477766" y="10540"/>
                </a:lnTo>
                <a:lnTo>
                  <a:pt x="4228465" y="2793"/>
                </a:lnTo>
                <a:lnTo>
                  <a:pt x="3923029" y="0"/>
                </a:lnTo>
                <a:close/>
              </a:path>
            </a:pathLst>
          </a:custGeom>
          <a:solidFill>
            <a:srgbClr val="1EC7F3"/>
          </a:solidFill>
        </p:spPr>
        <p:txBody>
          <a:bodyPr wrap="square" lIns="0" tIns="0" rIns="0" bIns="0" rtlCol="0"/>
          <a:lstStyle/>
          <a:p/>
        </p:txBody>
      </p:sp>
      <p:sp>
        <p:nvSpPr>
          <p:cNvPr id="5" name="object 5"/>
          <p:cNvSpPr/>
          <p:nvPr/>
        </p:nvSpPr>
        <p:spPr>
          <a:xfrm>
            <a:off x="982217" y="3886961"/>
            <a:ext cx="4707890" cy="800100"/>
          </a:xfrm>
          <a:custGeom>
            <a:rect l="l" t="t" r="r" b="b"/>
            <a:pathLst>
              <a:path w="4707890" h="800100">
                <a:moveTo>
                  <a:pt x="0" y="35813"/>
                </a:moveTo>
                <a:lnTo>
                  <a:pt x="61658" y="21843"/>
                </a:lnTo>
                <a:lnTo>
                  <a:pt x="229806" y="10540"/>
                </a:lnTo>
                <a:lnTo>
                  <a:pt x="479170" y="2793"/>
                </a:lnTo>
                <a:lnTo>
                  <a:pt x="784606" y="0"/>
                </a:lnTo>
                <a:lnTo>
                  <a:pt x="3923029" y="0"/>
                </a:lnTo>
                <a:lnTo>
                  <a:pt x="4228465" y="2793"/>
                </a:lnTo>
                <a:lnTo>
                  <a:pt x="4477766" y="10540"/>
                </a:lnTo>
                <a:lnTo>
                  <a:pt x="4645914" y="21843"/>
                </a:lnTo>
                <a:lnTo>
                  <a:pt x="4707635" y="35813"/>
                </a:lnTo>
                <a:lnTo>
                  <a:pt x="4707635" y="764286"/>
                </a:lnTo>
                <a:lnTo>
                  <a:pt x="4645914" y="778256"/>
                </a:lnTo>
                <a:lnTo>
                  <a:pt x="4477766" y="789558"/>
                </a:lnTo>
                <a:lnTo>
                  <a:pt x="4228465" y="797306"/>
                </a:lnTo>
                <a:lnTo>
                  <a:pt x="3923029" y="800100"/>
                </a:lnTo>
                <a:lnTo>
                  <a:pt x="784606" y="800100"/>
                </a:lnTo>
                <a:lnTo>
                  <a:pt x="479170" y="797306"/>
                </a:lnTo>
                <a:lnTo>
                  <a:pt x="229806" y="789558"/>
                </a:lnTo>
                <a:lnTo>
                  <a:pt x="61658" y="778256"/>
                </a:lnTo>
                <a:lnTo>
                  <a:pt x="0" y="764286"/>
                </a:lnTo>
                <a:lnTo>
                  <a:pt x="0" y="35813"/>
                </a:lnTo>
                <a:close/>
              </a:path>
            </a:pathLst>
          </a:custGeom>
          <a:ln w="19050">
            <a:solidFill>
              <a:srgbClr val="0095D2"/>
            </a:solidFill>
          </a:ln>
        </p:spPr>
        <p:txBody>
          <a:bodyPr wrap="square" lIns="0" tIns="0" rIns="0" bIns="0" rtlCol="0"/>
          <a:lstStyle/>
          <a:p/>
        </p:txBody>
      </p:sp>
      <p:sp>
        <p:nvSpPr>
          <p:cNvPr id="6" name="object 6"/>
          <p:cNvSpPr txBox="1"/>
          <p:nvPr/>
        </p:nvSpPr>
        <p:spPr>
          <a:xfrm>
            <a:off x="1716151" y="4023486"/>
            <a:ext cx="916940" cy="452755"/>
          </a:xfrm>
          <a:prstGeom prst="rect">
            <a:avLst/>
          </a:prstGeom>
        </p:spPr>
        <p:txBody>
          <a:bodyPr vert="horz" wrap="square" lIns="0" tIns="12700" rIns="0" bIns="0" rtlCol="0">
            <a:spAutoFit/>
          </a:bodyPr>
          <a:lstStyle/>
          <a:p>
            <a:pPr marL="12700" marR="5080">
              <a:lnSpc>
                <a:spcPct val="100000"/>
              </a:lnSpc>
              <a:spcBef>
                <a:spcPts val="100"/>
              </a:spcBef>
            </a:pPr>
            <a:r>
              <a:rPr sz="1400" b="1">
                <a:solidFill>
                  <a:srgbClr val="FFFFFF"/>
                </a:solidFill>
                <a:latin typeface="微软雅黑"/>
                <a:cs typeface="微软雅黑"/>
              </a:rPr>
              <a:t>规模以上企 业从业人员</a:t>
            </a:r>
            <a:endParaRPr sz="1400">
              <a:latin typeface="微软雅黑"/>
              <a:cs typeface="微软雅黑"/>
            </a:endParaRPr>
          </a:p>
        </p:txBody>
      </p:sp>
      <p:sp>
        <p:nvSpPr>
          <p:cNvPr id="7" name="object 7"/>
          <p:cNvSpPr/>
          <p:nvPr/>
        </p:nvSpPr>
        <p:spPr>
          <a:xfrm>
            <a:off x="982217" y="5267705"/>
            <a:ext cx="4686300" cy="774700"/>
          </a:xfrm>
          <a:custGeom>
            <a:rect l="l" t="t" r="r" b="b"/>
            <a:pathLst>
              <a:path w="4686300" h="774700">
                <a:moveTo>
                  <a:pt x="3905250" y="0"/>
                </a:moveTo>
                <a:lnTo>
                  <a:pt x="781050" y="0"/>
                </a:lnTo>
                <a:lnTo>
                  <a:pt x="477012" y="2667"/>
                </a:lnTo>
                <a:lnTo>
                  <a:pt x="228765" y="10160"/>
                </a:lnTo>
                <a:lnTo>
                  <a:pt x="61379" y="21082"/>
                </a:lnTo>
                <a:lnTo>
                  <a:pt x="0" y="34671"/>
                </a:lnTo>
                <a:lnTo>
                  <a:pt x="0" y="739571"/>
                </a:lnTo>
                <a:lnTo>
                  <a:pt x="61379" y="753046"/>
                </a:lnTo>
                <a:lnTo>
                  <a:pt x="228765" y="764057"/>
                </a:lnTo>
                <a:lnTo>
                  <a:pt x="477012" y="771474"/>
                </a:lnTo>
                <a:lnTo>
                  <a:pt x="781050" y="774192"/>
                </a:lnTo>
                <a:lnTo>
                  <a:pt x="3905250" y="774192"/>
                </a:lnTo>
                <a:lnTo>
                  <a:pt x="4209287" y="771474"/>
                </a:lnTo>
                <a:lnTo>
                  <a:pt x="4457573" y="764057"/>
                </a:lnTo>
                <a:lnTo>
                  <a:pt x="4624958" y="753046"/>
                </a:lnTo>
                <a:lnTo>
                  <a:pt x="4686300" y="739571"/>
                </a:lnTo>
                <a:lnTo>
                  <a:pt x="4686300" y="34671"/>
                </a:lnTo>
                <a:lnTo>
                  <a:pt x="4624958" y="21082"/>
                </a:lnTo>
                <a:lnTo>
                  <a:pt x="4457573" y="10160"/>
                </a:lnTo>
                <a:lnTo>
                  <a:pt x="4209287" y="2667"/>
                </a:lnTo>
                <a:lnTo>
                  <a:pt x="3905250" y="0"/>
                </a:lnTo>
                <a:close/>
              </a:path>
            </a:pathLst>
          </a:custGeom>
          <a:solidFill>
            <a:srgbClr val="F59B9B"/>
          </a:solidFill>
        </p:spPr>
        <p:txBody>
          <a:bodyPr wrap="square" lIns="0" tIns="0" rIns="0" bIns="0" rtlCol="0"/>
          <a:lstStyle/>
          <a:p/>
        </p:txBody>
      </p:sp>
      <p:sp>
        <p:nvSpPr>
          <p:cNvPr id="8" name="object 8"/>
          <p:cNvSpPr/>
          <p:nvPr/>
        </p:nvSpPr>
        <p:spPr>
          <a:xfrm>
            <a:off x="982217" y="5267705"/>
            <a:ext cx="4686300" cy="774700"/>
          </a:xfrm>
          <a:custGeom>
            <a:rect l="l" t="t" r="r" b="b"/>
            <a:pathLst>
              <a:path w="4686300" h="774700">
                <a:moveTo>
                  <a:pt x="0" y="34671"/>
                </a:moveTo>
                <a:lnTo>
                  <a:pt x="61379" y="21082"/>
                </a:lnTo>
                <a:lnTo>
                  <a:pt x="228765" y="10160"/>
                </a:lnTo>
                <a:lnTo>
                  <a:pt x="477012" y="2667"/>
                </a:lnTo>
                <a:lnTo>
                  <a:pt x="781050" y="0"/>
                </a:lnTo>
                <a:lnTo>
                  <a:pt x="3905250" y="0"/>
                </a:lnTo>
                <a:lnTo>
                  <a:pt x="4209287" y="2667"/>
                </a:lnTo>
                <a:lnTo>
                  <a:pt x="4457573" y="10160"/>
                </a:lnTo>
                <a:lnTo>
                  <a:pt x="4624958" y="21082"/>
                </a:lnTo>
                <a:lnTo>
                  <a:pt x="4686300" y="34671"/>
                </a:lnTo>
                <a:lnTo>
                  <a:pt x="4686300" y="739571"/>
                </a:lnTo>
                <a:lnTo>
                  <a:pt x="4624958" y="753046"/>
                </a:lnTo>
                <a:lnTo>
                  <a:pt x="4457573" y="764057"/>
                </a:lnTo>
                <a:lnTo>
                  <a:pt x="4209287" y="771474"/>
                </a:lnTo>
                <a:lnTo>
                  <a:pt x="3905250" y="774192"/>
                </a:lnTo>
                <a:lnTo>
                  <a:pt x="781050" y="774192"/>
                </a:lnTo>
                <a:lnTo>
                  <a:pt x="477012" y="771474"/>
                </a:lnTo>
                <a:lnTo>
                  <a:pt x="228765" y="764057"/>
                </a:lnTo>
                <a:lnTo>
                  <a:pt x="61379" y="753046"/>
                </a:lnTo>
                <a:lnTo>
                  <a:pt x="0" y="739571"/>
                </a:lnTo>
                <a:lnTo>
                  <a:pt x="0" y="34671"/>
                </a:lnTo>
                <a:close/>
              </a:path>
            </a:pathLst>
          </a:custGeom>
          <a:ln w="19049">
            <a:solidFill>
              <a:srgbClr val="F38285"/>
            </a:solidFill>
          </a:ln>
        </p:spPr>
        <p:txBody>
          <a:bodyPr wrap="square" lIns="0" tIns="0" rIns="0" bIns="0" rtlCol="0"/>
          <a:lstStyle/>
          <a:p/>
        </p:txBody>
      </p:sp>
      <p:sp>
        <p:nvSpPr>
          <p:cNvPr id="9" name="object 9"/>
          <p:cNvSpPr txBox="1"/>
          <p:nvPr/>
        </p:nvSpPr>
        <p:spPr>
          <a:xfrm>
            <a:off x="1753616" y="5411825"/>
            <a:ext cx="918844" cy="452755"/>
          </a:xfrm>
          <a:prstGeom prst="rect">
            <a:avLst/>
          </a:prstGeom>
        </p:spPr>
        <p:txBody>
          <a:bodyPr vert="horz" wrap="square" lIns="0" tIns="12700" rIns="0" bIns="0" rtlCol="0">
            <a:spAutoFit/>
          </a:bodyPr>
          <a:lstStyle/>
          <a:p>
            <a:pPr marL="191135" marR="5080" indent="-179070">
              <a:lnSpc>
                <a:spcPct val="100000"/>
              </a:lnSpc>
              <a:spcBef>
                <a:spcPts val="100"/>
              </a:spcBef>
            </a:pPr>
            <a:r>
              <a:rPr sz="1400" b="1">
                <a:solidFill>
                  <a:srgbClr val="FFFFFF"/>
                </a:solidFill>
                <a:latin typeface="微软雅黑"/>
                <a:cs typeface="微软雅黑"/>
              </a:rPr>
              <a:t>规模以上企 业营收</a:t>
            </a:r>
            <a:endParaRPr sz="1400">
              <a:latin typeface="微软雅黑"/>
              <a:cs typeface="微软雅黑"/>
            </a:endParaRPr>
          </a:p>
        </p:txBody>
      </p:sp>
      <p:sp>
        <p:nvSpPr>
          <p:cNvPr id="10" name="object 10"/>
          <p:cNvSpPr txBox="1"/>
          <p:nvPr/>
        </p:nvSpPr>
        <p:spPr>
          <a:xfrm>
            <a:off x="2961894" y="4071873"/>
            <a:ext cx="1471930"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FF"/>
                </a:solidFill>
                <a:latin typeface="微软雅黑"/>
                <a:cs typeface="微软雅黑"/>
              </a:rPr>
              <a:t>1</a:t>
            </a:r>
            <a:r>
              <a:rPr sz="2400" b="1" spc="-10">
                <a:solidFill>
                  <a:srgbClr val="FFFFFF"/>
                </a:solidFill>
                <a:latin typeface="微软雅黑"/>
                <a:cs typeface="微软雅黑"/>
              </a:rPr>
              <a:t>4</a:t>
            </a:r>
            <a:r>
              <a:rPr sz="2400" b="1">
                <a:solidFill>
                  <a:srgbClr val="FFFFFF"/>
                </a:solidFill>
                <a:latin typeface="微软雅黑"/>
                <a:cs typeface="微软雅黑"/>
              </a:rPr>
              <a:t>3</a:t>
            </a:r>
            <a:r>
              <a:rPr sz="2400" b="1" spc="-10">
                <a:solidFill>
                  <a:srgbClr val="FFFFFF"/>
                </a:solidFill>
                <a:latin typeface="微软雅黑"/>
                <a:cs typeface="微软雅黑"/>
              </a:rPr>
              <a:t>.</a:t>
            </a:r>
            <a:r>
              <a:rPr sz="2400" b="1" spc="-5">
                <a:solidFill>
                  <a:srgbClr val="FFFFFF"/>
                </a:solidFill>
                <a:latin typeface="微软雅黑"/>
                <a:cs typeface="微软雅黑"/>
              </a:rPr>
              <a:t>8</a:t>
            </a:r>
            <a:r>
              <a:rPr sz="2400" b="1">
                <a:solidFill>
                  <a:srgbClr val="FFFFFF"/>
                </a:solidFill>
                <a:latin typeface="微软雅黑"/>
                <a:cs typeface="微软雅黑"/>
              </a:rPr>
              <a:t>万人</a:t>
            </a:r>
            <a:endParaRPr sz="2400">
              <a:latin typeface="微软雅黑"/>
              <a:cs typeface="微软雅黑"/>
            </a:endParaRPr>
          </a:p>
        </p:txBody>
      </p:sp>
      <p:sp>
        <p:nvSpPr>
          <p:cNvPr id="11" name="object 11"/>
          <p:cNvSpPr/>
          <p:nvPr/>
        </p:nvSpPr>
        <p:spPr>
          <a:xfrm>
            <a:off x="2759964" y="3998976"/>
            <a:ext cx="6350" cy="567690"/>
          </a:xfrm>
          <a:custGeom>
            <a:rect l="l" t="t" r="r" b="b"/>
            <a:pathLst>
              <a:path w="6350" h="567689">
                <a:moveTo>
                  <a:pt x="6350" y="0"/>
                </a:moveTo>
                <a:lnTo>
                  <a:pt x="0" y="567690"/>
                </a:lnTo>
              </a:path>
            </a:pathLst>
          </a:custGeom>
          <a:ln w="12700">
            <a:solidFill>
              <a:srgbClr val="FFFFFF"/>
            </a:solidFill>
            <a:prstDash val="sysDash"/>
          </a:ln>
        </p:spPr>
        <p:txBody>
          <a:bodyPr wrap="square" lIns="0" tIns="0" rIns="0" bIns="0" rtlCol="0"/>
          <a:lstStyle/>
          <a:p/>
        </p:txBody>
      </p:sp>
      <p:sp>
        <p:nvSpPr>
          <p:cNvPr id="12" name="object 12"/>
          <p:cNvSpPr txBox="1"/>
          <p:nvPr/>
        </p:nvSpPr>
        <p:spPr>
          <a:xfrm>
            <a:off x="2896870" y="5456631"/>
            <a:ext cx="1589405"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FF"/>
                </a:solidFill>
                <a:latin typeface="微软雅黑"/>
                <a:cs typeface="微软雅黑"/>
              </a:rPr>
              <a:t>1</a:t>
            </a:r>
            <a:r>
              <a:rPr sz="2400" b="1" spc="-10">
                <a:solidFill>
                  <a:srgbClr val="FFFFFF"/>
                </a:solidFill>
                <a:latin typeface="微软雅黑"/>
                <a:cs typeface="微软雅黑"/>
              </a:rPr>
              <a:t>.</a:t>
            </a:r>
            <a:r>
              <a:rPr sz="2400" b="1">
                <a:solidFill>
                  <a:srgbClr val="FFFFFF"/>
                </a:solidFill>
                <a:latin typeface="微软雅黑"/>
                <a:cs typeface="微软雅黑"/>
              </a:rPr>
              <a:t>9</a:t>
            </a:r>
            <a:r>
              <a:rPr sz="2400" b="1" spc="-10">
                <a:solidFill>
                  <a:srgbClr val="FFFFFF"/>
                </a:solidFill>
                <a:latin typeface="微软雅黑"/>
                <a:cs typeface="微软雅黑"/>
              </a:rPr>
              <a:t>9</a:t>
            </a:r>
            <a:r>
              <a:rPr sz="2400" b="1">
                <a:solidFill>
                  <a:srgbClr val="FFFFFF"/>
                </a:solidFill>
                <a:latin typeface="微软雅黑"/>
                <a:cs typeface="微软雅黑"/>
              </a:rPr>
              <a:t>万亿元</a:t>
            </a:r>
            <a:endParaRPr sz="2400">
              <a:latin typeface="微软雅黑"/>
              <a:cs typeface="微软雅黑"/>
            </a:endParaRPr>
          </a:p>
        </p:txBody>
      </p:sp>
      <p:sp>
        <p:nvSpPr>
          <p:cNvPr id="13" name="object 13"/>
          <p:cNvSpPr/>
          <p:nvPr/>
        </p:nvSpPr>
        <p:spPr>
          <a:xfrm>
            <a:off x="2753867" y="5382767"/>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14" name="object 14"/>
          <p:cNvSpPr/>
          <p:nvPr/>
        </p:nvSpPr>
        <p:spPr>
          <a:xfrm>
            <a:off x="1028700" y="3947159"/>
            <a:ext cx="580644" cy="580644"/>
          </a:xfrm>
          <a:prstGeom prst="rect">
            <a:avLst/>
          </a:prstGeom>
          <a:blipFill>
            <a:blip r:embed="rId2"/>
            <a:stretch>
              <a:fillRect/>
            </a:stretch>
          </a:blipFill>
        </p:spPr>
        <p:txBody>
          <a:bodyPr wrap="square" lIns="0" tIns="0" rIns="0" bIns="0" rtlCol="0"/>
          <a:lstStyle/>
          <a:p/>
        </p:txBody>
      </p:sp>
      <p:sp>
        <p:nvSpPr>
          <p:cNvPr id="15" name="object 15"/>
          <p:cNvSpPr/>
          <p:nvPr/>
        </p:nvSpPr>
        <p:spPr>
          <a:xfrm>
            <a:off x="1022603" y="5343144"/>
            <a:ext cx="611123" cy="611124"/>
          </a:xfrm>
          <a:prstGeom prst="rect">
            <a:avLst/>
          </a:prstGeom>
          <a:blipFill>
            <a:blip r:embed="rId3"/>
            <a:stretch>
              <a:fillRect/>
            </a:stretch>
          </a:blipFill>
        </p:spPr>
        <p:txBody>
          <a:bodyPr wrap="square" lIns="0" tIns="0" rIns="0" bIns="0" rtlCol="0"/>
          <a:lstStyle/>
          <a:p/>
        </p:txBody>
      </p:sp>
      <p:sp>
        <p:nvSpPr>
          <p:cNvPr id="16" name="object 16"/>
          <p:cNvSpPr/>
          <p:nvPr/>
        </p:nvSpPr>
        <p:spPr>
          <a:xfrm>
            <a:off x="4567428" y="4012691"/>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17" name="object 17"/>
          <p:cNvSpPr/>
          <p:nvPr/>
        </p:nvSpPr>
        <p:spPr>
          <a:xfrm>
            <a:off x="4561332" y="5398008"/>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18" name="object 18"/>
          <p:cNvSpPr/>
          <p:nvPr/>
        </p:nvSpPr>
        <p:spPr>
          <a:xfrm>
            <a:off x="941069" y="2615945"/>
            <a:ext cx="4709160" cy="774700"/>
          </a:xfrm>
          <a:custGeom>
            <a:rect l="l" t="t" r="r" b="b"/>
            <a:pathLst>
              <a:path w="4709160" h="774700">
                <a:moveTo>
                  <a:pt x="3924300" y="0"/>
                </a:moveTo>
                <a:lnTo>
                  <a:pt x="784860" y="0"/>
                </a:lnTo>
                <a:lnTo>
                  <a:pt x="479298" y="2666"/>
                </a:lnTo>
                <a:lnTo>
                  <a:pt x="229870" y="10159"/>
                </a:lnTo>
                <a:lnTo>
                  <a:pt x="61671" y="21081"/>
                </a:lnTo>
                <a:lnTo>
                  <a:pt x="0" y="34670"/>
                </a:lnTo>
                <a:lnTo>
                  <a:pt x="0" y="739520"/>
                </a:lnTo>
                <a:lnTo>
                  <a:pt x="61671" y="753109"/>
                </a:lnTo>
                <a:lnTo>
                  <a:pt x="229870" y="764031"/>
                </a:lnTo>
                <a:lnTo>
                  <a:pt x="479298" y="771525"/>
                </a:lnTo>
                <a:lnTo>
                  <a:pt x="784860" y="774191"/>
                </a:lnTo>
                <a:lnTo>
                  <a:pt x="3924300" y="774191"/>
                </a:lnTo>
                <a:lnTo>
                  <a:pt x="4229734" y="771525"/>
                </a:lnTo>
                <a:lnTo>
                  <a:pt x="4479290" y="764031"/>
                </a:lnTo>
                <a:lnTo>
                  <a:pt x="4647438" y="753109"/>
                </a:lnTo>
                <a:lnTo>
                  <a:pt x="4709159" y="739520"/>
                </a:lnTo>
                <a:lnTo>
                  <a:pt x="4709159" y="34670"/>
                </a:lnTo>
                <a:lnTo>
                  <a:pt x="4647438" y="21081"/>
                </a:lnTo>
                <a:lnTo>
                  <a:pt x="4479290" y="10159"/>
                </a:lnTo>
                <a:lnTo>
                  <a:pt x="4229734" y="2666"/>
                </a:lnTo>
                <a:lnTo>
                  <a:pt x="3924300" y="0"/>
                </a:lnTo>
                <a:close/>
              </a:path>
            </a:pathLst>
          </a:custGeom>
          <a:solidFill>
            <a:srgbClr val="B1D234"/>
          </a:solidFill>
        </p:spPr>
        <p:txBody>
          <a:bodyPr wrap="square" lIns="0" tIns="0" rIns="0" bIns="0" rtlCol="0"/>
          <a:lstStyle/>
          <a:p/>
        </p:txBody>
      </p:sp>
      <p:sp>
        <p:nvSpPr>
          <p:cNvPr id="19" name="object 19"/>
          <p:cNvSpPr/>
          <p:nvPr/>
        </p:nvSpPr>
        <p:spPr>
          <a:xfrm>
            <a:off x="941069" y="2615945"/>
            <a:ext cx="4709160" cy="774700"/>
          </a:xfrm>
          <a:custGeom>
            <a:rect l="l" t="t" r="r" b="b"/>
            <a:pathLst>
              <a:path w="4709160" h="774700">
                <a:moveTo>
                  <a:pt x="0" y="34670"/>
                </a:moveTo>
                <a:lnTo>
                  <a:pt x="61671" y="21081"/>
                </a:lnTo>
                <a:lnTo>
                  <a:pt x="229870" y="10159"/>
                </a:lnTo>
                <a:lnTo>
                  <a:pt x="479298" y="2666"/>
                </a:lnTo>
                <a:lnTo>
                  <a:pt x="784860" y="0"/>
                </a:lnTo>
                <a:lnTo>
                  <a:pt x="3924300" y="0"/>
                </a:lnTo>
                <a:lnTo>
                  <a:pt x="4229734" y="2666"/>
                </a:lnTo>
                <a:lnTo>
                  <a:pt x="4479290" y="10159"/>
                </a:lnTo>
                <a:lnTo>
                  <a:pt x="4647438" y="21081"/>
                </a:lnTo>
                <a:lnTo>
                  <a:pt x="4709159" y="34670"/>
                </a:lnTo>
                <a:lnTo>
                  <a:pt x="4709159" y="739520"/>
                </a:lnTo>
                <a:lnTo>
                  <a:pt x="4647438" y="753109"/>
                </a:lnTo>
                <a:lnTo>
                  <a:pt x="4479290" y="764031"/>
                </a:lnTo>
                <a:lnTo>
                  <a:pt x="4229734" y="771525"/>
                </a:lnTo>
                <a:lnTo>
                  <a:pt x="3924300" y="774191"/>
                </a:lnTo>
                <a:lnTo>
                  <a:pt x="784860" y="774191"/>
                </a:lnTo>
                <a:lnTo>
                  <a:pt x="479298" y="771525"/>
                </a:lnTo>
                <a:lnTo>
                  <a:pt x="229870" y="764031"/>
                </a:lnTo>
                <a:lnTo>
                  <a:pt x="61671" y="753109"/>
                </a:lnTo>
                <a:lnTo>
                  <a:pt x="0" y="739520"/>
                </a:lnTo>
                <a:lnTo>
                  <a:pt x="0" y="34670"/>
                </a:lnTo>
                <a:close/>
              </a:path>
            </a:pathLst>
          </a:custGeom>
          <a:ln w="19050">
            <a:solidFill>
              <a:srgbClr val="64AE45"/>
            </a:solidFill>
          </a:ln>
        </p:spPr>
        <p:txBody>
          <a:bodyPr wrap="square" lIns="0" tIns="0" rIns="0" bIns="0" rtlCol="0"/>
          <a:lstStyle/>
          <a:p/>
        </p:txBody>
      </p:sp>
      <p:sp>
        <p:nvSpPr>
          <p:cNvPr id="20" name="object 20"/>
          <p:cNvSpPr txBox="1"/>
          <p:nvPr/>
        </p:nvSpPr>
        <p:spPr>
          <a:xfrm>
            <a:off x="1695069" y="2752470"/>
            <a:ext cx="916940" cy="453390"/>
          </a:xfrm>
          <a:prstGeom prst="rect">
            <a:avLst/>
          </a:prstGeom>
        </p:spPr>
        <p:txBody>
          <a:bodyPr vert="horz" wrap="square" lIns="0" tIns="13335" rIns="0" bIns="0" rtlCol="0">
            <a:spAutoFit/>
          </a:bodyPr>
          <a:lstStyle/>
          <a:p>
            <a:pPr algn="ctr">
              <a:lnSpc>
                <a:spcPct val="100000"/>
              </a:lnSpc>
              <a:spcBef>
                <a:spcPts val="105"/>
              </a:spcBef>
            </a:pPr>
            <a:r>
              <a:rPr sz="1400" b="1">
                <a:solidFill>
                  <a:srgbClr val="FFFFFF"/>
                </a:solidFill>
                <a:latin typeface="微软雅黑"/>
                <a:cs typeface="微软雅黑"/>
              </a:rPr>
              <a:t>规模以上企</a:t>
            </a:r>
            <a:endParaRPr sz="1400">
              <a:latin typeface="微软雅黑"/>
              <a:cs typeface="微软雅黑"/>
            </a:endParaRPr>
          </a:p>
          <a:p>
            <a:pPr marL="1270" algn="ctr">
              <a:lnSpc>
                <a:spcPct val="100000"/>
              </a:lnSpc>
            </a:pPr>
            <a:r>
              <a:rPr sz="1400" b="1">
                <a:solidFill>
                  <a:srgbClr val="FFFFFF"/>
                </a:solidFill>
                <a:latin typeface="微软雅黑"/>
                <a:cs typeface="微软雅黑"/>
              </a:rPr>
              <a:t>业数</a:t>
            </a:r>
            <a:endParaRPr sz="1400">
              <a:latin typeface="微软雅黑"/>
              <a:cs typeface="微软雅黑"/>
            </a:endParaRPr>
          </a:p>
        </p:txBody>
      </p:sp>
      <p:sp>
        <p:nvSpPr>
          <p:cNvPr id="21" name="object 21"/>
          <p:cNvSpPr txBox="1"/>
          <p:nvPr/>
        </p:nvSpPr>
        <p:spPr>
          <a:xfrm>
            <a:off x="3131566" y="2800350"/>
            <a:ext cx="1080770" cy="391160"/>
          </a:xfrm>
          <a:prstGeom prst="rect">
            <a:avLst/>
          </a:prstGeom>
        </p:spPr>
        <p:txBody>
          <a:bodyPr vert="horz" wrap="square" lIns="0" tIns="12700" rIns="0" bIns="0" rtlCol="0">
            <a:spAutoFit/>
          </a:bodyPr>
          <a:lstStyle/>
          <a:p>
            <a:pPr marL="12700">
              <a:lnSpc>
                <a:spcPct val="100000"/>
              </a:lnSpc>
              <a:spcBef>
                <a:spcPts val="100"/>
              </a:spcBef>
            </a:pPr>
            <a:r>
              <a:rPr sz="2400" b="1" spc="-5">
                <a:solidFill>
                  <a:srgbClr val="FFFFFF"/>
                </a:solidFill>
                <a:latin typeface="微软雅黑"/>
                <a:cs typeface="微软雅黑"/>
              </a:rPr>
              <a:t>9396</a:t>
            </a:r>
            <a:r>
              <a:rPr sz="2400" b="1">
                <a:solidFill>
                  <a:srgbClr val="FFFFFF"/>
                </a:solidFill>
                <a:latin typeface="微软雅黑"/>
                <a:cs typeface="微软雅黑"/>
              </a:rPr>
              <a:t>家</a:t>
            </a:r>
            <a:endParaRPr sz="2400">
              <a:latin typeface="微软雅黑"/>
              <a:cs typeface="微软雅黑"/>
            </a:endParaRPr>
          </a:p>
        </p:txBody>
      </p:sp>
      <p:sp>
        <p:nvSpPr>
          <p:cNvPr id="22" name="object 22"/>
          <p:cNvSpPr/>
          <p:nvPr/>
        </p:nvSpPr>
        <p:spPr>
          <a:xfrm>
            <a:off x="2734055" y="2726435"/>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23" name="object 23"/>
          <p:cNvSpPr/>
          <p:nvPr/>
        </p:nvSpPr>
        <p:spPr>
          <a:xfrm>
            <a:off x="975360" y="2679192"/>
            <a:ext cx="592835" cy="592836"/>
          </a:xfrm>
          <a:prstGeom prst="rect">
            <a:avLst/>
          </a:prstGeom>
          <a:blipFill>
            <a:blip r:embed="rId4"/>
            <a:stretch>
              <a:fillRect/>
            </a:stretch>
          </a:blipFill>
        </p:spPr>
        <p:txBody>
          <a:bodyPr wrap="square" lIns="0" tIns="0" rIns="0" bIns="0" rtlCol="0"/>
          <a:lstStyle/>
          <a:p/>
        </p:txBody>
      </p:sp>
      <p:sp>
        <p:nvSpPr>
          <p:cNvPr id="24" name="object 24"/>
          <p:cNvSpPr/>
          <p:nvPr/>
        </p:nvSpPr>
        <p:spPr>
          <a:xfrm>
            <a:off x="4541520" y="2741676"/>
            <a:ext cx="6350" cy="567690"/>
          </a:xfrm>
          <a:custGeom>
            <a:rect l="l" t="t" r="r" b="b"/>
            <a:pathLst>
              <a:path w="6350" h="567689">
                <a:moveTo>
                  <a:pt x="6350" y="0"/>
                </a:moveTo>
                <a:lnTo>
                  <a:pt x="0" y="567689"/>
                </a:lnTo>
              </a:path>
            </a:pathLst>
          </a:custGeom>
          <a:ln w="12700">
            <a:solidFill>
              <a:srgbClr val="FFFFFF"/>
            </a:solidFill>
            <a:prstDash val="sysDash"/>
          </a:ln>
        </p:spPr>
        <p:txBody>
          <a:bodyPr wrap="square" lIns="0" tIns="0" rIns="0" bIns="0" rtlCol="0"/>
          <a:lstStyle/>
          <a:p/>
        </p:txBody>
      </p:sp>
      <p:sp>
        <p:nvSpPr>
          <p:cNvPr id="25" name="object 25"/>
          <p:cNvSpPr txBox="1"/>
          <p:nvPr/>
        </p:nvSpPr>
        <p:spPr>
          <a:xfrm>
            <a:off x="4728717" y="2753106"/>
            <a:ext cx="739140" cy="453390"/>
          </a:xfrm>
          <a:prstGeom prst="rect">
            <a:avLst/>
          </a:prstGeom>
        </p:spPr>
        <p:txBody>
          <a:bodyPr vert="horz" wrap="square" lIns="0" tIns="13335" rIns="0" bIns="0" rtlCol="0">
            <a:spAutoFit/>
          </a:bodyPr>
          <a:lstStyle/>
          <a:p>
            <a:pPr algn="ctr">
              <a:lnSpc>
                <a:spcPct val="100000"/>
              </a:lnSpc>
              <a:spcBef>
                <a:spcPts val="105"/>
              </a:spcBef>
            </a:pPr>
            <a:r>
              <a:rPr sz="1400" b="1">
                <a:solidFill>
                  <a:srgbClr val="FFFFFF"/>
                </a:solidFill>
                <a:latin typeface="微软雅黑"/>
                <a:cs typeface="微软雅黑"/>
              </a:rPr>
              <a:t>同比上升</a:t>
            </a:r>
            <a:endParaRPr sz="1400">
              <a:latin typeface="微软雅黑"/>
              <a:cs typeface="微软雅黑"/>
            </a:endParaRPr>
          </a:p>
          <a:p>
            <a:pPr marL="635" algn="ctr">
              <a:lnSpc>
                <a:spcPct val="100000"/>
              </a:lnSpc>
            </a:pPr>
            <a:r>
              <a:rPr sz="1400" b="1">
                <a:solidFill>
                  <a:srgbClr val="FFFFFF"/>
                </a:solidFill>
                <a:latin typeface="微软雅黑"/>
                <a:cs typeface="微软雅黑"/>
              </a:rPr>
              <a:t>6.7%</a:t>
            </a:r>
            <a:endParaRPr sz="1400">
              <a:latin typeface="微软雅黑"/>
              <a:cs typeface="微软雅黑"/>
            </a:endParaRPr>
          </a:p>
        </p:txBody>
      </p:sp>
      <p:sp>
        <p:nvSpPr>
          <p:cNvPr id="26" name="object 26"/>
          <p:cNvSpPr txBox="1"/>
          <p:nvPr/>
        </p:nvSpPr>
        <p:spPr>
          <a:xfrm>
            <a:off x="4754117" y="4034485"/>
            <a:ext cx="739140" cy="453390"/>
          </a:xfrm>
          <a:prstGeom prst="rect">
            <a:avLst/>
          </a:prstGeom>
        </p:spPr>
        <p:txBody>
          <a:bodyPr vert="horz" wrap="square" lIns="0" tIns="13335" rIns="0" bIns="0" rtlCol="0">
            <a:spAutoFit/>
          </a:bodyPr>
          <a:lstStyle/>
          <a:p>
            <a:pPr algn="ctr">
              <a:lnSpc>
                <a:spcPct val="100000"/>
              </a:lnSpc>
              <a:spcBef>
                <a:spcPts val="105"/>
              </a:spcBef>
            </a:pPr>
            <a:r>
              <a:rPr sz="1400" b="1">
                <a:solidFill>
                  <a:srgbClr val="FFFFFF"/>
                </a:solidFill>
                <a:latin typeface="微软雅黑"/>
                <a:cs typeface="微软雅黑"/>
              </a:rPr>
              <a:t>同比上升</a:t>
            </a:r>
            <a:endParaRPr sz="1400">
              <a:latin typeface="微软雅黑"/>
              <a:cs typeface="微软雅黑"/>
            </a:endParaRPr>
          </a:p>
          <a:p>
            <a:pPr algn="ctr">
              <a:lnSpc>
                <a:spcPct val="100000"/>
              </a:lnSpc>
            </a:pPr>
            <a:r>
              <a:rPr sz="1400" b="1">
                <a:solidFill>
                  <a:srgbClr val="FFFFFF"/>
                </a:solidFill>
                <a:latin typeface="微软雅黑"/>
                <a:cs typeface="微软雅黑"/>
              </a:rPr>
              <a:t>1.7%</a:t>
            </a:r>
            <a:endParaRPr sz="1400">
              <a:latin typeface="微软雅黑"/>
              <a:cs typeface="微软雅黑"/>
            </a:endParaRPr>
          </a:p>
        </p:txBody>
      </p:sp>
      <p:sp>
        <p:nvSpPr>
          <p:cNvPr id="27" name="object 27"/>
          <p:cNvSpPr txBox="1"/>
          <p:nvPr/>
        </p:nvSpPr>
        <p:spPr>
          <a:xfrm>
            <a:off x="4784597" y="5431028"/>
            <a:ext cx="739140" cy="45275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同比上升</a:t>
            </a:r>
            <a:endParaRPr sz="1400">
              <a:latin typeface="微软雅黑"/>
              <a:cs typeface="微软雅黑"/>
            </a:endParaRPr>
          </a:p>
          <a:p>
            <a:pPr marL="95885">
              <a:lnSpc>
                <a:spcPct val="100000"/>
              </a:lnSpc>
              <a:spcBef>
                <a:spcPts val="5"/>
              </a:spcBef>
            </a:pPr>
            <a:r>
              <a:rPr sz="1400" b="1" spc="-5">
                <a:solidFill>
                  <a:srgbClr val="FFFFFF"/>
                </a:solidFill>
                <a:latin typeface="微软雅黑"/>
                <a:cs typeface="微软雅黑"/>
              </a:rPr>
              <a:t>18.8%</a:t>
            </a:r>
            <a:endParaRPr sz="1400">
              <a:latin typeface="微软雅黑"/>
              <a:cs typeface="微软雅黑"/>
            </a:endParaRPr>
          </a:p>
        </p:txBody>
      </p:sp>
      <p:sp>
        <p:nvSpPr>
          <p:cNvPr id="28" name="object 28"/>
          <p:cNvSpPr/>
          <p:nvPr/>
        </p:nvSpPr>
        <p:spPr>
          <a:xfrm>
            <a:off x="7243508" y="2362136"/>
            <a:ext cx="4007675" cy="1228407"/>
          </a:xfrm>
          <a:prstGeom prst="rect">
            <a:avLst/>
          </a:prstGeom>
          <a:blipFill>
            <a:blip r:embed="rId5"/>
            <a:stretch>
              <a:fillRect/>
            </a:stretch>
          </a:blipFill>
        </p:spPr>
        <p:txBody>
          <a:bodyPr wrap="square" lIns="0" tIns="0" rIns="0" bIns="0" rtlCol="0"/>
          <a:lstStyle/>
          <a:p/>
        </p:txBody>
      </p:sp>
      <p:sp>
        <p:nvSpPr>
          <p:cNvPr id="29" name="object 29"/>
          <p:cNvSpPr txBox="1"/>
          <p:nvPr/>
        </p:nvSpPr>
        <p:spPr>
          <a:xfrm>
            <a:off x="7785861" y="2988733"/>
            <a:ext cx="571500" cy="527050"/>
          </a:xfrm>
          <a:prstGeom prst="rect">
            <a:avLst/>
          </a:prstGeom>
        </p:spPr>
        <p:txBody>
          <a:bodyPr vert="horz" wrap="square" lIns="0" tIns="69215" rIns="0" bIns="0" rtlCol="0">
            <a:spAutoFit/>
          </a:bodyPr>
          <a:lstStyle/>
          <a:p>
            <a:pPr marL="12700">
              <a:lnSpc>
                <a:spcPct val="100000"/>
              </a:lnSpc>
              <a:spcBef>
                <a:spcPts val="545"/>
              </a:spcBef>
            </a:pPr>
            <a:r>
              <a:rPr sz="1400" b="1">
                <a:solidFill>
                  <a:srgbClr val="64AE45"/>
                </a:solidFill>
                <a:latin typeface="微软雅黑"/>
                <a:cs typeface="微软雅黑"/>
              </a:rPr>
              <a:t>3</a:t>
            </a:r>
            <a:r>
              <a:rPr sz="1400" b="1" spc="-5">
                <a:solidFill>
                  <a:srgbClr val="64AE45"/>
                </a:solidFill>
                <a:latin typeface="微软雅黑"/>
                <a:cs typeface="微软雅黑"/>
              </a:rPr>
              <a:t>5</a:t>
            </a:r>
            <a:r>
              <a:rPr sz="1400" b="1" spc="-10">
                <a:solidFill>
                  <a:srgbClr val="64AE45"/>
                </a:solidFill>
                <a:latin typeface="微软雅黑"/>
                <a:cs typeface="微软雅黑"/>
              </a:rPr>
              <a:t>.</a:t>
            </a:r>
            <a:r>
              <a:rPr sz="1400" b="1">
                <a:solidFill>
                  <a:srgbClr val="64AE45"/>
                </a:solidFill>
                <a:latin typeface="微软雅黑"/>
                <a:cs typeface="微软雅黑"/>
              </a:rPr>
              <a:t>7%</a:t>
            </a:r>
            <a:endParaRPr sz="1400">
              <a:latin typeface="微软雅黑"/>
              <a:cs typeface="微软雅黑"/>
            </a:endParaRPr>
          </a:p>
          <a:p>
            <a:pPr marL="64769">
              <a:lnSpc>
                <a:spcPct val="100000"/>
              </a:lnSpc>
              <a:spcBef>
                <a:spcPts val="380"/>
              </a:spcBef>
            </a:pPr>
            <a:r>
              <a:rPr sz="1200" b="1">
                <a:solidFill>
                  <a:srgbClr val="585858"/>
                </a:solidFill>
                <a:latin typeface="微软雅黑"/>
                <a:cs typeface="微软雅黑"/>
              </a:rPr>
              <a:t>深圳</a:t>
            </a:r>
            <a:endParaRPr sz="1200">
              <a:latin typeface="微软雅黑"/>
              <a:cs typeface="微软雅黑"/>
            </a:endParaRPr>
          </a:p>
        </p:txBody>
      </p:sp>
      <p:sp>
        <p:nvSpPr>
          <p:cNvPr id="30" name="object 30"/>
          <p:cNvSpPr txBox="1"/>
          <p:nvPr/>
        </p:nvSpPr>
        <p:spPr>
          <a:xfrm>
            <a:off x="9106281" y="2989284"/>
            <a:ext cx="571500" cy="526415"/>
          </a:xfrm>
          <a:prstGeom prst="rect">
            <a:avLst/>
          </a:prstGeom>
        </p:spPr>
        <p:txBody>
          <a:bodyPr vert="horz" wrap="square" lIns="0" tIns="69215" rIns="0" bIns="0" rtlCol="0">
            <a:spAutoFit/>
          </a:bodyPr>
          <a:lstStyle/>
          <a:p>
            <a:pPr marL="12700">
              <a:lnSpc>
                <a:spcPct val="100000"/>
              </a:lnSpc>
              <a:spcBef>
                <a:spcPts val="545"/>
              </a:spcBef>
            </a:pPr>
            <a:r>
              <a:rPr sz="1400" b="1">
                <a:solidFill>
                  <a:srgbClr val="8AC53E"/>
                </a:solidFill>
                <a:latin typeface="微软雅黑"/>
                <a:cs typeface="微软雅黑"/>
              </a:rPr>
              <a:t>3</a:t>
            </a:r>
            <a:r>
              <a:rPr sz="1400" b="1" spc="-5">
                <a:solidFill>
                  <a:srgbClr val="8AC53E"/>
                </a:solidFill>
                <a:latin typeface="微软雅黑"/>
                <a:cs typeface="微软雅黑"/>
              </a:rPr>
              <a:t>4</a:t>
            </a:r>
            <a:r>
              <a:rPr sz="1400" b="1" spc="-10">
                <a:solidFill>
                  <a:srgbClr val="8AC53E"/>
                </a:solidFill>
                <a:latin typeface="微软雅黑"/>
                <a:cs typeface="微软雅黑"/>
              </a:rPr>
              <a:t>.</a:t>
            </a:r>
            <a:r>
              <a:rPr sz="1400" b="1">
                <a:solidFill>
                  <a:srgbClr val="8AC53E"/>
                </a:solidFill>
                <a:latin typeface="微软雅黑"/>
                <a:cs typeface="微软雅黑"/>
              </a:rPr>
              <a:t>5%</a:t>
            </a:r>
            <a:endParaRPr sz="1400">
              <a:latin typeface="微软雅黑"/>
              <a:cs typeface="微软雅黑"/>
            </a:endParaRPr>
          </a:p>
          <a:p>
            <a:pPr marL="43815">
              <a:lnSpc>
                <a:spcPct val="100000"/>
              </a:lnSpc>
              <a:spcBef>
                <a:spcPts val="375"/>
              </a:spcBef>
            </a:pPr>
            <a:r>
              <a:rPr sz="1200" b="1">
                <a:solidFill>
                  <a:srgbClr val="585858"/>
                </a:solidFill>
                <a:latin typeface="微软雅黑"/>
                <a:cs typeface="微软雅黑"/>
              </a:rPr>
              <a:t>广州</a:t>
            </a:r>
            <a:endParaRPr sz="1200">
              <a:latin typeface="微软雅黑"/>
              <a:cs typeface="微软雅黑"/>
            </a:endParaRPr>
          </a:p>
        </p:txBody>
      </p:sp>
      <p:sp>
        <p:nvSpPr>
          <p:cNvPr id="31" name="object 31"/>
          <p:cNvSpPr txBox="1"/>
          <p:nvPr/>
        </p:nvSpPr>
        <p:spPr>
          <a:xfrm>
            <a:off x="10410825" y="2986575"/>
            <a:ext cx="572135" cy="539115"/>
          </a:xfrm>
          <a:prstGeom prst="rect">
            <a:avLst/>
          </a:prstGeom>
        </p:spPr>
        <p:txBody>
          <a:bodyPr vert="horz" wrap="square" lIns="0" tIns="76200" rIns="0" bIns="0" rtlCol="0">
            <a:spAutoFit/>
          </a:bodyPr>
          <a:lstStyle/>
          <a:p>
            <a:pPr marL="12700">
              <a:lnSpc>
                <a:spcPct val="100000"/>
              </a:lnSpc>
              <a:spcBef>
                <a:spcPts val="600"/>
              </a:spcBef>
            </a:pPr>
            <a:r>
              <a:rPr sz="1400" b="1">
                <a:solidFill>
                  <a:srgbClr val="B1D234"/>
                </a:solidFill>
                <a:latin typeface="微软雅黑"/>
                <a:cs typeface="微软雅黑"/>
              </a:rPr>
              <a:t>1</a:t>
            </a:r>
            <a:r>
              <a:rPr sz="1400" b="1" spc="-10">
                <a:solidFill>
                  <a:srgbClr val="B1D234"/>
                </a:solidFill>
                <a:latin typeface="微软雅黑"/>
                <a:cs typeface="微软雅黑"/>
              </a:rPr>
              <a:t>1.</a:t>
            </a:r>
            <a:r>
              <a:rPr sz="1400" b="1" spc="5">
                <a:solidFill>
                  <a:srgbClr val="B1D234"/>
                </a:solidFill>
                <a:latin typeface="微软雅黑"/>
                <a:cs typeface="微软雅黑"/>
              </a:rPr>
              <a:t>7%</a:t>
            </a:r>
            <a:endParaRPr sz="1400">
              <a:latin typeface="微软雅黑"/>
              <a:cs typeface="微软雅黑"/>
            </a:endParaRPr>
          </a:p>
          <a:p>
            <a:pPr marL="46355">
              <a:lnSpc>
                <a:spcPct val="100000"/>
              </a:lnSpc>
              <a:spcBef>
                <a:spcPts val="420"/>
              </a:spcBef>
            </a:pPr>
            <a:r>
              <a:rPr sz="1200" b="1">
                <a:solidFill>
                  <a:srgbClr val="585858"/>
                </a:solidFill>
                <a:latin typeface="微软雅黑"/>
                <a:cs typeface="微软雅黑"/>
              </a:rPr>
              <a:t>东莞</a:t>
            </a:r>
            <a:endParaRPr sz="1200">
              <a:latin typeface="微软雅黑"/>
              <a:cs typeface="微软雅黑"/>
            </a:endParaRPr>
          </a:p>
        </p:txBody>
      </p:sp>
      <p:sp>
        <p:nvSpPr>
          <p:cNvPr id="32" name="object 32"/>
          <p:cNvSpPr/>
          <p:nvPr/>
        </p:nvSpPr>
        <p:spPr>
          <a:xfrm>
            <a:off x="7234364" y="3721544"/>
            <a:ext cx="4009199" cy="1229931"/>
          </a:xfrm>
          <a:prstGeom prst="rect">
            <a:avLst/>
          </a:prstGeom>
          <a:blipFill>
            <a:blip r:embed="rId6"/>
            <a:stretch>
              <a:fillRect/>
            </a:stretch>
          </a:blipFill>
        </p:spPr>
        <p:txBody>
          <a:bodyPr wrap="square" lIns="0" tIns="0" rIns="0" bIns="0" rtlCol="0"/>
          <a:lstStyle/>
          <a:p/>
        </p:txBody>
      </p:sp>
      <p:sp>
        <p:nvSpPr>
          <p:cNvPr id="33" name="object 33"/>
          <p:cNvSpPr txBox="1"/>
          <p:nvPr/>
        </p:nvSpPr>
        <p:spPr>
          <a:xfrm>
            <a:off x="7777733" y="4349284"/>
            <a:ext cx="571500" cy="527050"/>
          </a:xfrm>
          <a:prstGeom prst="rect">
            <a:avLst/>
          </a:prstGeom>
        </p:spPr>
        <p:txBody>
          <a:bodyPr vert="horz" wrap="square" lIns="0" tIns="69215" rIns="0" bIns="0" rtlCol="0">
            <a:spAutoFit/>
          </a:bodyPr>
          <a:lstStyle/>
          <a:p>
            <a:pPr marL="12700">
              <a:lnSpc>
                <a:spcPct val="100000"/>
              </a:lnSpc>
              <a:spcBef>
                <a:spcPts val="545"/>
              </a:spcBef>
            </a:pPr>
            <a:r>
              <a:rPr sz="1400" b="1">
                <a:solidFill>
                  <a:srgbClr val="1EC7F3"/>
                </a:solidFill>
                <a:latin typeface="微软雅黑"/>
                <a:cs typeface="微软雅黑"/>
              </a:rPr>
              <a:t>3</a:t>
            </a:r>
            <a:r>
              <a:rPr sz="1400" b="1" spc="-5">
                <a:solidFill>
                  <a:srgbClr val="1EC7F3"/>
                </a:solidFill>
                <a:latin typeface="微软雅黑"/>
                <a:cs typeface="微软雅黑"/>
              </a:rPr>
              <a:t>5</a:t>
            </a:r>
            <a:r>
              <a:rPr sz="1400" b="1" spc="-10">
                <a:solidFill>
                  <a:srgbClr val="1EC7F3"/>
                </a:solidFill>
                <a:latin typeface="微软雅黑"/>
                <a:cs typeface="微软雅黑"/>
              </a:rPr>
              <a:t>.</a:t>
            </a:r>
            <a:r>
              <a:rPr sz="1400" b="1">
                <a:solidFill>
                  <a:srgbClr val="1EC7F3"/>
                </a:solidFill>
                <a:latin typeface="微软雅黑"/>
                <a:cs typeface="微软雅黑"/>
              </a:rPr>
              <a:t>6%</a:t>
            </a:r>
            <a:endParaRPr sz="1400">
              <a:latin typeface="微软雅黑"/>
              <a:cs typeface="微软雅黑"/>
            </a:endParaRPr>
          </a:p>
          <a:p>
            <a:pPr marL="73660">
              <a:lnSpc>
                <a:spcPct val="100000"/>
              </a:lnSpc>
              <a:spcBef>
                <a:spcPts val="380"/>
              </a:spcBef>
            </a:pPr>
            <a:r>
              <a:rPr sz="1200" b="1">
                <a:solidFill>
                  <a:srgbClr val="585858"/>
                </a:solidFill>
                <a:latin typeface="微软雅黑"/>
                <a:cs typeface="微软雅黑"/>
              </a:rPr>
              <a:t>深圳</a:t>
            </a:r>
            <a:endParaRPr sz="1200">
              <a:latin typeface="微软雅黑"/>
              <a:cs typeface="微软雅黑"/>
            </a:endParaRPr>
          </a:p>
        </p:txBody>
      </p:sp>
      <p:sp>
        <p:nvSpPr>
          <p:cNvPr id="34" name="object 34"/>
          <p:cNvSpPr txBox="1"/>
          <p:nvPr/>
        </p:nvSpPr>
        <p:spPr>
          <a:xfrm>
            <a:off x="9106916" y="4349284"/>
            <a:ext cx="571500" cy="527050"/>
          </a:xfrm>
          <a:prstGeom prst="rect">
            <a:avLst/>
          </a:prstGeom>
        </p:spPr>
        <p:txBody>
          <a:bodyPr vert="horz" wrap="square" lIns="0" tIns="69215" rIns="0" bIns="0" rtlCol="0">
            <a:spAutoFit/>
          </a:bodyPr>
          <a:lstStyle/>
          <a:p>
            <a:pPr marL="12700">
              <a:lnSpc>
                <a:spcPct val="100000"/>
              </a:lnSpc>
              <a:spcBef>
                <a:spcPts val="545"/>
              </a:spcBef>
            </a:pPr>
            <a:r>
              <a:rPr sz="1400" b="1">
                <a:solidFill>
                  <a:srgbClr val="78DEF8"/>
                </a:solidFill>
                <a:latin typeface="微软雅黑"/>
                <a:cs typeface="微软雅黑"/>
              </a:rPr>
              <a:t>2</a:t>
            </a:r>
            <a:r>
              <a:rPr sz="1400" b="1" spc="-5">
                <a:solidFill>
                  <a:srgbClr val="78DEF8"/>
                </a:solidFill>
                <a:latin typeface="微软雅黑"/>
                <a:cs typeface="微软雅黑"/>
              </a:rPr>
              <a:t>2</a:t>
            </a:r>
            <a:r>
              <a:rPr sz="1400" b="1" spc="-10">
                <a:solidFill>
                  <a:srgbClr val="78DEF8"/>
                </a:solidFill>
                <a:latin typeface="微软雅黑"/>
                <a:cs typeface="微软雅黑"/>
              </a:rPr>
              <a:t>.</a:t>
            </a:r>
            <a:r>
              <a:rPr sz="1400" b="1">
                <a:solidFill>
                  <a:srgbClr val="78DEF8"/>
                </a:solidFill>
                <a:latin typeface="微软雅黑"/>
                <a:cs typeface="微软雅黑"/>
              </a:rPr>
              <a:t>6%</a:t>
            </a:r>
            <a:endParaRPr sz="1400">
              <a:latin typeface="微软雅黑"/>
              <a:cs typeface="微软雅黑"/>
            </a:endParaRPr>
          </a:p>
          <a:p>
            <a:pPr marL="17145">
              <a:lnSpc>
                <a:spcPct val="100000"/>
              </a:lnSpc>
              <a:spcBef>
                <a:spcPts val="380"/>
              </a:spcBef>
            </a:pPr>
            <a:r>
              <a:rPr sz="1200" b="1">
                <a:solidFill>
                  <a:srgbClr val="585858"/>
                </a:solidFill>
                <a:latin typeface="微软雅黑"/>
                <a:cs typeface="微软雅黑"/>
              </a:rPr>
              <a:t>广州</a:t>
            </a:r>
            <a:endParaRPr sz="1200">
              <a:latin typeface="微软雅黑"/>
              <a:cs typeface="微软雅黑"/>
            </a:endParaRPr>
          </a:p>
        </p:txBody>
      </p:sp>
      <p:sp>
        <p:nvSpPr>
          <p:cNvPr id="35" name="object 35"/>
          <p:cNvSpPr txBox="1"/>
          <p:nvPr/>
        </p:nvSpPr>
        <p:spPr>
          <a:xfrm>
            <a:off x="10402569" y="4347318"/>
            <a:ext cx="571500" cy="539115"/>
          </a:xfrm>
          <a:prstGeom prst="rect">
            <a:avLst/>
          </a:prstGeom>
        </p:spPr>
        <p:txBody>
          <a:bodyPr vert="horz" wrap="square" lIns="0" tIns="76200" rIns="0" bIns="0" rtlCol="0">
            <a:spAutoFit/>
          </a:bodyPr>
          <a:lstStyle/>
          <a:p>
            <a:pPr marL="12700">
              <a:lnSpc>
                <a:spcPct val="100000"/>
              </a:lnSpc>
              <a:spcBef>
                <a:spcPts val="600"/>
              </a:spcBef>
            </a:pPr>
            <a:r>
              <a:rPr sz="1400" b="1">
                <a:solidFill>
                  <a:srgbClr val="A4E9F9"/>
                </a:solidFill>
                <a:latin typeface="微软雅黑"/>
                <a:cs typeface="微软雅黑"/>
              </a:rPr>
              <a:t>2</a:t>
            </a:r>
            <a:r>
              <a:rPr sz="1400" b="1" spc="-5">
                <a:solidFill>
                  <a:srgbClr val="A4E9F9"/>
                </a:solidFill>
                <a:latin typeface="微软雅黑"/>
                <a:cs typeface="微软雅黑"/>
              </a:rPr>
              <a:t>0</a:t>
            </a:r>
            <a:r>
              <a:rPr sz="1400" b="1" spc="-10">
                <a:solidFill>
                  <a:srgbClr val="A4E9F9"/>
                </a:solidFill>
                <a:latin typeface="微软雅黑"/>
                <a:cs typeface="微软雅黑"/>
              </a:rPr>
              <a:t>.</a:t>
            </a:r>
            <a:r>
              <a:rPr sz="1400" b="1">
                <a:solidFill>
                  <a:srgbClr val="A4E9F9"/>
                </a:solidFill>
                <a:latin typeface="微软雅黑"/>
                <a:cs typeface="微软雅黑"/>
              </a:rPr>
              <a:t>4%</a:t>
            </a:r>
            <a:endParaRPr sz="1400">
              <a:latin typeface="微软雅黑"/>
              <a:cs typeface="微软雅黑"/>
            </a:endParaRPr>
          </a:p>
          <a:p>
            <a:pPr marL="86360">
              <a:lnSpc>
                <a:spcPct val="100000"/>
              </a:lnSpc>
              <a:spcBef>
                <a:spcPts val="420"/>
              </a:spcBef>
            </a:pPr>
            <a:r>
              <a:rPr sz="1200" b="1">
                <a:solidFill>
                  <a:srgbClr val="585858"/>
                </a:solidFill>
                <a:latin typeface="微软雅黑"/>
                <a:cs typeface="微软雅黑"/>
              </a:rPr>
              <a:t>东莞</a:t>
            </a:r>
            <a:endParaRPr sz="1200">
              <a:latin typeface="微软雅黑"/>
              <a:cs typeface="微软雅黑"/>
            </a:endParaRPr>
          </a:p>
        </p:txBody>
      </p:sp>
      <p:sp>
        <p:nvSpPr>
          <p:cNvPr id="36" name="object 36"/>
          <p:cNvSpPr/>
          <p:nvPr/>
        </p:nvSpPr>
        <p:spPr>
          <a:xfrm>
            <a:off x="7243508" y="5050472"/>
            <a:ext cx="4007675" cy="1228407"/>
          </a:xfrm>
          <a:prstGeom prst="rect">
            <a:avLst/>
          </a:prstGeom>
          <a:blipFill>
            <a:blip r:embed="rId7"/>
            <a:stretch>
              <a:fillRect/>
            </a:stretch>
          </a:blipFill>
        </p:spPr>
        <p:txBody>
          <a:bodyPr wrap="square" lIns="0" tIns="0" rIns="0" bIns="0" rtlCol="0"/>
          <a:lstStyle/>
          <a:p/>
        </p:txBody>
      </p:sp>
      <p:sp>
        <p:nvSpPr>
          <p:cNvPr id="37" name="object 37"/>
          <p:cNvSpPr/>
          <p:nvPr/>
        </p:nvSpPr>
        <p:spPr>
          <a:xfrm>
            <a:off x="5853684" y="4067555"/>
            <a:ext cx="1290955" cy="486409"/>
          </a:xfrm>
          <a:custGeom>
            <a:rect l="l" t="t" r="r" b="b"/>
            <a:pathLst>
              <a:path w="1290954" h="486409">
                <a:moveTo>
                  <a:pt x="1047749" y="0"/>
                </a:moveTo>
                <a:lnTo>
                  <a:pt x="1047749" y="121539"/>
                </a:lnTo>
                <a:lnTo>
                  <a:pt x="0" y="121539"/>
                </a:lnTo>
                <a:lnTo>
                  <a:pt x="0" y="364617"/>
                </a:lnTo>
                <a:lnTo>
                  <a:pt x="1047749" y="364617"/>
                </a:lnTo>
                <a:lnTo>
                  <a:pt x="1047749" y="486156"/>
                </a:lnTo>
                <a:lnTo>
                  <a:pt x="1290827" y="243078"/>
                </a:lnTo>
                <a:lnTo>
                  <a:pt x="1047749" y="0"/>
                </a:lnTo>
                <a:close/>
              </a:path>
            </a:pathLst>
          </a:custGeom>
          <a:solidFill>
            <a:srgbClr val="1EC7F3"/>
          </a:solidFill>
        </p:spPr>
        <p:txBody>
          <a:bodyPr wrap="square" lIns="0" tIns="0" rIns="0" bIns="0" rtlCol="0"/>
          <a:lstStyle/>
          <a:p/>
        </p:txBody>
      </p:sp>
      <p:sp>
        <p:nvSpPr>
          <p:cNvPr id="38" name="object 38"/>
          <p:cNvSpPr txBox="1"/>
          <p:nvPr/>
        </p:nvSpPr>
        <p:spPr>
          <a:xfrm>
            <a:off x="5904357" y="3786378"/>
            <a:ext cx="9398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585858"/>
                </a:solidFill>
                <a:latin typeface="微软雅黑"/>
                <a:cs typeface="微软雅黑"/>
              </a:rPr>
              <a:t>人员分布</a:t>
            </a:r>
            <a:endParaRPr sz="1800">
              <a:latin typeface="微软雅黑"/>
              <a:cs typeface="微软雅黑"/>
            </a:endParaRPr>
          </a:p>
        </p:txBody>
      </p:sp>
      <p:sp>
        <p:nvSpPr>
          <p:cNvPr id="39" name="object 39"/>
          <p:cNvSpPr txBox="1"/>
          <p:nvPr/>
        </p:nvSpPr>
        <p:spPr>
          <a:xfrm>
            <a:off x="7785861" y="5677245"/>
            <a:ext cx="571500" cy="528320"/>
          </a:xfrm>
          <a:prstGeom prst="rect">
            <a:avLst/>
          </a:prstGeom>
        </p:spPr>
        <p:txBody>
          <a:bodyPr vert="horz" wrap="square" lIns="0" tIns="69850" rIns="0" bIns="0" rtlCol="0">
            <a:spAutoFit/>
          </a:bodyPr>
          <a:lstStyle/>
          <a:p>
            <a:pPr marL="12700">
              <a:lnSpc>
                <a:spcPct val="100000"/>
              </a:lnSpc>
              <a:spcBef>
                <a:spcPts val="550"/>
              </a:spcBef>
            </a:pPr>
            <a:r>
              <a:rPr sz="1400" b="1">
                <a:solidFill>
                  <a:srgbClr val="F38285"/>
                </a:solidFill>
                <a:latin typeface="微软雅黑"/>
                <a:cs typeface="微软雅黑"/>
              </a:rPr>
              <a:t>5</a:t>
            </a:r>
            <a:r>
              <a:rPr sz="1400" b="1" spc="-5">
                <a:solidFill>
                  <a:srgbClr val="F38285"/>
                </a:solidFill>
                <a:latin typeface="微软雅黑"/>
                <a:cs typeface="微软雅黑"/>
              </a:rPr>
              <a:t>0</a:t>
            </a:r>
            <a:r>
              <a:rPr sz="1400" b="1" spc="-10">
                <a:solidFill>
                  <a:srgbClr val="F38285"/>
                </a:solidFill>
                <a:latin typeface="微软雅黑"/>
                <a:cs typeface="微软雅黑"/>
              </a:rPr>
              <a:t>.</a:t>
            </a:r>
            <a:r>
              <a:rPr sz="1400" b="1">
                <a:solidFill>
                  <a:srgbClr val="F38285"/>
                </a:solidFill>
                <a:latin typeface="微软雅黑"/>
                <a:cs typeface="微软雅黑"/>
              </a:rPr>
              <a:t>0%</a:t>
            </a:r>
            <a:endParaRPr sz="1400">
              <a:latin typeface="微软雅黑"/>
              <a:cs typeface="微软雅黑"/>
            </a:endParaRPr>
          </a:p>
          <a:p>
            <a:pPr marL="74295">
              <a:lnSpc>
                <a:spcPct val="100000"/>
              </a:lnSpc>
              <a:spcBef>
                <a:spcPts val="385"/>
              </a:spcBef>
            </a:pPr>
            <a:r>
              <a:rPr sz="1200" b="1">
                <a:solidFill>
                  <a:srgbClr val="585858"/>
                </a:solidFill>
                <a:latin typeface="微软雅黑"/>
                <a:cs typeface="微软雅黑"/>
              </a:rPr>
              <a:t>深圳</a:t>
            </a:r>
            <a:endParaRPr sz="1200">
              <a:latin typeface="微软雅黑"/>
              <a:cs typeface="微软雅黑"/>
            </a:endParaRPr>
          </a:p>
        </p:txBody>
      </p:sp>
      <p:sp>
        <p:nvSpPr>
          <p:cNvPr id="40" name="object 40"/>
          <p:cNvSpPr txBox="1"/>
          <p:nvPr/>
        </p:nvSpPr>
        <p:spPr>
          <a:xfrm>
            <a:off x="9115170" y="5677245"/>
            <a:ext cx="571500" cy="528320"/>
          </a:xfrm>
          <a:prstGeom prst="rect">
            <a:avLst/>
          </a:prstGeom>
        </p:spPr>
        <p:txBody>
          <a:bodyPr vert="horz" wrap="square" lIns="0" tIns="69850" rIns="0" bIns="0" rtlCol="0">
            <a:spAutoFit/>
          </a:bodyPr>
          <a:lstStyle/>
          <a:p>
            <a:pPr marL="12700">
              <a:lnSpc>
                <a:spcPct val="100000"/>
              </a:lnSpc>
              <a:spcBef>
                <a:spcPts val="550"/>
              </a:spcBef>
            </a:pPr>
            <a:r>
              <a:rPr sz="1400" b="1">
                <a:solidFill>
                  <a:srgbClr val="F8B4B6"/>
                </a:solidFill>
                <a:latin typeface="微软雅黑"/>
                <a:cs typeface="微软雅黑"/>
              </a:rPr>
              <a:t>2</a:t>
            </a:r>
            <a:r>
              <a:rPr sz="1400" b="1" spc="-5">
                <a:solidFill>
                  <a:srgbClr val="F8B4B6"/>
                </a:solidFill>
                <a:latin typeface="微软雅黑"/>
                <a:cs typeface="微软雅黑"/>
              </a:rPr>
              <a:t>5</a:t>
            </a:r>
            <a:r>
              <a:rPr sz="1400" b="1" spc="-10">
                <a:solidFill>
                  <a:srgbClr val="F8B4B6"/>
                </a:solidFill>
                <a:latin typeface="微软雅黑"/>
                <a:cs typeface="微软雅黑"/>
              </a:rPr>
              <a:t>.</a:t>
            </a:r>
            <a:r>
              <a:rPr sz="1400" b="1">
                <a:solidFill>
                  <a:srgbClr val="F8B4B6"/>
                </a:solidFill>
                <a:latin typeface="微软雅黑"/>
                <a:cs typeface="微软雅黑"/>
              </a:rPr>
              <a:t>0%</a:t>
            </a:r>
            <a:endParaRPr sz="1400">
              <a:latin typeface="微软雅黑"/>
              <a:cs typeface="微软雅黑"/>
            </a:endParaRPr>
          </a:p>
          <a:p>
            <a:pPr marL="17145">
              <a:lnSpc>
                <a:spcPct val="100000"/>
              </a:lnSpc>
              <a:spcBef>
                <a:spcPts val="385"/>
              </a:spcBef>
            </a:pPr>
            <a:r>
              <a:rPr sz="1200" b="1">
                <a:solidFill>
                  <a:srgbClr val="585858"/>
                </a:solidFill>
                <a:latin typeface="微软雅黑"/>
                <a:cs typeface="微软雅黑"/>
              </a:rPr>
              <a:t>广州</a:t>
            </a:r>
            <a:endParaRPr sz="1200">
              <a:latin typeface="微软雅黑"/>
              <a:cs typeface="微软雅黑"/>
            </a:endParaRPr>
          </a:p>
        </p:txBody>
      </p:sp>
      <p:sp>
        <p:nvSpPr>
          <p:cNvPr id="41" name="object 41"/>
          <p:cNvSpPr txBox="1"/>
          <p:nvPr/>
        </p:nvSpPr>
        <p:spPr>
          <a:xfrm>
            <a:off x="10410825" y="5675398"/>
            <a:ext cx="461645" cy="540385"/>
          </a:xfrm>
          <a:prstGeom prst="rect">
            <a:avLst/>
          </a:prstGeom>
        </p:spPr>
        <p:txBody>
          <a:bodyPr vert="horz" wrap="square" lIns="0" tIns="76200" rIns="0" bIns="0" rtlCol="0">
            <a:spAutoFit/>
          </a:bodyPr>
          <a:lstStyle/>
          <a:p>
            <a:pPr marL="12700">
              <a:lnSpc>
                <a:spcPct val="100000"/>
              </a:lnSpc>
              <a:spcBef>
                <a:spcPts val="600"/>
              </a:spcBef>
            </a:pPr>
            <a:r>
              <a:rPr sz="1400" b="1">
                <a:solidFill>
                  <a:srgbClr val="F9CDCF"/>
                </a:solidFill>
                <a:latin typeface="微软雅黑"/>
                <a:cs typeface="微软雅黑"/>
              </a:rPr>
              <a:t>8</a:t>
            </a:r>
            <a:r>
              <a:rPr sz="1400" b="1" spc="-10">
                <a:solidFill>
                  <a:srgbClr val="F9CDCF"/>
                </a:solidFill>
                <a:latin typeface="微软雅黑"/>
                <a:cs typeface="微软雅黑"/>
              </a:rPr>
              <a:t>.</a:t>
            </a:r>
            <a:r>
              <a:rPr sz="1400" b="1">
                <a:solidFill>
                  <a:srgbClr val="F9CDCF"/>
                </a:solidFill>
                <a:latin typeface="微软雅黑"/>
                <a:cs typeface="微软雅黑"/>
              </a:rPr>
              <a:t>7%</a:t>
            </a:r>
            <a:endParaRPr sz="1400">
              <a:latin typeface="微软雅黑"/>
              <a:cs typeface="微软雅黑"/>
            </a:endParaRPr>
          </a:p>
          <a:p>
            <a:pPr marL="86360">
              <a:lnSpc>
                <a:spcPct val="100000"/>
              </a:lnSpc>
              <a:spcBef>
                <a:spcPts val="430"/>
              </a:spcBef>
            </a:pPr>
            <a:r>
              <a:rPr sz="1200" b="1">
                <a:solidFill>
                  <a:srgbClr val="585858"/>
                </a:solidFill>
                <a:latin typeface="微软雅黑"/>
                <a:cs typeface="微软雅黑"/>
              </a:rPr>
              <a:t>东莞</a:t>
            </a:r>
            <a:endParaRPr sz="1200">
              <a:latin typeface="微软雅黑"/>
              <a:cs typeface="微软雅黑"/>
            </a:endParaRPr>
          </a:p>
        </p:txBody>
      </p:sp>
      <p:sp>
        <p:nvSpPr>
          <p:cNvPr id="42" name="object 42"/>
          <p:cNvSpPr/>
          <p:nvPr/>
        </p:nvSpPr>
        <p:spPr>
          <a:xfrm>
            <a:off x="5853684" y="2779776"/>
            <a:ext cx="1290955" cy="485140"/>
          </a:xfrm>
          <a:custGeom>
            <a:rect l="l" t="t" r="r" b="b"/>
            <a:pathLst>
              <a:path w="1290954" h="485139">
                <a:moveTo>
                  <a:pt x="1048512" y="0"/>
                </a:moveTo>
                <a:lnTo>
                  <a:pt x="1048512" y="121158"/>
                </a:lnTo>
                <a:lnTo>
                  <a:pt x="0" y="121158"/>
                </a:lnTo>
                <a:lnTo>
                  <a:pt x="0" y="363474"/>
                </a:lnTo>
                <a:lnTo>
                  <a:pt x="1048512" y="363474"/>
                </a:lnTo>
                <a:lnTo>
                  <a:pt x="1048512" y="484632"/>
                </a:lnTo>
                <a:lnTo>
                  <a:pt x="1290827" y="242315"/>
                </a:lnTo>
                <a:lnTo>
                  <a:pt x="1048512" y="0"/>
                </a:lnTo>
                <a:close/>
              </a:path>
            </a:pathLst>
          </a:custGeom>
          <a:solidFill>
            <a:srgbClr val="B1D234"/>
          </a:solidFill>
        </p:spPr>
        <p:txBody>
          <a:bodyPr wrap="square" lIns="0" tIns="0" rIns="0" bIns="0" rtlCol="0"/>
          <a:lstStyle/>
          <a:p/>
        </p:txBody>
      </p:sp>
      <p:sp>
        <p:nvSpPr>
          <p:cNvPr id="43" name="object 43"/>
          <p:cNvSpPr txBox="1"/>
          <p:nvPr/>
        </p:nvSpPr>
        <p:spPr>
          <a:xfrm>
            <a:off x="526795" y="1076071"/>
            <a:ext cx="11105515" cy="172085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大湾区规模以上文化企业数近万家，集中分布于深圳、广州、东莞三地</a:t>
            </a:r>
            <a:endParaRPr sz="1800">
              <a:latin typeface="微软雅黑"/>
              <a:cs typeface="微软雅黑"/>
            </a:endParaRPr>
          </a:p>
          <a:p>
            <a:pPr marL="14604" marR="5080" algn="just">
              <a:lnSpc>
                <a:spcPct val="120100"/>
              </a:lnSpc>
              <a:spcBef>
                <a:spcPts val="650"/>
              </a:spcBef>
            </a:pPr>
            <a:r>
              <a:rPr sz="1200">
                <a:solidFill>
                  <a:srgbClr val="585858"/>
                </a:solidFill>
                <a:latin typeface="微软雅黑"/>
                <a:cs typeface="微软雅黑"/>
              </a:rPr>
              <a:t>2021年大湾区内地九市规模以上文化企业数量达到</a:t>
            </a:r>
            <a:r>
              <a:rPr sz="1200" spc="-5">
                <a:solidFill>
                  <a:srgbClr val="585858"/>
                </a:solidFill>
                <a:latin typeface="微软雅黑"/>
                <a:cs typeface="微软雅黑"/>
              </a:rPr>
              <a:t>9,396</a:t>
            </a:r>
            <a:r>
              <a:rPr sz="1200">
                <a:solidFill>
                  <a:srgbClr val="585858"/>
                </a:solidFill>
                <a:latin typeface="微软雅黑"/>
                <a:cs typeface="微软雅黑"/>
              </a:rPr>
              <a:t>家，同比上升</a:t>
            </a:r>
            <a:r>
              <a:rPr sz="1200" spc="-10">
                <a:solidFill>
                  <a:srgbClr val="585858"/>
                </a:solidFill>
                <a:latin typeface="微软雅黑"/>
                <a:cs typeface="微软雅黑"/>
              </a:rPr>
              <a:t>6.7%</a:t>
            </a:r>
            <a:r>
              <a:rPr sz="1200">
                <a:solidFill>
                  <a:srgbClr val="585858"/>
                </a:solidFill>
                <a:latin typeface="微软雅黑"/>
                <a:cs typeface="微软雅黑"/>
              </a:rPr>
              <a:t>。其中深圳、广州、东莞三地合计</a:t>
            </a:r>
            <a:r>
              <a:rPr sz="1200" spc="-10">
                <a:solidFill>
                  <a:srgbClr val="585858"/>
                </a:solidFill>
                <a:latin typeface="微软雅黑"/>
                <a:cs typeface="微软雅黑"/>
              </a:rPr>
              <a:t>7,692</a:t>
            </a:r>
            <a:r>
              <a:rPr sz="1200">
                <a:solidFill>
                  <a:srgbClr val="585858"/>
                </a:solidFill>
                <a:latin typeface="微软雅黑"/>
                <a:cs typeface="微软雅黑"/>
              </a:rPr>
              <a:t>家，占比高达</a:t>
            </a:r>
            <a:r>
              <a:rPr sz="1200" spc="-5">
                <a:solidFill>
                  <a:srgbClr val="585858"/>
                </a:solidFill>
                <a:latin typeface="微软雅黑"/>
                <a:cs typeface="微软雅黑"/>
              </a:rPr>
              <a:t>81.9%</a:t>
            </a:r>
            <a:r>
              <a:rPr sz="1200">
                <a:solidFill>
                  <a:srgbClr val="585858"/>
                </a:solidFill>
                <a:latin typeface="微软雅黑"/>
                <a:cs typeface="微软雅黑"/>
              </a:rPr>
              <a:t>。在规模以上文化企业从业人 员方面，深圳占比达到35.6%，与广州合计占据大湾区内地九市的5</a:t>
            </a:r>
            <a:r>
              <a:rPr sz="1200" spc="-10">
                <a:solidFill>
                  <a:srgbClr val="585858"/>
                </a:solidFill>
                <a:latin typeface="微软雅黑"/>
                <a:cs typeface="微软雅黑"/>
              </a:rPr>
              <a:t>8</a:t>
            </a:r>
            <a:r>
              <a:rPr sz="1200">
                <a:solidFill>
                  <a:srgbClr val="585858"/>
                </a:solidFill>
                <a:latin typeface="微软雅黑"/>
                <a:cs typeface="微软雅黑"/>
              </a:rPr>
              <a:t>.</a:t>
            </a:r>
            <a:r>
              <a:rPr sz="1200" spc="-10">
                <a:solidFill>
                  <a:srgbClr val="585858"/>
                </a:solidFill>
                <a:latin typeface="微软雅黑"/>
                <a:cs typeface="微软雅黑"/>
              </a:rPr>
              <a:t>2</a:t>
            </a:r>
            <a:r>
              <a:rPr sz="1200">
                <a:solidFill>
                  <a:srgbClr val="585858"/>
                </a:solidFill>
                <a:latin typeface="微软雅黑"/>
                <a:cs typeface="微软雅黑"/>
              </a:rPr>
              <a:t>%；在规模以上文化企业营业收入方面，深圳占比达到</a:t>
            </a:r>
            <a:r>
              <a:rPr sz="1200" spc="-10">
                <a:solidFill>
                  <a:srgbClr val="585858"/>
                </a:solidFill>
                <a:latin typeface="微软雅黑"/>
                <a:cs typeface="微软雅黑"/>
              </a:rPr>
              <a:t>5</a:t>
            </a:r>
            <a:r>
              <a:rPr sz="1200">
                <a:solidFill>
                  <a:srgbClr val="585858"/>
                </a:solidFill>
                <a:latin typeface="微软雅黑"/>
                <a:cs typeface="微软雅黑"/>
              </a:rPr>
              <a:t>0.</a:t>
            </a:r>
            <a:r>
              <a:rPr sz="1200" spc="-10">
                <a:solidFill>
                  <a:srgbClr val="585858"/>
                </a:solidFill>
                <a:latin typeface="微软雅黑"/>
                <a:cs typeface="微软雅黑"/>
              </a:rPr>
              <a:t>0</a:t>
            </a:r>
            <a:r>
              <a:rPr sz="1200">
                <a:solidFill>
                  <a:srgbClr val="585858"/>
                </a:solidFill>
                <a:latin typeface="微软雅黑"/>
                <a:cs typeface="微软雅黑"/>
              </a:rPr>
              <a:t>%，与广州合计占据大湾区内地九市 的75.0%。</a:t>
            </a:r>
            <a:endParaRPr sz="1200">
              <a:latin typeface="微软雅黑"/>
              <a:cs typeface="微软雅黑"/>
            </a:endParaRPr>
          </a:p>
          <a:p>
            <a:pPr marL="1164590">
              <a:lnSpc>
                <a:spcPct val="100000"/>
              </a:lnSpc>
              <a:spcBef>
                <a:spcPts val="994"/>
              </a:spcBef>
            </a:pPr>
            <a:r>
              <a:rPr sz="1400" b="1" spc="-5">
                <a:solidFill>
                  <a:srgbClr val="585858"/>
                </a:solidFill>
                <a:latin typeface="微软雅黑"/>
                <a:cs typeface="微软雅黑"/>
              </a:rPr>
              <a:t>2021</a:t>
            </a:r>
            <a:r>
              <a:rPr sz="1400" b="1">
                <a:solidFill>
                  <a:srgbClr val="585858"/>
                </a:solidFill>
                <a:latin typeface="微软雅黑"/>
                <a:cs typeface="微软雅黑"/>
              </a:rPr>
              <a:t>年大湾区内地九市文</a:t>
            </a:r>
            <a:r>
              <a:rPr sz="1400" b="1" spc="-15">
                <a:solidFill>
                  <a:srgbClr val="585858"/>
                </a:solidFill>
                <a:latin typeface="微软雅黑"/>
                <a:cs typeface="微软雅黑"/>
              </a:rPr>
              <a:t>化</a:t>
            </a:r>
            <a:r>
              <a:rPr sz="1400" b="1">
                <a:solidFill>
                  <a:srgbClr val="585858"/>
                </a:solidFill>
                <a:latin typeface="微软雅黑"/>
                <a:cs typeface="微软雅黑"/>
              </a:rPr>
              <a:t>企业</a:t>
            </a:r>
            <a:r>
              <a:rPr sz="1400" b="1" spc="-15">
                <a:solidFill>
                  <a:srgbClr val="585858"/>
                </a:solidFill>
                <a:latin typeface="微软雅黑"/>
                <a:cs typeface="微软雅黑"/>
              </a:rPr>
              <a:t>相</a:t>
            </a:r>
            <a:r>
              <a:rPr sz="1400" b="1">
                <a:solidFill>
                  <a:srgbClr val="585858"/>
                </a:solidFill>
                <a:latin typeface="微软雅黑"/>
                <a:cs typeface="微软雅黑"/>
              </a:rPr>
              <a:t>关数据</a:t>
            </a:r>
            <a:endParaRPr sz="1400">
              <a:latin typeface="微软雅黑"/>
              <a:cs typeface="微软雅黑"/>
            </a:endParaRPr>
          </a:p>
          <a:p>
            <a:pPr marL="589280" algn="ctr">
              <a:lnSpc>
                <a:spcPct val="100000"/>
              </a:lnSpc>
              <a:spcBef>
                <a:spcPts val="515"/>
              </a:spcBef>
            </a:pPr>
            <a:r>
              <a:rPr sz="1800" b="1">
                <a:solidFill>
                  <a:srgbClr val="585858"/>
                </a:solidFill>
                <a:latin typeface="微软雅黑"/>
                <a:cs typeface="微软雅黑"/>
              </a:rPr>
              <a:t>企业分布</a:t>
            </a:r>
            <a:endParaRPr sz="1800">
              <a:latin typeface="微软雅黑"/>
              <a:cs typeface="微软雅黑"/>
            </a:endParaRPr>
          </a:p>
        </p:txBody>
      </p:sp>
      <p:sp>
        <p:nvSpPr>
          <p:cNvPr id="44" name="object 44"/>
          <p:cNvSpPr/>
          <p:nvPr/>
        </p:nvSpPr>
        <p:spPr>
          <a:xfrm>
            <a:off x="5853684" y="5394959"/>
            <a:ext cx="1290955" cy="486409"/>
          </a:xfrm>
          <a:custGeom>
            <a:rect l="l" t="t" r="r" b="b"/>
            <a:pathLst>
              <a:path w="1290954" h="486409">
                <a:moveTo>
                  <a:pt x="1047749" y="0"/>
                </a:moveTo>
                <a:lnTo>
                  <a:pt x="1047749" y="121538"/>
                </a:lnTo>
                <a:lnTo>
                  <a:pt x="0" y="121538"/>
                </a:lnTo>
                <a:lnTo>
                  <a:pt x="0" y="364616"/>
                </a:lnTo>
                <a:lnTo>
                  <a:pt x="1047749" y="364616"/>
                </a:lnTo>
                <a:lnTo>
                  <a:pt x="1047749" y="486155"/>
                </a:lnTo>
                <a:lnTo>
                  <a:pt x="1290827" y="243077"/>
                </a:lnTo>
                <a:lnTo>
                  <a:pt x="1047749" y="0"/>
                </a:lnTo>
                <a:close/>
              </a:path>
            </a:pathLst>
          </a:custGeom>
          <a:solidFill>
            <a:srgbClr val="F59B9B"/>
          </a:solidFill>
        </p:spPr>
        <p:txBody>
          <a:bodyPr wrap="square" lIns="0" tIns="0" rIns="0" bIns="0" rtlCol="0"/>
          <a:lstStyle/>
          <a:p/>
        </p:txBody>
      </p:sp>
      <p:sp>
        <p:nvSpPr>
          <p:cNvPr id="45" name="object 45"/>
          <p:cNvSpPr txBox="1"/>
          <p:nvPr/>
        </p:nvSpPr>
        <p:spPr>
          <a:xfrm>
            <a:off x="5904357" y="5113782"/>
            <a:ext cx="9398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585858"/>
                </a:solidFill>
                <a:latin typeface="微软雅黑"/>
                <a:cs typeface="微软雅黑"/>
              </a:rPr>
              <a:t>营收分布</a:t>
            </a:r>
            <a:endParaRPr sz="1800">
              <a:latin typeface="微软雅黑"/>
              <a:cs typeface="微软雅黑"/>
            </a:endParaRPr>
          </a:p>
        </p:txBody>
      </p:sp>
      <p:sp>
        <p:nvSpPr>
          <p:cNvPr id="46" name="object 46"/>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8"/>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6</a:t>
            </a:fld>
            <a:endParaRPr sz="800">
              <a:latin typeface="微软雅黑"/>
              <a:cs typeface="微软雅黑"/>
            </a:endParaRPr>
          </a:p>
        </p:txBody>
      </p:sp>
      <p:sp>
        <p:nvSpPr>
          <p:cNvPr id="47" name="object 47"/>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8788400" cy="574040"/>
          </a:xfrm>
          <a:prstGeom prst="rect">
            <a:avLst/>
          </a:prstGeom>
        </p:spPr>
        <p:txBody>
          <a:bodyPr vert="horz" wrap="square" lIns="0" tIns="12700" rIns="0" bIns="0" rtlCol="0">
            <a:spAutoFit/>
          </a:bodyPr>
          <a:lstStyle/>
          <a:p>
            <a:pPr marL="12700">
              <a:lnSpc>
                <a:spcPct val="100000"/>
              </a:lnSpc>
              <a:spcBef>
                <a:spcPts val="100"/>
              </a:spcBef>
            </a:pPr>
            <a:r>
              <a:rPr/>
              <a:t>大湾区文化产业蓬勃发</a:t>
            </a:r>
            <a:r>
              <a:rPr spc="5"/>
              <a:t>展</a:t>
            </a:r>
            <a:r>
              <a:rPr spc="-5"/>
              <a:t>——</a:t>
            </a:r>
            <a:r>
              <a:rPr/>
              <a:t>上市文化企业</a:t>
            </a:r>
          </a:p>
        </p:txBody>
      </p:sp>
      <p:sp>
        <p:nvSpPr>
          <p:cNvPr id="3" name="object 3"/>
          <p:cNvSpPr txBox="1"/>
          <p:nvPr/>
        </p:nvSpPr>
        <p:spPr>
          <a:xfrm>
            <a:off x="526795" y="1076071"/>
            <a:ext cx="11122660" cy="820419"/>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大湾区已上市文化企业超160家，先进制造与文娱传媒相关企业居多</a:t>
            </a:r>
            <a:endParaRPr sz="1800">
              <a:latin typeface="微软雅黑"/>
              <a:cs typeface="微软雅黑"/>
            </a:endParaRPr>
          </a:p>
          <a:p>
            <a:pPr marL="14604">
              <a:lnSpc>
                <a:spcPct val="100000"/>
              </a:lnSpc>
              <a:spcBef>
                <a:spcPts val="930"/>
              </a:spcBef>
            </a:pPr>
            <a:r>
              <a:rPr sz="1200">
                <a:solidFill>
                  <a:srgbClr val="585858"/>
                </a:solidFill>
                <a:latin typeface="微软雅黑"/>
                <a:cs typeface="微软雅黑"/>
              </a:rPr>
              <a:t>截至2023</a:t>
            </a:r>
            <a:r>
              <a:rPr sz="1200" spc="-5">
                <a:solidFill>
                  <a:srgbClr val="585858"/>
                </a:solidFill>
                <a:latin typeface="微软雅黑"/>
                <a:cs typeface="微软雅黑"/>
              </a:rPr>
              <a:t>年11</a:t>
            </a:r>
            <a:r>
              <a:rPr sz="1200">
                <a:solidFill>
                  <a:srgbClr val="585858"/>
                </a:solidFill>
                <a:latin typeface="微软雅黑"/>
                <a:cs typeface="微软雅黑"/>
              </a:rPr>
              <a:t>月</a:t>
            </a:r>
            <a:r>
              <a:rPr sz="1200" spc="-5">
                <a:solidFill>
                  <a:srgbClr val="585858"/>
                </a:solidFill>
                <a:latin typeface="微软雅黑"/>
                <a:cs typeface="微软雅黑"/>
              </a:rPr>
              <a:t>17</a:t>
            </a:r>
            <a:r>
              <a:rPr sz="1200">
                <a:solidFill>
                  <a:srgbClr val="585858"/>
                </a:solidFill>
                <a:latin typeface="微软雅黑"/>
                <a:cs typeface="微软雅黑"/>
              </a:rPr>
              <a:t>日，大湾区内地九市合计上市公司为</a:t>
            </a:r>
            <a:r>
              <a:rPr sz="1200" spc="-10">
                <a:solidFill>
                  <a:srgbClr val="585858"/>
                </a:solidFill>
                <a:latin typeface="微软雅黑"/>
                <a:cs typeface="微软雅黑"/>
              </a:rPr>
              <a:t>163</a:t>
            </a:r>
            <a:r>
              <a:rPr sz="1200">
                <a:solidFill>
                  <a:srgbClr val="585858"/>
                </a:solidFill>
                <a:latin typeface="微软雅黑"/>
                <a:cs typeface="微软雅黑"/>
              </a:rPr>
              <a:t>家，其中深圳以</a:t>
            </a:r>
            <a:r>
              <a:rPr sz="1200" spc="-10">
                <a:solidFill>
                  <a:srgbClr val="585858"/>
                </a:solidFill>
                <a:latin typeface="微软雅黑"/>
                <a:cs typeface="微软雅黑"/>
              </a:rPr>
              <a:t>73</a:t>
            </a:r>
            <a:r>
              <a:rPr sz="1200">
                <a:solidFill>
                  <a:srgbClr val="585858"/>
                </a:solidFill>
                <a:latin typeface="微软雅黑"/>
                <a:cs typeface="微软雅黑"/>
              </a:rPr>
              <a:t>家居首；从企业类型看，大湾区上市文化企业主要集中在先进制造领域，企业数量</a:t>
            </a:r>
            <a:r>
              <a:rPr sz="1200" spc="5">
                <a:solidFill>
                  <a:srgbClr val="585858"/>
                </a:solidFill>
                <a:latin typeface="微软雅黑"/>
                <a:cs typeface="微软雅黑"/>
              </a:rPr>
              <a:t>达</a:t>
            </a:r>
            <a:r>
              <a:rPr sz="1200">
                <a:solidFill>
                  <a:srgbClr val="585858"/>
                </a:solidFill>
                <a:latin typeface="微软雅黑"/>
                <a:cs typeface="微软雅黑"/>
              </a:rPr>
              <a:t>61</a:t>
            </a:r>
            <a:endParaRPr sz="1200">
              <a:latin typeface="微软雅黑"/>
              <a:cs typeface="微软雅黑"/>
            </a:endParaRPr>
          </a:p>
          <a:p>
            <a:pPr marL="14604">
              <a:lnSpc>
                <a:spcPct val="100000"/>
              </a:lnSpc>
              <a:spcBef>
                <a:spcPts val="290"/>
              </a:spcBef>
            </a:pPr>
            <a:r>
              <a:rPr sz="1200" spc="-5">
                <a:solidFill>
                  <a:srgbClr val="585858"/>
                </a:solidFill>
                <a:latin typeface="微软雅黑"/>
                <a:cs typeface="微软雅黑"/>
              </a:rPr>
              <a:t>家，其次是文娱传媒，企业数量为</a:t>
            </a:r>
            <a:r>
              <a:rPr sz="1200">
                <a:solidFill>
                  <a:srgbClr val="585858"/>
                </a:solidFill>
                <a:latin typeface="微软雅黑"/>
                <a:cs typeface="微软雅黑"/>
              </a:rPr>
              <a:t>30</a:t>
            </a:r>
            <a:r>
              <a:rPr sz="1200" spc="-5">
                <a:solidFill>
                  <a:srgbClr val="585858"/>
                </a:solidFill>
                <a:latin typeface="微软雅黑"/>
                <a:cs typeface="微软雅黑"/>
              </a:rPr>
              <a:t>家；深交所与港交所是大湾区上市文化企业最主要的上市交易所。</a:t>
            </a:r>
            <a:endParaRPr sz="1200">
              <a:latin typeface="微软雅黑"/>
              <a:cs typeface="微软雅黑"/>
            </a:endParaRPr>
          </a:p>
        </p:txBody>
      </p:sp>
      <p:sp>
        <p:nvSpPr>
          <p:cNvPr id="4" name="object 4"/>
          <p:cNvSpPr/>
          <p:nvPr/>
        </p:nvSpPr>
        <p:spPr>
          <a:xfrm>
            <a:off x="1097280" y="5219700"/>
            <a:ext cx="551815" cy="455930"/>
          </a:xfrm>
          <a:custGeom>
            <a:rect l="l" t="t" r="r" b="b"/>
            <a:pathLst>
              <a:path w="551814" h="455929">
                <a:moveTo>
                  <a:pt x="551688" y="0"/>
                </a:moveTo>
                <a:lnTo>
                  <a:pt x="0" y="0"/>
                </a:lnTo>
                <a:lnTo>
                  <a:pt x="0" y="455675"/>
                </a:lnTo>
                <a:lnTo>
                  <a:pt x="551688" y="455675"/>
                </a:lnTo>
                <a:lnTo>
                  <a:pt x="551688" y="0"/>
                </a:lnTo>
                <a:close/>
              </a:path>
            </a:pathLst>
          </a:custGeom>
          <a:solidFill>
            <a:srgbClr val="B1D234"/>
          </a:solidFill>
        </p:spPr>
        <p:txBody>
          <a:bodyPr wrap="square" lIns="0" tIns="0" rIns="0" bIns="0" rtlCol="0"/>
          <a:lstStyle/>
          <a:p/>
        </p:txBody>
      </p:sp>
      <p:sp>
        <p:nvSpPr>
          <p:cNvPr id="5" name="object 5"/>
          <p:cNvSpPr/>
          <p:nvPr/>
        </p:nvSpPr>
        <p:spPr>
          <a:xfrm>
            <a:off x="1097280" y="4491228"/>
            <a:ext cx="896619" cy="455930"/>
          </a:xfrm>
          <a:custGeom>
            <a:rect l="l" t="t" r="r" b="b"/>
            <a:pathLst>
              <a:path w="896619" h="455929">
                <a:moveTo>
                  <a:pt x="896112" y="0"/>
                </a:moveTo>
                <a:lnTo>
                  <a:pt x="0" y="0"/>
                </a:lnTo>
                <a:lnTo>
                  <a:pt x="0" y="455676"/>
                </a:lnTo>
                <a:lnTo>
                  <a:pt x="896112" y="455676"/>
                </a:lnTo>
                <a:lnTo>
                  <a:pt x="896112" y="0"/>
                </a:lnTo>
                <a:close/>
              </a:path>
            </a:pathLst>
          </a:custGeom>
          <a:solidFill>
            <a:srgbClr val="B1D234"/>
          </a:solidFill>
        </p:spPr>
        <p:txBody>
          <a:bodyPr wrap="square" lIns="0" tIns="0" rIns="0" bIns="0" rtlCol="0"/>
          <a:lstStyle/>
          <a:p/>
        </p:txBody>
      </p:sp>
      <p:sp>
        <p:nvSpPr>
          <p:cNvPr id="6" name="object 6"/>
          <p:cNvSpPr/>
          <p:nvPr/>
        </p:nvSpPr>
        <p:spPr>
          <a:xfrm>
            <a:off x="1097280" y="3764279"/>
            <a:ext cx="1653539" cy="454659"/>
          </a:xfrm>
          <a:custGeom>
            <a:rect l="l" t="t" r="r" b="b"/>
            <a:pathLst>
              <a:path w="1653539" h="454659">
                <a:moveTo>
                  <a:pt x="1653539" y="0"/>
                </a:moveTo>
                <a:lnTo>
                  <a:pt x="0" y="0"/>
                </a:lnTo>
                <a:lnTo>
                  <a:pt x="0" y="454152"/>
                </a:lnTo>
                <a:lnTo>
                  <a:pt x="1653539" y="454152"/>
                </a:lnTo>
                <a:lnTo>
                  <a:pt x="1653539" y="0"/>
                </a:lnTo>
                <a:close/>
              </a:path>
            </a:pathLst>
          </a:custGeom>
          <a:solidFill>
            <a:srgbClr val="B1D234"/>
          </a:solidFill>
        </p:spPr>
        <p:txBody>
          <a:bodyPr wrap="square" lIns="0" tIns="0" rIns="0" bIns="0" rtlCol="0"/>
          <a:lstStyle/>
          <a:p/>
        </p:txBody>
      </p:sp>
      <p:sp>
        <p:nvSpPr>
          <p:cNvPr id="7" name="object 7"/>
          <p:cNvSpPr/>
          <p:nvPr/>
        </p:nvSpPr>
        <p:spPr>
          <a:xfrm>
            <a:off x="1097280" y="3035807"/>
            <a:ext cx="2516505" cy="454659"/>
          </a:xfrm>
          <a:custGeom>
            <a:rect l="l" t="t" r="r" b="b"/>
            <a:pathLst>
              <a:path w="2516504" h="454659">
                <a:moveTo>
                  <a:pt x="2516123" y="0"/>
                </a:moveTo>
                <a:lnTo>
                  <a:pt x="0" y="0"/>
                </a:lnTo>
                <a:lnTo>
                  <a:pt x="0" y="454151"/>
                </a:lnTo>
                <a:lnTo>
                  <a:pt x="2516123" y="454151"/>
                </a:lnTo>
                <a:lnTo>
                  <a:pt x="2516123" y="0"/>
                </a:lnTo>
                <a:close/>
              </a:path>
            </a:pathLst>
          </a:custGeom>
          <a:solidFill>
            <a:srgbClr val="B1D234"/>
          </a:solidFill>
        </p:spPr>
        <p:txBody>
          <a:bodyPr wrap="square" lIns="0" tIns="0" rIns="0" bIns="0" rtlCol="0"/>
          <a:lstStyle/>
          <a:p/>
        </p:txBody>
      </p:sp>
      <p:sp>
        <p:nvSpPr>
          <p:cNvPr id="8" name="object 8"/>
          <p:cNvSpPr/>
          <p:nvPr/>
        </p:nvSpPr>
        <p:spPr>
          <a:xfrm flipH="1">
            <a:off x="1097280" y="2898648"/>
            <a:ext cx="0" cy="2912745"/>
          </a:xfrm>
          <a:custGeom>
            <a:rect l="l" t="t" r="r" b="b"/>
            <a:pathLst>
              <a:path h="2912745">
                <a:moveTo>
                  <a:pt x="0" y="2912364"/>
                </a:moveTo>
                <a:lnTo>
                  <a:pt x="0" y="0"/>
                </a:lnTo>
              </a:path>
            </a:pathLst>
          </a:custGeom>
          <a:ln w="3175">
            <a:solidFill>
              <a:srgbClr val="585858"/>
            </a:solidFill>
          </a:ln>
        </p:spPr>
        <p:txBody>
          <a:bodyPr wrap="square" lIns="0" tIns="0" rIns="0" bIns="0" rtlCol="0"/>
          <a:lstStyle/>
          <a:p/>
        </p:txBody>
      </p:sp>
      <p:sp>
        <p:nvSpPr>
          <p:cNvPr id="9" name="object 9"/>
          <p:cNvSpPr txBox="1"/>
          <p:nvPr/>
        </p:nvSpPr>
        <p:spPr>
          <a:xfrm>
            <a:off x="1711832" y="5360670"/>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16</a:t>
            </a:r>
            <a:endParaRPr sz="1000">
              <a:latin typeface="微软雅黑"/>
              <a:cs typeface="微软雅黑"/>
            </a:endParaRPr>
          </a:p>
        </p:txBody>
      </p:sp>
      <p:sp>
        <p:nvSpPr>
          <p:cNvPr id="10" name="object 10"/>
          <p:cNvSpPr txBox="1"/>
          <p:nvPr/>
        </p:nvSpPr>
        <p:spPr>
          <a:xfrm>
            <a:off x="2056257" y="4631893"/>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26</a:t>
            </a:r>
            <a:endParaRPr sz="1000">
              <a:latin typeface="微软雅黑"/>
              <a:cs typeface="微软雅黑"/>
            </a:endParaRPr>
          </a:p>
        </p:txBody>
      </p:sp>
      <p:sp>
        <p:nvSpPr>
          <p:cNvPr id="11" name="object 11"/>
          <p:cNvSpPr txBox="1"/>
          <p:nvPr/>
        </p:nvSpPr>
        <p:spPr>
          <a:xfrm>
            <a:off x="2814573" y="3903979"/>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48</a:t>
            </a:r>
            <a:endParaRPr sz="1000">
              <a:latin typeface="微软雅黑"/>
              <a:cs typeface="微软雅黑"/>
            </a:endParaRPr>
          </a:p>
        </p:txBody>
      </p:sp>
      <p:sp>
        <p:nvSpPr>
          <p:cNvPr id="12" name="object 12"/>
          <p:cNvSpPr txBox="1"/>
          <p:nvPr/>
        </p:nvSpPr>
        <p:spPr>
          <a:xfrm>
            <a:off x="3676269" y="3175507"/>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73</a:t>
            </a:r>
            <a:endParaRPr sz="1000">
              <a:latin typeface="微软雅黑"/>
              <a:cs typeface="微软雅黑"/>
            </a:endParaRPr>
          </a:p>
        </p:txBody>
      </p:sp>
      <p:sp>
        <p:nvSpPr>
          <p:cNvPr id="13" name="object 13"/>
          <p:cNvSpPr txBox="1"/>
          <p:nvPr/>
        </p:nvSpPr>
        <p:spPr>
          <a:xfrm>
            <a:off x="575259" y="5175713"/>
            <a:ext cx="405130" cy="461009"/>
          </a:xfrm>
          <a:prstGeom prst="rect">
            <a:avLst/>
          </a:prstGeom>
        </p:spPr>
        <p:txBody>
          <a:bodyPr vert="horz" wrap="square" lIns="0" tIns="77470" rIns="0" bIns="0" rtlCol="0">
            <a:spAutoFit/>
          </a:bodyPr>
          <a:lstStyle/>
          <a:p>
            <a:pPr marL="12700">
              <a:lnSpc>
                <a:spcPct val="100000"/>
              </a:lnSpc>
              <a:spcBef>
                <a:spcPts val="610"/>
              </a:spcBef>
            </a:pPr>
            <a:r>
              <a:rPr sz="1000" spc="-5">
                <a:solidFill>
                  <a:srgbClr val="585858"/>
                </a:solidFill>
                <a:latin typeface="微软雅黑"/>
                <a:cs typeface="微软雅黑"/>
              </a:rPr>
              <a:t>其他湾</a:t>
            </a:r>
            <a:endParaRPr sz="1000">
              <a:latin typeface="微软雅黑"/>
              <a:cs typeface="微软雅黑"/>
            </a:endParaRPr>
          </a:p>
          <a:p>
            <a:pPr marL="12700">
              <a:lnSpc>
                <a:spcPct val="100000"/>
              </a:lnSpc>
              <a:spcBef>
                <a:spcPts val="520"/>
              </a:spcBef>
            </a:pPr>
            <a:r>
              <a:rPr sz="1000" spc="-10">
                <a:solidFill>
                  <a:srgbClr val="585858"/>
                </a:solidFill>
                <a:latin typeface="微软雅黑"/>
                <a:cs typeface="微软雅黑"/>
              </a:rPr>
              <a:t>区城市</a:t>
            </a:r>
            <a:endParaRPr sz="1000">
              <a:latin typeface="微软雅黑"/>
              <a:cs typeface="微软雅黑"/>
            </a:endParaRPr>
          </a:p>
        </p:txBody>
      </p:sp>
      <p:sp>
        <p:nvSpPr>
          <p:cNvPr id="14" name="object 14"/>
          <p:cNvSpPr txBox="1"/>
          <p:nvPr/>
        </p:nvSpPr>
        <p:spPr>
          <a:xfrm>
            <a:off x="702665" y="4622038"/>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香港</a:t>
            </a:r>
            <a:endParaRPr sz="1000">
              <a:latin typeface="微软雅黑"/>
              <a:cs typeface="微软雅黑"/>
            </a:endParaRPr>
          </a:p>
        </p:txBody>
      </p:sp>
      <p:sp>
        <p:nvSpPr>
          <p:cNvPr id="15" name="object 15"/>
          <p:cNvSpPr txBox="1"/>
          <p:nvPr/>
        </p:nvSpPr>
        <p:spPr>
          <a:xfrm>
            <a:off x="702665" y="3893947"/>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广州</a:t>
            </a:r>
            <a:endParaRPr sz="1000">
              <a:latin typeface="微软雅黑"/>
              <a:cs typeface="微软雅黑"/>
            </a:endParaRPr>
          </a:p>
        </p:txBody>
      </p:sp>
      <p:sp>
        <p:nvSpPr>
          <p:cNvPr id="16" name="object 16"/>
          <p:cNvSpPr txBox="1"/>
          <p:nvPr/>
        </p:nvSpPr>
        <p:spPr>
          <a:xfrm>
            <a:off x="702665" y="3165474"/>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深圳</a:t>
            </a:r>
            <a:endParaRPr sz="1000">
              <a:latin typeface="微软雅黑"/>
              <a:cs typeface="微软雅黑"/>
            </a:endParaRPr>
          </a:p>
        </p:txBody>
      </p:sp>
      <p:sp>
        <p:nvSpPr>
          <p:cNvPr id="17" name="object 17"/>
          <p:cNvSpPr/>
          <p:nvPr/>
        </p:nvSpPr>
        <p:spPr>
          <a:xfrm>
            <a:off x="3023616" y="5553455"/>
            <a:ext cx="76200" cy="76200"/>
          </a:xfrm>
          <a:custGeom>
            <a:rect l="l" t="t" r="r" b="b"/>
            <a:pathLst>
              <a:path w="76200" h="76200">
                <a:moveTo>
                  <a:pt x="0" y="76200"/>
                </a:moveTo>
                <a:lnTo>
                  <a:pt x="76200" y="76200"/>
                </a:lnTo>
                <a:lnTo>
                  <a:pt x="76200" y="0"/>
                </a:lnTo>
                <a:lnTo>
                  <a:pt x="0" y="0"/>
                </a:lnTo>
                <a:lnTo>
                  <a:pt x="0" y="76200"/>
                </a:lnTo>
                <a:close/>
              </a:path>
            </a:pathLst>
          </a:custGeom>
          <a:solidFill>
            <a:srgbClr val="B1D234"/>
          </a:solidFill>
        </p:spPr>
        <p:txBody>
          <a:bodyPr wrap="square" lIns="0" tIns="0" rIns="0" bIns="0" rtlCol="0"/>
          <a:lstStyle/>
          <a:p/>
        </p:txBody>
      </p:sp>
      <p:sp>
        <p:nvSpPr>
          <p:cNvPr id="18" name="object 18"/>
          <p:cNvSpPr txBox="1"/>
          <p:nvPr/>
        </p:nvSpPr>
        <p:spPr>
          <a:xfrm>
            <a:off x="3120389" y="5494426"/>
            <a:ext cx="657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数量（家）</a:t>
            </a:r>
            <a:endParaRPr sz="1000">
              <a:latin typeface="微软雅黑"/>
              <a:cs typeface="微软雅黑"/>
            </a:endParaRPr>
          </a:p>
        </p:txBody>
      </p:sp>
      <p:sp>
        <p:nvSpPr>
          <p:cNvPr id="19" name="object 19"/>
          <p:cNvSpPr txBox="1"/>
          <p:nvPr/>
        </p:nvSpPr>
        <p:spPr>
          <a:xfrm>
            <a:off x="1193088" y="2500630"/>
            <a:ext cx="234188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大湾区上市文化企业城</a:t>
            </a:r>
            <a:r>
              <a:rPr sz="1400" b="1" spc="-15">
                <a:solidFill>
                  <a:srgbClr val="404040"/>
                </a:solidFill>
                <a:latin typeface="微软雅黑"/>
                <a:cs typeface="微软雅黑"/>
              </a:rPr>
              <a:t>市</a:t>
            </a:r>
            <a:r>
              <a:rPr sz="1400" b="1">
                <a:solidFill>
                  <a:srgbClr val="404040"/>
                </a:solidFill>
                <a:latin typeface="微软雅黑"/>
                <a:cs typeface="微软雅黑"/>
              </a:rPr>
              <a:t>分布</a:t>
            </a:r>
            <a:endParaRPr sz="1400">
              <a:latin typeface="微软雅黑"/>
              <a:cs typeface="微软雅黑"/>
            </a:endParaRPr>
          </a:p>
        </p:txBody>
      </p:sp>
      <p:sp>
        <p:nvSpPr>
          <p:cNvPr id="20" name="object 20"/>
          <p:cNvSpPr txBox="1"/>
          <p:nvPr/>
        </p:nvSpPr>
        <p:spPr>
          <a:xfrm>
            <a:off x="5207889" y="2500630"/>
            <a:ext cx="234188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大湾区上市文化企业类</a:t>
            </a:r>
            <a:r>
              <a:rPr sz="1400" b="1" spc="-15">
                <a:solidFill>
                  <a:srgbClr val="404040"/>
                </a:solidFill>
                <a:latin typeface="微软雅黑"/>
                <a:cs typeface="微软雅黑"/>
              </a:rPr>
              <a:t>型</a:t>
            </a:r>
            <a:r>
              <a:rPr sz="1400" b="1">
                <a:solidFill>
                  <a:srgbClr val="404040"/>
                </a:solidFill>
                <a:latin typeface="微软雅黑"/>
                <a:cs typeface="微软雅黑"/>
              </a:rPr>
              <a:t>分布</a:t>
            </a:r>
            <a:endParaRPr sz="1400">
              <a:latin typeface="微软雅黑"/>
              <a:cs typeface="微软雅黑"/>
            </a:endParaRPr>
          </a:p>
        </p:txBody>
      </p:sp>
      <p:sp>
        <p:nvSpPr>
          <p:cNvPr id="21" name="object 21"/>
          <p:cNvSpPr txBox="1"/>
          <p:nvPr/>
        </p:nvSpPr>
        <p:spPr>
          <a:xfrm>
            <a:off x="8624443" y="2500122"/>
            <a:ext cx="288036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大湾区上市文化企业上</a:t>
            </a:r>
            <a:r>
              <a:rPr sz="1400" b="1" spc="-15">
                <a:solidFill>
                  <a:srgbClr val="404040"/>
                </a:solidFill>
                <a:latin typeface="微软雅黑"/>
                <a:cs typeface="微软雅黑"/>
              </a:rPr>
              <a:t>市</a:t>
            </a:r>
            <a:r>
              <a:rPr sz="1400" b="1">
                <a:solidFill>
                  <a:srgbClr val="404040"/>
                </a:solidFill>
                <a:latin typeface="微软雅黑"/>
                <a:cs typeface="微软雅黑"/>
              </a:rPr>
              <a:t>交易</a:t>
            </a:r>
            <a:r>
              <a:rPr sz="1400" b="1" spc="-15">
                <a:solidFill>
                  <a:srgbClr val="404040"/>
                </a:solidFill>
                <a:latin typeface="微软雅黑"/>
                <a:cs typeface="微软雅黑"/>
              </a:rPr>
              <a:t>所</a:t>
            </a:r>
            <a:r>
              <a:rPr sz="1400" b="1">
                <a:solidFill>
                  <a:srgbClr val="404040"/>
                </a:solidFill>
                <a:latin typeface="微软雅黑"/>
                <a:cs typeface="微软雅黑"/>
              </a:rPr>
              <a:t>分布</a:t>
            </a:r>
            <a:endParaRPr sz="1400">
              <a:latin typeface="微软雅黑"/>
              <a:cs typeface="微软雅黑"/>
            </a:endParaRPr>
          </a:p>
        </p:txBody>
      </p:sp>
      <p:sp>
        <p:nvSpPr>
          <p:cNvPr id="22" name="object 22"/>
          <p:cNvSpPr/>
          <p:nvPr/>
        </p:nvSpPr>
        <p:spPr>
          <a:xfrm flipH="1">
            <a:off x="5392673" y="5507735"/>
            <a:ext cx="0" cy="227329"/>
          </a:xfrm>
          <a:custGeom>
            <a:rect l="l" t="t" r="r" b="b"/>
            <a:pathLst>
              <a:path h="227327">
                <a:moveTo>
                  <a:pt x="0" y="0"/>
                </a:moveTo>
                <a:lnTo>
                  <a:pt x="0" y="227075"/>
                </a:lnTo>
              </a:path>
            </a:pathLst>
          </a:custGeom>
          <a:ln w="74675">
            <a:solidFill>
              <a:srgbClr val="B1D234"/>
            </a:solidFill>
          </a:ln>
        </p:spPr>
        <p:txBody>
          <a:bodyPr wrap="square" lIns="0" tIns="0" rIns="0" bIns="0" rtlCol="0"/>
          <a:lstStyle/>
          <a:p/>
        </p:txBody>
      </p:sp>
      <p:sp>
        <p:nvSpPr>
          <p:cNvPr id="23" name="object 23"/>
          <p:cNvSpPr/>
          <p:nvPr/>
        </p:nvSpPr>
        <p:spPr>
          <a:xfrm>
            <a:off x="5355335" y="5143500"/>
            <a:ext cx="187960" cy="227329"/>
          </a:xfrm>
          <a:custGeom>
            <a:rect l="l" t="t" r="r" b="b"/>
            <a:pathLst>
              <a:path w="187960" h="227327">
                <a:moveTo>
                  <a:pt x="187451" y="0"/>
                </a:moveTo>
                <a:lnTo>
                  <a:pt x="0" y="0"/>
                </a:lnTo>
                <a:lnTo>
                  <a:pt x="0" y="227075"/>
                </a:lnTo>
                <a:lnTo>
                  <a:pt x="187451" y="227075"/>
                </a:lnTo>
                <a:lnTo>
                  <a:pt x="187451" y="0"/>
                </a:lnTo>
                <a:close/>
              </a:path>
            </a:pathLst>
          </a:custGeom>
          <a:solidFill>
            <a:srgbClr val="B1D234"/>
          </a:solidFill>
        </p:spPr>
        <p:txBody>
          <a:bodyPr wrap="square" lIns="0" tIns="0" rIns="0" bIns="0" rtlCol="0"/>
          <a:lstStyle/>
          <a:p/>
        </p:txBody>
      </p:sp>
      <p:sp>
        <p:nvSpPr>
          <p:cNvPr id="24" name="object 24"/>
          <p:cNvSpPr/>
          <p:nvPr/>
        </p:nvSpPr>
        <p:spPr>
          <a:xfrm>
            <a:off x="5355335" y="4779264"/>
            <a:ext cx="523240" cy="227329"/>
          </a:xfrm>
          <a:custGeom>
            <a:rect l="l" t="t" r="r" b="b"/>
            <a:pathLst>
              <a:path w="523239" h="227327">
                <a:moveTo>
                  <a:pt x="522731" y="0"/>
                </a:moveTo>
                <a:lnTo>
                  <a:pt x="0" y="0"/>
                </a:lnTo>
                <a:lnTo>
                  <a:pt x="0" y="227075"/>
                </a:lnTo>
                <a:lnTo>
                  <a:pt x="522731" y="227075"/>
                </a:lnTo>
                <a:lnTo>
                  <a:pt x="522731" y="0"/>
                </a:lnTo>
                <a:close/>
              </a:path>
            </a:pathLst>
          </a:custGeom>
          <a:solidFill>
            <a:srgbClr val="B1D234"/>
          </a:solidFill>
        </p:spPr>
        <p:txBody>
          <a:bodyPr wrap="square" lIns="0" tIns="0" rIns="0" bIns="0" rtlCol="0"/>
          <a:lstStyle/>
          <a:p/>
        </p:txBody>
      </p:sp>
      <p:sp>
        <p:nvSpPr>
          <p:cNvPr id="25" name="object 25"/>
          <p:cNvSpPr/>
          <p:nvPr/>
        </p:nvSpPr>
        <p:spPr>
          <a:xfrm>
            <a:off x="5355335" y="4415028"/>
            <a:ext cx="523240" cy="227329"/>
          </a:xfrm>
          <a:custGeom>
            <a:rect l="l" t="t" r="r" b="b"/>
            <a:pathLst>
              <a:path w="523239" h="227327">
                <a:moveTo>
                  <a:pt x="522731" y="0"/>
                </a:moveTo>
                <a:lnTo>
                  <a:pt x="0" y="0"/>
                </a:lnTo>
                <a:lnTo>
                  <a:pt x="0" y="227076"/>
                </a:lnTo>
                <a:lnTo>
                  <a:pt x="522731" y="227076"/>
                </a:lnTo>
                <a:lnTo>
                  <a:pt x="522731" y="0"/>
                </a:lnTo>
                <a:close/>
              </a:path>
            </a:pathLst>
          </a:custGeom>
          <a:solidFill>
            <a:srgbClr val="B1D234"/>
          </a:solidFill>
        </p:spPr>
        <p:txBody>
          <a:bodyPr wrap="square" lIns="0" tIns="0" rIns="0" bIns="0" rtlCol="0"/>
          <a:lstStyle/>
          <a:p/>
        </p:txBody>
      </p:sp>
      <p:sp>
        <p:nvSpPr>
          <p:cNvPr id="26" name="object 26"/>
          <p:cNvSpPr/>
          <p:nvPr/>
        </p:nvSpPr>
        <p:spPr>
          <a:xfrm>
            <a:off x="5355335" y="4050791"/>
            <a:ext cx="672465" cy="227329"/>
          </a:xfrm>
          <a:custGeom>
            <a:rect l="l" t="t" r="r" b="b"/>
            <a:pathLst>
              <a:path w="672464" h="227327">
                <a:moveTo>
                  <a:pt x="672084" y="0"/>
                </a:moveTo>
                <a:lnTo>
                  <a:pt x="0" y="0"/>
                </a:lnTo>
                <a:lnTo>
                  <a:pt x="0" y="227075"/>
                </a:lnTo>
                <a:lnTo>
                  <a:pt x="672084" y="227075"/>
                </a:lnTo>
                <a:lnTo>
                  <a:pt x="672084" y="0"/>
                </a:lnTo>
                <a:close/>
              </a:path>
            </a:pathLst>
          </a:custGeom>
          <a:solidFill>
            <a:srgbClr val="B1D234"/>
          </a:solidFill>
        </p:spPr>
        <p:txBody>
          <a:bodyPr wrap="square" lIns="0" tIns="0" rIns="0" bIns="0" rtlCol="0"/>
          <a:lstStyle/>
          <a:p/>
        </p:txBody>
      </p:sp>
      <p:sp>
        <p:nvSpPr>
          <p:cNvPr id="27" name="object 27"/>
          <p:cNvSpPr/>
          <p:nvPr/>
        </p:nvSpPr>
        <p:spPr>
          <a:xfrm>
            <a:off x="5355335" y="3686555"/>
            <a:ext cx="710565" cy="227329"/>
          </a:xfrm>
          <a:custGeom>
            <a:rect l="l" t="t" r="r" b="b"/>
            <a:pathLst>
              <a:path w="710564" h="227327">
                <a:moveTo>
                  <a:pt x="710184" y="0"/>
                </a:moveTo>
                <a:lnTo>
                  <a:pt x="0" y="0"/>
                </a:lnTo>
                <a:lnTo>
                  <a:pt x="0" y="227076"/>
                </a:lnTo>
                <a:lnTo>
                  <a:pt x="710184" y="227076"/>
                </a:lnTo>
                <a:lnTo>
                  <a:pt x="710184" y="0"/>
                </a:lnTo>
                <a:close/>
              </a:path>
            </a:pathLst>
          </a:custGeom>
          <a:solidFill>
            <a:srgbClr val="B1D234"/>
          </a:solidFill>
        </p:spPr>
        <p:txBody>
          <a:bodyPr wrap="square" lIns="0" tIns="0" rIns="0" bIns="0" rtlCol="0"/>
          <a:lstStyle/>
          <a:p/>
        </p:txBody>
      </p:sp>
      <p:sp>
        <p:nvSpPr>
          <p:cNvPr id="28" name="object 28"/>
          <p:cNvSpPr/>
          <p:nvPr/>
        </p:nvSpPr>
        <p:spPr>
          <a:xfrm>
            <a:off x="5355335" y="3322320"/>
            <a:ext cx="1120140" cy="227329"/>
          </a:xfrm>
          <a:custGeom>
            <a:rect l="l" t="t" r="r" b="b"/>
            <a:pathLst>
              <a:path w="1120139" h="227327">
                <a:moveTo>
                  <a:pt x="1120139" y="0"/>
                </a:moveTo>
                <a:lnTo>
                  <a:pt x="0" y="0"/>
                </a:lnTo>
                <a:lnTo>
                  <a:pt x="0" y="227075"/>
                </a:lnTo>
                <a:lnTo>
                  <a:pt x="1120139" y="227075"/>
                </a:lnTo>
                <a:lnTo>
                  <a:pt x="1120139" y="0"/>
                </a:lnTo>
                <a:close/>
              </a:path>
            </a:pathLst>
          </a:custGeom>
          <a:solidFill>
            <a:srgbClr val="B1D234"/>
          </a:solidFill>
        </p:spPr>
        <p:txBody>
          <a:bodyPr wrap="square" lIns="0" tIns="0" rIns="0" bIns="0" rtlCol="0"/>
          <a:lstStyle/>
          <a:p/>
        </p:txBody>
      </p:sp>
      <p:sp>
        <p:nvSpPr>
          <p:cNvPr id="29" name="object 29"/>
          <p:cNvSpPr/>
          <p:nvPr/>
        </p:nvSpPr>
        <p:spPr>
          <a:xfrm>
            <a:off x="5355335" y="2958083"/>
            <a:ext cx="2277110" cy="227329"/>
          </a:xfrm>
          <a:custGeom>
            <a:rect l="l" t="t" r="r" b="b"/>
            <a:pathLst>
              <a:path w="2277109" h="227328">
                <a:moveTo>
                  <a:pt x="2276856" y="0"/>
                </a:moveTo>
                <a:lnTo>
                  <a:pt x="0" y="0"/>
                </a:lnTo>
                <a:lnTo>
                  <a:pt x="0" y="227075"/>
                </a:lnTo>
                <a:lnTo>
                  <a:pt x="2276856" y="227075"/>
                </a:lnTo>
                <a:lnTo>
                  <a:pt x="2276856" y="0"/>
                </a:lnTo>
                <a:close/>
              </a:path>
            </a:pathLst>
          </a:custGeom>
          <a:solidFill>
            <a:srgbClr val="B1D234"/>
          </a:solidFill>
        </p:spPr>
        <p:txBody>
          <a:bodyPr wrap="square" lIns="0" tIns="0" rIns="0" bIns="0" rtlCol="0"/>
          <a:lstStyle/>
          <a:p/>
        </p:txBody>
      </p:sp>
      <p:sp>
        <p:nvSpPr>
          <p:cNvPr id="30" name="object 30"/>
          <p:cNvSpPr/>
          <p:nvPr/>
        </p:nvSpPr>
        <p:spPr>
          <a:xfrm flipH="1">
            <a:off x="5355335" y="2889504"/>
            <a:ext cx="0" cy="2914015"/>
          </a:xfrm>
          <a:custGeom>
            <a:rect l="l" t="t" r="r" b="b"/>
            <a:pathLst>
              <a:path h="2914015">
                <a:moveTo>
                  <a:pt x="0" y="2913888"/>
                </a:moveTo>
                <a:lnTo>
                  <a:pt x="0" y="0"/>
                </a:lnTo>
              </a:path>
            </a:pathLst>
          </a:custGeom>
          <a:ln w="3175">
            <a:solidFill>
              <a:srgbClr val="585858"/>
            </a:solidFill>
          </a:ln>
        </p:spPr>
        <p:txBody>
          <a:bodyPr wrap="square" lIns="0" tIns="0" rIns="0" bIns="0" rtlCol="0"/>
          <a:lstStyle/>
          <a:p/>
        </p:txBody>
      </p:sp>
      <p:sp>
        <p:nvSpPr>
          <p:cNvPr id="31" name="object 31"/>
          <p:cNvSpPr txBox="1"/>
          <p:nvPr/>
        </p:nvSpPr>
        <p:spPr>
          <a:xfrm>
            <a:off x="5494146" y="5534355"/>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a:t>
            </a:r>
            <a:endParaRPr sz="1000">
              <a:latin typeface="微软雅黑"/>
              <a:cs typeface="微软雅黑"/>
            </a:endParaRPr>
          </a:p>
        </p:txBody>
      </p:sp>
      <p:sp>
        <p:nvSpPr>
          <p:cNvPr id="32" name="object 32"/>
          <p:cNvSpPr txBox="1"/>
          <p:nvPr/>
        </p:nvSpPr>
        <p:spPr>
          <a:xfrm>
            <a:off x="5606288" y="5170170"/>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a:t>
            </a:r>
            <a:endParaRPr sz="1000">
              <a:latin typeface="微软雅黑"/>
              <a:cs typeface="微软雅黑"/>
            </a:endParaRPr>
          </a:p>
        </p:txBody>
      </p:sp>
      <p:sp>
        <p:nvSpPr>
          <p:cNvPr id="33" name="object 33"/>
          <p:cNvSpPr txBox="1"/>
          <p:nvPr/>
        </p:nvSpPr>
        <p:spPr>
          <a:xfrm>
            <a:off x="5941314" y="4805934"/>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14</a:t>
            </a:r>
            <a:endParaRPr sz="1000">
              <a:latin typeface="微软雅黑"/>
              <a:cs typeface="微软雅黑"/>
            </a:endParaRPr>
          </a:p>
        </p:txBody>
      </p:sp>
      <p:sp>
        <p:nvSpPr>
          <p:cNvPr id="34" name="object 34"/>
          <p:cNvSpPr txBox="1"/>
          <p:nvPr/>
        </p:nvSpPr>
        <p:spPr>
          <a:xfrm>
            <a:off x="5941314" y="4441697"/>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14</a:t>
            </a:r>
            <a:endParaRPr sz="1000">
              <a:latin typeface="微软雅黑"/>
              <a:cs typeface="微软雅黑"/>
            </a:endParaRPr>
          </a:p>
        </p:txBody>
      </p:sp>
      <p:sp>
        <p:nvSpPr>
          <p:cNvPr id="35" name="object 35"/>
          <p:cNvSpPr txBox="1"/>
          <p:nvPr/>
        </p:nvSpPr>
        <p:spPr>
          <a:xfrm>
            <a:off x="6090665" y="4077461"/>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18</a:t>
            </a:r>
            <a:endParaRPr sz="1000">
              <a:latin typeface="微软雅黑"/>
              <a:cs typeface="微软雅黑"/>
            </a:endParaRPr>
          </a:p>
        </p:txBody>
      </p:sp>
      <p:sp>
        <p:nvSpPr>
          <p:cNvPr id="36" name="object 36"/>
          <p:cNvSpPr txBox="1"/>
          <p:nvPr/>
        </p:nvSpPr>
        <p:spPr>
          <a:xfrm>
            <a:off x="6128130" y="3713226"/>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19</a:t>
            </a:r>
            <a:endParaRPr sz="1000">
              <a:latin typeface="微软雅黑"/>
              <a:cs typeface="微软雅黑"/>
            </a:endParaRPr>
          </a:p>
        </p:txBody>
      </p:sp>
      <p:sp>
        <p:nvSpPr>
          <p:cNvPr id="37" name="object 37"/>
          <p:cNvSpPr txBox="1"/>
          <p:nvPr/>
        </p:nvSpPr>
        <p:spPr>
          <a:xfrm>
            <a:off x="6538721" y="3348990"/>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30</a:t>
            </a:r>
            <a:endParaRPr sz="1000">
              <a:latin typeface="微软雅黑"/>
              <a:cs typeface="微软雅黑"/>
            </a:endParaRPr>
          </a:p>
        </p:txBody>
      </p:sp>
      <p:sp>
        <p:nvSpPr>
          <p:cNvPr id="38" name="object 38"/>
          <p:cNvSpPr txBox="1"/>
          <p:nvPr/>
        </p:nvSpPr>
        <p:spPr>
          <a:xfrm>
            <a:off x="7695945" y="2984754"/>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61</a:t>
            </a:r>
            <a:endParaRPr sz="1000">
              <a:latin typeface="微软雅黑"/>
              <a:cs typeface="微软雅黑"/>
            </a:endParaRPr>
          </a:p>
        </p:txBody>
      </p:sp>
      <p:sp>
        <p:nvSpPr>
          <p:cNvPr id="39" name="object 39"/>
          <p:cNvSpPr txBox="1"/>
          <p:nvPr/>
        </p:nvSpPr>
        <p:spPr>
          <a:xfrm>
            <a:off x="4834254" y="5524296"/>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元宇宙</a:t>
            </a:r>
            <a:endParaRPr sz="1000">
              <a:latin typeface="微软雅黑"/>
              <a:cs typeface="微软雅黑"/>
            </a:endParaRPr>
          </a:p>
        </p:txBody>
      </p:sp>
      <p:sp>
        <p:nvSpPr>
          <p:cNvPr id="40" name="object 40"/>
          <p:cNvSpPr txBox="1"/>
          <p:nvPr/>
        </p:nvSpPr>
        <p:spPr>
          <a:xfrm>
            <a:off x="4908930" y="5159121"/>
            <a:ext cx="330835" cy="177800"/>
          </a:xfrm>
          <a:prstGeom prst="rect">
            <a:avLst/>
          </a:prstGeom>
        </p:spPr>
        <p:txBody>
          <a:bodyPr vert="horz" wrap="square" lIns="0" tIns="12065" rIns="0" bIns="0" rtlCol="0">
            <a:spAutoFit/>
          </a:bodyPr>
          <a:lstStyle/>
          <a:p>
            <a:pPr marL="12700">
              <a:lnSpc>
                <a:spcPct val="100000"/>
              </a:lnSpc>
              <a:spcBef>
                <a:spcPts val="95"/>
              </a:spcBef>
            </a:pPr>
            <a:r>
              <a:rPr sz="1000">
                <a:solidFill>
                  <a:srgbClr val="585858"/>
                </a:solidFill>
                <a:latin typeface="微软雅黑"/>
                <a:cs typeface="微软雅黑"/>
              </a:rPr>
              <a:t>A</a:t>
            </a:r>
            <a:r>
              <a:rPr sz="1000" spc="-10">
                <a:solidFill>
                  <a:srgbClr val="585858"/>
                </a:solidFill>
                <a:latin typeface="微软雅黑"/>
                <a:cs typeface="微软雅黑"/>
              </a:rPr>
              <a:t>I</a:t>
            </a:r>
            <a:r>
              <a:rPr sz="1000" spc="-5">
                <a:solidFill>
                  <a:srgbClr val="585858"/>
                </a:solidFill>
                <a:latin typeface="微软雅黑"/>
                <a:cs typeface="微软雅黑"/>
              </a:rPr>
              <a:t>GC</a:t>
            </a:r>
            <a:endParaRPr sz="1000">
              <a:latin typeface="微软雅黑"/>
              <a:cs typeface="微软雅黑"/>
            </a:endParaRPr>
          </a:p>
        </p:txBody>
      </p:sp>
      <p:sp>
        <p:nvSpPr>
          <p:cNvPr id="41" name="object 41"/>
          <p:cNvSpPr txBox="1"/>
          <p:nvPr/>
        </p:nvSpPr>
        <p:spPr>
          <a:xfrm>
            <a:off x="4454778" y="4795773"/>
            <a:ext cx="784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其他文娱服务</a:t>
            </a:r>
            <a:endParaRPr sz="1000">
              <a:latin typeface="微软雅黑"/>
              <a:cs typeface="微软雅黑"/>
            </a:endParaRPr>
          </a:p>
        </p:txBody>
      </p:sp>
      <p:sp>
        <p:nvSpPr>
          <p:cNvPr id="42" name="object 42"/>
          <p:cNvSpPr txBox="1"/>
          <p:nvPr/>
        </p:nvSpPr>
        <p:spPr>
          <a:xfrm>
            <a:off x="4708016" y="4431538"/>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线下生活</a:t>
            </a:r>
            <a:endParaRPr sz="1000">
              <a:latin typeface="微软雅黑"/>
              <a:cs typeface="微软雅黑"/>
            </a:endParaRPr>
          </a:p>
        </p:txBody>
      </p:sp>
      <p:sp>
        <p:nvSpPr>
          <p:cNvPr id="43" name="object 43"/>
          <p:cNvSpPr txBox="1"/>
          <p:nvPr/>
        </p:nvSpPr>
        <p:spPr>
          <a:xfrm>
            <a:off x="4708016" y="4067302"/>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文化消费</a:t>
            </a:r>
            <a:endParaRPr sz="1000">
              <a:latin typeface="微软雅黑"/>
              <a:cs typeface="微软雅黑"/>
            </a:endParaRPr>
          </a:p>
        </p:txBody>
      </p:sp>
      <p:sp>
        <p:nvSpPr>
          <p:cNvPr id="44" name="object 44"/>
          <p:cNvSpPr txBox="1"/>
          <p:nvPr/>
        </p:nvSpPr>
        <p:spPr>
          <a:xfrm>
            <a:off x="4961635" y="3702507"/>
            <a:ext cx="27876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游戏</a:t>
            </a:r>
            <a:endParaRPr sz="1000">
              <a:latin typeface="微软雅黑"/>
              <a:cs typeface="微软雅黑"/>
            </a:endParaRPr>
          </a:p>
        </p:txBody>
      </p:sp>
      <p:sp>
        <p:nvSpPr>
          <p:cNvPr id="45" name="object 45"/>
          <p:cNvSpPr txBox="1"/>
          <p:nvPr/>
        </p:nvSpPr>
        <p:spPr>
          <a:xfrm>
            <a:off x="4708016" y="333857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文娱传媒</a:t>
            </a:r>
            <a:endParaRPr sz="1000">
              <a:latin typeface="微软雅黑"/>
              <a:cs typeface="微软雅黑"/>
            </a:endParaRPr>
          </a:p>
        </p:txBody>
      </p:sp>
      <p:sp>
        <p:nvSpPr>
          <p:cNvPr id="46" name="object 46"/>
          <p:cNvSpPr txBox="1"/>
          <p:nvPr/>
        </p:nvSpPr>
        <p:spPr>
          <a:xfrm>
            <a:off x="4708016" y="2974339"/>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先进制造</a:t>
            </a:r>
            <a:endParaRPr sz="1000">
              <a:latin typeface="微软雅黑"/>
              <a:cs typeface="微软雅黑"/>
            </a:endParaRPr>
          </a:p>
        </p:txBody>
      </p:sp>
      <p:sp>
        <p:nvSpPr>
          <p:cNvPr id="47" name="object 47"/>
          <p:cNvSpPr/>
          <p:nvPr/>
        </p:nvSpPr>
        <p:spPr>
          <a:xfrm>
            <a:off x="7142988" y="5553455"/>
            <a:ext cx="74930" cy="76200"/>
          </a:xfrm>
          <a:custGeom>
            <a:rect l="l" t="t" r="r" b="b"/>
            <a:pathLst>
              <a:path w="74929" h="76200">
                <a:moveTo>
                  <a:pt x="0" y="76200"/>
                </a:moveTo>
                <a:lnTo>
                  <a:pt x="74675" y="76200"/>
                </a:lnTo>
                <a:lnTo>
                  <a:pt x="74675" y="0"/>
                </a:lnTo>
                <a:lnTo>
                  <a:pt x="0" y="0"/>
                </a:lnTo>
                <a:lnTo>
                  <a:pt x="0" y="76200"/>
                </a:lnTo>
                <a:close/>
              </a:path>
            </a:pathLst>
          </a:custGeom>
          <a:solidFill>
            <a:srgbClr val="B1D234"/>
          </a:solidFill>
        </p:spPr>
        <p:txBody>
          <a:bodyPr wrap="square" lIns="0" tIns="0" rIns="0" bIns="0" rtlCol="0"/>
          <a:lstStyle/>
          <a:p/>
        </p:txBody>
      </p:sp>
      <p:sp>
        <p:nvSpPr>
          <p:cNvPr id="48" name="object 48"/>
          <p:cNvSpPr txBox="1"/>
          <p:nvPr/>
        </p:nvSpPr>
        <p:spPr>
          <a:xfrm>
            <a:off x="7239127" y="5494121"/>
            <a:ext cx="657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数量（家）</a:t>
            </a:r>
            <a:endParaRPr sz="1000">
              <a:latin typeface="微软雅黑"/>
              <a:cs typeface="微软雅黑"/>
            </a:endParaRPr>
          </a:p>
        </p:txBody>
      </p:sp>
      <p:sp>
        <p:nvSpPr>
          <p:cNvPr id="49" name="object 49"/>
          <p:cNvSpPr/>
          <p:nvPr/>
        </p:nvSpPr>
        <p:spPr>
          <a:xfrm>
            <a:off x="8813292" y="5417820"/>
            <a:ext cx="90170" cy="303530"/>
          </a:xfrm>
          <a:custGeom>
            <a:rect l="l" t="t" r="r" b="b"/>
            <a:pathLst>
              <a:path w="90170" h="303529">
                <a:moveTo>
                  <a:pt x="89915" y="0"/>
                </a:moveTo>
                <a:lnTo>
                  <a:pt x="0" y="0"/>
                </a:lnTo>
                <a:lnTo>
                  <a:pt x="0" y="303275"/>
                </a:lnTo>
                <a:lnTo>
                  <a:pt x="89915" y="303275"/>
                </a:lnTo>
                <a:lnTo>
                  <a:pt x="89915" y="0"/>
                </a:lnTo>
                <a:close/>
              </a:path>
            </a:pathLst>
          </a:custGeom>
          <a:solidFill>
            <a:srgbClr val="B1D234"/>
          </a:solidFill>
        </p:spPr>
        <p:txBody>
          <a:bodyPr wrap="square" lIns="0" tIns="0" rIns="0" bIns="0" rtlCol="0"/>
          <a:lstStyle/>
          <a:p/>
        </p:txBody>
      </p:sp>
      <p:sp>
        <p:nvSpPr>
          <p:cNvPr id="50" name="object 50"/>
          <p:cNvSpPr/>
          <p:nvPr/>
        </p:nvSpPr>
        <p:spPr>
          <a:xfrm>
            <a:off x="8813292" y="4931664"/>
            <a:ext cx="149860" cy="303530"/>
          </a:xfrm>
          <a:custGeom>
            <a:rect l="l" t="t" r="r" b="b"/>
            <a:pathLst>
              <a:path w="149859" h="303529">
                <a:moveTo>
                  <a:pt x="149351" y="0"/>
                </a:moveTo>
                <a:lnTo>
                  <a:pt x="0" y="0"/>
                </a:lnTo>
                <a:lnTo>
                  <a:pt x="0" y="303276"/>
                </a:lnTo>
                <a:lnTo>
                  <a:pt x="149351" y="303276"/>
                </a:lnTo>
                <a:lnTo>
                  <a:pt x="149351" y="0"/>
                </a:lnTo>
                <a:close/>
              </a:path>
            </a:pathLst>
          </a:custGeom>
          <a:solidFill>
            <a:srgbClr val="B1D234"/>
          </a:solidFill>
        </p:spPr>
        <p:txBody>
          <a:bodyPr wrap="square" lIns="0" tIns="0" rIns="0" bIns="0" rtlCol="0"/>
          <a:lstStyle/>
          <a:p/>
        </p:txBody>
      </p:sp>
      <p:sp>
        <p:nvSpPr>
          <p:cNvPr id="51" name="object 51"/>
          <p:cNvSpPr/>
          <p:nvPr/>
        </p:nvSpPr>
        <p:spPr>
          <a:xfrm>
            <a:off x="8813292" y="4445508"/>
            <a:ext cx="178435" cy="304800"/>
          </a:xfrm>
          <a:custGeom>
            <a:rect l="l" t="t" r="r" b="b"/>
            <a:pathLst>
              <a:path w="178434" h="304800">
                <a:moveTo>
                  <a:pt x="178307" y="0"/>
                </a:moveTo>
                <a:lnTo>
                  <a:pt x="0" y="0"/>
                </a:lnTo>
                <a:lnTo>
                  <a:pt x="0" y="304800"/>
                </a:lnTo>
                <a:lnTo>
                  <a:pt x="178307" y="304800"/>
                </a:lnTo>
                <a:lnTo>
                  <a:pt x="178307" y="0"/>
                </a:lnTo>
                <a:close/>
              </a:path>
            </a:pathLst>
          </a:custGeom>
          <a:solidFill>
            <a:srgbClr val="B1D234"/>
          </a:solidFill>
        </p:spPr>
        <p:txBody>
          <a:bodyPr wrap="square" lIns="0" tIns="0" rIns="0" bIns="0" rtlCol="0"/>
          <a:lstStyle/>
          <a:p/>
        </p:txBody>
      </p:sp>
      <p:sp>
        <p:nvSpPr>
          <p:cNvPr id="52" name="object 52"/>
          <p:cNvSpPr/>
          <p:nvPr/>
        </p:nvSpPr>
        <p:spPr>
          <a:xfrm>
            <a:off x="8813292" y="3960876"/>
            <a:ext cx="416559" cy="303530"/>
          </a:xfrm>
          <a:custGeom>
            <a:rect l="l" t="t" r="r" b="b"/>
            <a:pathLst>
              <a:path w="416559" h="303529">
                <a:moveTo>
                  <a:pt x="416051" y="0"/>
                </a:moveTo>
                <a:lnTo>
                  <a:pt x="0" y="0"/>
                </a:lnTo>
                <a:lnTo>
                  <a:pt x="0" y="303275"/>
                </a:lnTo>
                <a:lnTo>
                  <a:pt x="416051" y="303275"/>
                </a:lnTo>
                <a:lnTo>
                  <a:pt x="416051" y="0"/>
                </a:lnTo>
                <a:close/>
              </a:path>
            </a:pathLst>
          </a:custGeom>
          <a:solidFill>
            <a:srgbClr val="B1D234"/>
          </a:solidFill>
        </p:spPr>
        <p:txBody>
          <a:bodyPr wrap="square" lIns="0" tIns="0" rIns="0" bIns="0" rtlCol="0"/>
          <a:lstStyle/>
          <a:p/>
        </p:txBody>
      </p:sp>
      <p:sp>
        <p:nvSpPr>
          <p:cNvPr id="53" name="object 53"/>
          <p:cNvSpPr/>
          <p:nvPr/>
        </p:nvSpPr>
        <p:spPr>
          <a:xfrm>
            <a:off x="8813292" y="3474720"/>
            <a:ext cx="1511935" cy="303530"/>
          </a:xfrm>
          <a:custGeom>
            <a:rect l="l" t="t" r="r" b="b"/>
            <a:pathLst>
              <a:path w="1511934" h="303529">
                <a:moveTo>
                  <a:pt x="1511807" y="0"/>
                </a:moveTo>
                <a:lnTo>
                  <a:pt x="0" y="0"/>
                </a:lnTo>
                <a:lnTo>
                  <a:pt x="0" y="303275"/>
                </a:lnTo>
                <a:lnTo>
                  <a:pt x="1511807" y="303275"/>
                </a:lnTo>
                <a:lnTo>
                  <a:pt x="1511807" y="0"/>
                </a:lnTo>
                <a:close/>
              </a:path>
            </a:pathLst>
          </a:custGeom>
          <a:solidFill>
            <a:srgbClr val="B1D234"/>
          </a:solidFill>
        </p:spPr>
        <p:txBody>
          <a:bodyPr wrap="square" lIns="0" tIns="0" rIns="0" bIns="0" rtlCol="0"/>
          <a:lstStyle/>
          <a:p/>
        </p:txBody>
      </p:sp>
      <p:sp>
        <p:nvSpPr>
          <p:cNvPr id="54" name="object 54"/>
          <p:cNvSpPr/>
          <p:nvPr/>
        </p:nvSpPr>
        <p:spPr>
          <a:xfrm>
            <a:off x="8813292" y="2990088"/>
            <a:ext cx="2490470" cy="303530"/>
          </a:xfrm>
          <a:custGeom>
            <a:rect l="l" t="t" r="r" b="b"/>
            <a:pathLst>
              <a:path w="2490470" h="303529">
                <a:moveTo>
                  <a:pt x="2490215" y="0"/>
                </a:moveTo>
                <a:lnTo>
                  <a:pt x="0" y="0"/>
                </a:lnTo>
                <a:lnTo>
                  <a:pt x="0" y="303275"/>
                </a:lnTo>
                <a:lnTo>
                  <a:pt x="2490215" y="303275"/>
                </a:lnTo>
                <a:lnTo>
                  <a:pt x="2490215" y="0"/>
                </a:lnTo>
                <a:close/>
              </a:path>
            </a:pathLst>
          </a:custGeom>
          <a:solidFill>
            <a:srgbClr val="B1D234"/>
          </a:solidFill>
        </p:spPr>
        <p:txBody>
          <a:bodyPr wrap="square" lIns="0" tIns="0" rIns="0" bIns="0" rtlCol="0"/>
          <a:lstStyle/>
          <a:p/>
        </p:txBody>
      </p:sp>
      <p:sp>
        <p:nvSpPr>
          <p:cNvPr id="55" name="object 55"/>
          <p:cNvSpPr/>
          <p:nvPr/>
        </p:nvSpPr>
        <p:spPr>
          <a:xfrm flipH="1">
            <a:off x="8813292" y="2898648"/>
            <a:ext cx="0" cy="2912745"/>
          </a:xfrm>
          <a:custGeom>
            <a:rect l="l" t="t" r="r" b="b"/>
            <a:pathLst>
              <a:path h="2912745">
                <a:moveTo>
                  <a:pt x="0" y="2912364"/>
                </a:moveTo>
                <a:lnTo>
                  <a:pt x="0" y="0"/>
                </a:lnTo>
              </a:path>
            </a:pathLst>
          </a:custGeom>
          <a:ln w="3175">
            <a:solidFill>
              <a:srgbClr val="585858"/>
            </a:solidFill>
          </a:ln>
        </p:spPr>
        <p:txBody>
          <a:bodyPr wrap="square" lIns="0" tIns="0" rIns="0" bIns="0" rtlCol="0"/>
          <a:lstStyle/>
          <a:p/>
        </p:txBody>
      </p:sp>
      <p:sp>
        <p:nvSpPr>
          <p:cNvPr id="56" name="object 56"/>
          <p:cNvSpPr txBox="1"/>
          <p:nvPr/>
        </p:nvSpPr>
        <p:spPr>
          <a:xfrm>
            <a:off x="8967596" y="5481929"/>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a:t>
            </a:r>
            <a:endParaRPr sz="1000">
              <a:latin typeface="微软雅黑"/>
              <a:cs typeface="微软雅黑"/>
            </a:endParaRPr>
          </a:p>
        </p:txBody>
      </p:sp>
      <p:sp>
        <p:nvSpPr>
          <p:cNvPr id="57" name="object 57"/>
          <p:cNvSpPr txBox="1"/>
          <p:nvPr/>
        </p:nvSpPr>
        <p:spPr>
          <a:xfrm>
            <a:off x="9026779" y="4996434"/>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a:t>
            </a:r>
            <a:endParaRPr sz="1000">
              <a:latin typeface="微软雅黑"/>
              <a:cs typeface="微软雅黑"/>
            </a:endParaRPr>
          </a:p>
        </p:txBody>
      </p:sp>
      <p:sp>
        <p:nvSpPr>
          <p:cNvPr id="58" name="object 58"/>
          <p:cNvSpPr txBox="1"/>
          <p:nvPr/>
        </p:nvSpPr>
        <p:spPr>
          <a:xfrm>
            <a:off x="9056623" y="4510785"/>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6</a:t>
            </a:r>
            <a:endParaRPr sz="1000">
              <a:latin typeface="微软雅黑"/>
              <a:cs typeface="微软雅黑"/>
            </a:endParaRPr>
          </a:p>
        </p:txBody>
      </p:sp>
      <p:sp>
        <p:nvSpPr>
          <p:cNvPr id="59" name="object 59"/>
          <p:cNvSpPr txBox="1"/>
          <p:nvPr/>
        </p:nvSpPr>
        <p:spPr>
          <a:xfrm>
            <a:off x="9292843" y="4025265"/>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14</a:t>
            </a:r>
            <a:endParaRPr sz="1000">
              <a:latin typeface="微软雅黑"/>
              <a:cs typeface="微软雅黑"/>
            </a:endParaRPr>
          </a:p>
        </p:txBody>
      </p:sp>
      <p:sp>
        <p:nvSpPr>
          <p:cNvPr id="60" name="object 60"/>
          <p:cNvSpPr txBox="1"/>
          <p:nvPr/>
        </p:nvSpPr>
        <p:spPr>
          <a:xfrm>
            <a:off x="10389869" y="3539744"/>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51</a:t>
            </a:r>
            <a:endParaRPr sz="1000">
              <a:latin typeface="微软雅黑"/>
              <a:cs typeface="微软雅黑"/>
            </a:endParaRPr>
          </a:p>
        </p:txBody>
      </p:sp>
      <p:sp>
        <p:nvSpPr>
          <p:cNvPr id="61" name="object 61"/>
          <p:cNvSpPr txBox="1"/>
          <p:nvPr/>
        </p:nvSpPr>
        <p:spPr>
          <a:xfrm>
            <a:off x="11368278" y="3054223"/>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84</a:t>
            </a:r>
            <a:endParaRPr sz="1000">
              <a:latin typeface="微软雅黑"/>
              <a:cs typeface="微软雅黑"/>
            </a:endParaRPr>
          </a:p>
        </p:txBody>
      </p:sp>
      <p:sp>
        <p:nvSpPr>
          <p:cNvPr id="62" name="object 62"/>
          <p:cNvSpPr txBox="1"/>
          <p:nvPr/>
        </p:nvSpPr>
        <p:spPr>
          <a:xfrm>
            <a:off x="8292845" y="5471871"/>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纽交所</a:t>
            </a:r>
            <a:endParaRPr sz="1000">
              <a:latin typeface="微软雅黑"/>
              <a:cs typeface="微软雅黑"/>
            </a:endParaRPr>
          </a:p>
        </p:txBody>
      </p:sp>
      <p:sp>
        <p:nvSpPr>
          <p:cNvPr id="63" name="object 63"/>
          <p:cNvSpPr txBox="1"/>
          <p:nvPr/>
        </p:nvSpPr>
        <p:spPr>
          <a:xfrm>
            <a:off x="8292845" y="4986273"/>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北交所</a:t>
            </a:r>
            <a:endParaRPr sz="1000">
              <a:latin typeface="微软雅黑"/>
              <a:cs typeface="微软雅黑"/>
            </a:endParaRPr>
          </a:p>
        </p:txBody>
      </p:sp>
      <p:sp>
        <p:nvSpPr>
          <p:cNvPr id="64" name="object 64"/>
          <p:cNvSpPr txBox="1"/>
          <p:nvPr/>
        </p:nvSpPr>
        <p:spPr>
          <a:xfrm>
            <a:off x="8292845" y="4325264"/>
            <a:ext cx="405130" cy="462280"/>
          </a:xfrm>
          <a:prstGeom prst="rect">
            <a:avLst/>
          </a:prstGeom>
        </p:spPr>
        <p:txBody>
          <a:bodyPr vert="horz" wrap="square" lIns="0" tIns="12700" rIns="0" bIns="0" rtlCol="0">
            <a:spAutoFit/>
          </a:bodyPr>
          <a:lstStyle/>
          <a:p>
            <a:pPr marL="139065" marR="5080" indent="-127000">
              <a:lnSpc>
                <a:spcPct val="143200"/>
              </a:lnSpc>
              <a:spcBef>
                <a:spcPts val="100"/>
              </a:spcBef>
            </a:pPr>
            <a:r>
              <a:rPr sz="1000" spc="-5">
                <a:solidFill>
                  <a:srgbClr val="585858"/>
                </a:solidFill>
                <a:latin typeface="微软雅黑"/>
                <a:cs typeface="微软雅黑"/>
              </a:rPr>
              <a:t>纳斯达 克</a:t>
            </a:r>
            <a:endParaRPr sz="1000">
              <a:latin typeface="微软雅黑"/>
              <a:cs typeface="微软雅黑"/>
            </a:endParaRPr>
          </a:p>
        </p:txBody>
      </p:sp>
      <p:sp>
        <p:nvSpPr>
          <p:cNvPr id="65" name="object 65"/>
          <p:cNvSpPr txBox="1"/>
          <p:nvPr/>
        </p:nvSpPr>
        <p:spPr>
          <a:xfrm>
            <a:off x="8292845" y="4015232"/>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上交所</a:t>
            </a:r>
            <a:endParaRPr sz="1000">
              <a:latin typeface="微软雅黑"/>
              <a:cs typeface="微软雅黑"/>
            </a:endParaRPr>
          </a:p>
        </p:txBody>
      </p:sp>
      <p:sp>
        <p:nvSpPr>
          <p:cNvPr id="66" name="object 66"/>
          <p:cNvSpPr txBox="1"/>
          <p:nvPr/>
        </p:nvSpPr>
        <p:spPr>
          <a:xfrm>
            <a:off x="8292845" y="3529710"/>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港交所</a:t>
            </a:r>
            <a:endParaRPr sz="1000">
              <a:latin typeface="微软雅黑"/>
              <a:cs typeface="微软雅黑"/>
            </a:endParaRPr>
          </a:p>
        </p:txBody>
      </p:sp>
      <p:sp>
        <p:nvSpPr>
          <p:cNvPr id="67" name="object 67"/>
          <p:cNvSpPr txBox="1"/>
          <p:nvPr/>
        </p:nvSpPr>
        <p:spPr>
          <a:xfrm>
            <a:off x="8292845" y="3044189"/>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深交所</a:t>
            </a:r>
            <a:endParaRPr sz="1000">
              <a:latin typeface="微软雅黑"/>
              <a:cs typeface="微软雅黑"/>
            </a:endParaRPr>
          </a:p>
        </p:txBody>
      </p:sp>
      <p:sp>
        <p:nvSpPr>
          <p:cNvPr id="68" name="object 68"/>
          <p:cNvSpPr/>
          <p:nvPr/>
        </p:nvSpPr>
        <p:spPr>
          <a:xfrm>
            <a:off x="10696956" y="5553455"/>
            <a:ext cx="74930" cy="76200"/>
          </a:xfrm>
          <a:custGeom>
            <a:rect l="l" t="t" r="r" b="b"/>
            <a:pathLst>
              <a:path w="74929" h="76200">
                <a:moveTo>
                  <a:pt x="0" y="76200"/>
                </a:moveTo>
                <a:lnTo>
                  <a:pt x="74675" y="76200"/>
                </a:lnTo>
                <a:lnTo>
                  <a:pt x="74675" y="0"/>
                </a:lnTo>
                <a:lnTo>
                  <a:pt x="0" y="0"/>
                </a:lnTo>
                <a:lnTo>
                  <a:pt x="0" y="76200"/>
                </a:lnTo>
                <a:close/>
              </a:path>
            </a:pathLst>
          </a:custGeom>
          <a:solidFill>
            <a:srgbClr val="B1D234"/>
          </a:solidFill>
        </p:spPr>
        <p:txBody>
          <a:bodyPr wrap="square" lIns="0" tIns="0" rIns="0" bIns="0" rtlCol="0"/>
          <a:lstStyle/>
          <a:p/>
        </p:txBody>
      </p:sp>
      <p:sp>
        <p:nvSpPr>
          <p:cNvPr id="69" name="object 69"/>
          <p:cNvSpPr txBox="1"/>
          <p:nvPr/>
        </p:nvSpPr>
        <p:spPr>
          <a:xfrm>
            <a:off x="10793348" y="5494426"/>
            <a:ext cx="657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数量（家）</a:t>
            </a:r>
            <a:endParaRPr sz="1000">
              <a:latin typeface="微软雅黑"/>
              <a:cs typeface="微软雅黑"/>
            </a:endParaRPr>
          </a:p>
        </p:txBody>
      </p:sp>
      <p:sp>
        <p:nvSpPr>
          <p:cNvPr id="70" name="object 70"/>
          <p:cNvSpPr txBox="1"/>
          <p:nvPr/>
        </p:nvSpPr>
        <p:spPr>
          <a:xfrm>
            <a:off x="523748" y="6390583"/>
            <a:ext cx="3085465"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来源：上市相关数据源自</a:t>
            </a:r>
            <a:r>
              <a:rPr sz="700" spc="-10">
                <a:solidFill>
                  <a:srgbClr val="7E7E7E"/>
                </a:solidFill>
                <a:latin typeface="微软雅黑"/>
                <a:cs typeface="微软雅黑"/>
              </a:rPr>
              <a:t>IT</a:t>
            </a:r>
            <a:r>
              <a:rPr sz="700" spc="-5">
                <a:solidFill>
                  <a:srgbClr val="7E7E7E"/>
                </a:solidFill>
                <a:latin typeface="微软雅黑"/>
                <a:cs typeface="微软雅黑"/>
              </a:rPr>
              <a:t>桔子以及</a:t>
            </a:r>
            <a:r>
              <a:rPr sz="700">
                <a:solidFill>
                  <a:srgbClr val="7E7E7E"/>
                </a:solidFill>
                <a:latin typeface="微软雅黑"/>
                <a:cs typeface="微软雅黑"/>
              </a:rPr>
              <a:t>Wind</a:t>
            </a:r>
            <a:r>
              <a:rPr sz="700" spc="5">
                <a:solidFill>
                  <a:srgbClr val="7E7E7E"/>
                </a:solidFill>
                <a:latin typeface="微软雅黑"/>
                <a:cs typeface="微软雅黑"/>
              </a:rPr>
              <a:t>资</a:t>
            </a:r>
            <a:r>
              <a:rPr sz="700" spc="-5">
                <a:solidFill>
                  <a:srgbClr val="7E7E7E"/>
                </a:solidFill>
                <a:latin typeface="微软雅黑"/>
                <a:cs typeface="微软雅黑"/>
              </a:rPr>
              <a:t>讯相</a:t>
            </a:r>
            <a:r>
              <a:rPr sz="700" spc="5">
                <a:solidFill>
                  <a:srgbClr val="7E7E7E"/>
                </a:solidFill>
                <a:latin typeface="微软雅黑"/>
                <a:cs typeface="微软雅黑"/>
              </a:rPr>
              <a:t>关</a:t>
            </a:r>
            <a:r>
              <a:rPr sz="700" spc="-5">
                <a:solidFill>
                  <a:srgbClr val="7E7E7E"/>
                </a:solidFill>
                <a:latin typeface="微软雅黑"/>
                <a:cs typeface="微软雅黑"/>
              </a:rPr>
              <a:t>数据</a:t>
            </a:r>
            <a:r>
              <a:rPr sz="700" spc="5">
                <a:solidFill>
                  <a:srgbClr val="7E7E7E"/>
                </a:solidFill>
                <a:latin typeface="微软雅黑"/>
                <a:cs typeface="微软雅黑"/>
              </a:rPr>
              <a:t>的</a:t>
            </a:r>
            <a:r>
              <a:rPr sz="700" spc="-5">
                <a:solidFill>
                  <a:srgbClr val="7E7E7E"/>
                </a:solidFill>
                <a:latin typeface="微软雅黑"/>
                <a:cs typeface="微软雅黑"/>
              </a:rPr>
              <a:t>搜索</a:t>
            </a:r>
            <a:r>
              <a:rPr sz="700" spc="5">
                <a:solidFill>
                  <a:srgbClr val="7E7E7E"/>
                </a:solidFill>
                <a:latin typeface="微软雅黑"/>
                <a:cs typeface="微软雅黑"/>
              </a:rPr>
              <a:t>、</a:t>
            </a:r>
            <a:r>
              <a:rPr sz="700" spc="-5">
                <a:solidFill>
                  <a:srgbClr val="7E7E7E"/>
                </a:solidFill>
                <a:latin typeface="微软雅黑"/>
                <a:cs typeface="微软雅黑"/>
              </a:rPr>
              <a:t>甄别</a:t>
            </a:r>
            <a:r>
              <a:rPr sz="700" spc="5">
                <a:solidFill>
                  <a:srgbClr val="7E7E7E"/>
                </a:solidFill>
                <a:latin typeface="微软雅黑"/>
                <a:cs typeface="微软雅黑"/>
              </a:rPr>
              <a:t>、</a:t>
            </a:r>
            <a:r>
              <a:rPr sz="700" spc="-5">
                <a:solidFill>
                  <a:srgbClr val="7E7E7E"/>
                </a:solidFill>
                <a:latin typeface="微软雅黑"/>
                <a:cs typeface="微软雅黑"/>
              </a:rPr>
              <a:t>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1" name="object 71"/>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7</a:t>
            </a:fld>
            <a:endParaRPr sz="8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8788400" cy="574040"/>
          </a:xfrm>
          <a:prstGeom prst="rect">
            <a:avLst/>
          </a:prstGeom>
        </p:spPr>
        <p:txBody>
          <a:bodyPr vert="horz" wrap="square" lIns="0" tIns="12700" rIns="0" bIns="0" rtlCol="0">
            <a:spAutoFit/>
          </a:bodyPr>
          <a:lstStyle/>
          <a:p>
            <a:pPr marL="12700">
              <a:lnSpc>
                <a:spcPct val="100000"/>
              </a:lnSpc>
              <a:spcBef>
                <a:spcPts val="100"/>
              </a:spcBef>
            </a:pPr>
            <a:r>
              <a:rPr/>
              <a:t>大湾区文化产业蓬勃发</a:t>
            </a:r>
            <a:r>
              <a:rPr spc="5"/>
              <a:t>展</a:t>
            </a:r>
            <a:r>
              <a:rPr spc="-5"/>
              <a:t>——</a:t>
            </a:r>
            <a:r>
              <a:rPr/>
              <a:t>上市企业市值</a:t>
            </a:r>
          </a:p>
        </p:txBody>
      </p:sp>
      <p:sp>
        <p:nvSpPr>
          <p:cNvPr id="3" name="object 3"/>
          <p:cNvSpPr txBox="1"/>
          <p:nvPr/>
        </p:nvSpPr>
        <p:spPr>
          <a:xfrm>
            <a:off x="526795" y="915670"/>
            <a:ext cx="11106785" cy="969644"/>
          </a:xfrm>
          <a:prstGeom prst="rect">
            <a:avLst/>
          </a:prstGeom>
        </p:spPr>
        <p:txBody>
          <a:bodyPr vert="horz" wrap="square" lIns="0" tIns="172720" rIns="0" bIns="0" rtlCol="0">
            <a:spAutoFit/>
          </a:bodyPr>
          <a:lstStyle/>
          <a:p>
            <a:pPr marL="12700">
              <a:lnSpc>
                <a:spcPct val="100000"/>
              </a:lnSpc>
              <a:spcBef>
                <a:spcPts val="1360"/>
              </a:spcBef>
            </a:pPr>
            <a:r>
              <a:rPr sz="1800">
                <a:solidFill>
                  <a:srgbClr val="585858"/>
                </a:solidFill>
                <a:latin typeface="微软雅黑"/>
                <a:cs typeface="微软雅黑"/>
              </a:rPr>
              <a:t>大湾区已上市文化企业市值规模高，港交所、深交所融资能力强</a:t>
            </a:r>
            <a:endParaRPr sz="1800">
              <a:latin typeface="微软雅黑"/>
              <a:cs typeface="微软雅黑"/>
            </a:endParaRPr>
          </a:p>
          <a:p>
            <a:pPr marL="14604" marR="5080">
              <a:lnSpc>
                <a:spcPct val="120000"/>
              </a:lnSpc>
              <a:spcBef>
                <a:spcPts val="555"/>
              </a:spcBef>
            </a:pPr>
            <a:r>
              <a:rPr sz="1200">
                <a:solidFill>
                  <a:srgbClr val="404040"/>
                </a:solidFill>
                <a:latin typeface="微软雅黑"/>
                <a:cs typeface="微软雅黑"/>
              </a:rPr>
              <a:t>以202</a:t>
            </a:r>
            <a:r>
              <a:rPr sz="1200" spc="5">
                <a:solidFill>
                  <a:srgbClr val="404040"/>
                </a:solidFill>
                <a:latin typeface="微软雅黑"/>
                <a:cs typeface="微软雅黑"/>
              </a:rPr>
              <a:t>3</a:t>
            </a:r>
            <a:r>
              <a:rPr sz="1200">
                <a:solidFill>
                  <a:srgbClr val="404040"/>
                </a:solidFill>
                <a:latin typeface="微软雅黑"/>
                <a:cs typeface="微软雅黑"/>
              </a:rPr>
              <a:t>年1</a:t>
            </a:r>
            <a:r>
              <a:rPr sz="1200" spc="-10">
                <a:solidFill>
                  <a:srgbClr val="404040"/>
                </a:solidFill>
                <a:latin typeface="微软雅黑"/>
                <a:cs typeface="微软雅黑"/>
              </a:rPr>
              <a:t>1</a:t>
            </a:r>
            <a:r>
              <a:rPr sz="1200">
                <a:solidFill>
                  <a:srgbClr val="404040"/>
                </a:solidFill>
                <a:latin typeface="微软雅黑"/>
                <a:cs typeface="微软雅黑"/>
              </a:rPr>
              <a:t>月</a:t>
            </a:r>
            <a:r>
              <a:rPr sz="1200" spc="-10">
                <a:solidFill>
                  <a:srgbClr val="404040"/>
                </a:solidFill>
                <a:latin typeface="微软雅黑"/>
                <a:cs typeface="微软雅黑"/>
              </a:rPr>
              <a:t>1</a:t>
            </a:r>
            <a:r>
              <a:rPr sz="1200">
                <a:solidFill>
                  <a:srgbClr val="404040"/>
                </a:solidFill>
                <a:latin typeface="微软雅黑"/>
                <a:cs typeface="微软雅黑"/>
              </a:rPr>
              <a:t>7日收盘数据统计，大湾区已上市文化企业总市值超过</a:t>
            </a:r>
            <a:r>
              <a:rPr sz="1200" spc="-10">
                <a:solidFill>
                  <a:srgbClr val="404040"/>
                </a:solidFill>
                <a:latin typeface="微软雅黑"/>
                <a:cs typeface="微软雅黑"/>
              </a:rPr>
              <a:t>4</a:t>
            </a:r>
            <a:r>
              <a:rPr sz="1200">
                <a:solidFill>
                  <a:srgbClr val="404040"/>
                </a:solidFill>
                <a:latin typeface="微软雅黑"/>
                <a:cs typeface="微软雅黑"/>
              </a:rPr>
              <a:t>.</a:t>
            </a:r>
            <a:r>
              <a:rPr sz="1200" spc="-10">
                <a:solidFill>
                  <a:srgbClr val="404040"/>
                </a:solidFill>
                <a:latin typeface="微软雅黑"/>
                <a:cs typeface="微软雅黑"/>
              </a:rPr>
              <a:t>9</a:t>
            </a:r>
            <a:r>
              <a:rPr sz="1200">
                <a:solidFill>
                  <a:srgbClr val="404040"/>
                </a:solidFill>
                <a:latin typeface="微软雅黑"/>
                <a:cs typeface="微软雅黑"/>
              </a:rPr>
              <a:t>万亿，其中广深两市企业总市值超过4万亿，聚集效应凸显；从行业类型看，游戏、文娱传媒 和先进制造相关企业贡献了主要市值，占比达</a:t>
            </a:r>
            <a:r>
              <a:rPr sz="1200" spc="5">
                <a:solidFill>
                  <a:srgbClr val="404040"/>
                </a:solidFill>
                <a:latin typeface="微软雅黑"/>
                <a:cs typeface="微软雅黑"/>
              </a:rPr>
              <a:t>到</a:t>
            </a:r>
            <a:r>
              <a:rPr sz="1200">
                <a:solidFill>
                  <a:srgbClr val="404040"/>
                </a:solidFill>
                <a:latin typeface="微软雅黑"/>
                <a:cs typeface="微软雅黑"/>
              </a:rPr>
              <a:t>91.6%；从上市交易所看，港交所和深交所对大湾区文化企业融资助力最大，贡献市值超过</a:t>
            </a:r>
            <a:r>
              <a:rPr sz="1200" spc="-5">
                <a:solidFill>
                  <a:srgbClr val="404040"/>
                </a:solidFill>
                <a:latin typeface="微软雅黑"/>
                <a:cs typeface="微软雅黑"/>
              </a:rPr>
              <a:t>4.7</a:t>
            </a:r>
            <a:r>
              <a:rPr sz="1200">
                <a:solidFill>
                  <a:srgbClr val="404040"/>
                </a:solidFill>
                <a:latin typeface="微软雅黑"/>
                <a:cs typeface="微软雅黑"/>
              </a:rPr>
              <a:t>万亿。</a:t>
            </a:r>
            <a:endParaRPr sz="1200">
              <a:latin typeface="微软雅黑"/>
              <a:cs typeface="微软雅黑"/>
            </a:endParaRPr>
          </a:p>
        </p:txBody>
      </p:sp>
      <p:sp>
        <p:nvSpPr>
          <p:cNvPr id="4" name="object 4"/>
          <p:cNvSpPr/>
          <p:nvPr/>
        </p:nvSpPr>
        <p:spPr>
          <a:xfrm flipH="1">
            <a:off x="1482089" y="5538215"/>
            <a:ext cx="0" cy="311150"/>
          </a:xfrm>
          <a:custGeom>
            <a:rect l="l" t="t" r="r" b="b"/>
            <a:pathLst>
              <a:path h="311150">
                <a:moveTo>
                  <a:pt x="0" y="0"/>
                </a:moveTo>
                <a:lnTo>
                  <a:pt x="0" y="310896"/>
                </a:lnTo>
              </a:path>
            </a:pathLst>
          </a:custGeom>
          <a:ln w="7619">
            <a:solidFill>
              <a:srgbClr val="B1D234"/>
            </a:solidFill>
          </a:ln>
        </p:spPr>
        <p:txBody>
          <a:bodyPr wrap="square" lIns="0" tIns="0" rIns="0" bIns="0" rtlCol="0"/>
          <a:lstStyle/>
          <a:p/>
        </p:txBody>
      </p:sp>
      <p:sp>
        <p:nvSpPr>
          <p:cNvPr id="5" name="object 5"/>
          <p:cNvSpPr/>
          <p:nvPr/>
        </p:nvSpPr>
        <p:spPr>
          <a:xfrm>
            <a:off x="1478280" y="5042915"/>
            <a:ext cx="114300" cy="309880"/>
          </a:xfrm>
          <a:custGeom>
            <a:rect l="l" t="t" r="r" b="b"/>
            <a:pathLst>
              <a:path w="114300" h="309879">
                <a:moveTo>
                  <a:pt x="114300" y="0"/>
                </a:moveTo>
                <a:lnTo>
                  <a:pt x="0" y="0"/>
                </a:lnTo>
                <a:lnTo>
                  <a:pt x="0" y="309371"/>
                </a:lnTo>
                <a:lnTo>
                  <a:pt x="114300" y="309371"/>
                </a:lnTo>
                <a:lnTo>
                  <a:pt x="114300" y="0"/>
                </a:lnTo>
                <a:close/>
              </a:path>
            </a:pathLst>
          </a:custGeom>
          <a:solidFill>
            <a:srgbClr val="B1D234"/>
          </a:solidFill>
        </p:spPr>
        <p:txBody>
          <a:bodyPr wrap="square" lIns="0" tIns="0" rIns="0" bIns="0" rtlCol="0"/>
          <a:lstStyle/>
          <a:p/>
        </p:txBody>
      </p:sp>
      <p:sp>
        <p:nvSpPr>
          <p:cNvPr id="6" name="object 6"/>
          <p:cNvSpPr/>
          <p:nvPr/>
        </p:nvSpPr>
        <p:spPr>
          <a:xfrm>
            <a:off x="1478280" y="4546091"/>
            <a:ext cx="167640" cy="311150"/>
          </a:xfrm>
          <a:custGeom>
            <a:rect l="l" t="t" r="r" b="b"/>
            <a:pathLst>
              <a:path w="167639" h="311150">
                <a:moveTo>
                  <a:pt x="167639" y="0"/>
                </a:moveTo>
                <a:lnTo>
                  <a:pt x="0" y="0"/>
                </a:lnTo>
                <a:lnTo>
                  <a:pt x="0" y="310895"/>
                </a:lnTo>
                <a:lnTo>
                  <a:pt x="167639" y="310895"/>
                </a:lnTo>
                <a:lnTo>
                  <a:pt x="167639" y="0"/>
                </a:lnTo>
                <a:close/>
              </a:path>
            </a:pathLst>
          </a:custGeom>
          <a:solidFill>
            <a:srgbClr val="B1D234"/>
          </a:solidFill>
        </p:spPr>
        <p:txBody>
          <a:bodyPr wrap="square" lIns="0" tIns="0" rIns="0" bIns="0" rtlCol="0"/>
          <a:lstStyle/>
          <a:p/>
        </p:txBody>
      </p:sp>
      <p:sp>
        <p:nvSpPr>
          <p:cNvPr id="7" name="object 7"/>
          <p:cNvSpPr/>
          <p:nvPr/>
        </p:nvSpPr>
        <p:spPr>
          <a:xfrm>
            <a:off x="1478280" y="4049267"/>
            <a:ext cx="231775" cy="311150"/>
          </a:xfrm>
          <a:custGeom>
            <a:rect l="l" t="t" r="r" b="b"/>
            <a:pathLst>
              <a:path w="231775" h="311150">
                <a:moveTo>
                  <a:pt x="231647" y="0"/>
                </a:moveTo>
                <a:lnTo>
                  <a:pt x="0" y="0"/>
                </a:lnTo>
                <a:lnTo>
                  <a:pt x="0" y="310895"/>
                </a:lnTo>
                <a:lnTo>
                  <a:pt x="231647" y="310895"/>
                </a:lnTo>
                <a:lnTo>
                  <a:pt x="231647" y="0"/>
                </a:lnTo>
                <a:close/>
              </a:path>
            </a:pathLst>
          </a:custGeom>
          <a:solidFill>
            <a:srgbClr val="B1D234"/>
          </a:solidFill>
        </p:spPr>
        <p:txBody>
          <a:bodyPr wrap="square" lIns="0" tIns="0" rIns="0" bIns="0" rtlCol="0"/>
          <a:lstStyle/>
          <a:p/>
        </p:txBody>
      </p:sp>
      <p:sp>
        <p:nvSpPr>
          <p:cNvPr id="8" name="object 8"/>
          <p:cNvSpPr/>
          <p:nvPr/>
        </p:nvSpPr>
        <p:spPr>
          <a:xfrm>
            <a:off x="1478280" y="3553967"/>
            <a:ext cx="568960" cy="309880"/>
          </a:xfrm>
          <a:custGeom>
            <a:rect l="l" t="t" r="r" b="b"/>
            <a:pathLst>
              <a:path w="568960" h="309879">
                <a:moveTo>
                  <a:pt x="568451" y="0"/>
                </a:moveTo>
                <a:lnTo>
                  <a:pt x="0" y="0"/>
                </a:lnTo>
                <a:lnTo>
                  <a:pt x="0" y="309372"/>
                </a:lnTo>
                <a:lnTo>
                  <a:pt x="568451" y="309372"/>
                </a:lnTo>
                <a:lnTo>
                  <a:pt x="568451" y="0"/>
                </a:lnTo>
                <a:close/>
              </a:path>
            </a:pathLst>
          </a:custGeom>
          <a:solidFill>
            <a:srgbClr val="B1D234"/>
          </a:solidFill>
        </p:spPr>
        <p:txBody>
          <a:bodyPr wrap="square" lIns="0" tIns="0" rIns="0" bIns="0" rtlCol="0"/>
          <a:lstStyle/>
          <a:p/>
        </p:txBody>
      </p:sp>
      <p:sp>
        <p:nvSpPr>
          <p:cNvPr id="9" name="object 9"/>
          <p:cNvSpPr/>
          <p:nvPr/>
        </p:nvSpPr>
        <p:spPr>
          <a:xfrm>
            <a:off x="1478280" y="3057144"/>
            <a:ext cx="1973580" cy="311150"/>
          </a:xfrm>
          <a:custGeom>
            <a:rect l="l" t="t" r="r" b="b"/>
            <a:pathLst>
              <a:path w="1973579" h="311150">
                <a:moveTo>
                  <a:pt x="1973580" y="0"/>
                </a:moveTo>
                <a:lnTo>
                  <a:pt x="0" y="0"/>
                </a:lnTo>
                <a:lnTo>
                  <a:pt x="0" y="310895"/>
                </a:lnTo>
                <a:lnTo>
                  <a:pt x="1973580" y="310895"/>
                </a:lnTo>
                <a:lnTo>
                  <a:pt x="1973580" y="0"/>
                </a:lnTo>
                <a:close/>
              </a:path>
            </a:pathLst>
          </a:custGeom>
          <a:solidFill>
            <a:srgbClr val="B1D234"/>
          </a:solidFill>
        </p:spPr>
        <p:txBody>
          <a:bodyPr wrap="square" lIns="0" tIns="0" rIns="0" bIns="0" rtlCol="0"/>
          <a:lstStyle/>
          <a:p/>
        </p:txBody>
      </p:sp>
      <p:sp>
        <p:nvSpPr>
          <p:cNvPr id="10" name="object 10"/>
          <p:cNvSpPr/>
          <p:nvPr/>
        </p:nvSpPr>
        <p:spPr>
          <a:xfrm flipH="1">
            <a:off x="1478280" y="2964179"/>
            <a:ext cx="0" cy="2978150"/>
          </a:xfrm>
          <a:custGeom>
            <a:rect l="l" t="t" r="r" b="b"/>
            <a:pathLst>
              <a:path h="2978150">
                <a:moveTo>
                  <a:pt x="0" y="2977896"/>
                </a:moveTo>
                <a:lnTo>
                  <a:pt x="0" y="0"/>
                </a:lnTo>
              </a:path>
            </a:pathLst>
          </a:custGeom>
          <a:ln w="3175">
            <a:solidFill>
              <a:srgbClr val="585858"/>
            </a:solidFill>
          </a:ln>
        </p:spPr>
        <p:txBody>
          <a:bodyPr wrap="square" lIns="0" tIns="0" rIns="0" bIns="0" rtlCol="0"/>
          <a:lstStyle/>
          <a:p/>
        </p:txBody>
      </p:sp>
      <p:sp>
        <p:nvSpPr>
          <p:cNvPr id="11" name="object 11"/>
          <p:cNvSpPr txBox="1"/>
          <p:nvPr/>
        </p:nvSpPr>
        <p:spPr>
          <a:xfrm>
            <a:off x="1549653" y="5606897"/>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125</a:t>
            </a:r>
            <a:endParaRPr sz="1000">
              <a:latin typeface="微软雅黑"/>
              <a:cs typeface="微软雅黑"/>
            </a:endParaRPr>
          </a:p>
        </p:txBody>
      </p:sp>
      <p:sp>
        <p:nvSpPr>
          <p:cNvPr id="12" name="object 12"/>
          <p:cNvSpPr txBox="1"/>
          <p:nvPr/>
        </p:nvSpPr>
        <p:spPr>
          <a:xfrm>
            <a:off x="1656333" y="5110352"/>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1,840</a:t>
            </a:r>
            <a:endParaRPr sz="1000">
              <a:latin typeface="微软雅黑"/>
              <a:cs typeface="微软雅黑"/>
            </a:endParaRPr>
          </a:p>
        </p:txBody>
      </p:sp>
      <p:sp>
        <p:nvSpPr>
          <p:cNvPr id="13" name="object 13"/>
          <p:cNvSpPr txBox="1"/>
          <p:nvPr/>
        </p:nvSpPr>
        <p:spPr>
          <a:xfrm>
            <a:off x="1709166" y="4614164"/>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2,686</a:t>
            </a:r>
            <a:endParaRPr sz="1000">
              <a:latin typeface="微软雅黑"/>
              <a:cs typeface="微软雅黑"/>
            </a:endParaRPr>
          </a:p>
        </p:txBody>
      </p:sp>
      <p:sp>
        <p:nvSpPr>
          <p:cNvPr id="14" name="object 14"/>
          <p:cNvSpPr txBox="1"/>
          <p:nvPr/>
        </p:nvSpPr>
        <p:spPr>
          <a:xfrm>
            <a:off x="1773173" y="4117975"/>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3,706</a:t>
            </a:r>
            <a:endParaRPr sz="1000">
              <a:latin typeface="微软雅黑"/>
              <a:cs typeface="微软雅黑"/>
            </a:endParaRPr>
          </a:p>
        </p:txBody>
      </p:sp>
      <p:sp>
        <p:nvSpPr>
          <p:cNvPr id="15" name="object 15"/>
          <p:cNvSpPr txBox="1"/>
          <p:nvPr/>
        </p:nvSpPr>
        <p:spPr>
          <a:xfrm>
            <a:off x="2109597" y="3621785"/>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9,089</a:t>
            </a:r>
            <a:endParaRPr sz="1000">
              <a:latin typeface="微软雅黑"/>
              <a:cs typeface="微软雅黑"/>
            </a:endParaRPr>
          </a:p>
        </p:txBody>
      </p:sp>
      <p:sp>
        <p:nvSpPr>
          <p:cNvPr id="16" name="object 16"/>
          <p:cNvSpPr txBox="1"/>
          <p:nvPr/>
        </p:nvSpPr>
        <p:spPr>
          <a:xfrm>
            <a:off x="3423920" y="3125216"/>
            <a:ext cx="4286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31,559</a:t>
            </a:r>
            <a:endParaRPr sz="1000">
              <a:latin typeface="微软雅黑"/>
              <a:cs typeface="微软雅黑"/>
            </a:endParaRPr>
          </a:p>
        </p:txBody>
      </p:sp>
      <p:sp>
        <p:nvSpPr>
          <p:cNvPr id="17" name="object 17"/>
          <p:cNvSpPr txBox="1"/>
          <p:nvPr/>
        </p:nvSpPr>
        <p:spPr>
          <a:xfrm>
            <a:off x="576783" y="5596534"/>
            <a:ext cx="784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其他湾区城市</a:t>
            </a:r>
            <a:endParaRPr sz="1000">
              <a:latin typeface="微软雅黑"/>
              <a:cs typeface="微软雅黑"/>
            </a:endParaRPr>
          </a:p>
        </p:txBody>
      </p:sp>
      <p:sp>
        <p:nvSpPr>
          <p:cNvPr id="18" name="object 18"/>
          <p:cNvSpPr txBox="1"/>
          <p:nvPr/>
        </p:nvSpPr>
        <p:spPr>
          <a:xfrm>
            <a:off x="1083665" y="5100320"/>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香港</a:t>
            </a:r>
            <a:endParaRPr sz="1000">
              <a:latin typeface="微软雅黑"/>
              <a:cs typeface="微软雅黑"/>
            </a:endParaRPr>
          </a:p>
        </p:txBody>
      </p:sp>
      <p:sp>
        <p:nvSpPr>
          <p:cNvPr id="19" name="object 19"/>
          <p:cNvSpPr txBox="1"/>
          <p:nvPr/>
        </p:nvSpPr>
        <p:spPr>
          <a:xfrm>
            <a:off x="1083665" y="4604130"/>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东莞</a:t>
            </a:r>
            <a:endParaRPr sz="1000">
              <a:latin typeface="微软雅黑"/>
              <a:cs typeface="微软雅黑"/>
            </a:endParaRPr>
          </a:p>
        </p:txBody>
      </p:sp>
      <p:sp>
        <p:nvSpPr>
          <p:cNvPr id="20" name="object 20"/>
          <p:cNvSpPr txBox="1"/>
          <p:nvPr/>
        </p:nvSpPr>
        <p:spPr>
          <a:xfrm>
            <a:off x="1083665" y="4107941"/>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佛山</a:t>
            </a:r>
            <a:endParaRPr sz="1000">
              <a:latin typeface="微软雅黑"/>
              <a:cs typeface="微软雅黑"/>
            </a:endParaRPr>
          </a:p>
        </p:txBody>
      </p:sp>
      <p:sp>
        <p:nvSpPr>
          <p:cNvPr id="21" name="object 21"/>
          <p:cNvSpPr txBox="1"/>
          <p:nvPr/>
        </p:nvSpPr>
        <p:spPr>
          <a:xfrm>
            <a:off x="1083665" y="361137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广州</a:t>
            </a:r>
            <a:endParaRPr sz="1000">
              <a:latin typeface="微软雅黑"/>
              <a:cs typeface="微软雅黑"/>
            </a:endParaRPr>
          </a:p>
        </p:txBody>
      </p:sp>
      <p:sp>
        <p:nvSpPr>
          <p:cNvPr id="22" name="object 22"/>
          <p:cNvSpPr txBox="1"/>
          <p:nvPr/>
        </p:nvSpPr>
        <p:spPr>
          <a:xfrm>
            <a:off x="1083665" y="311518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深圳</a:t>
            </a:r>
            <a:endParaRPr sz="1000">
              <a:latin typeface="微软雅黑"/>
              <a:cs typeface="微软雅黑"/>
            </a:endParaRPr>
          </a:p>
        </p:txBody>
      </p:sp>
      <p:sp>
        <p:nvSpPr>
          <p:cNvPr id="23" name="object 23"/>
          <p:cNvSpPr/>
          <p:nvPr/>
        </p:nvSpPr>
        <p:spPr>
          <a:xfrm>
            <a:off x="2802635" y="5654040"/>
            <a:ext cx="74930" cy="74930"/>
          </a:xfrm>
          <a:custGeom>
            <a:rect l="l" t="t" r="r" b="b"/>
            <a:pathLst>
              <a:path w="74930" h="74929">
                <a:moveTo>
                  <a:pt x="0" y="74676"/>
                </a:moveTo>
                <a:lnTo>
                  <a:pt x="74675" y="74676"/>
                </a:lnTo>
                <a:lnTo>
                  <a:pt x="74675" y="0"/>
                </a:lnTo>
                <a:lnTo>
                  <a:pt x="0" y="0"/>
                </a:lnTo>
                <a:lnTo>
                  <a:pt x="0" y="74676"/>
                </a:lnTo>
                <a:close/>
              </a:path>
            </a:pathLst>
          </a:custGeom>
          <a:solidFill>
            <a:srgbClr val="B1D234"/>
          </a:solidFill>
        </p:spPr>
        <p:txBody>
          <a:bodyPr wrap="square" lIns="0" tIns="0" rIns="0" bIns="0" rtlCol="0"/>
          <a:lstStyle/>
          <a:p/>
        </p:txBody>
      </p:sp>
      <p:sp>
        <p:nvSpPr>
          <p:cNvPr id="24" name="object 24"/>
          <p:cNvSpPr txBox="1"/>
          <p:nvPr/>
        </p:nvSpPr>
        <p:spPr>
          <a:xfrm>
            <a:off x="2898139" y="5594096"/>
            <a:ext cx="9112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人民币（亿元）</a:t>
            </a:r>
            <a:endParaRPr sz="1000">
              <a:latin typeface="微软雅黑"/>
              <a:cs typeface="微软雅黑"/>
            </a:endParaRPr>
          </a:p>
        </p:txBody>
      </p:sp>
      <p:sp>
        <p:nvSpPr>
          <p:cNvPr id="25" name="object 25"/>
          <p:cNvSpPr txBox="1"/>
          <p:nvPr/>
        </p:nvSpPr>
        <p:spPr>
          <a:xfrm>
            <a:off x="764235" y="2600960"/>
            <a:ext cx="326009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大湾区上市文化企业市</a:t>
            </a:r>
            <a:r>
              <a:rPr sz="1400" b="1" spc="-10">
                <a:solidFill>
                  <a:srgbClr val="404040"/>
                </a:solidFill>
                <a:latin typeface="微软雅黑"/>
                <a:cs typeface="微软雅黑"/>
              </a:rPr>
              <a:t>值</a:t>
            </a:r>
            <a:r>
              <a:rPr sz="1400" b="1" spc="-5">
                <a:solidFill>
                  <a:srgbClr val="404040"/>
                </a:solidFill>
                <a:latin typeface="微软雅黑"/>
                <a:cs typeface="微软雅黑"/>
              </a:rPr>
              <a:t>——</a:t>
            </a:r>
            <a:r>
              <a:rPr sz="1400" b="1">
                <a:solidFill>
                  <a:srgbClr val="404040"/>
                </a:solidFill>
                <a:latin typeface="微软雅黑"/>
                <a:cs typeface="微软雅黑"/>
              </a:rPr>
              <a:t>按地</a:t>
            </a:r>
            <a:r>
              <a:rPr sz="1400" b="1" spc="-15">
                <a:solidFill>
                  <a:srgbClr val="404040"/>
                </a:solidFill>
                <a:latin typeface="微软雅黑"/>
                <a:cs typeface="微软雅黑"/>
              </a:rPr>
              <a:t>区</a:t>
            </a:r>
            <a:r>
              <a:rPr sz="1400" b="1">
                <a:solidFill>
                  <a:srgbClr val="404040"/>
                </a:solidFill>
                <a:latin typeface="微软雅黑"/>
                <a:cs typeface="微软雅黑"/>
              </a:rPr>
              <a:t>分布</a:t>
            </a:r>
            <a:endParaRPr sz="1400">
              <a:latin typeface="微软雅黑"/>
              <a:cs typeface="微软雅黑"/>
            </a:endParaRPr>
          </a:p>
        </p:txBody>
      </p:sp>
      <p:sp>
        <p:nvSpPr>
          <p:cNvPr id="26" name="object 26"/>
          <p:cNvSpPr txBox="1"/>
          <p:nvPr/>
        </p:nvSpPr>
        <p:spPr>
          <a:xfrm>
            <a:off x="4757673" y="2600325"/>
            <a:ext cx="326009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大湾区上市文化企业市</a:t>
            </a:r>
            <a:r>
              <a:rPr sz="1400" b="1" spc="-10">
                <a:solidFill>
                  <a:srgbClr val="404040"/>
                </a:solidFill>
                <a:latin typeface="微软雅黑"/>
                <a:cs typeface="微软雅黑"/>
              </a:rPr>
              <a:t>值</a:t>
            </a:r>
            <a:r>
              <a:rPr sz="1400" b="1" spc="-5">
                <a:solidFill>
                  <a:srgbClr val="404040"/>
                </a:solidFill>
                <a:latin typeface="微软雅黑"/>
                <a:cs typeface="微软雅黑"/>
              </a:rPr>
              <a:t>——</a:t>
            </a:r>
            <a:r>
              <a:rPr sz="1400" b="1">
                <a:solidFill>
                  <a:srgbClr val="404040"/>
                </a:solidFill>
                <a:latin typeface="微软雅黑"/>
                <a:cs typeface="微软雅黑"/>
              </a:rPr>
              <a:t>按类</a:t>
            </a:r>
            <a:r>
              <a:rPr sz="1400" b="1" spc="-15">
                <a:solidFill>
                  <a:srgbClr val="404040"/>
                </a:solidFill>
                <a:latin typeface="微软雅黑"/>
                <a:cs typeface="微软雅黑"/>
              </a:rPr>
              <a:t>型</a:t>
            </a:r>
            <a:r>
              <a:rPr sz="1400" b="1">
                <a:solidFill>
                  <a:srgbClr val="404040"/>
                </a:solidFill>
                <a:latin typeface="微软雅黑"/>
                <a:cs typeface="微软雅黑"/>
              </a:rPr>
              <a:t>分布</a:t>
            </a:r>
            <a:endParaRPr sz="1400">
              <a:latin typeface="微软雅黑"/>
              <a:cs typeface="微软雅黑"/>
            </a:endParaRPr>
          </a:p>
        </p:txBody>
      </p:sp>
      <p:sp>
        <p:nvSpPr>
          <p:cNvPr id="27" name="object 27"/>
          <p:cNvSpPr txBox="1"/>
          <p:nvPr/>
        </p:nvSpPr>
        <p:spPr>
          <a:xfrm>
            <a:off x="8407145" y="2600325"/>
            <a:ext cx="343789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大湾区上市文化企业市</a:t>
            </a:r>
            <a:r>
              <a:rPr sz="1400" b="1" spc="-10">
                <a:solidFill>
                  <a:srgbClr val="404040"/>
                </a:solidFill>
                <a:latin typeface="微软雅黑"/>
                <a:cs typeface="微软雅黑"/>
              </a:rPr>
              <a:t>值</a:t>
            </a:r>
            <a:r>
              <a:rPr sz="1400" b="1" spc="-5">
                <a:solidFill>
                  <a:srgbClr val="404040"/>
                </a:solidFill>
                <a:latin typeface="微软雅黑"/>
                <a:cs typeface="微软雅黑"/>
              </a:rPr>
              <a:t>——</a:t>
            </a:r>
            <a:r>
              <a:rPr sz="1400" b="1">
                <a:solidFill>
                  <a:srgbClr val="404040"/>
                </a:solidFill>
                <a:latin typeface="微软雅黑"/>
                <a:cs typeface="微软雅黑"/>
              </a:rPr>
              <a:t>按交</a:t>
            </a:r>
            <a:r>
              <a:rPr sz="1400" b="1" spc="-15">
                <a:solidFill>
                  <a:srgbClr val="404040"/>
                </a:solidFill>
                <a:latin typeface="微软雅黑"/>
                <a:cs typeface="微软雅黑"/>
              </a:rPr>
              <a:t>易</a:t>
            </a:r>
            <a:r>
              <a:rPr sz="1400" b="1">
                <a:solidFill>
                  <a:srgbClr val="404040"/>
                </a:solidFill>
                <a:latin typeface="微软雅黑"/>
                <a:cs typeface="微软雅黑"/>
              </a:rPr>
              <a:t>所分布</a:t>
            </a:r>
            <a:endParaRPr sz="1400">
              <a:latin typeface="微软雅黑"/>
              <a:cs typeface="微软雅黑"/>
            </a:endParaRPr>
          </a:p>
        </p:txBody>
      </p:sp>
      <p:sp>
        <p:nvSpPr>
          <p:cNvPr id="28" name="object 28"/>
          <p:cNvSpPr/>
          <p:nvPr/>
        </p:nvSpPr>
        <p:spPr>
          <a:xfrm flipH="1">
            <a:off x="5145785" y="5605271"/>
            <a:ext cx="0" cy="224154"/>
          </a:xfrm>
          <a:custGeom>
            <a:rect l="l" t="t" r="r" b="b"/>
            <a:pathLst>
              <a:path h="224152">
                <a:moveTo>
                  <a:pt x="0" y="0"/>
                </a:moveTo>
                <a:lnTo>
                  <a:pt x="0" y="224027"/>
                </a:lnTo>
              </a:path>
            </a:pathLst>
          </a:custGeom>
          <a:ln w="7620">
            <a:solidFill>
              <a:srgbClr val="B1D234"/>
            </a:solidFill>
          </a:ln>
        </p:spPr>
        <p:txBody>
          <a:bodyPr wrap="square" lIns="0" tIns="0" rIns="0" bIns="0" rtlCol="0"/>
          <a:lstStyle/>
          <a:p/>
        </p:txBody>
      </p:sp>
      <p:sp>
        <p:nvSpPr>
          <p:cNvPr id="29" name="object 29"/>
          <p:cNvSpPr/>
          <p:nvPr/>
        </p:nvSpPr>
        <p:spPr>
          <a:xfrm flipH="1">
            <a:off x="5162550" y="5245608"/>
            <a:ext cx="0" cy="224154"/>
          </a:xfrm>
          <a:custGeom>
            <a:rect l="l" t="t" r="r" b="b"/>
            <a:pathLst>
              <a:path h="224152">
                <a:moveTo>
                  <a:pt x="0" y="0"/>
                </a:moveTo>
                <a:lnTo>
                  <a:pt x="0" y="224027"/>
                </a:lnTo>
              </a:path>
            </a:pathLst>
          </a:custGeom>
          <a:ln w="41148">
            <a:solidFill>
              <a:srgbClr val="B1D234"/>
            </a:solidFill>
          </a:ln>
        </p:spPr>
        <p:txBody>
          <a:bodyPr wrap="square" lIns="0" tIns="0" rIns="0" bIns="0" rtlCol="0"/>
          <a:lstStyle/>
          <a:p/>
        </p:txBody>
      </p:sp>
      <p:sp>
        <p:nvSpPr>
          <p:cNvPr id="30" name="object 30"/>
          <p:cNvSpPr/>
          <p:nvPr/>
        </p:nvSpPr>
        <p:spPr>
          <a:xfrm flipH="1">
            <a:off x="5172455" y="4885944"/>
            <a:ext cx="0" cy="226060"/>
          </a:xfrm>
          <a:custGeom>
            <a:rect l="l" t="t" r="r" b="b"/>
            <a:pathLst>
              <a:path h="226060">
                <a:moveTo>
                  <a:pt x="0" y="0"/>
                </a:moveTo>
                <a:lnTo>
                  <a:pt x="0" y="225551"/>
                </a:lnTo>
              </a:path>
            </a:pathLst>
          </a:custGeom>
          <a:ln w="60960">
            <a:solidFill>
              <a:srgbClr val="B1D234"/>
            </a:solidFill>
          </a:ln>
        </p:spPr>
        <p:txBody>
          <a:bodyPr wrap="square" lIns="0" tIns="0" rIns="0" bIns="0" rtlCol="0"/>
          <a:lstStyle/>
          <a:p/>
        </p:txBody>
      </p:sp>
      <p:sp>
        <p:nvSpPr>
          <p:cNvPr id="31" name="object 31"/>
          <p:cNvSpPr/>
          <p:nvPr/>
        </p:nvSpPr>
        <p:spPr>
          <a:xfrm flipH="1">
            <a:off x="5174741" y="4526279"/>
            <a:ext cx="0" cy="226060"/>
          </a:xfrm>
          <a:custGeom>
            <a:rect l="l" t="t" r="r" b="b"/>
            <a:pathLst>
              <a:path h="226060">
                <a:moveTo>
                  <a:pt x="0" y="0"/>
                </a:moveTo>
                <a:lnTo>
                  <a:pt x="0" y="225552"/>
                </a:lnTo>
              </a:path>
            </a:pathLst>
          </a:custGeom>
          <a:ln w="65532">
            <a:solidFill>
              <a:srgbClr val="B1D234"/>
            </a:solidFill>
          </a:ln>
        </p:spPr>
        <p:txBody>
          <a:bodyPr wrap="square" lIns="0" tIns="0" rIns="0" bIns="0" rtlCol="0"/>
          <a:lstStyle/>
          <a:p/>
        </p:txBody>
      </p:sp>
      <p:sp>
        <p:nvSpPr>
          <p:cNvPr id="32" name="object 32"/>
          <p:cNvSpPr/>
          <p:nvPr/>
        </p:nvSpPr>
        <p:spPr>
          <a:xfrm>
            <a:off x="5141976" y="4168140"/>
            <a:ext cx="154305" cy="224154"/>
          </a:xfrm>
          <a:custGeom>
            <a:rect l="l" t="t" r="r" b="b"/>
            <a:pathLst>
              <a:path w="154304" h="224152">
                <a:moveTo>
                  <a:pt x="153924" y="0"/>
                </a:moveTo>
                <a:lnTo>
                  <a:pt x="0" y="0"/>
                </a:lnTo>
                <a:lnTo>
                  <a:pt x="0" y="224028"/>
                </a:lnTo>
                <a:lnTo>
                  <a:pt x="153924" y="224028"/>
                </a:lnTo>
                <a:lnTo>
                  <a:pt x="153924" y="0"/>
                </a:lnTo>
                <a:close/>
              </a:path>
            </a:pathLst>
          </a:custGeom>
          <a:solidFill>
            <a:srgbClr val="B1D234"/>
          </a:solidFill>
        </p:spPr>
        <p:txBody>
          <a:bodyPr wrap="square" lIns="0" tIns="0" rIns="0" bIns="0" rtlCol="0"/>
          <a:lstStyle/>
          <a:p/>
        </p:txBody>
      </p:sp>
      <p:sp>
        <p:nvSpPr>
          <p:cNvPr id="33" name="object 33"/>
          <p:cNvSpPr/>
          <p:nvPr/>
        </p:nvSpPr>
        <p:spPr>
          <a:xfrm>
            <a:off x="5141976" y="3808476"/>
            <a:ext cx="525780" cy="224154"/>
          </a:xfrm>
          <a:custGeom>
            <a:rect l="l" t="t" r="r" b="b"/>
            <a:pathLst>
              <a:path w="525779" h="224152">
                <a:moveTo>
                  <a:pt x="525779" y="0"/>
                </a:moveTo>
                <a:lnTo>
                  <a:pt x="0" y="0"/>
                </a:lnTo>
                <a:lnTo>
                  <a:pt x="0" y="224028"/>
                </a:lnTo>
                <a:lnTo>
                  <a:pt x="525779" y="224028"/>
                </a:lnTo>
                <a:lnTo>
                  <a:pt x="525779" y="0"/>
                </a:lnTo>
                <a:close/>
              </a:path>
            </a:pathLst>
          </a:custGeom>
          <a:solidFill>
            <a:srgbClr val="B1D234"/>
          </a:solidFill>
        </p:spPr>
        <p:txBody>
          <a:bodyPr wrap="square" lIns="0" tIns="0" rIns="0" bIns="0" rtlCol="0"/>
          <a:lstStyle/>
          <a:p/>
        </p:txBody>
      </p:sp>
      <p:sp>
        <p:nvSpPr>
          <p:cNvPr id="34" name="object 34"/>
          <p:cNvSpPr/>
          <p:nvPr/>
        </p:nvSpPr>
        <p:spPr>
          <a:xfrm>
            <a:off x="5141976" y="3448811"/>
            <a:ext cx="767080" cy="226060"/>
          </a:xfrm>
          <a:custGeom>
            <a:rect l="l" t="t" r="r" b="b"/>
            <a:pathLst>
              <a:path w="767079" h="226060">
                <a:moveTo>
                  <a:pt x="766572" y="0"/>
                </a:moveTo>
                <a:lnTo>
                  <a:pt x="0" y="0"/>
                </a:lnTo>
                <a:lnTo>
                  <a:pt x="0" y="225551"/>
                </a:lnTo>
                <a:lnTo>
                  <a:pt x="766572" y="225551"/>
                </a:lnTo>
                <a:lnTo>
                  <a:pt x="766572" y="0"/>
                </a:lnTo>
                <a:close/>
              </a:path>
            </a:pathLst>
          </a:custGeom>
          <a:solidFill>
            <a:srgbClr val="B1D234"/>
          </a:solidFill>
        </p:spPr>
        <p:txBody>
          <a:bodyPr wrap="square" lIns="0" tIns="0" rIns="0" bIns="0" rtlCol="0"/>
          <a:lstStyle/>
          <a:p/>
        </p:txBody>
      </p:sp>
      <p:sp>
        <p:nvSpPr>
          <p:cNvPr id="35" name="object 35"/>
          <p:cNvSpPr/>
          <p:nvPr/>
        </p:nvSpPr>
        <p:spPr>
          <a:xfrm>
            <a:off x="5141976" y="3090672"/>
            <a:ext cx="2278380" cy="224154"/>
          </a:xfrm>
          <a:custGeom>
            <a:rect l="l" t="t" r="r" b="b"/>
            <a:pathLst>
              <a:path w="2278379" h="224152">
                <a:moveTo>
                  <a:pt x="2278379" y="0"/>
                </a:moveTo>
                <a:lnTo>
                  <a:pt x="0" y="0"/>
                </a:lnTo>
                <a:lnTo>
                  <a:pt x="0" y="224027"/>
                </a:lnTo>
                <a:lnTo>
                  <a:pt x="2278379" y="224027"/>
                </a:lnTo>
                <a:lnTo>
                  <a:pt x="2278379" y="0"/>
                </a:lnTo>
                <a:close/>
              </a:path>
            </a:pathLst>
          </a:custGeom>
          <a:solidFill>
            <a:srgbClr val="B1D234"/>
          </a:solidFill>
        </p:spPr>
        <p:txBody>
          <a:bodyPr wrap="square" lIns="0" tIns="0" rIns="0" bIns="0" rtlCol="0"/>
          <a:lstStyle/>
          <a:p/>
        </p:txBody>
      </p:sp>
      <p:sp>
        <p:nvSpPr>
          <p:cNvPr id="36" name="object 36"/>
          <p:cNvSpPr/>
          <p:nvPr/>
        </p:nvSpPr>
        <p:spPr>
          <a:xfrm flipH="1">
            <a:off x="5141976" y="3022092"/>
            <a:ext cx="0" cy="2874645"/>
          </a:xfrm>
          <a:custGeom>
            <a:rect l="l" t="t" r="r" b="b"/>
            <a:pathLst>
              <a:path h="2874645">
                <a:moveTo>
                  <a:pt x="0" y="2874264"/>
                </a:moveTo>
                <a:lnTo>
                  <a:pt x="0" y="0"/>
                </a:lnTo>
              </a:path>
            </a:pathLst>
          </a:custGeom>
          <a:ln w="3175">
            <a:solidFill>
              <a:srgbClr val="585858"/>
            </a:solidFill>
          </a:ln>
        </p:spPr>
        <p:txBody>
          <a:bodyPr wrap="square" lIns="0" tIns="0" rIns="0" bIns="0" rtlCol="0"/>
          <a:lstStyle/>
          <a:p/>
        </p:txBody>
      </p:sp>
      <p:sp>
        <p:nvSpPr>
          <p:cNvPr id="37" name="object 37"/>
          <p:cNvSpPr txBox="1"/>
          <p:nvPr/>
        </p:nvSpPr>
        <p:spPr>
          <a:xfrm>
            <a:off x="5212460" y="5630062"/>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83</a:t>
            </a:r>
            <a:endParaRPr sz="1000">
              <a:latin typeface="微软雅黑"/>
              <a:cs typeface="微软雅黑"/>
            </a:endParaRPr>
          </a:p>
        </p:txBody>
      </p:sp>
      <p:sp>
        <p:nvSpPr>
          <p:cNvPr id="38" name="object 38"/>
          <p:cNvSpPr txBox="1"/>
          <p:nvPr/>
        </p:nvSpPr>
        <p:spPr>
          <a:xfrm>
            <a:off x="5266690" y="4911597"/>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758</a:t>
            </a:r>
            <a:endParaRPr sz="1000">
              <a:latin typeface="微软雅黑"/>
              <a:cs typeface="微软雅黑"/>
            </a:endParaRPr>
          </a:p>
        </p:txBody>
      </p:sp>
      <p:sp>
        <p:nvSpPr>
          <p:cNvPr id="39" name="object 39"/>
          <p:cNvSpPr txBox="1"/>
          <p:nvPr/>
        </p:nvSpPr>
        <p:spPr>
          <a:xfrm>
            <a:off x="5272278" y="4552315"/>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829</a:t>
            </a:r>
            <a:endParaRPr sz="1000">
              <a:latin typeface="微软雅黑"/>
              <a:cs typeface="微软雅黑"/>
            </a:endParaRPr>
          </a:p>
        </p:txBody>
      </p:sp>
      <p:sp>
        <p:nvSpPr>
          <p:cNvPr id="40" name="object 40"/>
          <p:cNvSpPr txBox="1"/>
          <p:nvPr/>
        </p:nvSpPr>
        <p:spPr>
          <a:xfrm>
            <a:off x="5358765" y="4192904"/>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1,927</a:t>
            </a:r>
            <a:endParaRPr sz="1000">
              <a:latin typeface="微软雅黑"/>
              <a:cs typeface="微软雅黑"/>
            </a:endParaRPr>
          </a:p>
        </p:txBody>
      </p:sp>
      <p:sp>
        <p:nvSpPr>
          <p:cNvPr id="41" name="object 41"/>
          <p:cNvSpPr txBox="1"/>
          <p:nvPr/>
        </p:nvSpPr>
        <p:spPr>
          <a:xfrm>
            <a:off x="5731509" y="3833622"/>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6,612</a:t>
            </a:r>
            <a:endParaRPr sz="1000">
              <a:latin typeface="微软雅黑"/>
              <a:cs typeface="微软雅黑"/>
            </a:endParaRPr>
          </a:p>
        </p:txBody>
      </p:sp>
      <p:sp>
        <p:nvSpPr>
          <p:cNvPr id="42" name="object 42"/>
          <p:cNvSpPr txBox="1"/>
          <p:nvPr/>
        </p:nvSpPr>
        <p:spPr>
          <a:xfrm>
            <a:off x="5972683" y="3474211"/>
            <a:ext cx="353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9,644</a:t>
            </a:r>
            <a:endParaRPr sz="1000">
              <a:latin typeface="微软雅黑"/>
              <a:cs typeface="微软雅黑"/>
            </a:endParaRPr>
          </a:p>
        </p:txBody>
      </p:sp>
      <p:sp>
        <p:nvSpPr>
          <p:cNvPr id="43" name="object 43"/>
          <p:cNvSpPr txBox="1"/>
          <p:nvPr/>
        </p:nvSpPr>
        <p:spPr>
          <a:xfrm>
            <a:off x="7484744" y="3114801"/>
            <a:ext cx="4286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28,643</a:t>
            </a:r>
            <a:endParaRPr sz="1000">
              <a:latin typeface="微软雅黑"/>
              <a:cs typeface="微软雅黑"/>
            </a:endParaRPr>
          </a:p>
        </p:txBody>
      </p:sp>
      <p:sp>
        <p:nvSpPr>
          <p:cNvPr id="44" name="object 44"/>
          <p:cNvSpPr txBox="1"/>
          <p:nvPr/>
        </p:nvSpPr>
        <p:spPr>
          <a:xfrm>
            <a:off x="4621784" y="5620003"/>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元宇宙</a:t>
            </a:r>
            <a:endParaRPr sz="1000">
              <a:latin typeface="微软雅黑"/>
              <a:cs typeface="微软雅黑"/>
            </a:endParaRPr>
          </a:p>
        </p:txBody>
      </p:sp>
      <p:sp>
        <p:nvSpPr>
          <p:cNvPr id="45" name="object 45"/>
          <p:cNvSpPr txBox="1"/>
          <p:nvPr/>
        </p:nvSpPr>
        <p:spPr>
          <a:xfrm>
            <a:off x="4695571" y="5271008"/>
            <a:ext cx="800735" cy="177800"/>
          </a:xfrm>
          <a:prstGeom prst="rect">
            <a:avLst/>
          </a:prstGeom>
        </p:spPr>
        <p:txBody>
          <a:bodyPr vert="horz" wrap="square" lIns="0" tIns="12065" rIns="0" bIns="0" rtlCol="0">
            <a:spAutoFit/>
          </a:bodyPr>
          <a:lstStyle/>
          <a:p>
            <a:pPr marL="12700">
              <a:lnSpc>
                <a:spcPct val="100000"/>
              </a:lnSpc>
              <a:spcBef>
                <a:spcPts val="95"/>
              </a:spcBef>
              <a:tabLst>
                <a:tab pos="563880"/>
              </a:tabLst>
            </a:pPr>
            <a:r>
              <a:rPr sz="1500" baseline="5555">
                <a:solidFill>
                  <a:srgbClr val="585858"/>
                </a:solidFill>
                <a:latin typeface="微软雅黑"/>
                <a:cs typeface="微软雅黑"/>
              </a:rPr>
              <a:t>A</a:t>
            </a:r>
            <a:r>
              <a:rPr sz="1500" spc="-15" baseline="5555">
                <a:solidFill>
                  <a:srgbClr val="585858"/>
                </a:solidFill>
                <a:latin typeface="微软雅黑"/>
                <a:cs typeface="微软雅黑"/>
              </a:rPr>
              <a:t>I</a:t>
            </a:r>
            <a:r>
              <a:rPr sz="1500" spc="-7" baseline="5555">
                <a:solidFill>
                  <a:srgbClr val="585858"/>
                </a:solidFill>
                <a:latin typeface="微软雅黑"/>
                <a:cs typeface="微软雅黑"/>
              </a:rPr>
              <a:t>GC</a:t>
            </a:r>
            <a:r>
              <a:rPr sz="1500" baseline="5555">
                <a:solidFill>
                  <a:srgbClr val="585858"/>
                </a:solidFill>
                <a:latin typeface="微软雅黑"/>
                <a:cs typeface="微软雅黑"/>
              </a:rPr>
              <a:t>	</a:t>
            </a:r>
            <a:r>
              <a:rPr sz="1000" spc="-5">
                <a:solidFill>
                  <a:srgbClr val="585858"/>
                </a:solidFill>
                <a:latin typeface="微软雅黑"/>
                <a:cs typeface="微软雅黑"/>
              </a:rPr>
              <a:t>509</a:t>
            </a:r>
            <a:endParaRPr sz="1000">
              <a:latin typeface="微软雅黑"/>
              <a:cs typeface="微软雅黑"/>
            </a:endParaRPr>
          </a:p>
        </p:txBody>
      </p:sp>
      <p:sp>
        <p:nvSpPr>
          <p:cNvPr id="46" name="object 46"/>
          <p:cNvSpPr txBox="1"/>
          <p:nvPr/>
        </p:nvSpPr>
        <p:spPr>
          <a:xfrm>
            <a:off x="4494021" y="4901310"/>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文化消费</a:t>
            </a:r>
            <a:endParaRPr sz="1000">
              <a:latin typeface="微软雅黑"/>
              <a:cs typeface="微软雅黑"/>
            </a:endParaRPr>
          </a:p>
        </p:txBody>
      </p:sp>
      <p:sp>
        <p:nvSpPr>
          <p:cNvPr id="47" name="object 47"/>
          <p:cNvSpPr txBox="1"/>
          <p:nvPr/>
        </p:nvSpPr>
        <p:spPr>
          <a:xfrm>
            <a:off x="4240529" y="4541901"/>
            <a:ext cx="784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其他文娱服务</a:t>
            </a:r>
            <a:endParaRPr sz="1000">
              <a:latin typeface="微软雅黑"/>
              <a:cs typeface="微软雅黑"/>
            </a:endParaRPr>
          </a:p>
        </p:txBody>
      </p:sp>
      <p:sp>
        <p:nvSpPr>
          <p:cNvPr id="48" name="object 48"/>
          <p:cNvSpPr txBox="1"/>
          <p:nvPr/>
        </p:nvSpPr>
        <p:spPr>
          <a:xfrm>
            <a:off x="4494021" y="4182313"/>
            <a:ext cx="53149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线下生活</a:t>
            </a:r>
            <a:endParaRPr sz="1000">
              <a:latin typeface="微软雅黑"/>
              <a:cs typeface="微软雅黑"/>
            </a:endParaRPr>
          </a:p>
        </p:txBody>
      </p:sp>
      <p:sp>
        <p:nvSpPr>
          <p:cNvPr id="49" name="object 49"/>
          <p:cNvSpPr txBox="1"/>
          <p:nvPr/>
        </p:nvSpPr>
        <p:spPr>
          <a:xfrm>
            <a:off x="4494021" y="3823461"/>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文娱传媒</a:t>
            </a:r>
            <a:endParaRPr sz="1000">
              <a:latin typeface="微软雅黑"/>
              <a:cs typeface="微软雅黑"/>
            </a:endParaRPr>
          </a:p>
        </p:txBody>
      </p:sp>
      <p:sp>
        <p:nvSpPr>
          <p:cNvPr id="50" name="object 50"/>
          <p:cNvSpPr txBox="1"/>
          <p:nvPr/>
        </p:nvSpPr>
        <p:spPr>
          <a:xfrm>
            <a:off x="4494021" y="3464179"/>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先进制造</a:t>
            </a:r>
            <a:endParaRPr sz="1000">
              <a:latin typeface="微软雅黑"/>
              <a:cs typeface="微软雅黑"/>
            </a:endParaRPr>
          </a:p>
        </p:txBody>
      </p:sp>
      <p:sp>
        <p:nvSpPr>
          <p:cNvPr id="51" name="object 51"/>
          <p:cNvSpPr txBox="1"/>
          <p:nvPr/>
        </p:nvSpPr>
        <p:spPr>
          <a:xfrm>
            <a:off x="4747640" y="3104768"/>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游戏</a:t>
            </a:r>
            <a:endParaRPr sz="1000">
              <a:latin typeface="微软雅黑"/>
              <a:cs typeface="微软雅黑"/>
            </a:endParaRPr>
          </a:p>
        </p:txBody>
      </p:sp>
      <p:sp>
        <p:nvSpPr>
          <p:cNvPr id="52" name="object 52"/>
          <p:cNvSpPr/>
          <p:nvPr/>
        </p:nvSpPr>
        <p:spPr>
          <a:xfrm>
            <a:off x="6861047" y="5654040"/>
            <a:ext cx="74930" cy="74930"/>
          </a:xfrm>
          <a:custGeom>
            <a:rect l="l" t="t" r="r" b="b"/>
            <a:pathLst>
              <a:path w="74929" h="74929">
                <a:moveTo>
                  <a:pt x="0" y="74676"/>
                </a:moveTo>
                <a:lnTo>
                  <a:pt x="74675" y="74676"/>
                </a:lnTo>
                <a:lnTo>
                  <a:pt x="74675" y="0"/>
                </a:lnTo>
                <a:lnTo>
                  <a:pt x="0" y="0"/>
                </a:lnTo>
                <a:lnTo>
                  <a:pt x="0" y="74676"/>
                </a:lnTo>
                <a:close/>
              </a:path>
            </a:pathLst>
          </a:custGeom>
          <a:solidFill>
            <a:srgbClr val="B1D234"/>
          </a:solidFill>
        </p:spPr>
        <p:txBody>
          <a:bodyPr wrap="square" lIns="0" tIns="0" rIns="0" bIns="0" rtlCol="0"/>
          <a:lstStyle/>
          <a:p/>
        </p:txBody>
      </p:sp>
      <p:sp>
        <p:nvSpPr>
          <p:cNvPr id="53" name="object 53"/>
          <p:cNvSpPr txBox="1"/>
          <p:nvPr/>
        </p:nvSpPr>
        <p:spPr>
          <a:xfrm>
            <a:off x="6957441" y="5594096"/>
            <a:ext cx="9112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人民币（亿元）</a:t>
            </a:r>
            <a:endParaRPr sz="1000">
              <a:latin typeface="微软雅黑"/>
              <a:cs typeface="微软雅黑"/>
            </a:endParaRPr>
          </a:p>
        </p:txBody>
      </p:sp>
      <p:sp>
        <p:nvSpPr>
          <p:cNvPr id="54" name="object 54"/>
          <p:cNvSpPr/>
          <p:nvPr/>
        </p:nvSpPr>
        <p:spPr>
          <a:xfrm flipH="1">
            <a:off x="8814054" y="5516879"/>
            <a:ext cx="0" cy="303530"/>
          </a:xfrm>
          <a:custGeom>
            <a:rect l="l" t="t" r="r" b="b"/>
            <a:pathLst>
              <a:path h="303529">
                <a:moveTo>
                  <a:pt x="0" y="0"/>
                </a:moveTo>
                <a:lnTo>
                  <a:pt x="0" y="303276"/>
                </a:lnTo>
              </a:path>
            </a:pathLst>
          </a:custGeom>
          <a:ln w="3175">
            <a:solidFill>
              <a:srgbClr val="B1D234"/>
            </a:solidFill>
          </a:ln>
        </p:spPr>
        <p:txBody>
          <a:bodyPr wrap="square" lIns="0" tIns="0" rIns="0" bIns="0" rtlCol="0"/>
          <a:lstStyle/>
          <a:p/>
        </p:txBody>
      </p:sp>
      <p:sp>
        <p:nvSpPr>
          <p:cNvPr id="55" name="object 55"/>
          <p:cNvSpPr/>
          <p:nvPr/>
        </p:nvSpPr>
        <p:spPr>
          <a:xfrm flipH="1">
            <a:off x="8814816" y="5032247"/>
            <a:ext cx="0" cy="303530"/>
          </a:xfrm>
          <a:custGeom>
            <a:rect l="l" t="t" r="r" b="b"/>
            <a:pathLst>
              <a:path h="303529">
                <a:moveTo>
                  <a:pt x="0" y="0"/>
                </a:moveTo>
                <a:lnTo>
                  <a:pt x="0" y="303275"/>
                </a:lnTo>
              </a:path>
            </a:pathLst>
          </a:custGeom>
          <a:ln w="3175">
            <a:solidFill>
              <a:srgbClr val="B1D234"/>
            </a:solidFill>
          </a:ln>
        </p:spPr>
        <p:txBody>
          <a:bodyPr wrap="square" lIns="0" tIns="0" rIns="0" bIns="0" rtlCol="0"/>
          <a:lstStyle/>
          <a:p/>
        </p:txBody>
      </p:sp>
      <p:sp>
        <p:nvSpPr>
          <p:cNvPr id="56" name="object 56"/>
          <p:cNvSpPr/>
          <p:nvPr/>
        </p:nvSpPr>
        <p:spPr>
          <a:xfrm flipH="1">
            <a:off x="8821673" y="4546091"/>
            <a:ext cx="0" cy="303530"/>
          </a:xfrm>
          <a:custGeom>
            <a:rect l="l" t="t" r="r" b="b"/>
            <a:pathLst>
              <a:path h="303529">
                <a:moveTo>
                  <a:pt x="0" y="0"/>
                </a:moveTo>
                <a:lnTo>
                  <a:pt x="0" y="303275"/>
                </a:lnTo>
              </a:path>
            </a:pathLst>
          </a:custGeom>
          <a:ln w="16763">
            <a:solidFill>
              <a:srgbClr val="B1D234"/>
            </a:solidFill>
          </a:ln>
        </p:spPr>
        <p:txBody>
          <a:bodyPr wrap="square" lIns="0" tIns="0" rIns="0" bIns="0" rtlCol="0"/>
          <a:lstStyle/>
          <a:p/>
        </p:txBody>
      </p:sp>
      <p:sp>
        <p:nvSpPr>
          <p:cNvPr id="57" name="object 57"/>
          <p:cNvSpPr/>
          <p:nvPr/>
        </p:nvSpPr>
        <p:spPr>
          <a:xfrm flipH="1">
            <a:off x="8845295" y="4061459"/>
            <a:ext cx="0" cy="303530"/>
          </a:xfrm>
          <a:custGeom>
            <a:rect l="l" t="t" r="r" b="b"/>
            <a:pathLst>
              <a:path h="303529">
                <a:moveTo>
                  <a:pt x="0" y="0"/>
                </a:moveTo>
                <a:lnTo>
                  <a:pt x="0" y="303275"/>
                </a:lnTo>
              </a:path>
            </a:pathLst>
          </a:custGeom>
          <a:ln w="64007">
            <a:solidFill>
              <a:srgbClr val="B1D234"/>
            </a:solidFill>
          </a:ln>
        </p:spPr>
        <p:txBody>
          <a:bodyPr wrap="square" lIns="0" tIns="0" rIns="0" bIns="0" rtlCol="0"/>
          <a:lstStyle/>
          <a:p/>
        </p:txBody>
      </p:sp>
      <p:sp>
        <p:nvSpPr>
          <p:cNvPr id="58" name="object 58"/>
          <p:cNvSpPr/>
          <p:nvPr/>
        </p:nvSpPr>
        <p:spPr>
          <a:xfrm>
            <a:off x="8813292" y="3575303"/>
            <a:ext cx="759460" cy="303530"/>
          </a:xfrm>
          <a:custGeom>
            <a:rect l="l" t="t" r="r" b="b"/>
            <a:pathLst>
              <a:path w="759459" h="303529">
                <a:moveTo>
                  <a:pt x="758951" y="0"/>
                </a:moveTo>
                <a:lnTo>
                  <a:pt x="0" y="0"/>
                </a:lnTo>
                <a:lnTo>
                  <a:pt x="0" y="303276"/>
                </a:lnTo>
                <a:lnTo>
                  <a:pt x="758951" y="303276"/>
                </a:lnTo>
                <a:lnTo>
                  <a:pt x="758951" y="0"/>
                </a:lnTo>
                <a:close/>
              </a:path>
            </a:pathLst>
          </a:custGeom>
          <a:solidFill>
            <a:srgbClr val="B1D234"/>
          </a:solidFill>
        </p:spPr>
        <p:txBody>
          <a:bodyPr wrap="square" lIns="0" tIns="0" rIns="0" bIns="0" rtlCol="0"/>
          <a:lstStyle/>
          <a:p/>
        </p:txBody>
      </p:sp>
      <p:sp>
        <p:nvSpPr>
          <p:cNvPr id="59" name="object 59"/>
          <p:cNvSpPr/>
          <p:nvPr/>
        </p:nvSpPr>
        <p:spPr>
          <a:xfrm>
            <a:off x="8813292" y="3090672"/>
            <a:ext cx="2231390" cy="303530"/>
          </a:xfrm>
          <a:custGeom>
            <a:rect l="l" t="t" r="r" b="b"/>
            <a:pathLst>
              <a:path w="2231390" h="303529">
                <a:moveTo>
                  <a:pt x="2231135" y="0"/>
                </a:moveTo>
                <a:lnTo>
                  <a:pt x="0" y="0"/>
                </a:lnTo>
                <a:lnTo>
                  <a:pt x="0" y="303275"/>
                </a:lnTo>
                <a:lnTo>
                  <a:pt x="2231135" y="303275"/>
                </a:lnTo>
                <a:lnTo>
                  <a:pt x="2231135" y="0"/>
                </a:lnTo>
                <a:close/>
              </a:path>
            </a:pathLst>
          </a:custGeom>
          <a:solidFill>
            <a:srgbClr val="B1D234"/>
          </a:solidFill>
        </p:spPr>
        <p:txBody>
          <a:bodyPr wrap="square" lIns="0" tIns="0" rIns="0" bIns="0" rtlCol="0"/>
          <a:lstStyle/>
          <a:p/>
        </p:txBody>
      </p:sp>
      <p:sp>
        <p:nvSpPr>
          <p:cNvPr id="60" name="object 60"/>
          <p:cNvSpPr/>
          <p:nvPr/>
        </p:nvSpPr>
        <p:spPr>
          <a:xfrm flipH="1">
            <a:off x="8813292" y="2999232"/>
            <a:ext cx="0" cy="2912745"/>
          </a:xfrm>
          <a:custGeom>
            <a:rect l="l" t="t" r="r" b="b"/>
            <a:pathLst>
              <a:path h="2912745">
                <a:moveTo>
                  <a:pt x="0" y="2912364"/>
                </a:moveTo>
                <a:lnTo>
                  <a:pt x="0" y="0"/>
                </a:lnTo>
              </a:path>
            </a:pathLst>
          </a:custGeom>
          <a:ln w="3175">
            <a:solidFill>
              <a:srgbClr val="585858"/>
            </a:solidFill>
          </a:ln>
        </p:spPr>
        <p:txBody>
          <a:bodyPr wrap="square" lIns="0" tIns="0" rIns="0" bIns="0" rtlCol="0"/>
          <a:lstStyle/>
          <a:p/>
        </p:txBody>
      </p:sp>
      <p:sp>
        <p:nvSpPr>
          <p:cNvPr id="61" name="object 61"/>
          <p:cNvSpPr txBox="1"/>
          <p:nvPr/>
        </p:nvSpPr>
        <p:spPr>
          <a:xfrm>
            <a:off x="8878569" y="5582513"/>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15</a:t>
            </a:r>
            <a:endParaRPr sz="1000">
              <a:latin typeface="微软雅黑"/>
              <a:cs typeface="微软雅黑"/>
            </a:endParaRPr>
          </a:p>
        </p:txBody>
      </p:sp>
      <p:sp>
        <p:nvSpPr>
          <p:cNvPr id="62" name="object 62"/>
          <p:cNvSpPr txBox="1"/>
          <p:nvPr/>
        </p:nvSpPr>
        <p:spPr>
          <a:xfrm>
            <a:off x="8879585" y="5096636"/>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30</a:t>
            </a:r>
            <a:endParaRPr sz="1000">
              <a:latin typeface="微软雅黑"/>
              <a:cs typeface="微软雅黑"/>
            </a:endParaRPr>
          </a:p>
        </p:txBody>
      </p:sp>
      <p:sp>
        <p:nvSpPr>
          <p:cNvPr id="63" name="object 63"/>
          <p:cNvSpPr txBox="1"/>
          <p:nvPr/>
        </p:nvSpPr>
        <p:spPr>
          <a:xfrm>
            <a:off x="8894826" y="4611115"/>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258</a:t>
            </a:r>
            <a:endParaRPr sz="1000">
              <a:latin typeface="微软雅黑"/>
              <a:cs typeface="微软雅黑"/>
            </a:endParaRPr>
          </a:p>
        </p:txBody>
      </p:sp>
      <p:sp>
        <p:nvSpPr>
          <p:cNvPr id="64" name="object 64"/>
          <p:cNvSpPr txBox="1"/>
          <p:nvPr/>
        </p:nvSpPr>
        <p:spPr>
          <a:xfrm>
            <a:off x="9636632" y="3640073"/>
            <a:ext cx="4286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12,100</a:t>
            </a:r>
            <a:endParaRPr sz="1000">
              <a:latin typeface="微软雅黑"/>
              <a:cs typeface="微软雅黑"/>
            </a:endParaRPr>
          </a:p>
        </p:txBody>
      </p:sp>
      <p:sp>
        <p:nvSpPr>
          <p:cNvPr id="65" name="object 65"/>
          <p:cNvSpPr txBox="1"/>
          <p:nvPr/>
        </p:nvSpPr>
        <p:spPr>
          <a:xfrm>
            <a:off x="11108817" y="3154425"/>
            <a:ext cx="4286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35,594</a:t>
            </a:r>
            <a:endParaRPr sz="1000">
              <a:latin typeface="微软雅黑"/>
              <a:cs typeface="微软雅黑"/>
            </a:endParaRPr>
          </a:p>
        </p:txBody>
      </p:sp>
      <p:sp>
        <p:nvSpPr>
          <p:cNvPr id="66" name="object 66"/>
          <p:cNvSpPr txBox="1"/>
          <p:nvPr/>
        </p:nvSpPr>
        <p:spPr>
          <a:xfrm>
            <a:off x="8292845" y="5572150"/>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纽交所</a:t>
            </a:r>
            <a:endParaRPr sz="1000">
              <a:latin typeface="微软雅黑"/>
              <a:cs typeface="微软雅黑"/>
            </a:endParaRPr>
          </a:p>
        </p:txBody>
      </p:sp>
      <p:sp>
        <p:nvSpPr>
          <p:cNvPr id="67" name="object 67"/>
          <p:cNvSpPr txBox="1"/>
          <p:nvPr/>
        </p:nvSpPr>
        <p:spPr>
          <a:xfrm>
            <a:off x="8292845" y="5086603"/>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北交所</a:t>
            </a:r>
            <a:endParaRPr sz="1000">
              <a:latin typeface="微软雅黑"/>
              <a:cs typeface="微软雅黑"/>
            </a:endParaRPr>
          </a:p>
        </p:txBody>
      </p:sp>
      <p:sp>
        <p:nvSpPr>
          <p:cNvPr id="68" name="object 68"/>
          <p:cNvSpPr txBox="1"/>
          <p:nvPr/>
        </p:nvSpPr>
        <p:spPr>
          <a:xfrm>
            <a:off x="8292845" y="4425190"/>
            <a:ext cx="405130" cy="462280"/>
          </a:xfrm>
          <a:prstGeom prst="rect">
            <a:avLst/>
          </a:prstGeom>
        </p:spPr>
        <p:txBody>
          <a:bodyPr vert="horz" wrap="square" lIns="0" tIns="78740" rIns="0" bIns="0" rtlCol="0">
            <a:spAutoFit/>
          </a:bodyPr>
          <a:lstStyle/>
          <a:p>
            <a:pPr algn="ctr">
              <a:lnSpc>
                <a:spcPct val="100000"/>
              </a:lnSpc>
              <a:spcBef>
                <a:spcPts val="620"/>
              </a:spcBef>
            </a:pPr>
            <a:r>
              <a:rPr sz="1000" spc="-10">
                <a:solidFill>
                  <a:srgbClr val="585858"/>
                </a:solidFill>
                <a:latin typeface="微软雅黑"/>
                <a:cs typeface="微软雅黑"/>
              </a:rPr>
              <a:t>纳斯达</a:t>
            </a:r>
            <a:endParaRPr sz="1000">
              <a:latin typeface="微软雅黑"/>
              <a:cs typeface="微软雅黑"/>
            </a:endParaRPr>
          </a:p>
          <a:p>
            <a:pPr algn="ctr">
              <a:lnSpc>
                <a:spcPct val="100000"/>
              </a:lnSpc>
              <a:spcBef>
                <a:spcPts val="520"/>
              </a:spcBef>
            </a:pPr>
            <a:r>
              <a:rPr sz="1000" spc="-5">
                <a:solidFill>
                  <a:srgbClr val="585858"/>
                </a:solidFill>
                <a:latin typeface="微软雅黑"/>
                <a:cs typeface="微软雅黑"/>
              </a:rPr>
              <a:t>克</a:t>
            </a:r>
            <a:endParaRPr sz="1000">
              <a:latin typeface="微软雅黑"/>
              <a:cs typeface="微软雅黑"/>
            </a:endParaRPr>
          </a:p>
        </p:txBody>
      </p:sp>
      <p:sp>
        <p:nvSpPr>
          <p:cNvPr id="69" name="object 69"/>
          <p:cNvSpPr txBox="1"/>
          <p:nvPr/>
        </p:nvSpPr>
        <p:spPr>
          <a:xfrm>
            <a:off x="8292845" y="4125595"/>
            <a:ext cx="1002030" cy="177800"/>
          </a:xfrm>
          <a:prstGeom prst="rect">
            <a:avLst/>
          </a:prstGeom>
        </p:spPr>
        <p:txBody>
          <a:bodyPr vert="horz" wrap="square" lIns="0" tIns="12065" rIns="0" bIns="0" rtlCol="0">
            <a:spAutoFit/>
          </a:bodyPr>
          <a:lstStyle/>
          <a:p>
            <a:pPr marL="12700">
              <a:lnSpc>
                <a:spcPct val="100000"/>
              </a:lnSpc>
              <a:spcBef>
                <a:spcPts val="95"/>
              </a:spcBef>
              <a:tabLst>
                <a:tab pos="660400"/>
              </a:tabLst>
            </a:pPr>
            <a:r>
              <a:rPr sz="1500" spc="-7" baseline="5555">
                <a:solidFill>
                  <a:srgbClr val="585858"/>
                </a:solidFill>
                <a:latin typeface="微软雅黑"/>
                <a:cs typeface="微软雅黑"/>
              </a:rPr>
              <a:t>上交所	</a:t>
            </a:r>
            <a:r>
              <a:rPr sz="1000" spc="-5">
                <a:solidFill>
                  <a:srgbClr val="585858"/>
                </a:solidFill>
                <a:latin typeface="微软雅黑"/>
                <a:cs typeface="微软雅黑"/>
              </a:rPr>
              <a:t>1,008</a:t>
            </a:r>
            <a:endParaRPr sz="1000">
              <a:latin typeface="微软雅黑"/>
              <a:cs typeface="微软雅黑"/>
            </a:endParaRPr>
          </a:p>
        </p:txBody>
      </p:sp>
      <p:sp>
        <p:nvSpPr>
          <p:cNvPr id="70" name="object 70"/>
          <p:cNvSpPr txBox="1"/>
          <p:nvPr/>
        </p:nvSpPr>
        <p:spPr>
          <a:xfrm>
            <a:off x="8292845" y="3629914"/>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深交所</a:t>
            </a:r>
            <a:endParaRPr sz="1000">
              <a:latin typeface="微软雅黑"/>
              <a:cs typeface="微软雅黑"/>
            </a:endParaRPr>
          </a:p>
        </p:txBody>
      </p:sp>
      <p:sp>
        <p:nvSpPr>
          <p:cNvPr id="71" name="object 71"/>
          <p:cNvSpPr txBox="1"/>
          <p:nvPr/>
        </p:nvSpPr>
        <p:spPr>
          <a:xfrm>
            <a:off x="8292845" y="3144392"/>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港交所</a:t>
            </a:r>
            <a:endParaRPr sz="1000">
              <a:latin typeface="微软雅黑"/>
              <a:cs typeface="微软雅黑"/>
            </a:endParaRPr>
          </a:p>
        </p:txBody>
      </p:sp>
      <p:sp>
        <p:nvSpPr>
          <p:cNvPr id="72" name="object 72"/>
          <p:cNvSpPr/>
          <p:nvPr/>
        </p:nvSpPr>
        <p:spPr>
          <a:xfrm>
            <a:off x="10486643" y="5654040"/>
            <a:ext cx="74930" cy="74930"/>
          </a:xfrm>
          <a:custGeom>
            <a:rect l="l" t="t" r="r" b="b"/>
            <a:pathLst>
              <a:path w="74929" h="74929">
                <a:moveTo>
                  <a:pt x="0" y="74676"/>
                </a:moveTo>
                <a:lnTo>
                  <a:pt x="74675" y="74676"/>
                </a:lnTo>
                <a:lnTo>
                  <a:pt x="74675" y="0"/>
                </a:lnTo>
                <a:lnTo>
                  <a:pt x="0" y="0"/>
                </a:lnTo>
                <a:lnTo>
                  <a:pt x="0" y="74676"/>
                </a:lnTo>
                <a:close/>
              </a:path>
            </a:pathLst>
          </a:custGeom>
          <a:solidFill>
            <a:srgbClr val="B1D234"/>
          </a:solidFill>
        </p:spPr>
        <p:txBody>
          <a:bodyPr wrap="square" lIns="0" tIns="0" rIns="0" bIns="0" rtlCol="0"/>
          <a:lstStyle/>
          <a:p/>
        </p:txBody>
      </p:sp>
      <p:sp>
        <p:nvSpPr>
          <p:cNvPr id="73" name="object 73"/>
          <p:cNvSpPr txBox="1"/>
          <p:nvPr/>
        </p:nvSpPr>
        <p:spPr>
          <a:xfrm>
            <a:off x="10583036" y="5594096"/>
            <a:ext cx="9112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人民币（亿元）</a:t>
            </a:r>
            <a:endParaRPr sz="1000">
              <a:latin typeface="微软雅黑"/>
              <a:cs typeface="微软雅黑"/>
            </a:endParaRPr>
          </a:p>
        </p:txBody>
      </p:sp>
      <p:sp>
        <p:nvSpPr>
          <p:cNvPr id="74" name="object 74"/>
          <p:cNvSpPr txBox="1"/>
          <p:nvPr/>
        </p:nvSpPr>
        <p:spPr>
          <a:xfrm>
            <a:off x="523748" y="6390583"/>
            <a:ext cx="3085465"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来源：上市相关数据源自</a:t>
            </a:r>
            <a:r>
              <a:rPr sz="700" spc="-10">
                <a:solidFill>
                  <a:srgbClr val="7E7E7E"/>
                </a:solidFill>
                <a:latin typeface="微软雅黑"/>
                <a:cs typeface="微软雅黑"/>
              </a:rPr>
              <a:t>IT</a:t>
            </a:r>
            <a:r>
              <a:rPr sz="700" spc="-5">
                <a:solidFill>
                  <a:srgbClr val="7E7E7E"/>
                </a:solidFill>
                <a:latin typeface="微软雅黑"/>
                <a:cs typeface="微软雅黑"/>
              </a:rPr>
              <a:t>桔子以及</a:t>
            </a:r>
            <a:r>
              <a:rPr sz="700">
                <a:solidFill>
                  <a:srgbClr val="7E7E7E"/>
                </a:solidFill>
                <a:latin typeface="微软雅黑"/>
                <a:cs typeface="微软雅黑"/>
              </a:rPr>
              <a:t>Wind</a:t>
            </a:r>
            <a:r>
              <a:rPr sz="700" spc="5">
                <a:solidFill>
                  <a:srgbClr val="7E7E7E"/>
                </a:solidFill>
                <a:latin typeface="微软雅黑"/>
                <a:cs typeface="微软雅黑"/>
              </a:rPr>
              <a:t>资</a:t>
            </a:r>
            <a:r>
              <a:rPr sz="700" spc="-5">
                <a:solidFill>
                  <a:srgbClr val="7E7E7E"/>
                </a:solidFill>
                <a:latin typeface="微软雅黑"/>
                <a:cs typeface="微软雅黑"/>
              </a:rPr>
              <a:t>讯相</a:t>
            </a:r>
            <a:r>
              <a:rPr sz="700" spc="5">
                <a:solidFill>
                  <a:srgbClr val="7E7E7E"/>
                </a:solidFill>
                <a:latin typeface="微软雅黑"/>
                <a:cs typeface="微软雅黑"/>
              </a:rPr>
              <a:t>关</a:t>
            </a:r>
            <a:r>
              <a:rPr sz="700" spc="-5">
                <a:solidFill>
                  <a:srgbClr val="7E7E7E"/>
                </a:solidFill>
                <a:latin typeface="微软雅黑"/>
                <a:cs typeface="微软雅黑"/>
              </a:rPr>
              <a:t>数据</a:t>
            </a:r>
            <a:r>
              <a:rPr sz="700" spc="5">
                <a:solidFill>
                  <a:srgbClr val="7E7E7E"/>
                </a:solidFill>
                <a:latin typeface="微软雅黑"/>
                <a:cs typeface="微软雅黑"/>
              </a:rPr>
              <a:t>的</a:t>
            </a:r>
            <a:r>
              <a:rPr sz="700" spc="-5">
                <a:solidFill>
                  <a:srgbClr val="7E7E7E"/>
                </a:solidFill>
                <a:latin typeface="微软雅黑"/>
                <a:cs typeface="微软雅黑"/>
              </a:rPr>
              <a:t>搜索</a:t>
            </a:r>
            <a:r>
              <a:rPr sz="700" spc="5">
                <a:solidFill>
                  <a:srgbClr val="7E7E7E"/>
                </a:solidFill>
                <a:latin typeface="微软雅黑"/>
                <a:cs typeface="微软雅黑"/>
              </a:rPr>
              <a:t>、</a:t>
            </a:r>
            <a:r>
              <a:rPr sz="700" spc="-5">
                <a:solidFill>
                  <a:srgbClr val="7E7E7E"/>
                </a:solidFill>
                <a:latin typeface="微软雅黑"/>
                <a:cs typeface="微软雅黑"/>
              </a:rPr>
              <a:t>甄别</a:t>
            </a:r>
            <a:r>
              <a:rPr sz="700" spc="5">
                <a:solidFill>
                  <a:srgbClr val="7E7E7E"/>
                </a:solidFill>
                <a:latin typeface="微软雅黑"/>
                <a:cs typeface="微软雅黑"/>
              </a:rPr>
              <a:t>、</a:t>
            </a:r>
            <a:r>
              <a:rPr sz="700" spc="-5">
                <a:solidFill>
                  <a:srgbClr val="7E7E7E"/>
                </a:solidFill>
                <a:latin typeface="微软雅黑"/>
                <a:cs typeface="微软雅黑"/>
              </a:rPr>
              <a:t>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5" name="object 75"/>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8</a:t>
            </a:fld>
            <a:endParaRPr sz="8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8788400" cy="574040"/>
          </a:xfrm>
          <a:prstGeom prst="rect">
            <a:avLst/>
          </a:prstGeom>
        </p:spPr>
        <p:txBody>
          <a:bodyPr vert="horz" wrap="square" lIns="0" tIns="12700" rIns="0" bIns="0" rtlCol="0">
            <a:spAutoFit/>
          </a:bodyPr>
          <a:lstStyle/>
          <a:p>
            <a:pPr marL="12700">
              <a:lnSpc>
                <a:spcPct val="100000"/>
              </a:lnSpc>
              <a:spcBef>
                <a:spcPts val="100"/>
              </a:spcBef>
            </a:pPr>
            <a:r>
              <a:rPr/>
              <a:t>大湾区文化产业蓬勃发展</a:t>
            </a:r>
            <a:r>
              <a:rPr spc="-5"/>
              <a:t>——</a:t>
            </a:r>
            <a:r>
              <a:rPr/>
              <a:t>潜在上市企业</a:t>
            </a:r>
          </a:p>
        </p:txBody>
      </p:sp>
      <p:sp>
        <p:nvSpPr>
          <p:cNvPr id="3" name="object 3"/>
          <p:cNvSpPr/>
          <p:nvPr/>
        </p:nvSpPr>
        <p:spPr>
          <a:xfrm flipH="1">
            <a:off x="1774698" y="4968240"/>
            <a:ext cx="0" cy="500380"/>
          </a:xfrm>
          <a:custGeom>
            <a:rect l="l" t="t" r="r" b="b"/>
            <a:pathLst>
              <a:path h="500379">
                <a:moveTo>
                  <a:pt x="0" y="0"/>
                </a:moveTo>
                <a:lnTo>
                  <a:pt x="0" y="499872"/>
                </a:lnTo>
              </a:path>
            </a:pathLst>
          </a:custGeom>
          <a:ln w="50292">
            <a:solidFill>
              <a:srgbClr val="B1D234"/>
            </a:solidFill>
          </a:ln>
        </p:spPr>
        <p:txBody>
          <a:bodyPr wrap="square" lIns="0" tIns="0" rIns="0" bIns="0" rtlCol="0"/>
          <a:lstStyle/>
          <a:p/>
        </p:txBody>
      </p:sp>
      <p:sp>
        <p:nvSpPr>
          <p:cNvPr id="4" name="object 4"/>
          <p:cNvSpPr/>
          <p:nvPr/>
        </p:nvSpPr>
        <p:spPr>
          <a:xfrm>
            <a:off x="1749551" y="4165091"/>
            <a:ext cx="247015" cy="501650"/>
          </a:xfrm>
          <a:custGeom>
            <a:rect l="l" t="t" r="r" b="b"/>
            <a:pathLst>
              <a:path w="247014" h="501650">
                <a:moveTo>
                  <a:pt x="246887" y="0"/>
                </a:moveTo>
                <a:lnTo>
                  <a:pt x="0" y="0"/>
                </a:lnTo>
                <a:lnTo>
                  <a:pt x="0" y="501395"/>
                </a:lnTo>
                <a:lnTo>
                  <a:pt x="246887" y="501395"/>
                </a:lnTo>
                <a:lnTo>
                  <a:pt x="246887" y="0"/>
                </a:lnTo>
                <a:close/>
              </a:path>
            </a:pathLst>
          </a:custGeom>
          <a:solidFill>
            <a:srgbClr val="B1D234"/>
          </a:solidFill>
        </p:spPr>
        <p:txBody>
          <a:bodyPr wrap="square" lIns="0" tIns="0" rIns="0" bIns="0" rtlCol="0"/>
          <a:lstStyle/>
          <a:p/>
        </p:txBody>
      </p:sp>
      <p:sp>
        <p:nvSpPr>
          <p:cNvPr id="5" name="object 5"/>
          <p:cNvSpPr/>
          <p:nvPr/>
        </p:nvSpPr>
        <p:spPr>
          <a:xfrm>
            <a:off x="1749551" y="3363467"/>
            <a:ext cx="2270760" cy="501650"/>
          </a:xfrm>
          <a:custGeom>
            <a:rect l="l" t="t" r="r" b="b"/>
            <a:pathLst>
              <a:path w="2270760" h="501650">
                <a:moveTo>
                  <a:pt x="2270760" y="0"/>
                </a:moveTo>
                <a:lnTo>
                  <a:pt x="0" y="0"/>
                </a:lnTo>
                <a:lnTo>
                  <a:pt x="0" y="501396"/>
                </a:lnTo>
                <a:lnTo>
                  <a:pt x="2270760" y="501396"/>
                </a:lnTo>
                <a:lnTo>
                  <a:pt x="2270760" y="0"/>
                </a:lnTo>
                <a:close/>
              </a:path>
            </a:pathLst>
          </a:custGeom>
          <a:solidFill>
            <a:srgbClr val="B1D234"/>
          </a:solidFill>
        </p:spPr>
        <p:txBody>
          <a:bodyPr wrap="square" lIns="0" tIns="0" rIns="0" bIns="0" rtlCol="0"/>
          <a:lstStyle/>
          <a:p/>
        </p:txBody>
      </p:sp>
      <p:sp>
        <p:nvSpPr>
          <p:cNvPr id="6" name="object 6"/>
          <p:cNvSpPr/>
          <p:nvPr/>
        </p:nvSpPr>
        <p:spPr>
          <a:xfrm flipH="1">
            <a:off x="1749551" y="3212592"/>
            <a:ext cx="0" cy="2406650"/>
          </a:xfrm>
          <a:custGeom>
            <a:rect l="l" t="t" r="r" b="b"/>
            <a:pathLst>
              <a:path h="2406650">
                <a:moveTo>
                  <a:pt x="0" y="2406396"/>
                </a:moveTo>
                <a:lnTo>
                  <a:pt x="0" y="0"/>
                </a:lnTo>
              </a:path>
            </a:pathLst>
          </a:custGeom>
          <a:ln w="3175">
            <a:solidFill>
              <a:srgbClr val="585858"/>
            </a:solidFill>
          </a:ln>
        </p:spPr>
        <p:txBody>
          <a:bodyPr wrap="square" lIns="0" tIns="0" rIns="0" bIns="0" rtlCol="0"/>
          <a:lstStyle/>
          <a:p/>
        </p:txBody>
      </p:sp>
      <p:sp>
        <p:nvSpPr>
          <p:cNvPr id="7" name="object 7"/>
          <p:cNvSpPr txBox="1"/>
          <p:nvPr/>
        </p:nvSpPr>
        <p:spPr>
          <a:xfrm>
            <a:off x="1900808" y="5131053"/>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a:t>
            </a:r>
            <a:endParaRPr sz="1000">
              <a:latin typeface="微软雅黑"/>
              <a:cs typeface="微软雅黑"/>
            </a:endParaRPr>
          </a:p>
        </p:txBody>
      </p:sp>
      <p:sp>
        <p:nvSpPr>
          <p:cNvPr id="8" name="object 8"/>
          <p:cNvSpPr txBox="1"/>
          <p:nvPr/>
        </p:nvSpPr>
        <p:spPr>
          <a:xfrm>
            <a:off x="2098039" y="4328617"/>
            <a:ext cx="1003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a:t>
            </a:r>
            <a:endParaRPr sz="1000">
              <a:latin typeface="微软雅黑"/>
              <a:cs typeface="微软雅黑"/>
            </a:endParaRPr>
          </a:p>
        </p:txBody>
      </p:sp>
      <p:sp>
        <p:nvSpPr>
          <p:cNvPr id="9" name="object 9"/>
          <p:cNvSpPr txBox="1"/>
          <p:nvPr/>
        </p:nvSpPr>
        <p:spPr>
          <a:xfrm>
            <a:off x="4133977" y="3526916"/>
            <a:ext cx="162560" cy="177800"/>
          </a:xfrm>
          <a:prstGeom prst="rect">
            <a:avLst/>
          </a:prstGeom>
        </p:spPr>
        <p:txBody>
          <a:bodyPr vert="horz" wrap="square" lIns="0" tIns="12065" rIns="0" bIns="0" rtlCol="0">
            <a:spAutoFit/>
          </a:bodyPr>
          <a:lstStyle/>
          <a:p>
            <a:pPr>
              <a:lnSpc>
                <a:spcPct val="100000"/>
              </a:lnSpc>
              <a:spcBef>
                <a:spcPts val="95"/>
              </a:spcBef>
            </a:pPr>
            <a:r>
              <a:rPr sz="1000" spc="-5">
                <a:solidFill>
                  <a:srgbClr val="585858"/>
                </a:solidFill>
                <a:latin typeface="微软雅黑"/>
                <a:cs typeface="微软雅黑"/>
              </a:rPr>
              <a:t>46</a:t>
            </a:r>
            <a:endParaRPr sz="1000">
              <a:latin typeface="微软雅黑"/>
              <a:cs typeface="微软雅黑"/>
            </a:endParaRPr>
          </a:p>
        </p:txBody>
      </p:sp>
      <p:sp>
        <p:nvSpPr>
          <p:cNvPr id="10" name="object 10"/>
          <p:cNvSpPr txBox="1"/>
          <p:nvPr/>
        </p:nvSpPr>
        <p:spPr>
          <a:xfrm>
            <a:off x="890422" y="5120385"/>
            <a:ext cx="49657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P</a:t>
            </a:r>
            <a:r>
              <a:rPr sz="1000">
                <a:solidFill>
                  <a:srgbClr val="585858"/>
                </a:solidFill>
                <a:latin typeface="微软雅黑"/>
                <a:cs typeface="微软雅黑"/>
              </a:rPr>
              <a:t>r</a:t>
            </a:r>
            <a:r>
              <a:rPr sz="1000" spc="-10">
                <a:solidFill>
                  <a:srgbClr val="585858"/>
                </a:solidFill>
                <a:latin typeface="微软雅黑"/>
                <a:cs typeface="微软雅黑"/>
              </a:rPr>
              <a:t>e-</a:t>
            </a:r>
            <a:r>
              <a:rPr sz="1000">
                <a:solidFill>
                  <a:srgbClr val="585858"/>
                </a:solidFill>
                <a:latin typeface="微软雅黑"/>
                <a:cs typeface="微软雅黑"/>
              </a:rPr>
              <a:t>I</a:t>
            </a:r>
            <a:r>
              <a:rPr sz="1000" spc="-5">
                <a:solidFill>
                  <a:srgbClr val="585858"/>
                </a:solidFill>
                <a:latin typeface="微软雅黑"/>
                <a:cs typeface="微软雅黑"/>
              </a:rPr>
              <a:t>PO</a:t>
            </a:r>
            <a:endParaRPr sz="1000">
              <a:latin typeface="微软雅黑"/>
              <a:cs typeface="微软雅黑"/>
            </a:endParaRPr>
          </a:p>
        </p:txBody>
      </p:sp>
      <p:sp>
        <p:nvSpPr>
          <p:cNvPr id="11" name="object 11"/>
          <p:cNvSpPr txBox="1"/>
          <p:nvPr/>
        </p:nvSpPr>
        <p:spPr>
          <a:xfrm>
            <a:off x="902919" y="4318761"/>
            <a:ext cx="48450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P</a:t>
            </a:r>
            <a:r>
              <a:rPr sz="1000">
                <a:solidFill>
                  <a:srgbClr val="585858"/>
                </a:solidFill>
                <a:latin typeface="微软雅黑"/>
                <a:cs typeface="微软雅黑"/>
              </a:rPr>
              <a:t>r</a:t>
            </a:r>
            <a:r>
              <a:rPr sz="1000" spc="-10">
                <a:solidFill>
                  <a:srgbClr val="585858"/>
                </a:solidFill>
                <a:latin typeface="微软雅黑"/>
                <a:cs typeface="微软雅黑"/>
              </a:rPr>
              <a:t>e</a:t>
            </a:r>
            <a:r>
              <a:rPr sz="1000" spc="-5">
                <a:solidFill>
                  <a:srgbClr val="585858"/>
                </a:solidFill>
                <a:latin typeface="微软雅黑"/>
                <a:cs typeface="微软雅黑"/>
              </a:rPr>
              <a:t>-</a:t>
            </a:r>
            <a:r>
              <a:rPr sz="1000" spc="-10">
                <a:solidFill>
                  <a:srgbClr val="585858"/>
                </a:solidFill>
                <a:latin typeface="微软雅黑"/>
                <a:cs typeface="微软雅黑"/>
              </a:rPr>
              <a:t>B</a:t>
            </a:r>
            <a:r>
              <a:rPr sz="1000" spc="-5">
                <a:solidFill>
                  <a:srgbClr val="585858"/>
                </a:solidFill>
                <a:latin typeface="微软雅黑"/>
                <a:cs typeface="微软雅黑"/>
              </a:rPr>
              <a:t>轮</a:t>
            </a:r>
            <a:endParaRPr sz="1000">
              <a:latin typeface="微软雅黑"/>
              <a:cs typeface="微软雅黑"/>
            </a:endParaRPr>
          </a:p>
        </p:txBody>
      </p:sp>
      <p:sp>
        <p:nvSpPr>
          <p:cNvPr id="12" name="object 12"/>
          <p:cNvSpPr txBox="1"/>
          <p:nvPr/>
        </p:nvSpPr>
        <p:spPr>
          <a:xfrm>
            <a:off x="897382" y="3516629"/>
            <a:ext cx="850900" cy="177800"/>
          </a:xfrm>
          <a:prstGeom prst="rect">
            <a:avLst/>
          </a:prstGeom>
        </p:spPr>
        <p:txBody>
          <a:bodyPr vert="horz" wrap="square" lIns="0" tIns="12065" rIns="0" bIns="0" rtlCol="0">
            <a:spAutoFit/>
          </a:bodyPr>
          <a:lstStyle/>
          <a:p>
            <a:pPr marL="8255">
              <a:lnSpc>
                <a:spcPct val="100000"/>
              </a:lnSpc>
              <a:spcBef>
                <a:spcPts val="95"/>
              </a:spcBef>
            </a:pPr>
            <a:r>
              <a:rPr sz="1000" spc="-5">
                <a:solidFill>
                  <a:srgbClr val="585858"/>
                </a:solidFill>
                <a:latin typeface="微软雅黑"/>
                <a:cs typeface="微软雅黑"/>
              </a:rPr>
              <a:t>Pre-A轮</a:t>
            </a:r>
            <a:endParaRPr sz="1000">
              <a:latin typeface="微软雅黑"/>
              <a:cs typeface="微软雅黑"/>
            </a:endParaRPr>
          </a:p>
        </p:txBody>
      </p:sp>
      <p:sp>
        <p:nvSpPr>
          <p:cNvPr id="13" name="object 13"/>
          <p:cNvSpPr/>
          <p:nvPr/>
        </p:nvSpPr>
        <p:spPr>
          <a:xfrm>
            <a:off x="2796539" y="5237988"/>
            <a:ext cx="74930" cy="74930"/>
          </a:xfrm>
          <a:custGeom>
            <a:rect l="l" t="t" r="r" b="b"/>
            <a:pathLst>
              <a:path w="74930" h="74929">
                <a:moveTo>
                  <a:pt x="0" y="74675"/>
                </a:moveTo>
                <a:lnTo>
                  <a:pt x="74675" y="74675"/>
                </a:lnTo>
                <a:lnTo>
                  <a:pt x="74675" y="0"/>
                </a:lnTo>
                <a:lnTo>
                  <a:pt x="0" y="0"/>
                </a:lnTo>
                <a:lnTo>
                  <a:pt x="0" y="74675"/>
                </a:lnTo>
                <a:close/>
              </a:path>
            </a:pathLst>
          </a:custGeom>
          <a:solidFill>
            <a:srgbClr val="B1D234"/>
          </a:solidFill>
        </p:spPr>
        <p:txBody>
          <a:bodyPr wrap="square" lIns="0" tIns="0" rIns="0" bIns="0" rtlCol="0"/>
          <a:lstStyle/>
          <a:p/>
        </p:txBody>
      </p:sp>
      <p:sp>
        <p:nvSpPr>
          <p:cNvPr id="14" name="object 14"/>
          <p:cNvSpPr txBox="1"/>
          <p:nvPr/>
        </p:nvSpPr>
        <p:spPr>
          <a:xfrm>
            <a:off x="2892298" y="5192395"/>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分阶段企业数（家）</a:t>
            </a:r>
            <a:endParaRPr sz="1000">
              <a:latin typeface="微软雅黑"/>
              <a:cs typeface="微软雅黑"/>
            </a:endParaRPr>
          </a:p>
        </p:txBody>
      </p:sp>
      <p:sp>
        <p:nvSpPr>
          <p:cNvPr id="15" name="object 15"/>
          <p:cNvSpPr/>
          <p:nvPr/>
        </p:nvSpPr>
        <p:spPr>
          <a:xfrm>
            <a:off x="7036307" y="3637788"/>
            <a:ext cx="416559" cy="589915"/>
          </a:xfrm>
          <a:custGeom>
            <a:rect l="l" t="t" r="r" b="b"/>
            <a:pathLst>
              <a:path w="416559" h="589914">
                <a:moveTo>
                  <a:pt x="416051" y="0"/>
                </a:moveTo>
                <a:lnTo>
                  <a:pt x="0" y="0"/>
                </a:lnTo>
                <a:lnTo>
                  <a:pt x="0" y="589788"/>
                </a:lnTo>
                <a:lnTo>
                  <a:pt x="416051" y="589788"/>
                </a:lnTo>
                <a:lnTo>
                  <a:pt x="416051" y="0"/>
                </a:lnTo>
                <a:close/>
              </a:path>
            </a:pathLst>
          </a:custGeom>
          <a:solidFill>
            <a:srgbClr val="B1D234"/>
          </a:solidFill>
        </p:spPr>
        <p:txBody>
          <a:bodyPr wrap="square" lIns="0" tIns="0" rIns="0" bIns="0" rtlCol="0"/>
          <a:lstStyle/>
          <a:p/>
        </p:txBody>
      </p:sp>
      <p:sp>
        <p:nvSpPr>
          <p:cNvPr id="16" name="object 16"/>
          <p:cNvSpPr/>
          <p:nvPr/>
        </p:nvSpPr>
        <p:spPr>
          <a:xfrm>
            <a:off x="7702295" y="3564635"/>
            <a:ext cx="417830" cy="662940"/>
          </a:xfrm>
          <a:custGeom>
            <a:rect l="l" t="t" r="r" b="b"/>
            <a:pathLst>
              <a:path w="417829" h="662939">
                <a:moveTo>
                  <a:pt x="417575" y="0"/>
                </a:moveTo>
                <a:lnTo>
                  <a:pt x="0" y="0"/>
                </a:lnTo>
                <a:lnTo>
                  <a:pt x="0" y="662939"/>
                </a:lnTo>
                <a:lnTo>
                  <a:pt x="417575" y="662939"/>
                </a:lnTo>
                <a:lnTo>
                  <a:pt x="417575" y="0"/>
                </a:lnTo>
                <a:close/>
              </a:path>
            </a:pathLst>
          </a:custGeom>
          <a:solidFill>
            <a:srgbClr val="B1D234"/>
          </a:solidFill>
        </p:spPr>
        <p:txBody>
          <a:bodyPr wrap="square" lIns="0" tIns="0" rIns="0" bIns="0" rtlCol="0"/>
          <a:lstStyle/>
          <a:p/>
        </p:txBody>
      </p:sp>
      <p:sp>
        <p:nvSpPr>
          <p:cNvPr id="17" name="object 17"/>
          <p:cNvSpPr/>
          <p:nvPr/>
        </p:nvSpPr>
        <p:spPr>
          <a:xfrm>
            <a:off x="8369807" y="3122676"/>
            <a:ext cx="416559" cy="1104900"/>
          </a:xfrm>
          <a:custGeom>
            <a:rect l="l" t="t" r="r" b="b"/>
            <a:pathLst>
              <a:path w="416559" h="1104900">
                <a:moveTo>
                  <a:pt x="416051" y="0"/>
                </a:moveTo>
                <a:lnTo>
                  <a:pt x="0" y="0"/>
                </a:lnTo>
                <a:lnTo>
                  <a:pt x="0" y="1104900"/>
                </a:lnTo>
                <a:lnTo>
                  <a:pt x="416051" y="1104900"/>
                </a:lnTo>
                <a:lnTo>
                  <a:pt x="416051" y="0"/>
                </a:lnTo>
                <a:close/>
              </a:path>
            </a:pathLst>
          </a:custGeom>
          <a:solidFill>
            <a:srgbClr val="B1D234"/>
          </a:solidFill>
        </p:spPr>
        <p:txBody>
          <a:bodyPr wrap="square" lIns="0" tIns="0" rIns="0" bIns="0" rtlCol="0"/>
          <a:lstStyle/>
          <a:p/>
        </p:txBody>
      </p:sp>
      <p:sp>
        <p:nvSpPr>
          <p:cNvPr id="18" name="object 18"/>
          <p:cNvSpPr/>
          <p:nvPr/>
        </p:nvSpPr>
        <p:spPr>
          <a:xfrm>
            <a:off x="9035795" y="3637788"/>
            <a:ext cx="417830" cy="589915"/>
          </a:xfrm>
          <a:custGeom>
            <a:rect l="l" t="t" r="r" b="b"/>
            <a:pathLst>
              <a:path w="417829" h="589914">
                <a:moveTo>
                  <a:pt x="417575" y="0"/>
                </a:moveTo>
                <a:lnTo>
                  <a:pt x="0" y="0"/>
                </a:lnTo>
                <a:lnTo>
                  <a:pt x="0" y="589788"/>
                </a:lnTo>
                <a:lnTo>
                  <a:pt x="417575" y="589788"/>
                </a:lnTo>
                <a:lnTo>
                  <a:pt x="417575" y="0"/>
                </a:lnTo>
                <a:close/>
              </a:path>
            </a:pathLst>
          </a:custGeom>
          <a:solidFill>
            <a:srgbClr val="B1D234"/>
          </a:solidFill>
        </p:spPr>
        <p:txBody>
          <a:bodyPr wrap="square" lIns="0" tIns="0" rIns="0" bIns="0" rtlCol="0"/>
          <a:lstStyle/>
          <a:p/>
        </p:txBody>
      </p:sp>
      <p:sp>
        <p:nvSpPr>
          <p:cNvPr id="19" name="object 19"/>
          <p:cNvSpPr/>
          <p:nvPr/>
        </p:nvSpPr>
        <p:spPr>
          <a:xfrm>
            <a:off x="9703307" y="3785615"/>
            <a:ext cx="416559" cy="441959"/>
          </a:xfrm>
          <a:custGeom>
            <a:rect l="l" t="t" r="r" b="b"/>
            <a:pathLst>
              <a:path w="416559" h="441959">
                <a:moveTo>
                  <a:pt x="416051" y="0"/>
                </a:moveTo>
                <a:lnTo>
                  <a:pt x="0" y="0"/>
                </a:lnTo>
                <a:lnTo>
                  <a:pt x="0" y="441959"/>
                </a:lnTo>
                <a:lnTo>
                  <a:pt x="416051" y="441959"/>
                </a:lnTo>
                <a:lnTo>
                  <a:pt x="416051" y="0"/>
                </a:lnTo>
                <a:close/>
              </a:path>
            </a:pathLst>
          </a:custGeom>
          <a:solidFill>
            <a:srgbClr val="B1D234"/>
          </a:solidFill>
        </p:spPr>
        <p:txBody>
          <a:bodyPr wrap="square" lIns="0" tIns="0" rIns="0" bIns="0" rtlCol="0"/>
          <a:lstStyle/>
          <a:p/>
        </p:txBody>
      </p:sp>
      <p:sp>
        <p:nvSpPr>
          <p:cNvPr id="20" name="object 20"/>
          <p:cNvSpPr/>
          <p:nvPr/>
        </p:nvSpPr>
        <p:spPr>
          <a:xfrm>
            <a:off x="6911340" y="4227576"/>
            <a:ext cx="3335020" cy="0"/>
          </a:xfrm>
          <a:custGeom>
            <a:rect l="l" t="t" r="r" b="b"/>
            <a:pathLst>
              <a:path w="3335020">
                <a:moveTo>
                  <a:pt x="0" y="0"/>
                </a:moveTo>
                <a:lnTo>
                  <a:pt x="3334511" y="0"/>
                </a:lnTo>
              </a:path>
            </a:pathLst>
          </a:custGeom>
          <a:ln w="3175">
            <a:solidFill>
              <a:srgbClr val="585858"/>
            </a:solidFill>
          </a:ln>
        </p:spPr>
        <p:txBody>
          <a:bodyPr wrap="square" lIns="0" tIns="0" rIns="0" bIns="0" rtlCol="0"/>
          <a:lstStyle/>
          <a:p/>
        </p:txBody>
      </p:sp>
      <p:sp>
        <p:nvSpPr>
          <p:cNvPr id="21" name="object 21"/>
          <p:cNvSpPr txBox="1"/>
          <p:nvPr/>
        </p:nvSpPr>
        <p:spPr>
          <a:xfrm>
            <a:off x="7213472" y="3384930"/>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2" name="object 22"/>
          <p:cNvSpPr txBox="1"/>
          <p:nvPr/>
        </p:nvSpPr>
        <p:spPr>
          <a:xfrm>
            <a:off x="7880731" y="3311144"/>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9</a:t>
            </a:r>
            <a:endParaRPr sz="1000">
              <a:latin typeface="微软雅黑"/>
              <a:cs typeface="微软雅黑"/>
            </a:endParaRPr>
          </a:p>
        </p:txBody>
      </p:sp>
      <p:sp>
        <p:nvSpPr>
          <p:cNvPr id="23" name="object 23"/>
          <p:cNvSpPr txBox="1"/>
          <p:nvPr/>
        </p:nvSpPr>
        <p:spPr>
          <a:xfrm>
            <a:off x="8511031" y="2869183"/>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15</a:t>
            </a:r>
            <a:endParaRPr sz="1000">
              <a:latin typeface="微软雅黑"/>
              <a:cs typeface="微软雅黑"/>
            </a:endParaRPr>
          </a:p>
        </p:txBody>
      </p:sp>
      <p:sp>
        <p:nvSpPr>
          <p:cNvPr id="24" name="object 24"/>
          <p:cNvSpPr txBox="1"/>
          <p:nvPr/>
        </p:nvSpPr>
        <p:spPr>
          <a:xfrm>
            <a:off x="9214484" y="3384930"/>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5" name="object 25"/>
          <p:cNvSpPr txBox="1"/>
          <p:nvPr/>
        </p:nvSpPr>
        <p:spPr>
          <a:xfrm>
            <a:off x="9881361" y="3532123"/>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6</a:t>
            </a:r>
            <a:endParaRPr sz="1000">
              <a:latin typeface="微软雅黑"/>
              <a:cs typeface="微软雅黑"/>
            </a:endParaRPr>
          </a:p>
        </p:txBody>
      </p:sp>
      <p:sp>
        <p:nvSpPr>
          <p:cNvPr id="26" name="object 26"/>
          <p:cNvSpPr txBox="1"/>
          <p:nvPr/>
        </p:nvSpPr>
        <p:spPr>
          <a:xfrm>
            <a:off x="7083297" y="4312665"/>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2019</a:t>
            </a:r>
            <a:endParaRPr sz="1000">
              <a:latin typeface="微软雅黑"/>
              <a:cs typeface="微软雅黑"/>
            </a:endParaRPr>
          </a:p>
        </p:txBody>
      </p:sp>
      <p:sp>
        <p:nvSpPr>
          <p:cNvPr id="27" name="object 27"/>
          <p:cNvSpPr txBox="1"/>
          <p:nvPr/>
        </p:nvSpPr>
        <p:spPr>
          <a:xfrm>
            <a:off x="7750302" y="4312665"/>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2020</a:t>
            </a:r>
            <a:endParaRPr sz="1000">
              <a:latin typeface="微软雅黑"/>
              <a:cs typeface="微软雅黑"/>
            </a:endParaRPr>
          </a:p>
        </p:txBody>
      </p:sp>
      <p:sp>
        <p:nvSpPr>
          <p:cNvPr id="28" name="object 28"/>
          <p:cNvSpPr txBox="1"/>
          <p:nvPr/>
        </p:nvSpPr>
        <p:spPr>
          <a:xfrm>
            <a:off x="8417179" y="4312665"/>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2021</a:t>
            </a:r>
            <a:endParaRPr sz="1000">
              <a:latin typeface="微软雅黑"/>
              <a:cs typeface="微软雅黑"/>
            </a:endParaRPr>
          </a:p>
        </p:txBody>
      </p:sp>
      <p:sp>
        <p:nvSpPr>
          <p:cNvPr id="29" name="object 29"/>
          <p:cNvSpPr txBox="1"/>
          <p:nvPr/>
        </p:nvSpPr>
        <p:spPr>
          <a:xfrm>
            <a:off x="9084309" y="4312665"/>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2022</a:t>
            </a:r>
            <a:endParaRPr sz="1000">
              <a:latin typeface="微软雅黑"/>
              <a:cs typeface="微软雅黑"/>
            </a:endParaRPr>
          </a:p>
        </p:txBody>
      </p:sp>
      <p:sp>
        <p:nvSpPr>
          <p:cNvPr id="30" name="object 30"/>
          <p:cNvSpPr txBox="1"/>
          <p:nvPr/>
        </p:nvSpPr>
        <p:spPr>
          <a:xfrm>
            <a:off x="9751314" y="4312665"/>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2023</a:t>
            </a:r>
            <a:endParaRPr sz="1000">
              <a:latin typeface="微软雅黑"/>
              <a:cs typeface="微软雅黑"/>
            </a:endParaRPr>
          </a:p>
        </p:txBody>
      </p:sp>
      <p:sp>
        <p:nvSpPr>
          <p:cNvPr id="31" name="object 31"/>
          <p:cNvSpPr/>
          <p:nvPr/>
        </p:nvSpPr>
        <p:spPr>
          <a:xfrm>
            <a:off x="8959595" y="3046476"/>
            <a:ext cx="74930" cy="76200"/>
          </a:xfrm>
          <a:custGeom>
            <a:rect l="l" t="t" r="r" b="b"/>
            <a:pathLst>
              <a:path w="74929" h="76200">
                <a:moveTo>
                  <a:pt x="0" y="76200"/>
                </a:moveTo>
                <a:lnTo>
                  <a:pt x="74675" y="76200"/>
                </a:lnTo>
                <a:lnTo>
                  <a:pt x="74675" y="0"/>
                </a:lnTo>
                <a:lnTo>
                  <a:pt x="0" y="0"/>
                </a:lnTo>
                <a:lnTo>
                  <a:pt x="0" y="76200"/>
                </a:lnTo>
                <a:close/>
              </a:path>
            </a:pathLst>
          </a:custGeom>
          <a:solidFill>
            <a:srgbClr val="B1D234"/>
          </a:solidFill>
        </p:spPr>
        <p:txBody>
          <a:bodyPr wrap="square" lIns="0" tIns="0" rIns="0" bIns="0" rtlCol="0"/>
          <a:lstStyle/>
          <a:p/>
        </p:txBody>
      </p:sp>
      <p:sp>
        <p:nvSpPr>
          <p:cNvPr id="32" name="object 32"/>
          <p:cNvSpPr txBox="1"/>
          <p:nvPr/>
        </p:nvSpPr>
        <p:spPr>
          <a:xfrm>
            <a:off x="9056369" y="3002661"/>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分年份企业数（家）</a:t>
            </a:r>
            <a:endParaRPr sz="1000">
              <a:latin typeface="微软雅黑"/>
              <a:cs typeface="微软雅黑"/>
            </a:endParaRPr>
          </a:p>
        </p:txBody>
      </p:sp>
      <p:sp>
        <p:nvSpPr>
          <p:cNvPr id="33" name="object 33"/>
          <p:cNvSpPr/>
          <p:nvPr/>
        </p:nvSpPr>
        <p:spPr>
          <a:xfrm>
            <a:off x="884682" y="3231642"/>
            <a:ext cx="3601720" cy="835660"/>
          </a:xfrm>
          <a:custGeom>
            <a:rect l="l" t="t" r="r" b="b"/>
            <a:pathLst>
              <a:path w="3601720" h="835660">
                <a:moveTo>
                  <a:pt x="0" y="835152"/>
                </a:moveTo>
                <a:lnTo>
                  <a:pt x="3601212" y="835152"/>
                </a:lnTo>
                <a:lnTo>
                  <a:pt x="3601212" y="0"/>
                </a:lnTo>
                <a:lnTo>
                  <a:pt x="0" y="0"/>
                </a:lnTo>
                <a:lnTo>
                  <a:pt x="0" y="835152"/>
                </a:lnTo>
                <a:close/>
              </a:path>
            </a:pathLst>
          </a:custGeom>
          <a:ln w="25400">
            <a:solidFill>
              <a:srgbClr val="FFCF00"/>
            </a:solidFill>
            <a:prstDash val="lgDash"/>
          </a:ln>
        </p:spPr>
        <p:txBody>
          <a:bodyPr wrap="square" lIns="0" tIns="0" rIns="0" bIns="0" rtlCol="0"/>
          <a:lstStyle/>
          <a:p/>
        </p:txBody>
      </p:sp>
      <p:sp>
        <p:nvSpPr>
          <p:cNvPr id="34" name="object 34"/>
          <p:cNvSpPr txBox="1"/>
          <p:nvPr/>
        </p:nvSpPr>
        <p:spPr>
          <a:xfrm>
            <a:off x="526795" y="1076071"/>
            <a:ext cx="11115675" cy="1034415"/>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大湾区一级市场融资活跃，文化企业未来上市潜力巨大</a:t>
            </a:r>
            <a:endParaRPr sz="1800">
              <a:latin typeface="微软雅黑"/>
              <a:cs typeface="微软雅黑"/>
            </a:endParaRPr>
          </a:p>
          <a:p>
            <a:pPr marL="12700" marR="5080">
              <a:lnSpc>
                <a:spcPct val="120100"/>
              </a:lnSpc>
              <a:spcBef>
                <a:spcPts val="590"/>
              </a:spcBef>
            </a:pPr>
            <a:r>
              <a:rPr sz="1200">
                <a:solidFill>
                  <a:srgbClr val="404040"/>
                </a:solidFill>
                <a:latin typeface="微软雅黑"/>
                <a:cs typeface="微软雅黑"/>
              </a:rPr>
              <a:t>截至2023年</a:t>
            </a:r>
            <a:r>
              <a:rPr sz="1200" spc="-5">
                <a:solidFill>
                  <a:srgbClr val="404040"/>
                </a:solidFill>
                <a:latin typeface="微软雅黑"/>
                <a:cs typeface="微软雅黑"/>
              </a:rPr>
              <a:t>10</a:t>
            </a:r>
            <a:r>
              <a:rPr sz="1200">
                <a:solidFill>
                  <a:srgbClr val="404040"/>
                </a:solidFill>
                <a:latin typeface="微软雅黑"/>
                <a:cs typeface="微软雅黑"/>
              </a:rPr>
              <a:t>月，大湾区内地九市进入</a:t>
            </a:r>
            <a:r>
              <a:rPr sz="1200" spc="-10">
                <a:solidFill>
                  <a:srgbClr val="404040"/>
                </a:solidFill>
                <a:latin typeface="微软雅黑"/>
                <a:cs typeface="微软雅黑"/>
              </a:rPr>
              <a:t>Pre-IPO</a:t>
            </a:r>
            <a:r>
              <a:rPr sz="1200">
                <a:solidFill>
                  <a:srgbClr val="404040"/>
                </a:solidFill>
                <a:latin typeface="微软雅黑"/>
                <a:cs typeface="微软雅黑"/>
              </a:rPr>
              <a:t>、</a:t>
            </a:r>
            <a:r>
              <a:rPr sz="1200" spc="-5">
                <a:solidFill>
                  <a:srgbClr val="404040"/>
                </a:solidFill>
                <a:latin typeface="微软雅黑"/>
                <a:cs typeface="微软雅黑"/>
              </a:rPr>
              <a:t>Pre-B</a:t>
            </a:r>
            <a:r>
              <a:rPr sz="1200">
                <a:solidFill>
                  <a:srgbClr val="404040"/>
                </a:solidFill>
                <a:latin typeface="微软雅黑"/>
                <a:cs typeface="微软雅黑"/>
              </a:rPr>
              <a:t>和</a:t>
            </a:r>
            <a:r>
              <a:rPr sz="1200" spc="-10">
                <a:solidFill>
                  <a:srgbClr val="404040"/>
                </a:solidFill>
                <a:latin typeface="微软雅黑"/>
                <a:cs typeface="微软雅黑"/>
              </a:rPr>
              <a:t>Pre-A</a:t>
            </a:r>
            <a:r>
              <a:rPr sz="1200">
                <a:solidFill>
                  <a:srgbClr val="404040"/>
                </a:solidFill>
                <a:latin typeface="微软雅黑"/>
                <a:cs typeface="微软雅黑"/>
              </a:rPr>
              <a:t>阶段的文化类企业数量分别为1、5和46家。其中</a:t>
            </a:r>
            <a:r>
              <a:rPr sz="1200" spc="-10">
                <a:solidFill>
                  <a:srgbClr val="404040"/>
                </a:solidFill>
                <a:latin typeface="微软雅黑"/>
                <a:cs typeface="微软雅黑"/>
              </a:rPr>
              <a:t>Pre-IPO</a:t>
            </a:r>
            <a:r>
              <a:rPr sz="1200">
                <a:solidFill>
                  <a:srgbClr val="404040"/>
                </a:solidFill>
                <a:latin typeface="微软雅黑"/>
                <a:cs typeface="微软雅黑"/>
              </a:rPr>
              <a:t>、</a:t>
            </a:r>
            <a:r>
              <a:rPr sz="1200" spc="-5">
                <a:solidFill>
                  <a:srgbClr val="404040"/>
                </a:solidFill>
                <a:latin typeface="微软雅黑"/>
                <a:cs typeface="微软雅黑"/>
              </a:rPr>
              <a:t>Pre-B</a:t>
            </a:r>
            <a:r>
              <a:rPr sz="1200">
                <a:solidFill>
                  <a:srgbClr val="404040"/>
                </a:solidFill>
                <a:latin typeface="微软雅黑"/>
                <a:cs typeface="微软雅黑"/>
              </a:rPr>
              <a:t>两阶段的6家公司（全部分布在广深 </a:t>
            </a:r>
            <a:r>
              <a:rPr sz="1200" spc="-5">
                <a:solidFill>
                  <a:srgbClr val="404040"/>
                </a:solidFill>
                <a:latin typeface="微软雅黑"/>
                <a:cs typeface="微软雅黑"/>
              </a:rPr>
              <a:t>两市），目前已经十分接近</a:t>
            </a:r>
            <a:r>
              <a:rPr sz="1200" spc="-10">
                <a:solidFill>
                  <a:srgbClr val="404040"/>
                </a:solidFill>
                <a:latin typeface="微软雅黑"/>
                <a:cs typeface="微软雅黑"/>
              </a:rPr>
              <a:t>IPO</a:t>
            </a:r>
            <a:r>
              <a:rPr sz="1200" spc="-5">
                <a:solidFill>
                  <a:srgbClr val="404040"/>
                </a:solidFill>
                <a:latin typeface="微软雅黑"/>
                <a:cs typeface="微软雅黑"/>
              </a:rPr>
              <a:t>上市。在这六家之后，还</a:t>
            </a:r>
            <a:r>
              <a:rPr sz="1200">
                <a:solidFill>
                  <a:srgbClr val="404040"/>
                </a:solidFill>
                <a:latin typeface="微软雅黑"/>
                <a:cs typeface="微软雅黑"/>
              </a:rPr>
              <a:t>有46</a:t>
            </a:r>
            <a:r>
              <a:rPr sz="1200" spc="-5">
                <a:solidFill>
                  <a:srgbClr val="404040"/>
                </a:solidFill>
                <a:latin typeface="微软雅黑"/>
                <a:cs typeface="微软雅黑"/>
              </a:rPr>
              <a:t>家进入</a:t>
            </a:r>
            <a:r>
              <a:rPr sz="1200" spc="-10">
                <a:solidFill>
                  <a:srgbClr val="404040"/>
                </a:solidFill>
                <a:latin typeface="微软雅黑"/>
                <a:cs typeface="微软雅黑"/>
              </a:rPr>
              <a:t>Pre-A</a:t>
            </a:r>
            <a:r>
              <a:rPr sz="1200" spc="-5">
                <a:solidFill>
                  <a:srgbClr val="404040"/>
                </a:solidFill>
                <a:latin typeface="微软雅黑"/>
                <a:cs typeface="微软雅黑"/>
              </a:rPr>
              <a:t>轮，其中已经完成</a:t>
            </a:r>
            <a:r>
              <a:rPr sz="1200" spc="-10">
                <a:solidFill>
                  <a:srgbClr val="404040"/>
                </a:solidFill>
                <a:latin typeface="微软雅黑"/>
                <a:cs typeface="微软雅黑"/>
              </a:rPr>
              <a:t>Pre-A</a:t>
            </a:r>
            <a:r>
              <a:rPr sz="1200" spc="-5">
                <a:solidFill>
                  <a:srgbClr val="404040"/>
                </a:solidFill>
                <a:latin typeface="微软雅黑"/>
                <a:cs typeface="微软雅黑"/>
              </a:rPr>
              <a:t>轮两年及以上的企业数为</a:t>
            </a:r>
            <a:r>
              <a:rPr sz="1200">
                <a:solidFill>
                  <a:srgbClr val="404040"/>
                </a:solidFill>
                <a:latin typeface="微软雅黑"/>
                <a:cs typeface="微软雅黑"/>
              </a:rPr>
              <a:t>32</a:t>
            </a:r>
            <a:r>
              <a:rPr sz="1200" spc="-5">
                <a:solidFill>
                  <a:srgbClr val="404040"/>
                </a:solidFill>
                <a:latin typeface="微软雅黑"/>
                <a:cs typeface="微软雅黑"/>
              </a:rPr>
              <a:t>家，有很大概率正在推进后续的融资。 </a:t>
            </a:r>
            <a:r>
              <a:rPr sz="1200">
                <a:solidFill>
                  <a:srgbClr val="404040"/>
                </a:solidFill>
                <a:latin typeface="微软雅黑"/>
                <a:cs typeface="微软雅黑"/>
              </a:rPr>
              <a:t>以当前</a:t>
            </a:r>
            <a:r>
              <a:rPr sz="1200" spc="-10">
                <a:solidFill>
                  <a:srgbClr val="404040"/>
                </a:solidFill>
                <a:latin typeface="微软雅黑"/>
                <a:cs typeface="微软雅黑"/>
              </a:rPr>
              <a:t>Pre</a:t>
            </a:r>
            <a:r>
              <a:rPr sz="1200">
                <a:solidFill>
                  <a:srgbClr val="404040"/>
                </a:solidFill>
                <a:latin typeface="微软雅黑"/>
                <a:cs typeface="微软雅黑"/>
              </a:rPr>
              <a:t>阶段的企业数推算，未来5年内，大湾区内地九市文化企业将保持每年5家以上增量的上市节奏。</a:t>
            </a:r>
            <a:endParaRPr sz="1200">
              <a:latin typeface="微软雅黑"/>
              <a:cs typeface="微软雅黑"/>
            </a:endParaRPr>
          </a:p>
        </p:txBody>
      </p:sp>
      <p:sp>
        <p:nvSpPr>
          <p:cNvPr id="35" name="object 35"/>
          <p:cNvSpPr/>
          <p:nvPr/>
        </p:nvSpPr>
        <p:spPr>
          <a:xfrm>
            <a:off x="7068311" y="4956047"/>
            <a:ext cx="520065" cy="1018540"/>
          </a:xfrm>
          <a:custGeom>
            <a:rect l="l" t="t" r="r" b="b"/>
            <a:pathLst>
              <a:path w="520065" h="1018539">
                <a:moveTo>
                  <a:pt x="519684" y="0"/>
                </a:moveTo>
                <a:lnTo>
                  <a:pt x="0" y="0"/>
                </a:lnTo>
                <a:lnTo>
                  <a:pt x="0" y="1018032"/>
                </a:lnTo>
                <a:lnTo>
                  <a:pt x="519684" y="1018032"/>
                </a:lnTo>
                <a:lnTo>
                  <a:pt x="519684" y="0"/>
                </a:lnTo>
                <a:close/>
              </a:path>
            </a:pathLst>
          </a:custGeom>
          <a:solidFill>
            <a:srgbClr val="B1D234"/>
          </a:solidFill>
        </p:spPr>
        <p:txBody>
          <a:bodyPr wrap="square" lIns="0" tIns="0" rIns="0" bIns="0" rtlCol="0"/>
          <a:lstStyle/>
          <a:p/>
        </p:txBody>
      </p:sp>
      <p:sp>
        <p:nvSpPr>
          <p:cNvPr id="36" name="object 36"/>
          <p:cNvSpPr/>
          <p:nvPr/>
        </p:nvSpPr>
        <p:spPr>
          <a:xfrm>
            <a:off x="7901940" y="5775959"/>
            <a:ext cx="520065" cy="198120"/>
          </a:xfrm>
          <a:custGeom>
            <a:rect l="l" t="t" r="r" b="b"/>
            <a:pathLst>
              <a:path w="520065" h="198120">
                <a:moveTo>
                  <a:pt x="519683" y="0"/>
                </a:moveTo>
                <a:lnTo>
                  <a:pt x="0" y="0"/>
                </a:lnTo>
                <a:lnTo>
                  <a:pt x="0" y="198119"/>
                </a:lnTo>
                <a:lnTo>
                  <a:pt x="519683" y="198119"/>
                </a:lnTo>
                <a:lnTo>
                  <a:pt x="519683" y="0"/>
                </a:lnTo>
                <a:close/>
              </a:path>
            </a:pathLst>
          </a:custGeom>
          <a:solidFill>
            <a:srgbClr val="B1D234"/>
          </a:solidFill>
        </p:spPr>
        <p:txBody>
          <a:bodyPr wrap="square" lIns="0" tIns="0" rIns="0" bIns="0" rtlCol="0"/>
          <a:lstStyle/>
          <a:p/>
        </p:txBody>
      </p:sp>
      <p:sp>
        <p:nvSpPr>
          <p:cNvPr id="37" name="object 37"/>
          <p:cNvSpPr/>
          <p:nvPr/>
        </p:nvSpPr>
        <p:spPr>
          <a:xfrm>
            <a:off x="8735568" y="5945885"/>
            <a:ext cx="520065" cy="0"/>
          </a:xfrm>
          <a:custGeom>
            <a:rect l="l" t="t" r="r" b="b"/>
            <a:pathLst>
              <a:path w="520065">
                <a:moveTo>
                  <a:pt x="0" y="0"/>
                </a:moveTo>
                <a:lnTo>
                  <a:pt x="519683" y="0"/>
                </a:lnTo>
              </a:path>
            </a:pathLst>
          </a:custGeom>
          <a:ln w="56388">
            <a:solidFill>
              <a:srgbClr val="B1D234"/>
            </a:solidFill>
          </a:ln>
        </p:spPr>
        <p:txBody>
          <a:bodyPr wrap="square" lIns="0" tIns="0" rIns="0" bIns="0" rtlCol="0"/>
          <a:lstStyle/>
          <a:p/>
        </p:txBody>
      </p:sp>
      <p:sp>
        <p:nvSpPr>
          <p:cNvPr id="38" name="object 38"/>
          <p:cNvSpPr/>
          <p:nvPr/>
        </p:nvSpPr>
        <p:spPr>
          <a:xfrm>
            <a:off x="9567671" y="5960364"/>
            <a:ext cx="521334" cy="0"/>
          </a:xfrm>
          <a:custGeom>
            <a:rect l="l" t="t" r="r" b="b"/>
            <a:pathLst>
              <a:path w="521334">
                <a:moveTo>
                  <a:pt x="0" y="0"/>
                </a:moveTo>
                <a:lnTo>
                  <a:pt x="521207" y="0"/>
                </a:lnTo>
              </a:path>
            </a:pathLst>
          </a:custGeom>
          <a:ln w="27432">
            <a:solidFill>
              <a:srgbClr val="B1D234"/>
            </a:solidFill>
          </a:ln>
        </p:spPr>
        <p:txBody>
          <a:bodyPr wrap="square" lIns="0" tIns="0" rIns="0" bIns="0" rtlCol="0"/>
          <a:lstStyle/>
          <a:p/>
        </p:txBody>
      </p:sp>
      <p:sp>
        <p:nvSpPr>
          <p:cNvPr id="39" name="object 39"/>
          <p:cNvSpPr/>
          <p:nvPr/>
        </p:nvSpPr>
        <p:spPr>
          <a:xfrm>
            <a:off x="6911340" y="5974079"/>
            <a:ext cx="3335020" cy="0"/>
          </a:xfrm>
          <a:custGeom>
            <a:rect l="l" t="t" r="r" b="b"/>
            <a:pathLst>
              <a:path w="3335020">
                <a:moveTo>
                  <a:pt x="0" y="0"/>
                </a:moveTo>
                <a:lnTo>
                  <a:pt x="3334511" y="0"/>
                </a:lnTo>
              </a:path>
            </a:pathLst>
          </a:custGeom>
          <a:ln w="3175">
            <a:solidFill>
              <a:srgbClr val="585858"/>
            </a:solidFill>
          </a:ln>
        </p:spPr>
        <p:txBody>
          <a:bodyPr wrap="square" lIns="0" tIns="0" rIns="0" bIns="0" rtlCol="0"/>
          <a:lstStyle/>
          <a:p/>
        </p:txBody>
      </p:sp>
      <p:sp>
        <p:nvSpPr>
          <p:cNvPr id="40" name="object 40"/>
          <p:cNvSpPr txBox="1"/>
          <p:nvPr/>
        </p:nvSpPr>
        <p:spPr>
          <a:xfrm>
            <a:off x="7261097" y="4723638"/>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36</a:t>
            </a:r>
            <a:endParaRPr sz="1000">
              <a:latin typeface="微软雅黑"/>
              <a:cs typeface="微软雅黑"/>
            </a:endParaRPr>
          </a:p>
        </p:txBody>
      </p:sp>
      <p:sp>
        <p:nvSpPr>
          <p:cNvPr id="41" name="object 41"/>
          <p:cNvSpPr txBox="1"/>
          <p:nvPr/>
        </p:nvSpPr>
        <p:spPr>
          <a:xfrm>
            <a:off x="8131302" y="5523687"/>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a:t>
            </a:r>
            <a:endParaRPr sz="1000">
              <a:latin typeface="微软雅黑"/>
              <a:cs typeface="微软雅黑"/>
            </a:endParaRPr>
          </a:p>
        </p:txBody>
      </p:sp>
      <p:sp>
        <p:nvSpPr>
          <p:cNvPr id="42" name="object 42"/>
          <p:cNvSpPr txBox="1"/>
          <p:nvPr/>
        </p:nvSpPr>
        <p:spPr>
          <a:xfrm>
            <a:off x="8965183" y="5664809"/>
            <a:ext cx="1003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a:t>
            </a:r>
            <a:endParaRPr sz="1000">
              <a:latin typeface="微软雅黑"/>
              <a:cs typeface="微软雅黑"/>
            </a:endParaRPr>
          </a:p>
        </p:txBody>
      </p:sp>
      <p:sp>
        <p:nvSpPr>
          <p:cNvPr id="43" name="object 43"/>
          <p:cNvSpPr txBox="1"/>
          <p:nvPr/>
        </p:nvSpPr>
        <p:spPr>
          <a:xfrm>
            <a:off x="9798811" y="5693460"/>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a:t>
            </a:r>
            <a:endParaRPr sz="1000">
              <a:latin typeface="微软雅黑"/>
              <a:cs typeface="微软雅黑"/>
            </a:endParaRPr>
          </a:p>
        </p:txBody>
      </p:sp>
      <p:sp>
        <p:nvSpPr>
          <p:cNvPr id="44" name="object 44"/>
          <p:cNvSpPr txBox="1"/>
          <p:nvPr/>
        </p:nvSpPr>
        <p:spPr>
          <a:xfrm>
            <a:off x="7189089" y="608665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深圳</a:t>
            </a:r>
            <a:endParaRPr sz="1000">
              <a:latin typeface="微软雅黑"/>
              <a:cs typeface="微软雅黑"/>
            </a:endParaRPr>
          </a:p>
        </p:txBody>
      </p:sp>
      <p:sp>
        <p:nvSpPr>
          <p:cNvPr id="45" name="object 45"/>
          <p:cNvSpPr txBox="1"/>
          <p:nvPr/>
        </p:nvSpPr>
        <p:spPr>
          <a:xfrm>
            <a:off x="8022717" y="608665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广州</a:t>
            </a:r>
            <a:endParaRPr sz="1000">
              <a:latin typeface="微软雅黑"/>
              <a:cs typeface="微软雅黑"/>
            </a:endParaRPr>
          </a:p>
        </p:txBody>
      </p:sp>
      <p:sp>
        <p:nvSpPr>
          <p:cNvPr id="46" name="object 46"/>
          <p:cNvSpPr txBox="1"/>
          <p:nvPr/>
        </p:nvSpPr>
        <p:spPr>
          <a:xfrm>
            <a:off x="8856726" y="608665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佛山</a:t>
            </a:r>
            <a:endParaRPr sz="1000">
              <a:latin typeface="微软雅黑"/>
              <a:cs typeface="微软雅黑"/>
            </a:endParaRPr>
          </a:p>
        </p:txBody>
      </p:sp>
      <p:sp>
        <p:nvSpPr>
          <p:cNvPr id="47" name="object 47"/>
          <p:cNvSpPr txBox="1"/>
          <p:nvPr/>
        </p:nvSpPr>
        <p:spPr>
          <a:xfrm>
            <a:off x="9690354" y="608665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东莞</a:t>
            </a:r>
            <a:endParaRPr sz="1000">
              <a:latin typeface="微软雅黑"/>
              <a:cs typeface="微软雅黑"/>
            </a:endParaRPr>
          </a:p>
        </p:txBody>
      </p:sp>
      <p:sp>
        <p:nvSpPr>
          <p:cNvPr id="48" name="object 48"/>
          <p:cNvSpPr/>
          <p:nvPr/>
        </p:nvSpPr>
        <p:spPr>
          <a:xfrm>
            <a:off x="8897111" y="5020055"/>
            <a:ext cx="74930" cy="76200"/>
          </a:xfrm>
          <a:custGeom>
            <a:rect l="l" t="t" r="r" b="b"/>
            <a:pathLst>
              <a:path w="74929" h="76200">
                <a:moveTo>
                  <a:pt x="0" y="76200"/>
                </a:moveTo>
                <a:lnTo>
                  <a:pt x="74675" y="76200"/>
                </a:lnTo>
                <a:lnTo>
                  <a:pt x="74675" y="0"/>
                </a:lnTo>
                <a:lnTo>
                  <a:pt x="0" y="0"/>
                </a:lnTo>
                <a:lnTo>
                  <a:pt x="0" y="76200"/>
                </a:lnTo>
                <a:close/>
              </a:path>
            </a:pathLst>
          </a:custGeom>
          <a:solidFill>
            <a:srgbClr val="B1D234"/>
          </a:solidFill>
        </p:spPr>
        <p:txBody>
          <a:bodyPr wrap="square" lIns="0" tIns="0" rIns="0" bIns="0" rtlCol="0"/>
          <a:lstStyle/>
          <a:p/>
        </p:txBody>
      </p:sp>
      <p:sp>
        <p:nvSpPr>
          <p:cNvPr id="49" name="object 49"/>
          <p:cNvSpPr txBox="1"/>
          <p:nvPr/>
        </p:nvSpPr>
        <p:spPr>
          <a:xfrm>
            <a:off x="8993505" y="5021326"/>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分城市企业数（家）</a:t>
            </a:r>
            <a:endParaRPr sz="1000">
              <a:latin typeface="微软雅黑"/>
              <a:cs typeface="微软雅黑"/>
            </a:endParaRPr>
          </a:p>
        </p:txBody>
      </p:sp>
      <p:sp>
        <p:nvSpPr>
          <p:cNvPr id="50" name="object 50"/>
          <p:cNvSpPr/>
          <p:nvPr/>
        </p:nvSpPr>
        <p:spPr>
          <a:xfrm>
            <a:off x="4485894" y="3644646"/>
            <a:ext cx="1161415" cy="6985"/>
          </a:xfrm>
          <a:custGeom>
            <a:rect l="l" t="t" r="r" b="b"/>
            <a:pathLst>
              <a:path w="1161414" h="6985">
                <a:moveTo>
                  <a:pt x="0" y="6984"/>
                </a:moveTo>
                <a:lnTo>
                  <a:pt x="1161414" y="0"/>
                </a:lnTo>
              </a:path>
            </a:pathLst>
          </a:custGeom>
          <a:ln w="25400">
            <a:solidFill>
              <a:srgbClr val="7E7E7E"/>
            </a:solidFill>
          </a:ln>
        </p:spPr>
        <p:txBody>
          <a:bodyPr wrap="square" lIns="0" tIns="0" rIns="0" bIns="0" rtlCol="0"/>
          <a:lstStyle/>
          <a:p/>
        </p:txBody>
      </p:sp>
      <p:sp>
        <p:nvSpPr>
          <p:cNvPr id="51" name="object 51"/>
          <p:cNvSpPr/>
          <p:nvPr/>
        </p:nvSpPr>
        <p:spPr>
          <a:xfrm>
            <a:off x="5645658" y="3446526"/>
            <a:ext cx="635" cy="1615440"/>
          </a:xfrm>
          <a:custGeom>
            <a:rect l="l" t="t" r="r" b="b"/>
            <a:pathLst>
              <a:path w="635" h="1615439">
                <a:moveTo>
                  <a:pt x="634" y="0"/>
                </a:moveTo>
                <a:lnTo>
                  <a:pt x="0" y="1615440"/>
                </a:lnTo>
              </a:path>
            </a:pathLst>
          </a:custGeom>
          <a:ln w="25400">
            <a:solidFill>
              <a:srgbClr val="7E7E7E"/>
            </a:solidFill>
          </a:ln>
        </p:spPr>
        <p:txBody>
          <a:bodyPr wrap="square" lIns="0" tIns="0" rIns="0" bIns="0" rtlCol="0"/>
          <a:lstStyle/>
          <a:p/>
        </p:txBody>
      </p:sp>
      <p:sp>
        <p:nvSpPr>
          <p:cNvPr id="52" name="object 52"/>
          <p:cNvSpPr/>
          <p:nvPr/>
        </p:nvSpPr>
        <p:spPr>
          <a:xfrm>
            <a:off x="5645658" y="3377819"/>
            <a:ext cx="899160" cy="158750"/>
          </a:xfrm>
          <a:custGeom>
            <a:rect l="l" t="t" r="r" b="b"/>
            <a:pathLst>
              <a:path w="899159" h="158750">
                <a:moveTo>
                  <a:pt x="803909" y="0"/>
                </a:moveTo>
                <a:lnTo>
                  <a:pt x="803909" y="158750"/>
                </a:lnTo>
                <a:lnTo>
                  <a:pt x="880110" y="95250"/>
                </a:lnTo>
                <a:lnTo>
                  <a:pt x="819784" y="95250"/>
                </a:lnTo>
                <a:lnTo>
                  <a:pt x="819784" y="63500"/>
                </a:lnTo>
                <a:lnTo>
                  <a:pt x="880110" y="63500"/>
                </a:lnTo>
                <a:lnTo>
                  <a:pt x="803909" y="0"/>
                </a:lnTo>
                <a:close/>
              </a:path>
              <a:path w="899159" h="158750">
                <a:moveTo>
                  <a:pt x="803909" y="63500"/>
                </a:moveTo>
                <a:lnTo>
                  <a:pt x="0" y="63500"/>
                </a:lnTo>
                <a:lnTo>
                  <a:pt x="0" y="95250"/>
                </a:lnTo>
                <a:lnTo>
                  <a:pt x="803909" y="95250"/>
                </a:lnTo>
                <a:lnTo>
                  <a:pt x="803909" y="63500"/>
                </a:lnTo>
                <a:close/>
              </a:path>
              <a:path w="899159" h="158750">
                <a:moveTo>
                  <a:pt x="880110" y="63500"/>
                </a:moveTo>
                <a:lnTo>
                  <a:pt x="819784" y="63500"/>
                </a:lnTo>
                <a:lnTo>
                  <a:pt x="819784" y="95250"/>
                </a:lnTo>
                <a:lnTo>
                  <a:pt x="880110" y="95250"/>
                </a:lnTo>
                <a:lnTo>
                  <a:pt x="899160" y="79375"/>
                </a:lnTo>
                <a:lnTo>
                  <a:pt x="880110" y="63500"/>
                </a:lnTo>
                <a:close/>
              </a:path>
            </a:pathLst>
          </a:custGeom>
          <a:solidFill>
            <a:srgbClr val="7E7E7E"/>
          </a:solidFill>
        </p:spPr>
        <p:txBody>
          <a:bodyPr wrap="square" lIns="0" tIns="0" rIns="0" bIns="0" rtlCol="0"/>
          <a:lstStyle/>
          <a:p/>
        </p:txBody>
      </p:sp>
      <p:sp>
        <p:nvSpPr>
          <p:cNvPr id="53" name="object 53"/>
          <p:cNvSpPr/>
          <p:nvPr/>
        </p:nvSpPr>
        <p:spPr>
          <a:xfrm>
            <a:off x="5645658" y="4973446"/>
            <a:ext cx="899160" cy="158750"/>
          </a:xfrm>
          <a:custGeom>
            <a:rect l="l" t="t" r="r" b="b"/>
            <a:pathLst>
              <a:path w="899159" h="158750">
                <a:moveTo>
                  <a:pt x="803909" y="0"/>
                </a:moveTo>
                <a:lnTo>
                  <a:pt x="803909" y="158750"/>
                </a:lnTo>
                <a:lnTo>
                  <a:pt x="880110" y="95250"/>
                </a:lnTo>
                <a:lnTo>
                  <a:pt x="819784" y="95250"/>
                </a:lnTo>
                <a:lnTo>
                  <a:pt x="819784" y="63500"/>
                </a:lnTo>
                <a:lnTo>
                  <a:pt x="880110" y="63500"/>
                </a:lnTo>
                <a:lnTo>
                  <a:pt x="803909" y="0"/>
                </a:lnTo>
                <a:close/>
              </a:path>
              <a:path w="899159" h="158750">
                <a:moveTo>
                  <a:pt x="803909" y="63500"/>
                </a:moveTo>
                <a:lnTo>
                  <a:pt x="0" y="63500"/>
                </a:lnTo>
                <a:lnTo>
                  <a:pt x="0" y="95250"/>
                </a:lnTo>
                <a:lnTo>
                  <a:pt x="803909" y="95250"/>
                </a:lnTo>
                <a:lnTo>
                  <a:pt x="803909" y="63500"/>
                </a:lnTo>
                <a:close/>
              </a:path>
              <a:path w="899159" h="158750">
                <a:moveTo>
                  <a:pt x="880110" y="63500"/>
                </a:moveTo>
                <a:lnTo>
                  <a:pt x="819784" y="63500"/>
                </a:lnTo>
                <a:lnTo>
                  <a:pt x="819784" y="95250"/>
                </a:lnTo>
                <a:lnTo>
                  <a:pt x="880110" y="95250"/>
                </a:lnTo>
                <a:lnTo>
                  <a:pt x="899160" y="79375"/>
                </a:lnTo>
                <a:lnTo>
                  <a:pt x="880110" y="63500"/>
                </a:lnTo>
                <a:close/>
              </a:path>
            </a:pathLst>
          </a:custGeom>
          <a:solidFill>
            <a:srgbClr val="7E7E7E"/>
          </a:solidFill>
        </p:spPr>
        <p:txBody>
          <a:bodyPr wrap="square" lIns="0" tIns="0" rIns="0" bIns="0" rtlCol="0"/>
          <a:lstStyle/>
          <a:p/>
        </p:txBody>
      </p:sp>
      <p:sp>
        <p:nvSpPr>
          <p:cNvPr id="54" name="object 54"/>
          <p:cNvSpPr txBox="1"/>
          <p:nvPr/>
        </p:nvSpPr>
        <p:spPr>
          <a:xfrm>
            <a:off x="1213815" y="2533650"/>
            <a:ext cx="2696845" cy="452755"/>
          </a:xfrm>
          <a:prstGeom prst="rect">
            <a:avLst/>
          </a:prstGeom>
        </p:spPr>
        <p:txBody>
          <a:bodyPr vert="horz" wrap="square" lIns="0" tIns="13335" rIns="0" bIns="0" rtlCol="0">
            <a:spAutoFit/>
          </a:bodyPr>
          <a:lstStyle/>
          <a:p>
            <a:pPr marL="990600" marR="5080" indent="-978535">
              <a:lnSpc>
                <a:spcPct val="100000"/>
              </a:lnSpc>
              <a:spcBef>
                <a:spcPts val="105"/>
              </a:spcBef>
            </a:pPr>
            <a:r>
              <a:rPr sz="1400" b="1">
                <a:solidFill>
                  <a:srgbClr val="404040"/>
                </a:solidFill>
                <a:latin typeface="微软雅黑"/>
                <a:cs typeface="微软雅黑"/>
              </a:rPr>
              <a:t>大湾区内地九市潜在上</a:t>
            </a:r>
            <a:r>
              <a:rPr sz="1400" b="1" spc="-15">
                <a:solidFill>
                  <a:srgbClr val="404040"/>
                </a:solidFill>
                <a:latin typeface="微软雅黑"/>
                <a:cs typeface="微软雅黑"/>
              </a:rPr>
              <a:t>市</a:t>
            </a:r>
            <a:r>
              <a:rPr sz="1400" b="1">
                <a:solidFill>
                  <a:srgbClr val="404040"/>
                </a:solidFill>
                <a:latin typeface="微软雅黑"/>
                <a:cs typeface="微软雅黑"/>
              </a:rPr>
              <a:t>文化</a:t>
            </a:r>
            <a:r>
              <a:rPr sz="1400" b="1" spc="-15">
                <a:solidFill>
                  <a:srgbClr val="404040"/>
                </a:solidFill>
                <a:latin typeface="微软雅黑"/>
                <a:cs typeface="微软雅黑"/>
              </a:rPr>
              <a:t>企</a:t>
            </a:r>
            <a:r>
              <a:rPr sz="1400" b="1">
                <a:solidFill>
                  <a:srgbClr val="404040"/>
                </a:solidFill>
                <a:latin typeface="微软雅黑"/>
                <a:cs typeface="微软雅黑"/>
              </a:rPr>
              <a:t>业 融资阶段</a:t>
            </a:r>
            <a:endParaRPr sz="1400">
              <a:latin typeface="微软雅黑"/>
              <a:cs typeface="微软雅黑"/>
            </a:endParaRPr>
          </a:p>
        </p:txBody>
      </p:sp>
      <p:sp>
        <p:nvSpPr>
          <p:cNvPr id="56" name="object 56"/>
          <p:cNvSpPr txBox="1"/>
          <p:nvPr/>
        </p:nvSpPr>
        <p:spPr>
          <a:xfrm>
            <a:off x="523748" y="6390583"/>
            <a:ext cx="306451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来源：融资相关数据源自</a:t>
            </a:r>
            <a:r>
              <a:rPr sz="700" spc="-10">
                <a:solidFill>
                  <a:srgbClr val="7E7E7E"/>
                </a:solidFill>
                <a:latin typeface="Arial"/>
                <a:cs typeface="Arial"/>
              </a:rPr>
              <a:t>IT</a:t>
            </a:r>
            <a:r>
              <a:rPr sz="700" spc="-5">
                <a:solidFill>
                  <a:srgbClr val="7E7E7E"/>
                </a:solidFill>
                <a:latin typeface="微软雅黑"/>
                <a:cs typeface="微软雅黑"/>
              </a:rPr>
              <a:t>桔</a:t>
            </a:r>
            <a:r>
              <a:rPr sz="700" spc="5">
                <a:solidFill>
                  <a:srgbClr val="7E7E7E"/>
                </a:solidFill>
                <a:latin typeface="微软雅黑"/>
                <a:cs typeface="微软雅黑"/>
              </a:rPr>
              <a:t>子</a:t>
            </a:r>
            <a:r>
              <a:rPr sz="700" spc="-5">
                <a:solidFill>
                  <a:srgbClr val="7E7E7E"/>
                </a:solidFill>
                <a:latin typeface="微软雅黑"/>
                <a:cs typeface="微软雅黑"/>
              </a:rPr>
              <a:t>以及</a:t>
            </a:r>
            <a:r>
              <a:rPr sz="700" spc="5">
                <a:solidFill>
                  <a:srgbClr val="7E7E7E"/>
                </a:solidFill>
                <a:latin typeface="Arial"/>
                <a:cs typeface="Arial"/>
              </a:rPr>
              <a:t>Wind</a:t>
            </a:r>
            <a:r>
              <a:rPr sz="700" spc="-5">
                <a:solidFill>
                  <a:srgbClr val="7E7E7E"/>
                </a:solidFill>
                <a:latin typeface="微软雅黑"/>
                <a:cs typeface="微软雅黑"/>
              </a:rPr>
              <a:t>资讯相关数据的搜</a:t>
            </a:r>
            <a:r>
              <a:rPr sz="700" spc="5">
                <a:solidFill>
                  <a:srgbClr val="7E7E7E"/>
                </a:solidFill>
                <a:latin typeface="微软雅黑"/>
                <a:cs typeface="微软雅黑"/>
              </a:rPr>
              <a:t>索</a:t>
            </a:r>
            <a:r>
              <a:rPr sz="700" spc="-5">
                <a:solidFill>
                  <a:srgbClr val="7E7E7E"/>
                </a:solidFill>
                <a:latin typeface="微软雅黑"/>
                <a:cs typeface="微软雅黑"/>
              </a:rPr>
              <a:t>、甄</a:t>
            </a:r>
            <a:r>
              <a:rPr sz="700" spc="5">
                <a:solidFill>
                  <a:srgbClr val="7E7E7E"/>
                </a:solidFill>
                <a:latin typeface="微软雅黑"/>
                <a:cs typeface="微软雅黑"/>
              </a:rPr>
              <a:t>别</a:t>
            </a:r>
            <a:r>
              <a:rPr sz="700" spc="-5">
                <a:solidFill>
                  <a:srgbClr val="7E7E7E"/>
                </a:solidFill>
                <a:latin typeface="微软雅黑"/>
                <a:cs typeface="微软雅黑"/>
              </a:rPr>
              <a:t>、整</a:t>
            </a:r>
            <a:r>
              <a:rPr sz="700" spc="5">
                <a:solidFill>
                  <a:srgbClr val="7E7E7E"/>
                </a:solidFill>
                <a:latin typeface="微软雅黑"/>
                <a:cs typeface="微软雅黑"/>
              </a:rPr>
              <a:t>理</a:t>
            </a:r>
            <a:r>
              <a:rPr sz="700" spc="-5">
                <a:solidFill>
                  <a:srgbClr val="7E7E7E"/>
                </a:solidFill>
                <a:latin typeface="微软雅黑"/>
                <a:cs typeface="微软雅黑"/>
              </a:rPr>
              <a:t>。</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7" name="object 57"/>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9</a:t>
            </a:fld>
            <a:endParaRPr sz="800">
              <a:latin typeface="微软雅黑"/>
              <a:cs typeface="微软雅黑"/>
            </a:endParaRPr>
          </a:p>
        </p:txBody>
      </p:sp>
      <p:sp>
        <p:nvSpPr>
          <p:cNvPr id="55" name="object 55"/>
          <p:cNvSpPr txBox="1"/>
          <p:nvPr/>
        </p:nvSpPr>
        <p:spPr>
          <a:xfrm>
            <a:off x="6595364" y="2437638"/>
            <a:ext cx="3558540" cy="452755"/>
          </a:xfrm>
          <a:prstGeom prst="rect">
            <a:avLst/>
          </a:prstGeom>
        </p:spPr>
        <p:txBody>
          <a:bodyPr vert="horz" wrap="square" lIns="0" tIns="13335" rIns="0" bIns="0" rtlCol="0">
            <a:spAutoFit/>
          </a:bodyPr>
          <a:lstStyle/>
          <a:p>
            <a:pPr marL="1422400" marR="5080" indent="-1410335">
              <a:lnSpc>
                <a:spcPct val="100000"/>
              </a:lnSpc>
              <a:spcBef>
                <a:spcPts val="105"/>
              </a:spcBef>
            </a:pPr>
            <a:r>
              <a:rPr sz="1400" b="1">
                <a:solidFill>
                  <a:srgbClr val="404040"/>
                </a:solidFill>
                <a:latin typeface="微软雅黑"/>
                <a:cs typeface="微软雅黑"/>
              </a:rPr>
              <a:t>大湾区内地九市</a:t>
            </a:r>
            <a:r>
              <a:rPr sz="1400" b="1" spc="-10">
                <a:solidFill>
                  <a:srgbClr val="404040"/>
                </a:solidFill>
                <a:latin typeface="微软雅黑"/>
                <a:cs typeface="微软雅黑"/>
              </a:rPr>
              <a:t>Pre-A</a:t>
            </a:r>
            <a:r>
              <a:rPr sz="1400" b="1">
                <a:solidFill>
                  <a:srgbClr val="404040"/>
                </a:solidFill>
                <a:latin typeface="微软雅黑"/>
                <a:cs typeface="微软雅黑"/>
              </a:rPr>
              <a:t>轮文</a:t>
            </a:r>
            <a:r>
              <a:rPr sz="1400" b="1" spc="-15">
                <a:solidFill>
                  <a:srgbClr val="404040"/>
                </a:solidFill>
                <a:latin typeface="微软雅黑"/>
                <a:cs typeface="微软雅黑"/>
              </a:rPr>
              <a:t>化</a:t>
            </a:r>
            <a:r>
              <a:rPr sz="1400" b="1">
                <a:solidFill>
                  <a:srgbClr val="404040"/>
                </a:solidFill>
                <a:latin typeface="微软雅黑"/>
                <a:cs typeface="微软雅黑"/>
              </a:rPr>
              <a:t>企业</a:t>
            </a:r>
            <a:r>
              <a:rPr sz="1400" b="1" spc="-15">
                <a:solidFill>
                  <a:srgbClr val="404040"/>
                </a:solidFill>
                <a:latin typeface="微软雅黑"/>
                <a:cs typeface="微软雅黑"/>
              </a:rPr>
              <a:t>融</a:t>
            </a:r>
            <a:r>
              <a:rPr sz="1400" b="1">
                <a:solidFill>
                  <a:srgbClr val="404040"/>
                </a:solidFill>
                <a:latin typeface="微软雅黑"/>
                <a:cs typeface="微软雅黑"/>
              </a:rPr>
              <a:t>资年</a:t>
            </a:r>
            <a:r>
              <a:rPr sz="1400" b="1" spc="-15">
                <a:solidFill>
                  <a:srgbClr val="404040"/>
                </a:solidFill>
                <a:latin typeface="微软雅黑"/>
                <a:cs typeface="微软雅黑"/>
              </a:rPr>
              <a:t>份</a:t>
            </a:r>
            <a:r>
              <a:rPr sz="1400" b="1">
                <a:solidFill>
                  <a:srgbClr val="404040"/>
                </a:solidFill>
                <a:latin typeface="微软雅黑"/>
                <a:cs typeface="微软雅黑"/>
              </a:rPr>
              <a:t>及 城市分布</a:t>
            </a:r>
            <a:endParaRPr sz="14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9169400" cy="574040"/>
          </a:xfrm>
          <a:prstGeom prst="rect">
            <a:avLst/>
          </a:prstGeom>
        </p:spPr>
        <p:txBody>
          <a:bodyPr vert="horz" wrap="square" lIns="0" tIns="12700" rIns="0" bIns="0" rtlCol="0">
            <a:spAutoFit/>
          </a:bodyPr>
          <a:lstStyle/>
          <a:p>
            <a:pPr marL="12700">
              <a:lnSpc>
                <a:spcPct val="100000"/>
              </a:lnSpc>
              <a:spcBef>
                <a:spcPts val="100"/>
              </a:spcBef>
            </a:pPr>
            <a:r>
              <a:rPr/>
              <a:t>大湾区文化产业链、创新链、价值链深度融合</a:t>
            </a:r>
          </a:p>
        </p:txBody>
      </p:sp>
      <p:sp>
        <p:nvSpPr>
          <p:cNvPr id="3" name="object 3"/>
          <p:cNvSpPr txBox="1"/>
          <p:nvPr/>
        </p:nvSpPr>
        <p:spPr>
          <a:xfrm>
            <a:off x="526795" y="1076071"/>
            <a:ext cx="11000740" cy="1054735"/>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文化与多元领域融合发展，共创文化产业新形态</a:t>
            </a:r>
            <a:endParaRPr sz="1800">
              <a:latin typeface="微软雅黑"/>
              <a:cs typeface="微软雅黑"/>
            </a:endParaRPr>
          </a:p>
          <a:p>
            <a:pPr marL="14604" marR="5080" algn="just">
              <a:lnSpc>
                <a:spcPct val="120000"/>
              </a:lnSpc>
              <a:spcBef>
                <a:spcPts val="755"/>
              </a:spcBef>
            </a:pPr>
            <a:r>
              <a:rPr sz="1200">
                <a:solidFill>
                  <a:srgbClr val="404040"/>
                </a:solidFill>
                <a:latin typeface="微软雅黑"/>
                <a:cs typeface="微软雅黑"/>
              </a:rPr>
              <a:t>随着社会经济的持续发展，文化产业的边界不断被拓宽，与其他领域的边界也在被逐渐打破。多元融合、充分赋能后的文化产业，可以更好地实现满足广大人民精神 需求的目标，同时带动更多产业进一步发展。大湾区作为我国经济最为发达的地区，依托自身众多产业优势，与科技、旅游、金融的融合成为当下大湾区文化产业多 元融合的最主要发展方向。</a:t>
            </a:r>
            <a:endParaRPr sz="1200">
              <a:latin typeface="微软雅黑"/>
              <a:cs typeface="微软雅黑"/>
            </a:endParaRPr>
          </a:p>
        </p:txBody>
      </p:sp>
      <p:sp>
        <p:nvSpPr>
          <p:cNvPr id="4" name="object 4"/>
          <p:cNvSpPr/>
          <p:nvPr/>
        </p:nvSpPr>
        <p:spPr>
          <a:xfrm>
            <a:off x="7985759" y="3236976"/>
            <a:ext cx="3328670" cy="3104515"/>
          </a:xfrm>
          <a:custGeom>
            <a:rect l="l" t="t" r="r" b="b"/>
            <a:pathLst>
              <a:path w="3328670" h="3104515">
                <a:moveTo>
                  <a:pt x="2988310" y="0"/>
                </a:moveTo>
                <a:lnTo>
                  <a:pt x="340106" y="0"/>
                </a:lnTo>
                <a:lnTo>
                  <a:pt x="293956" y="3104"/>
                </a:lnTo>
                <a:lnTo>
                  <a:pt x="249693" y="12149"/>
                </a:lnTo>
                <a:lnTo>
                  <a:pt x="207722" y="26727"/>
                </a:lnTo>
                <a:lnTo>
                  <a:pt x="168449" y="46434"/>
                </a:lnTo>
                <a:lnTo>
                  <a:pt x="132278" y="70866"/>
                </a:lnTo>
                <a:lnTo>
                  <a:pt x="99615" y="99615"/>
                </a:lnTo>
                <a:lnTo>
                  <a:pt x="70866" y="132278"/>
                </a:lnTo>
                <a:lnTo>
                  <a:pt x="46434" y="168449"/>
                </a:lnTo>
                <a:lnTo>
                  <a:pt x="26727" y="207722"/>
                </a:lnTo>
                <a:lnTo>
                  <a:pt x="12149" y="249693"/>
                </a:lnTo>
                <a:lnTo>
                  <a:pt x="3104" y="293956"/>
                </a:lnTo>
                <a:lnTo>
                  <a:pt x="0" y="340106"/>
                </a:lnTo>
                <a:lnTo>
                  <a:pt x="0" y="2764243"/>
                </a:lnTo>
                <a:lnTo>
                  <a:pt x="3104" y="2810399"/>
                </a:lnTo>
                <a:lnTo>
                  <a:pt x="12149" y="2854668"/>
                </a:lnTo>
                <a:lnTo>
                  <a:pt x="26727" y="2896644"/>
                </a:lnTo>
                <a:lnTo>
                  <a:pt x="46434" y="2935922"/>
                </a:lnTo>
                <a:lnTo>
                  <a:pt x="70866" y="2972096"/>
                </a:lnTo>
                <a:lnTo>
                  <a:pt x="99615" y="3004762"/>
                </a:lnTo>
                <a:lnTo>
                  <a:pt x="132278" y="3033515"/>
                </a:lnTo>
                <a:lnTo>
                  <a:pt x="168449" y="3057948"/>
                </a:lnTo>
                <a:lnTo>
                  <a:pt x="207722" y="3077658"/>
                </a:lnTo>
                <a:lnTo>
                  <a:pt x="249693" y="3092237"/>
                </a:lnTo>
                <a:lnTo>
                  <a:pt x="293956" y="3101282"/>
                </a:lnTo>
                <a:lnTo>
                  <a:pt x="340106" y="3104388"/>
                </a:lnTo>
                <a:lnTo>
                  <a:pt x="2988310" y="3104388"/>
                </a:lnTo>
                <a:lnTo>
                  <a:pt x="3034459" y="3101282"/>
                </a:lnTo>
                <a:lnTo>
                  <a:pt x="3078722" y="3092237"/>
                </a:lnTo>
                <a:lnTo>
                  <a:pt x="3120693" y="3077658"/>
                </a:lnTo>
                <a:lnTo>
                  <a:pt x="3159966" y="3057948"/>
                </a:lnTo>
                <a:lnTo>
                  <a:pt x="3196137" y="3033515"/>
                </a:lnTo>
                <a:lnTo>
                  <a:pt x="3228800" y="3004762"/>
                </a:lnTo>
                <a:lnTo>
                  <a:pt x="3257549" y="2972096"/>
                </a:lnTo>
                <a:lnTo>
                  <a:pt x="3281981" y="2935922"/>
                </a:lnTo>
                <a:lnTo>
                  <a:pt x="3301688" y="2896644"/>
                </a:lnTo>
                <a:lnTo>
                  <a:pt x="3316266" y="2854668"/>
                </a:lnTo>
                <a:lnTo>
                  <a:pt x="3325311" y="2810399"/>
                </a:lnTo>
                <a:lnTo>
                  <a:pt x="3328416" y="2764243"/>
                </a:lnTo>
                <a:lnTo>
                  <a:pt x="3328416" y="340106"/>
                </a:lnTo>
                <a:lnTo>
                  <a:pt x="3325311" y="293956"/>
                </a:lnTo>
                <a:lnTo>
                  <a:pt x="3316266" y="249693"/>
                </a:lnTo>
                <a:lnTo>
                  <a:pt x="3301688" y="207722"/>
                </a:lnTo>
                <a:lnTo>
                  <a:pt x="3281981" y="168449"/>
                </a:lnTo>
                <a:lnTo>
                  <a:pt x="3257549" y="132278"/>
                </a:lnTo>
                <a:lnTo>
                  <a:pt x="3228800" y="99615"/>
                </a:lnTo>
                <a:lnTo>
                  <a:pt x="3196137" y="70866"/>
                </a:lnTo>
                <a:lnTo>
                  <a:pt x="3159966" y="46434"/>
                </a:lnTo>
                <a:lnTo>
                  <a:pt x="3120693" y="26727"/>
                </a:lnTo>
                <a:lnTo>
                  <a:pt x="3078722" y="12149"/>
                </a:lnTo>
                <a:lnTo>
                  <a:pt x="3034459" y="3104"/>
                </a:lnTo>
                <a:lnTo>
                  <a:pt x="2988310" y="0"/>
                </a:lnTo>
                <a:close/>
              </a:path>
            </a:pathLst>
          </a:custGeom>
          <a:solidFill>
            <a:srgbClr val="F1F1F1"/>
          </a:solidFill>
        </p:spPr>
        <p:txBody>
          <a:bodyPr wrap="square" lIns="0" tIns="0" rIns="0" bIns="0" rtlCol="0"/>
          <a:lstStyle/>
          <a:p/>
        </p:txBody>
      </p:sp>
      <p:sp>
        <p:nvSpPr>
          <p:cNvPr id="5" name="object 5"/>
          <p:cNvSpPr/>
          <p:nvPr/>
        </p:nvSpPr>
        <p:spPr>
          <a:xfrm>
            <a:off x="4343400" y="3236976"/>
            <a:ext cx="3404870" cy="3095625"/>
          </a:xfrm>
          <a:custGeom>
            <a:rect l="l" t="t" r="r" b="b"/>
            <a:pathLst>
              <a:path w="3404870" h="3095625">
                <a:moveTo>
                  <a:pt x="3065526" y="0"/>
                </a:moveTo>
                <a:lnTo>
                  <a:pt x="339089" y="0"/>
                </a:lnTo>
                <a:lnTo>
                  <a:pt x="293093" y="3096"/>
                </a:lnTo>
                <a:lnTo>
                  <a:pt x="248972" y="12117"/>
                </a:lnTo>
                <a:lnTo>
                  <a:pt x="207133" y="26658"/>
                </a:lnTo>
                <a:lnTo>
                  <a:pt x="167978" y="46312"/>
                </a:lnTo>
                <a:lnTo>
                  <a:pt x="131914" y="70676"/>
                </a:lnTo>
                <a:lnTo>
                  <a:pt x="99345" y="99345"/>
                </a:lnTo>
                <a:lnTo>
                  <a:pt x="70676" y="131914"/>
                </a:lnTo>
                <a:lnTo>
                  <a:pt x="46312" y="167978"/>
                </a:lnTo>
                <a:lnTo>
                  <a:pt x="26658" y="207133"/>
                </a:lnTo>
                <a:lnTo>
                  <a:pt x="12117" y="248972"/>
                </a:lnTo>
                <a:lnTo>
                  <a:pt x="3096" y="293093"/>
                </a:lnTo>
                <a:lnTo>
                  <a:pt x="0" y="339089"/>
                </a:lnTo>
                <a:lnTo>
                  <a:pt x="0" y="2756090"/>
                </a:lnTo>
                <a:lnTo>
                  <a:pt x="3096" y="2802112"/>
                </a:lnTo>
                <a:lnTo>
                  <a:pt x="12117" y="2846251"/>
                </a:lnTo>
                <a:lnTo>
                  <a:pt x="26658" y="2888105"/>
                </a:lnTo>
                <a:lnTo>
                  <a:pt x="46312" y="2927269"/>
                </a:lnTo>
                <a:lnTo>
                  <a:pt x="70676" y="2963338"/>
                </a:lnTo>
                <a:lnTo>
                  <a:pt x="99345" y="2995909"/>
                </a:lnTo>
                <a:lnTo>
                  <a:pt x="131914" y="3024578"/>
                </a:lnTo>
                <a:lnTo>
                  <a:pt x="167978" y="3048940"/>
                </a:lnTo>
                <a:lnTo>
                  <a:pt x="207133" y="3068592"/>
                </a:lnTo>
                <a:lnTo>
                  <a:pt x="248972" y="3083129"/>
                </a:lnTo>
                <a:lnTo>
                  <a:pt x="293093" y="3092147"/>
                </a:lnTo>
                <a:lnTo>
                  <a:pt x="339089" y="3095244"/>
                </a:lnTo>
                <a:lnTo>
                  <a:pt x="3065526" y="3095244"/>
                </a:lnTo>
                <a:lnTo>
                  <a:pt x="3111522" y="3092147"/>
                </a:lnTo>
                <a:lnTo>
                  <a:pt x="3155643" y="3083129"/>
                </a:lnTo>
                <a:lnTo>
                  <a:pt x="3197482" y="3068592"/>
                </a:lnTo>
                <a:lnTo>
                  <a:pt x="3236637" y="3048940"/>
                </a:lnTo>
                <a:lnTo>
                  <a:pt x="3272701" y="3024578"/>
                </a:lnTo>
                <a:lnTo>
                  <a:pt x="3305270" y="2995909"/>
                </a:lnTo>
                <a:lnTo>
                  <a:pt x="3333939" y="2963338"/>
                </a:lnTo>
                <a:lnTo>
                  <a:pt x="3358303" y="2927269"/>
                </a:lnTo>
                <a:lnTo>
                  <a:pt x="3377957" y="2888105"/>
                </a:lnTo>
                <a:lnTo>
                  <a:pt x="3392498" y="2846251"/>
                </a:lnTo>
                <a:lnTo>
                  <a:pt x="3401519" y="2802112"/>
                </a:lnTo>
                <a:lnTo>
                  <a:pt x="3404616" y="2756090"/>
                </a:lnTo>
                <a:lnTo>
                  <a:pt x="3404616" y="339089"/>
                </a:lnTo>
                <a:lnTo>
                  <a:pt x="3401519" y="293093"/>
                </a:lnTo>
                <a:lnTo>
                  <a:pt x="3392498" y="248972"/>
                </a:lnTo>
                <a:lnTo>
                  <a:pt x="3377957" y="207133"/>
                </a:lnTo>
                <a:lnTo>
                  <a:pt x="3358303" y="167978"/>
                </a:lnTo>
                <a:lnTo>
                  <a:pt x="3333939" y="131914"/>
                </a:lnTo>
                <a:lnTo>
                  <a:pt x="3305270" y="99345"/>
                </a:lnTo>
                <a:lnTo>
                  <a:pt x="3272701" y="70676"/>
                </a:lnTo>
                <a:lnTo>
                  <a:pt x="3236637" y="46312"/>
                </a:lnTo>
                <a:lnTo>
                  <a:pt x="3197482" y="26658"/>
                </a:lnTo>
                <a:lnTo>
                  <a:pt x="3155643" y="12117"/>
                </a:lnTo>
                <a:lnTo>
                  <a:pt x="3111522" y="3096"/>
                </a:lnTo>
                <a:lnTo>
                  <a:pt x="3065526" y="0"/>
                </a:lnTo>
                <a:close/>
              </a:path>
            </a:pathLst>
          </a:custGeom>
          <a:solidFill>
            <a:srgbClr val="F1F1F1"/>
          </a:solidFill>
        </p:spPr>
        <p:txBody>
          <a:bodyPr wrap="square" lIns="0" tIns="0" rIns="0" bIns="0" rtlCol="0"/>
          <a:lstStyle/>
          <a:p/>
        </p:txBody>
      </p:sp>
      <p:sp>
        <p:nvSpPr>
          <p:cNvPr id="6" name="object 6"/>
          <p:cNvSpPr/>
          <p:nvPr/>
        </p:nvSpPr>
        <p:spPr>
          <a:xfrm>
            <a:off x="772668" y="3157727"/>
            <a:ext cx="3333115" cy="3185160"/>
          </a:xfrm>
          <a:custGeom>
            <a:rect l="l" t="t" r="r" b="b"/>
            <a:pathLst>
              <a:path w="3333115" h="3185160">
                <a:moveTo>
                  <a:pt x="2983992" y="0"/>
                </a:moveTo>
                <a:lnTo>
                  <a:pt x="348995" y="0"/>
                </a:lnTo>
                <a:lnTo>
                  <a:pt x="301638" y="3185"/>
                </a:lnTo>
                <a:lnTo>
                  <a:pt x="256218" y="12463"/>
                </a:lnTo>
                <a:lnTo>
                  <a:pt x="213149" y="27420"/>
                </a:lnTo>
                <a:lnTo>
                  <a:pt x="172849" y="47639"/>
                </a:lnTo>
                <a:lnTo>
                  <a:pt x="135733" y="72705"/>
                </a:lnTo>
                <a:lnTo>
                  <a:pt x="102217" y="102203"/>
                </a:lnTo>
                <a:lnTo>
                  <a:pt x="72716" y="135717"/>
                </a:lnTo>
                <a:lnTo>
                  <a:pt x="47647" y="172832"/>
                </a:lnTo>
                <a:lnTo>
                  <a:pt x="27425" y="213133"/>
                </a:lnTo>
                <a:lnTo>
                  <a:pt x="12466" y="256204"/>
                </a:lnTo>
                <a:lnTo>
                  <a:pt x="3185" y="301630"/>
                </a:lnTo>
                <a:lnTo>
                  <a:pt x="0" y="348996"/>
                </a:lnTo>
                <a:lnTo>
                  <a:pt x="0" y="2836164"/>
                </a:lnTo>
                <a:lnTo>
                  <a:pt x="3185" y="2883521"/>
                </a:lnTo>
                <a:lnTo>
                  <a:pt x="12466" y="2928941"/>
                </a:lnTo>
                <a:lnTo>
                  <a:pt x="27425" y="2972010"/>
                </a:lnTo>
                <a:lnTo>
                  <a:pt x="47647" y="3012310"/>
                </a:lnTo>
                <a:lnTo>
                  <a:pt x="72716" y="3049426"/>
                </a:lnTo>
                <a:lnTo>
                  <a:pt x="102217" y="3082942"/>
                </a:lnTo>
                <a:lnTo>
                  <a:pt x="135733" y="3112443"/>
                </a:lnTo>
                <a:lnTo>
                  <a:pt x="172849" y="3137512"/>
                </a:lnTo>
                <a:lnTo>
                  <a:pt x="213149" y="3157734"/>
                </a:lnTo>
                <a:lnTo>
                  <a:pt x="256218" y="3172693"/>
                </a:lnTo>
                <a:lnTo>
                  <a:pt x="301638" y="3181974"/>
                </a:lnTo>
                <a:lnTo>
                  <a:pt x="348995" y="3185160"/>
                </a:lnTo>
                <a:lnTo>
                  <a:pt x="2983992" y="3185160"/>
                </a:lnTo>
                <a:lnTo>
                  <a:pt x="3031357" y="3181974"/>
                </a:lnTo>
                <a:lnTo>
                  <a:pt x="3076783" y="3172693"/>
                </a:lnTo>
                <a:lnTo>
                  <a:pt x="3119854" y="3157734"/>
                </a:lnTo>
                <a:lnTo>
                  <a:pt x="3160155" y="3137512"/>
                </a:lnTo>
                <a:lnTo>
                  <a:pt x="3197270" y="3112443"/>
                </a:lnTo>
                <a:lnTo>
                  <a:pt x="3230784" y="3082942"/>
                </a:lnTo>
                <a:lnTo>
                  <a:pt x="3260282" y="3049426"/>
                </a:lnTo>
                <a:lnTo>
                  <a:pt x="3285348" y="3012310"/>
                </a:lnTo>
                <a:lnTo>
                  <a:pt x="3305567" y="2972010"/>
                </a:lnTo>
                <a:lnTo>
                  <a:pt x="3320524" y="2928941"/>
                </a:lnTo>
                <a:lnTo>
                  <a:pt x="3329802" y="2883521"/>
                </a:lnTo>
                <a:lnTo>
                  <a:pt x="3332987" y="2836164"/>
                </a:lnTo>
                <a:lnTo>
                  <a:pt x="3332987" y="348996"/>
                </a:lnTo>
                <a:lnTo>
                  <a:pt x="3329802" y="301630"/>
                </a:lnTo>
                <a:lnTo>
                  <a:pt x="3320524" y="256204"/>
                </a:lnTo>
                <a:lnTo>
                  <a:pt x="3305567" y="213133"/>
                </a:lnTo>
                <a:lnTo>
                  <a:pt x="3285348" y="172832"/>
                </a:lnTo>
                <a:lnTo>
                  <a:pt x="3260282" y="135717"/>
                </a:lnTo>
                <a:lnTo>
                  <a:pt x="3230784" y="102203"/>
                </a:lnTo>
                <a:lnTo>
                  <a:pt x="3197270" y="72705"/>
                </a:lnTo>
                <a:lnTo>
                  <a:pt x="3160155" y="47639"/>
                </a:lnTo>
                <a:lnTo>
                  <a:pt x="3119854" y="27420"/>
                </a:lnTo>
                <a:lnTo>
                  <a:pt x="3076783" y="12463"/>
                </a:lnTo>
                <a:lnTo>
                  <a:pt x="3031357" y="3185"/>
                </a:lnTo>
                <a:lnTo>
                  <a:pt x="2983992" y="0"/>
                </a:lnTo>
                <a:close/>
              </a:path>
            </a:pathLst>
          </a:custGeom>
          <a:solidFill>
            <a:srgbClr val="F1F1F1"/>
          </a:solidFill>
        </p:spPr>
        <p:txBody>
          <a:bodyPr wrap="square" lIns="0" tIns="0" rIns="0" bIns="0" rtlCol="0"/>
          <a:lstStyle/>
          <a:p/>
        </p:txBody>
      </p:sp>
      <p:sp>
        <p:nvSpPr>
          <p:cNvPr id="7" name="object 7"/>
          <p:cNvSpPr/>
          <p:nvPr/>
        </p:nvSpPr>
        <p:spPr>
          <a:xfrm>
            <a:off x="7985759" y="2435351"/>
            <a:ext cx="3328670" cy="433070"/>
          </a:xfrm>
          <a:custGeom>
            <a:rect l="l" t="t" r="r" b="b"/>
            <a:pathLst>
              <a:path w="3328670" h="433069">
                <a:moveTo>
                  <a:pt x="3117469" y="0"/>
                </a:moveTo>
                <a:lnTo>
                  <a:pt x="210947" y="0"/>
                </a:lnTo>
                <a:lnTo>
                  <a:pt x="162592" y="5573"/>
                </a:lnTo>
                <a:lnTo>
                  <a:pt x="118197" y="21448"/>
                </a:lnTo>
                <a:lnTo>
                  <a:pt x="79028" y="46356"/>
                </a:lnTo>
                <a:lnTo>
                  <a:pt x="46356" y="79028"/>
                </a:lnTo>
                <a:lnTo>
                  <a:pt x="21448" y="118197"/>
                </a:lnTo>
                <a:lnTo>
                  <a:pt x="5573" y="162592"/>
                </a:lnTo>
                <a:lnTo>
                  <a:pt x="0" y="210947"/>
                </a:lnTo>
                <a:lnTo>
                  <a:pt x="0" y="432815"/>
                </a:lnTo>
                <a:lnTo>
                  <a:pt x="3328416" y="432815"/>
                </a:lnTo>
                <a:lnTo>
                  <a:pt x="3328416" y="210947"/>
                </a:lnTo>
                <a:lnTo>
                  <a:pt x="3322842" y="162592"/>
                </a:lnTo>
                <a:lnTo>
                  <a:pt x="3306967" y="118197"/>
                </a:lnTo>
                <a:lnTo>
                  <a:pt x="3282059" y="79028"/>
                </a:lnTo>
                <a:lnTo>
                  <a:pt x="3249387" y="46356"/>
                </a:lnTo>
                <a:lnTo>
                  <a:pt x="3210218" y="21448"/>
                </a:lnTo>
                <a:lnTo>
                  <a:pt x="3165823" y="5573"/>
                </a:lnTo>
                <a:lnTo>
                  <a:pt x="3117469" y="0"/>
                </a:lnTo>
                <a:close/>
              </a:path>
            </a:pathLst>
          </a:custGeom>
          <a:solidFill>
            <a:srgbClr val="64AE45"/>
          </a:solidFill>
        </p:spPr>
        <p:txBody>
          <a:bodyPr wrap="square" lIns="0" tIns="0" rIns="0" bIns="0" rtlCol="0"/>
          <a:lstStyle/>
          <a:p/>
        </p:txBody>
      </p:sp>
      <p:sp>
        <p:nvSpPr>
          <p:cNvPr id="8" name="object 8"/>
          <p:cNvSpPr txBox="1"/>
          <p:nvPr/>
        </p:nvSpPr>
        <p:spPr>
          <a:xfrm>
            <a:off x="9213342" y="2556129"/>
            <a:ext cx="87503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文</a:t>
            </a:r>
            <a:r>
              <a:rPr sz="1400" b="1" spc="-5">
                <a:solidFill>
                  <a:srgbClr val="FFFFFF"/>
                </a:solidFill>
                <a:latin typeface="微软雅黑"/>
                <a:cs typeface="微软雅黑"/>
              </a:rPr>
              <a:t>化+</a:t>
            </a:r>
            <a:r>
              <a:rPr sz="1400" b="1">
                <a:solidFill>
                  <a:srgbClr val="FFFFFF"/>
                </a:solidFill>
                <a:latin typeface="微软雅黑"/>
                <a:cs typeface="微软雅黑"/>
              </a:rPr>
              <a:t>金融</a:t>
            </a:r>
            <a:endParaRPr sz="1400">
              <a:latin typeface="微软雅黑"/>
              <a:cs typeface="微软雅黑"/>
            </a:endParaRPr>
          </a:p>
        </p:txBody>
      </p:sp>
      <p:sp>
        <p:nvSpPr>
          <p:cNvPr id="9" name="object 9"/>
          <p:cNvSpPr/>
          <p:nvPr/>
        </p:nvSpPr>
        <p:spPr>
          <a:xfrm>
            <a:off x="772668" y="2435351"/>
            <a:ext cx="3333115" cy="431800"/>
          </a:xfrm>
          <a:custGeom>
            <a:rect l="l" t="t" r="r" b="b"/>
            <a:pathLst>
              <a:path w="3333115" h="431800">
                <a:moveTo>
                  <a:pt x="3122803" y="0"/>
                </a:moveTo>
                <a:lnTo>
                  <a:pt x="210210" y="0"/>
                </a:lnTo>
                <a:lnTo>
                  <a:pt x="162012" y="5551"/>
                </a:lnTo>
                <a:lnTo>
                  <a:pt x="117767" y="21364"/>
                </a:lnTo>
                <a:lnTo>
                  <a:pt x="78736" y="46176"/>
                </a:lnTo>
                <a:lnTo>
                  <a:pt x="46182" y="78726"/>
                </a:lnTo>
                <a:lnTo>
                  <a:pt x="21366" y="117752"/>
                </a:lnTo>
                <a:lnTo>
                  <a:pt x="5552" y="161992"/>
                </a:lnTo>
                <a:lnTo>
                  <a:pt x="0" y="210185"/>
                </a:lnTo>
                <a:lnTo>
                  <a:pt x="0" y="431292"/>
                </a:lnTo>
                <a:lnTo>
                  <a:pt x="3332987" y="431292"/>
                </a:lnTo>
                <a:lnTo>
                  <a:pt x="3332987" y="210185"/>
                </a:lnTo>
                <a:lnTo>
                  <a:pt x="3327436" y="161992"/>
                </a:lnTo>
                <a:lnTo>
                  <a:pt x="3311623" y="117752"/>
                </a:lnTo>
                <a:lnTo>
                  <a:pt x="3286811" y="78726"/>
                </a:lnTo>
                <a:lnTo>
                  <a:pt x="3254261" y="46176"/>
                </a:lnTo>
                <a:lnTo>
                  <a:pt x="3215235" y="21364"/>
                </a:lnTo>
                <a:lnTo>
                  <a:pt x="3170995" y="5551"/>
                </a:lnTo>
                <a:lnTo>
                  <a:pt x="3122803" y="0"/>
                </a:lnTo>
                <a:close/>
              </a:path>
            </a:pathLst>
          </a:custGeom>
          <a:solidFill>
            <a:srgbClr val="B1D234"/>
          </a:solidFill>
        </p:spPr>
        <p:txBody>
          <a:bodyPr wrap="square" lIns="0" tIns="0" rIns="0" bIns="0" rtlCol="0"/>
          <a:lstStyle/>
          <a:p/>
        </p:txBody>
      </p:sp>
      <p:sp>
        <p:nvSpPr>
          <p:cNvPr id="10" name="object 10"/>
          <p:cNvSpPr txBox="1"/>
          <p:nvPr/>
        </p:nvSpPr>
        <p:spPr>
          <a:xfrm>
            <a:off x="2002663" y="2554986"/>
            <a:ext cx="874394"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文化</a:t>
            </a:r>
            <a:r>
              <a:rPr sz="1400" b="1" spc="-5">
                <a:solidFill>
                  <a:srgbClr val="FFFFFF"/>
                </a:solidFill>
                <a:latin typeface="微软雅黑"/>
                <a:cs typeface="微软雅黑"/>
              </a:rPr>
              <a:t>+</a:t>
            </a:r>
            <a:r>
              <a:rPr sz="1400" b="1">
                <a:solidFill>
                  <a:srgbClr val="FFFFFF"/>
                </a:solidFill>
                <a:latin typeface="微软雅黑"/>
                <a:cs typeface="微软雅黑"/>
              </a:rPr>
              <a:t>科技</a:t>
            </a:r>
            <a:endParaRPr sz="1400">
              <a:latin typeface="微软雅黑"/>
              <a:cs typeface="微软雅黑"/>
            </a:endParaRPr>
          </a:p>
        </p:txBody>
      </p:sp>
      <p:sp>
        <p:nvSpPr>
          <p:cNvPr id="11" name="object 11"/>
          <p:cNvSpPr/>
          <p:nvPr/>
        </p:nvSpPr>
        <p:spPr>
          <a:xfrm>
            <a:off x="4343400" y="2439923"/>
            <a:ext cx="3404870" cy="431800"/>
          </a:xfrm>
          <a:custGeom>
            <a:rect l="l" t="t" r="r" b="b"/>
            <a:pathLst>
              <a:path w="3404870" h="431800">
                <a:moveTo>
                  <a:pt x="3194430" y="0"/>
                </a:moveTo>
                <a:lnTo>
                  <a:pt x="210185" y="0"/>
                </a:lnTo>
                <a:lnTo>
                  <a:pt x="161992" y="5551"/>
                </a:lnTo>
                <a:lnTo>
                  <a:pt x="117752" y="21364"/>
                </a:lnTo>
                <a:lnTo>
                  <a:pt x="78726" y="46176"/>
                </a:lnTo>
                <a:lnTo>
                  <a:pt x="46176" y="78726"/>
                </a:lnTo>
                <a:lnTo>
                  <a:pt x="21364" y="117752"/>
                </a:lnTo>
                <a:lnTo>
                  <a:pt x="5551" y="161992"/>
                </a:lnTo>
                <a:lnTo>
                  <a:pt x="0" y="210185"/>
                </a:lnTo>
                <a:lnTo>
                  <a:pt x="0" y="431291"/>
                </a:lnTo>
                <a:lnTo>
                  <a:pt x="3404616" y="431291"/>
                </a:lnTo>
                <a:lnTo>
                  <a:pt x="3404616" y="210185"/>
                </a:lnTo>
                <a:lnTo>
                  <a:pt x="3399064" y="161992"/>
                </a:lnTo>
                <a:lnTo>
                  <a:pt x="3383251" y="117752"/>
                </a:lnTo>
                <a:lnTo>
                  <a:pt x="3358439" y="78726"/>
                </a:lnTo>
                <a:lnTo>
                  <a:pt x="3325889" y="46176"/>
                </a:lnTo>
                <a:lnTo>
                  <a:pt x="3286863" y="21364"/>
                </a:lnTo>
                <a:lnTo>
                  <a:pt x="3242623" y="5551"/>
                </a:lnTo>
                <a:lnTo>
                  <a:pt x="3194430" y="0"/>
                </a:lnTo>
                <a:close/>
              </a:path>
            </a:pathLst>
          </a:custGeom>
          <a:solidFill>
            <a:srgbClr val="8AC53E"/>
          </a:solidFill>
        </p:spPr>
        <p:txBody>
          <a:bodyPr wrap="square" lIns="0" tIns="0" rIns="0" bIns="0" rtlCol="0"/>
          <a:lstStyle/>
          <a:p/>
        </p:txBody>
      </p:sp>
      <p:sp>
        <p:nvSpPr>
          <p:cNvPr id="12" name="object 12"/>
          <p:cNvSpPr txBox="1"/>
          <p:nvPr/>
        </p:nvSpPr>
        <p:spPr>
          <a:xfrm>
            <a:off x="5608701" y="2560066"/>
            <a:ext cx="874394"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文化</a:t>
            </a:r>
            <a:r>
              <a:rPr sz="1400" b="1" spc="-5">
                <a:solidFill>
                  <a:srgbClr val="FFFFFF"/>
                </a:solidFill>
                <a:latin typeface="微软雅黑"/>
                <a:cs typeface="微软雅黑"/>
              </a:rPr>
              <a:t>+</a:t>
            </a:r>
            <a:r>
              <a:rPr sz="1400" b="1">
                <a:solidFill>
                  <a:srgbClr val="FFFFFF"/>
                </a:solidFill>
                <a:latin typeface="微软雅黑"/>
                <a:cs typeface="微软雅黑"/>
              </a:rPr>
              <a:t>旅游</a:t>
            </a:r>
            <a:endParaRPr sz="1400">
              <a:latin typeface="微软雅黑"/>
              <a:cs typeface="微软雅黑"/>
            </a:endParaRPr>
          </a:p>
        </p:txBody>
      </p:sp>
      <p:sp>
        <p:nvSpPr>
          <p:cNvPr id="13" name="object 13"/>
          <p:cNvSpPr txBox="1"/>
          <p:nvPr/>
        </p:nvSpPr>
        <p:spPr>
          <a:xfrm>
            <a:off x="765048" y="2866644"/>
            <a:ext cx="3328670" cy="702945"/>
          </a:xfrm>
          <a:prstGeom prst="rect">
            <a:avLst/>
          </a:prstGeom>
          <a:solidFill>
            <a:srgbClr val="EFF6D5"/>
          </a:solidFill>
        </p:spPr>
        <p:txBody>
          <a:bodyPr vert="horz" wrap="square" lIns="0" tIns="45720" rIns="0" bIns="0" rtlCol="0">
            <a:spAutoFit/>
          </a:bodyPr>
          <a:lstStyle/>
          <a:p>
            <a:pPr marL="81915" marR="192405">
              <a:lnSpc>
                <a:spcPct val="100000"/>
              </a:lnSpc>
              <a:spcBef>
                <a:spcPts val="360"/>
              </a:spcBef>
            </a:pPr>
            <a:r>
              <a:rPr sz="1000" spc="-5">
                <a:solidFill>
                  <a:srgbClr val="585858"/>
                </a:solidFill>
                <a:latin typeface="微软雅黑"/>
                <a:cs typeface="微软雅黑"/>
              </a:rPr>
              <a:t>文化与科技的融合，目前主要立足</a:t>
            </a:r>
            <a:r>
              <a:rPr sz="1000" spc="5">
                <a:solidFill>
                  <a:srgbClr val="585858"/>
                </a:solidFill>
                <a:latin typeface="微软雅黑"/>
                <a:cs typeface="微软雅黑"/>
              </a:rPr>
              <a:t>于</a:t>
            </a:r>
            <a:r>
              <a:rPr sz="1000" spc="-5">
                <a:solidFill>
                  <a:srgbClr val="585858"/>
                </a:solidFill>
                <a:latin typeface="微软雅黑"/>
                <a:cs typeface="微软雅黑"/>
              </a:rPr>
              <a:t>两大</a:t>
            </a:r>
            <a:r>
              <a:rPr sz="1000" spc="5">
                <a:solidFill>
                  <a:srgbClr val="585858"/>
                </a:solidFill>
                <a:latin typeface="微软雅黑"/>
                <a:cs typeface="微软雅黑"/>
              </a:rPr>
              <a:t>核</a:t>
            </a:r>
            <a:r>
              <a:rPr sz="1000" spc="-5">
                <a:solidFill>
                  <a:srgbClr val="585858"/>
                </a:solidFill>
                <a:latin typeface="微软雅黑"/>
                <a:cs typeface="微软雅黑"/>
              </a:rPr>
              <a:t>心方</a:t>
            </a:r>
            <a:r>
              <a:rPr sz="1000" spc="5">
                <a:solidFill>
                  <a:srgbClr val="585858"/>
                </a:solidFill>
                <a:latin typeface="微软雅黑"/>
                <a:cs typeface="微软雅黑"/>
              </a:rPr>
              <a:t>向</a:t>
            </a:r>
            <a:r>
              <a:rPr sz="1000" spc="-5">
                <a:solidFill>
                  <a:srgbClr val="585858"/>
                </a:solidFill>
                <a:latin typeface="微软雅黑"/>
                <a:cs typeface="微软雅黑"/>
              </a:rPr>
              <a:t>：  一、借助</a:t>
            </a:r>
            <a:r>
              <a:rPr sz="1000" spc="-10">
                <a:solidFill>
                  <a:srgbClr val="585858"/>
                </a:solidFill>
                <a:latin typeface="Arial"/>
                <a:cs typeface="Arial"/>
              </a:rPr>
              <a:t>V</a:t>
            </a:r>
            <a:r>
              <a:rPr sz="1000" spc="-5">
                <a:solidFill>
                  <a:srgbClr val="585858"/>
                </a:solidFill>
                <a:latin typeface="Arial"/>
                <a:cs typeface="Arial"/>
              </a:rPr>
              <a:t>R/</a:t>
            </a:r>
            <a:r>
              <a:rPr sz="1000" spc="-10">
                <a:solidFill>
                  <a:srgbClr val="585858"/>
                </a:solidFill>
                <a:latin typeface="Arial"/>
                <a:cs typeface="Arial"/>
              </a:rPr>
              <a:t>A</a:t>
            </a:r>
            <a:r>
              <a:rPr sz="1000" spc="-5">
                <a:solidFill>
                  <a:srgbClr val="585858"/>
                </a:solidFill>
                <a:latin typeface="Arial"/>
                <a:cs typeface="Arial"/>
              </a:rPr>
              <a:t>R</a:t>
            </a:r>
            <a:r>
              <a:rPr sz="1000" spc="-5">
                <a:solidFill>
                  <a:srgbClr val="585858"/>
                </a:solidFill>
                <a:latin typeface="微软雅黑"/>
                <a:cs typeface="微软雅黑"/>
              </a:rPr>
              <a:t>、高清显示带来</a:t>
            </a:r>
            <a:r>
              <a:rPr sz="1000" spc="5">
                <a:solidFill>
                  <a:srgbClr val="585858"/>
                </a:solidFill>
                <a:latin typeface="微软雅黑"/>
                <a:cs typeface="微软雅黑"/>
              </a:rPr>
              <a:t>的</a:t>
            </a:r>
            <a:r>
              <a:rPr sz="1000" spc="-5">
                <a:solidFill>
                  <a:srgbClr val="585858"/>
                </a:solidFill>
                <a:latin typeface="微软雅黑"/>
                <a:cs typeface="微软雅黑"/>
              </a:rPr>
              <a:t>内容</a:t>
            </a:r>
            <a:r>
              <a:rPr sz="1000" spc="5">
                <a:solidFill>
                  <a:srgbClr val="585858"/>
                </a:solidFill>
                <a:latin typeface="微软雅黑"/>
                <a:cs typeface="微软雅黑"/>
              </a:rPr>
              <a:t>呈</a:t>
            </a:r>
            <a:r>
              <a:rPr sz="1000" spc="-5">
                <a:solidFill>
                  <a:srgbClr val="585858"/>
                </a:solidFill>
                <a:latin typeface="微软雅黑"/>
                <a:cs typeface="微软雅黑"/>
              </a:rPr>
              <a:t>现方</a:t>
            </a:r>
            <a:r>
              <a:rPr sz="1000" spc="5">
                <a:solidFill>
                  <a:srgbClr val="585858"/>
                </a:solidFill>
                <a:latin typeface="微软雅黑"/>
                <a:cs typeface="微软雅黑"/>
              </a:rPr>
              <a:t>式</a:t>
            </a:r>
            <a:r>
              <a:rPr sz="1000" spc="-5">
                <a:solidFill>
                  <a:srgbClr val="585858"/>
                </a:solidFill>
                <a:latin typeface="微软雅黑"/>
                <a:cs typeface="微软雅黑"/>
              </a:rPr>
              <a:t>升级；</a:t>
            </a:r>
            <a:endParaRPr sz="1000">
              <a:latin typeface="微软雅黑"/>
              <a:cs typeface="微软雅黑"/>
            </a:endParaRPr>
          </a:p>
          <a:p>
            <a:pPr marL="81915">
              <a:lnSpc>
                <a:spcPct val="100000"/>
              </a:lnSpc>
            </a:pPr>
            <a:r>
              <a:rPr sz="1000" spc="-5">
                <a:solidFill>
                  <a:srgbClr val="585858"/>
                </a:solidFill>
                <a:latin typeface="微软雅黑"/>
                <a:cs typeface="微软雅黑"/>
              </a:rPr>
              <a:t>二、借助</a:t>
            </a:r>
            <a:r>
              <a:rPr sz="1000" spc="-5">
                <a:solidFill>
                  <a:srgbClr val="585858"/>
                </a:solidFill>
                <a:latin typeface="Arial"/>
                <a:cs typeface="Arial"/>
              </a:rPr>
              <a:t>AIGC</a:t>
            </a:r>
            <a:r>
              <a:rPr sz="1000" spc="-5">
                <a:solidFill>
                  <a:srgbClr val="585858"/>
                </a:solidFill>
                <a:latin typeface="微软雅黑"/>
                <a:cs typeface="微软雅黑"/>
              </a:rPr>
              <a:t>等工具，提升文化内容生</a:t>
            </a:r>
            <a:r>
              <a:rPr sz="1000" spc="5">
                <a:solidFill>
                  <a:srgbClr val="585858"/>
                </a:solidFill>
                <a:latin typeface="微软雅黑"/>
                <a:cs typeface="微软雅黑"/>
              </a:rPr>
              <a:t>产</a:t>
            </a:r>
            <a:r>
              <a:rPr sz="1000" spc="-5">
                <a:solidFill>
                  <a:srgbClr val="585858"/>
                </a:solidFill>
                <a:latin typeface="微软雅黑"/>
                <a:cs typeface="微软雅黑"/>
              </a:rPr>
              <a:t>效率</a:t>
            </a:r>
            <a:r>
              <a:rPr sz="1000" spc="5">
                <a:solidFill>
                  <a:srgbClr val="585858"/>
                </a:solidFill>
                <a:latin typeface="微软雅黑"/>
                <a:cs typeface="微软雅黑"/>
              </a:rPr>
              <a:t>和</a:t>
            </a:r>
            <a:r>
              <a:rPr sz="1000" spc="-5">
                <a:solidFill>
                  <a:srgbClr val="585858"/>
                </a:solidFill>
                <a:latin typeface="微软雅黑"/>
                <a:cs typeface="微软雅黑"/>
              </a:rPr>
              <a:t>质量。</a:t>
            </a:r>
            <a:endParaRPr sz="1000">
              <a:latin typeface="微软雅黑"/>
              <a:cs typeface="微软雅黑"/>
            </a:endParaRPr>
          </a:p>
        </p:txBody>
      </p:sp>
      <p:sp>
        <p:nvSpPr>
          <p:cNvPr id="14" name="object 14"/>
          <p:cNvSpPr txBox="1"/>
          <p:nvPr/>
        </p:nvSpPr>
        <p:spPr>
          <a:xfrm>
            <a:off x="4344923" y="2869692"/>
            <a:ext cx="3401695" cy="701040"/>
          </a:xfrm>
          <a:prstGeom prst="rect">
            <a:avLst/>
          </a:prstGeom>
          <a:solidFill>
            <a:srgbClr val="E8F3D9"/>
          </a:solidFill>
        </p:spPr>
        <p:txBody>
          <a:bodyPr vert="horz" wrap="square" lIns="0" tIns="43180" rIns="0" bIns="0" rtlCol="0">
            <a:spAutoFit/>
          </a:bodyPr>
          <a:lstStyle/>
          <a:p>
            <a:pPr marL="90805" marR="219710" algn="just">
              <a:lnSpc>
                <a:spcPct val="100000"/>
              </a:lnSpc>
              <a:spcBef>
                <a:spcPts val="340"/>
              </a:spcBef>
            </a:pPr>
            <a:r>
              <a:rPr sz="1000" spc="-5">
                <a:solidFill>
                  <a:srgbClr val="585858"/>
                </a:solidFill>
                <a:latin typeface="微软雅黑"/>
                <a:cs typeface="微软雅黑"/>
              </a:rPr>
              <a:t>文化与旅游的融合，需要立足于</a:t>
            </a:r>
            <a:r>
              <a:rPr sz="1000" spc="-5">
                <a:solidFill>
                  <a:srgbClr val="585858"/>
                </a:solidFill>
                <a:latin typeface="Arial"/>
                <a:cs typeface="Arial"/>
              </a:rPr>
              <a:t>“</a:t>
            </a:r>
            <a:r>
              <a:rPr sz="1000" spc="-5">
                <a:solidFill>
                  <a:srgbClr val="585858"/>
                </a:solidFill>
                <a:latin typeface="微软雅黑"/>
                <a:cs typeface="微软雅黑"/>
              </a:rPr>
              <a:t>文</a:t>
            </a:r>
            <a:r>
              <a:rPr sz="1000" spc="5">
                <a:solidFill>
                  <a:srgbClr val="585858"/>
                </a:solidFill>
                <a:latin typeface="微软雅黑"/>
                <a:cs typeface="微软雅黑"/>
              </a:rPr>
              <a:t>化</a:t>
            </a:r>
            <a:r>
              <a:rPr sz="1000" spc="-5">
                <a:solidFill>
                  <a:srgbClr val="585858"/>
                </a:solidFill>
                <a:latin typeface="微软雅黑"/>
                <a:cs typeface="微软雅黑"/>
              </a:rPr>
              <a:t>是旅</a:t>
            </a:r>
            <a:r>
              <a:rPr sz="1000" spc="5">
                <a:solidFill>
                  <a:srgbClr val="585858"/>
                </a:solidFill>
                <a:latin typeface="微软雅黑"/>
                <a:cs typeface="微软雅黑"/>
              </a:rPr>
              <a:t>游</a:t>
            </a:r>
            <a:r>
              <a:rPr sz="1000" spc="-5">
                <a:solidFill>
                  <a:srgbClr val="585858"/>
                </a:solidFill>
                <a:latin typeface="微软雅黑"/>
                <a:cs typeface="微软雅黑"/>
              </a:rPr>
              <a:t>的灵</a:t>
            </a:r>
            <a:r>
              <a:rPr sz="1000" spc="5">
                <a:solidFill>
                  <a:srgbClr val="585858"/>
                </a:solidFill>
                <a:latin typeface="微软雅黑"/>
                <a:cs typeface="微软雅黑"/>
              </a:rPr>
              <a:t>魂</a:t>
            </a:r>
            <a:r>
              <a:rPr sz="1000" spc="-5">
                <a:solidFill>
                  <a:srgbClr val="585858"/>
                </a:solidFill>
                <a:latin typeface="微软雅黑"/>
                <a:cs typeface="微软雅黑"/>
              </a:rPr>
              <a:t>，旅 游是文化的载体</a:t>
            </a:r>
            <a:r>
              <a:rPr sz="1000" spc="-5">
                <a:solidFill>
                  <a:srgbClr val="585858"/>
                </a:solidFill>
                <a:latin typeface="Arial"/>
                <a:cs typeface="Arial"/>
              </a:rPr>
              <a:t>”</a:t>
            </a:r>
            <a:r>
              <a:rPr sz="1000" spc="-5">
                <a:solidFill>
                  <a:srgbClr val="585858"/>
                </a:solidFill>
                <a:latin typeface="微软雅黑"/>
                <a:cs typeface="微软雅黑"/>
              </a:rPr>
              <a:t>这一原则。在旅游</a:t>
            </a:r>
            <a:r>
              <a:rPr sz="1000" spc="5">
                <a:solidFill>
                  <a:srgbClr val="585858"/>
                </a:solidFill>
                <a:latin typeface="微软雅黑"/>
                <a:cs typeface="微软雅黑"/>
              </a:rPr>
              <a:t>资</a:t>
            </a:r>
            <a:r>
              <a:rPr sz="1000" spc="-5">
                <a:solidFill>
                  <a:srgbClr val="585858"/>
                </a:solidFill>
                <a:latin typeface="微软雅黑"/>
                <a:cs typeface="微软雅黑"/>
              </a:rPr>
              <a:t>源中</a:t>
            </a:r>
            <a:r>
              <a:rPr sz="1000" spc="5">
                <a:solidFill>
                  <a:srgbClr val="585858"/>
                </a:solidFill>
                <a:latin typeface="微软雅黑"/>
                <a:cs typeface="微软雅黑"/>
              </a:rPr>
              <a:t>充</a:t>
            </a:r>
            <a:r>
              <a:rPr sz="1000" spc="-5">
                <a:solidFill>
                  <a:srgbClr val="585858"/>
                </a:solidFill>
                <a:latin typeface="微软雅黑"/>
                <a:cs typeface="微软雅黑"/>
              </a:rPr>
              <a:t>分挖</a:t>
            </a:r>
            <a:r>
              <a:rPr sz="1000" spc="5">
                <a:solidFill>
                  <a:srgbClr val="585858"/>
                </a:solidFill>
                <a:latin typeface="微软雅黑"/>
                <a:cs typeface="微软雅黑"/>
              </a:rPr>
              <a:t>掘</a:t>
            </a:r>
            <a:r>
              <a:rPr sz="1000" spc="-5">
                <a:solidFill>
                  <a:srgbClr val="585858"/>
                </a:solidFill>
                <a:latin typeface="微软雅黑"/>
                <a:cs typeface="微软雅黑"/>
              </a:rPr>
              <a:t>文化 要素，让书本里的内容走出来，静</a:t>
            </a:r>
            <a:r>
              <a:rPr sz="1000" spc="5">
                <a:solidFill>
                  <a:srgbClr val="585858"/>
                </a:solidFill>
                <a:latin typeface="微软雅黑"/>
                <a:cs typeface="微软雅黑"/>
              </a:rPr>
              <a:t>止</a:t>
            </a:r>
            <a:r>
              <a:rPr sz="1000" spc="-5">
                <a:solidFill>
                  <a:srgbClr val="585858"/>
                </a:solidFill>
                <a:latin typeface="微软雅黑"/>
                <a:cs typeface="微软雅黑"/>
              </a:rPr>
              <a:t>的东</a:t>
            </a:r>
            <a:r>
              <a:rPr sz="1000" spc="5">
                <a:solidFill>
                  <a:srgbClr val="585858"/>
                </a:solidFill>
                <a:latin typeface="微软雅黑"/>
                <a:cs typeface="微软雅黑"/>
              </a:rPr>
              <a:t>西</a:t>
            </a:r>
            <a:r>
              <a:rPr sz="1000" spc="-5">
                <a:solidFill>
                  <a:srgbClr val="585858"/>
                </a:solidFill>
                <a:latin typeface="微软雅黑"/>
                <a:cs typeface="微软雅黑"/>
              </a:rPr>
              <a:t>动起</a:t>
            </a:r>
            <a:r>
              <a:rPr sz="1000" spc="5">
                <a:solidFill>
                  <a:srgbClr val="585858"/>
                </a:solidFill>
                <a:latin typeface="微软雅黑"/>
                <a:cs typeface="微软雅黑"/>
              </a:rPr>
              <a:t>来</a:t>
            </a:r>
            <a:r>
              <a:rPr sz="1000" spc="-5">
                <a:solidFill>
                  <a:srgbClr val="585858"/>
                </a:solidFill>
                <a:latin typeface="微软雅黑"/>
                <a:cs typeface="微软雅黑"/>
              </a:rPr>
              <a:t>。</a:t>
            </a:r>
            <a:endParaRPr sz="1000">
              <a:latin typeface="微软雅黑"/>
              <a:cs typeface="微软雅黑"/>
            </a:endParaRPr>
          </a:p>
        </p:txBody>
      </p:sp>
      <p:sp>
        <p:nvSpPr>
          <p:cNvPr id="15" name="object 15"/>
          <p:cNvSpPr txBox="1"/>
          <p:nvPr/>
        </p:nvSpPr>
        <p:spPr>
          <a:xfrm>
            <a:off x="7987283" y="2865120"/>
            <a:ext cx="3325495" cy="704215"/>
          </a:xfrm>
          <a:prstGeom prst="rect">
            <a:avLst/>
          </a:prstGeom>
          <a:solidFill>
            <a:srgbClr val="C1E0B3">
              <a:alpha val="65881"/>
            </a:srgbClr>
          </a:solidFill>
        </p:spPr>
        <p:txBody>
          <a:bodyPr vert="horz" wrap="square" lIns="0" tIns="46355" rIns="0" bIns="0" rtlCol="0">
            <a:spAutoFit/>
          </a:bodyPr>
          <a:lstStyle/>
          <a:p>
            <a:pPr marL="83185" marR="67945" algn="just">
              <a:lnSpc>
                <a:spcPct val="100000"/>
              </a:lnSpc>
              <a:spcBef>
                <a:spcPts val="365"/>
              </a:spcBef>
            </a:pPr>
            <a:r>
              <a:rPr sz="1000" spc="-5">
                <a:solidFill>
                  <a:srgbClr val="585858"/>
                </a:solidFill>
                <a:latin typeface="微软雅黑"/>
                <a:cs typeface="微软雅黑"/>
              </a:rPr>
              <a:t>文化与金融的融合，可以借助金融</a:t>
            </a:r>
            <a:r>
              <a:rPr sz="1000" spc="5">
                <a:solidFill>
                  <a:srgbClr val="585858"/>
                </a:solidFill>
                <a:latin typeface="微软雅黑"/>
                <a:cs typeface="微软雅黑"/>
              </a:rPr>
              <a:t>资</a:t>
            </a:r>
            <a:r>
              <a:rPr sz="1000" spc="-5">
                <a:solidFill>
                  <a:srgbClr val="585858"/>
                </a:solidFill>
                <a:latin typeface="微软雅黑"/>
                <a:cs typeface="微软雅黑"/>
              </a:rPr>
              <a:t>本，</a:t>
            </a:r>
            <a:r>
              <a:rPr sz="1000" spc="5">
                <a:solidFill>
                  <a:srgbClr val="585858"/>
                </a:solidFill>
                <a:latin typeface="微软雅黑"/>
                <a:cs typeface="微软雅黑"/>
              </a:rPr>
              <a:t>通</a:t>
            </a:r>
            <a:r>
              <a:rPr sz="1000" spc="-5">
                <a:solidFill>
                  <a:srgbClr val="585858"/>
                </a:solidFill>
                <a:latin typeface="微软雅黑"/>
                <a:cs typeface="微软雅黑"/>
              </a:rPr>
              <a:t>过文</a:t>
            </a:r>
            <a:r>
              <a:rPr sz="1000" spc="5">
                <a:solidFill>
                  <a:srgbClr val="585858"/>
                </a:solidFill>
                <a:latin typeface="微软雅黑"/>
                <a:cs typeface="微软雅黑"/>
              </a:rPr>
              <a:t>化</a:t>
            </a:r>
            <a:r>
              <a:rPr sz="1000" spc="-5">
                <a:solidFill>
                  <a:srgbClr val="585858"/>
                </a:solidFill>
                <a:latin typeface="微软雅黑"/>
                <a:cs typeface="微软雅黑"/>
              </a:rPr>
              <a:t>产业投 融资体系的打造和文化金融产品的</a:t>
            </a:r>
            <a:r>
              <a:rPr sz="1000" spc="5">
                <a:solidFill>
                  <a:srgbClr val="585858"/>
                </a:solidFill>
                <a:latin typeface="微软雅黑"/>
                <a:cs typeface="微软雅黑"/>
              </a:rPr>
              <a:t>推</a:t>
            </a:r>
            <a:r>
              <a:rPr sz="1000" spc="-5">
                <a:solidFill>
                  <a:srgbClr val="585858"/>
                </a:solidFill>
                <a:latin typeface="微软雅黑"/>
                <a:cs typeface="微软雅黑"/>
              </a:rPr>
              <a:t>出，</a:t>
            </a:r>
            <a:r>
              <a:rPr sz="1000" spc="5">
                <a:solidFill>
                  <a:srgbClr val="585858"/>
                </a:solidFill>
                <a:latin typeface="微软雅黑"/>
                <a:cs typeface="微软雅黑"/>
              </a:rPr>
              <a:t>推</a:t>
            </a:r>
            <a:r>
              <a:rPr sz="1000" spc="-5">
                <a:solidFill>
                  <a:srgbClr val="585858"/>
                </a:solidFill>
                <a:latin typeface="微软雅黑"/>
                <a:cs typeface="微软雅黑"/>
              </a:rPr>
              <a:t>动文</a:t>
            </a:r>
            <a:r>
              <a:rPr sz="1000" spc="5">
                <a:solidFill>
                  <a:srgbClr val="585858"/>
                </a:solidFill>
                <a:latin typeface="微软雅黑"/>
                <a:cs typeface="微软雅黑"/>
              </a:rPr>
              <a:t>化</a:t>
            </a:r>
            <a:r>
              <a:rPr sz="1000" spc="-5">
                <a:solidFill>
                  <a:srgbClr val="585858"/>
                </a:solidFill>
                <a:latin typeface="微软雅黑"/>
                <a:cs typeface="微软雅黑"/>
              </a:rPr>
              <a:t>产业加 速发展。</a:t>
            </a:r>
            <a:endParaRPr sz="1000">
              <a:latin typeface="微软雅黑"/>
              <a:cs typeface="微软雅黑"/>
            </a:endParaRPr>
          </a:p>
        </p:txBody>
      </p:sp>
      <p:sp>
        <p:nvSpPr>
          <p:cNvPr id="16" name="object 16"/>
          <p:cNvSpPr/>
          <p:nvPr/>
        </p:nvSpPr>
        <p:spPr>
          <a:xfrm>
            <a:off x="765048" y="3569208"/>
            <a:ext cx="3326891" cy="1123188"/>
          </a:xfrm>
          <a:prstGeom prst="rect">
            <a:avLst/>
          </a:prstGeom>
          <a:blipFill>
            <a:blip r:embed="rId2"/>
            <a:stretch>
              <a:fillRect/>
            </a:stretch>
          </a:blipFill>
        </p:spPr>
        <p:txBody>
          <a:bodyPr wrap="square" lIns="0" tIns="0" rIns="0" bIns="0" rtlCol="0"/>
          <a:lstStyle/>
          <a:p/>
        </p:txBody>
      </p:sp>
      <p:sp>
        <p:nvSpPr>
          <p:cNvPr id="17" name="object 17"/>
          <p:cNvSpPr txBox="1"/>
          <p:nvPr/>
        </p:nvSpPr>
        <p:spPr>
          <a:xfrm>
            <a:off x="817270" y="3716782"/>
            <a:ext cx="3192145" cy="6350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案例一</a:t>
            </a:r>
            <a:r>
              <a:rPr sz="1000" spc="-10">
                <a:solidFill>
                  <a:srgbClr val="404040"/>
                </a:solidFill>
                <a:latin typeface="微软雅黑"/>
                <a:cs typeface="微软雅黑"/>
              </a:rPr>
              <a:t>：</a:t>
            </a:r>
            <a:r>
              <a:rPr sz="1000" b="1" spc="-5">
                <a:solidFill>
                  <a:srgbClr val="404040"/>
                </a:solidFill>
                <a:latin typeface="微软雅黑"/>
                <a:cs typeface="微软雅黑"/>
              </a:rPr>
              <a:t>深圳深业上城元宇宙体验</a:t>
            </a:r>
            <a:r>
              <a:rPr sz="1000" b="1" spc="5">
                <a:solidFill>
                  <a:srgbClr val="404040"/>
                </a:solidFill>
                <a:latin typeface="微软雅黑"/>
                <a:cs typeface="微软雅黑"/>
              </a:rPr>
              <a:t>党</a:t>
            </a:r>
            <a:r>
              <a:rPr sz="1000" b="1" spc="-5">
                <a:solidFill>
                  <a:srgbClr val="404040"/>
                </a:solidFill>
                <a:latin typeface="微软雅黑"/>
                <a:cs typeface="微软雅黑"/>
              </a:rPr>
              <a:t>群服</a:t>
            </a:r>
            <a:r>
              <a:rPr sz="1000" b="1" spc="5">
                <a:solidFill>
                  <a:srgbClr val="404040"/>
                </a:solidFill>
                <a:latin typeface="微软雅黑"/>
                <a:cs typeface="微软雅黑"/>
              </a:rPr>
              <a:t>务</a:t>
            </a:r>
            <a:r>
              <a:rPr sz="1000" b="1" spc="-5">
                <a:solidFill>
                  <a:srgbClr val="404040"/>
                </a:solidFill>
                <a:latin typeface="微软雅黑"/>
                <a:cs typeface="微软雅黑"/>
              </a:rPr>
              <a:t>中心</a:t>
            </a:r>
            <a:endParaRPr sz="1000">
              <a:latin typeface="微软雅黑"/>
              <a:cs typeface="微软雅黑"/>
            </a:endParaRPr>
          </a:p>
          <a:p>
            <a:pPr marL="12700" marR="5080" algn="just">
              <a:lnSpc>
                <a:spcPct val="100000"/>
              </a:lnSpc>
            </a:pPr>
            <a:r>
              <a:rPr sz="1000" spc="-5">
                <a:solidFill>
                  <a:srgbClr val="404040"/>
                </a:solidFill>
                <a:latin typeface="微软雅黑"/>
                <a:cs typeface="微软雅黑"/>
              </a:rPr>
              <a:t>开设党建数字沙盘、</a:t>
            </a:r>
            <a:r>
              <a:rPr sz="1000" spc="-10">
                <a:solidFill>
                  <a:srgbClr val="404040"/>
                </a:solidFill>
                <a:latin typeface="Arial"/>
                <a:cs typeface="Arial"/>
              </a:rPr>
              <a:t>AI</a:t>
            </a:r>
            <a:r>
              <a:rPr sz="1000" spc="-5">
                <a:solidFill>
                  <a:srgbClr val="404040"/>
                </a:solidFill>
                <a:latin typeface="微软雅黑"/>
                <a:cs typeface="微软雅黑"/>
              </a:rPr>
              <a:t>智能阅读、线</a:t>
            </a:r>
            <a:r>
              <a:rPr sz="1000" spc="5">
                <a:solidFill>
                  <a:srgbClr val="404040"/>
                </a:solidFill>
                <a:latin typeface="微软雅黑"/>
                <a:cs typeface="微软雅黑"/>
              </a:rPr>
              <a:t>上</a:t>
            </a:r>
            <a:r>
              <a:rPr sz="1000" spc="-5">
                <a:solidFill>
                  <a:srgbClr val="404040"/>
                </a:solidFill>
                <a:latin typeface="微软雅黑"/>
                <a:cs typeface="微软雅黑"/>
              </a:rPr>
              <a:t>党史</a:t>
            </a:r>
            <a:r>
              <a:rPr sz="1000" spc="5">
                <a:solidFill>
                  <a:srgbClr val="404040"/>
                </a:solidFill>
                <a:latin typeface="微软雅黑"/>
                <a:cs typeface="微软雅黑"/>
              </a:rPr>
              <a:t>数</a:t>
            </a:r>
            <a:r>
              <a:rPr sz="1000" spc="-5">
                <a:solidFill>
                  <a:srgbClr val="404040"/>
                </a:solidFill>
                <a:latin typeface="微软雅黑"/>
                <a:cs typeface="微软雅黑"/>
              </a:rPr>
              <a:t>字博</a:t>
            </a:r>
            <a:r>
              <a:rPr sz="1000" spc="5">
                <a:solidFill>
                  <a:srgbClr val="404040"/>
                </a:solidFill>
                <a:latin typeface="微软雅黑"/>
                <a:cs typeface="微软雅黑"/>
              </a:rPr>
              <a:t>物</a:t>
            </a:r>
            <a:r>
              <a:rPr sz="1000" spc="-5">
                <a:solidFill>
                  <a:srgbClr val="404040"/>
                </a:solidFill>
                <a:latin typeface="微软雅黑"/>
                <a:cs typeface="微软雅黑"/>
              </a:rPr>
              <a:t>馆、 三会一课“全息课堂”等全新展现</a:t>
            </a:r>
            <a:r>
              <a:rPr sz="1000" spc="5">
                <a:solidFill>
                  <a:srgbClr val="404040"/>
                </a:solidFill>
                <a:latin typeface="微软雅黑"/>
                <a:cs typeface="微软雅黑"/>
              </a:rPr>
              <a:t>方</a:t>
            </a:r>
            <a:r>
              <a:rPr sz="1000" spc="-5">
                <a:solidFill>
                  <a:srgbClr val="404040"/>
                </a:solidFill>
                <a:latin typeface="微软雅黑"/>
                <a:cs typeface="微软雅黑"/>
              </a:rPr>
              <a:t>式，</a:t>
            </a:r>
            <a:r>
              <a:rPr sz="1000" spc="5">
                <a:solidFill>
                  <a:srgbClr val="404040"/>
                </a:solidFill>
                <a:latin typeface="微软雅黑"/>
                <a:cs typeface="微软雅黑"/>
              </a:rPr>
              <a:t>突</a:t>
            </a:r>
            <a:r>
              <a:rPr sz="1000" spc="-5">
                <a:solidFill>
                  <a:srgbClr val="404040"/>
                </a:solidFill>
                <a:latin typeface="微软雅黑"/>
                <a:cs typeface="微软雅黑"/>
              </a:rPr>
              <a:t>破传</a:t>
            </a:r>
            <a:r>
              <a:rPr sz="1000" spc="5">
                <a:solidFill>
                  <a:srgbClr val="404040"/>
                </a:solidFill>
                <a:latin typeface="微软雅黑"/>
                <a:cs typeface="微软雅黑"/>
              </a:rPr>
              <a:t>统</a:t>
            </a:r>
            <a:r>
              <a:rPr sz="1000" spc="-5">
                <a:solidFill>
                  <a:srgbClr val="404040"/>
                </a:solidFill>
                <a:latin typeface="微软雅黑"/>
                <a:cs typeface="微软雅黑"/>
              </a:rPr>
              <a:t>形式， 以全新、生动的展现方式，更好的</a:t>
            </a:r>
            <a:r>
              <a:rPr sz="1000" spc="5">
                <a:solidFill>
                  <a:srgbClr val="404040"/>
                </a:solidFill>
                <a:latin typeface="微软雅黑"/>
                <a:cs typeface="微软雅黑"/>
              </a:rPr>
              <a:t>为</a:t>
            </a:r>
            <a:r>
              <a:rPr sz="1000" spc="-5">
                <a:solidFill>
                  <a:srgbClr val="404040"/>
                </a:solidFill>
                <a:latin typeface="微软雅黑"/>
                <a:cs typeface="微软雅黑"/>
              </a:rPr>
              <a:t>党建</a:t>
            </a:r>
            <a:r>
              <a:rPr sz="1000" spc="5">
                <a:solidFill>
                  <a:srgbClr val="404040"/>
                </a:solidFill>
                <a:latin typeface="微软雅黑"/>
                <a:cs typeface="微软雅黑"/>
              </a:rPr>
              <a:t>工</a:t>
            </a:r>
            <a:r>
              <a:rPr sz="1000" spc="-5">
                <a:solidFill>
                  <a:srgbClr val="404040"/>
                </a:solidFill>
                <a:latin typeface="微软雅黑"/>
                <a:cs typeface="微软雅黑"/>
              </a:rPr>
              <a:t>作赋</a:t>
            </a:r>
            <a:r>
              <a:rPr sz="1000" spc="5">
                <a:solidFill>
                  <a:srgbClr val="404040"/>
                </a:solidFill>
                <a:latin typeface="微软雅黑"/>
                <a:cs typeface="微软雅黑"/>
              </a:rPr>
              <a:t>能</a:t>
            </a:r>
            <a:r>
              <a:rPr sz="1000" spc="-5">
                <a:solidFill>
                  <a:srgbClr val="404040"/>
                </a:solidFill>
                <a:latin typeface="微软雅黑"/>
                <a:cs typeface="微软雅黑"/>
              </a:rPr>
              <a:t>。</a:t>
            </a:r>
            <a:endParaRPr sz="1000">
              <a:latin typeface="微软雅黑"/>
              <a:cs typeface="微软雅黑"/>
            </a:endParaRPr>
          </a:p>
        </p:txBody>
      </p:sp>
      <p:sp>
        <p:nvSpPr>
          <p:cNvPr id="18" name="object 18"/>
          <p:cNvSpPr/>
          <p:nvPr/>
        </p:nvSpPr>
        <p:spPr>
          <a:xfrm>
            <a:off x="765048" y="4832603"/>
            <a:ext cx="3326891" cy="1138428"/>
          </a:xfrm>
          <a:prstGeom prst="rect">
            <a:avLst/>
          </a:prstGeom>
          <a:blipFill>
            <a:blip r:embed="rId3"/>
            <a:stretch>
              <a:fillRect/>
            </a:stretch>
          </a:blipFill>
        </p:spPr>
        <p:txBody>
          <a:bodyPr wrap="square" lIns="0" tIns="0" rIns="0" bIns="0" rtlCol="0"/>
          <a:lstStyle/>
          <a:p/>
        </p:txBody>
      </p:sp>
      <p:sp>
        <p:nvSpPr>
          <p:cNvPr id="19" name="object 19"/>
          <p:cNvSpPr txBox="1"/>
          <p:nvPr/>
        </p:nvSpPr>
        <p:spPr>
          <a:xfrm>
            <a:off x="817880" y="5007355"/>
            <a:ext cx="3192145" cy="6350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案例二：</a:t>
            </a:r>
            <a:r>
              <a:rPr sz="1000" b="1" spc="-5">
                <a:solidFill>
                  <a:srgbClr val="404040"/>
                </a:solidFill>
                <a:latin typeface="微软雅黑"/>
                <a:cs typeface="微软雅黑"/>
              </a:rPr>
              <a:t>“视觉共振</a:t>
            </a:r>
            <a:r>
              <a:rPr sz="1000" b="1" spc="-10">
                <a:solidFill>
                  <a:srgbClr val="404040"/>
                </a:solidFill>
                <a:latin typeface="微软雅黑"/>
                <a:cs typeface="微软雅黑"/>
              </a:rPr>
              <a:t>”</a:t>
            </a:r>
            <a:r>
              <a:rPr sz="1000" b="1" spc="-10">
                <a:solidFill>
                  <a:srgbClr val="404040"/>
                </a:solidFill>
                <a:latin typeface="Arial"/>
                <a:cs typeface="Arial"/>
              </a:rPr>
              <a:t>AI</a:t>
            </a:r>
            <a:r>
              <a:rPr sz="1000" b="1" spc="-5">
                <a:solidFill>
                  <a:srgbClr val="404040"/>
                </a:solidFill>
                <a:latin typeface="微软雅黑"/>
                <a:cs typeface="微软雅黑"/>
              </a:rPr>
              <a:t>绘</a:t>
            </a:r>
            <a:r>
              <a:rPr sz="1000" b="1" spc="5">
                <a:solidFill>
                  <a:srgbClr val="404040"/>
                </a:solidFill>
                <a:latin typeface="微软雅黑"/>
                <a:cs typeface="微软雅黑"/>
              </a:rPr>
              <a:t>画</a:t>
            </a:r>
            <a:r>
              <a:rPr sz="1000" b="1" spc="-5">
                <a:solidFill>
                  <a:srgbClr val="404040"/>
                </a:solidFill>
                <a:latin typeface="微软雅黑"/>
                <a:cs typeface="微软雅黑"/>
              </a:rPr>
              <a:t>平台</a:t>
            </a:r>
            <a:r>
              <a:rPr sz="1000" b="1" spc="5">
                <a:solidFill>
                  <a:srgbClr val="404040"/>
                </a:solidFill>
                <a:latin typeface="微软雅黑"/>
                <a:cs typeface="微软雅黑"/>
              </a:rPr>
              <a:t>发</a:t>
            </a:r>
            <a:r>
              <a:rPr sz="1000" b="1" spc="-5">
                <a:solidFill>
                  <a:srgbClr val="404040"/>
                </a:solidFill>
                <a:latin typeface="微软雅黑"/>
                <a:cs typeface="微软雅黑"/>
              </a:rPr>
              <a:t>布</a:t>
            </a:r>
            <a:endParaRPr sz="1000">
              <a:latin typeface="微软雅黑"/>
              <a:cs typeface="微软雅黑"/>
            </a:endParaRPr>
          </a:p>
          <a:p>
            <a:pPr marL="12700" marR="5080" algn="just">
              <a:lnSpc>
                <a:spcPct val="100000"/>
              </a:lnSpc>
            </a:pPr>
            <a:r>
              <a:rPr sz="1000" spc="-5">
                <a:solidFill>
                  <a:srgbClr val="404040"/>
                </a:solidFill>
                <a:latin typeface="微软雅黑"/>
                <a:cs typeface="微软雅黑"/>
              </a:rPr>
              <a:t>“视觉共振”</a:t>
            </a:r>
            <a:r>
              <a:rPr sz="1000" spc="-10">
                <a:solidFill>
                  <a:srgbClr val="404040"/>
                </a:solidFill>
                <a:latin typeface="Arial"/>
                <a:cs typeface="Arial"/>
              </a:rPr>
              <a:t>AI</a:t>
            </a:r>
            <a:r>
              <a:rPr sz="1000" spc="-5">
                <a:solidFill>
                  <a:srgbClr val="404040"/>
                </a:solidFill>
                <a:latin typeface="微软雅黑"/>
                <a:cs typeface="微软雅黑"/>
              </a:rPr>
              <a:t>绘画平台通过深度学</a:t>
            </a:r>
            <a:r>
              <a:rPr sz="1000" spc="5">
                <a:solidFill>
                  <a:srgbClr val="404040"/>
                </a:solidFill>
                <a:latin typeface="微软雅黑"/>
                <a:cs typeface="微软雅黑"/>
              </a:rPr>
              <a:t>习</a:t>
            </a:r>
            <a:r>
              <a:rPr sz="1000" spc="-5">
                <a:solidFill>
                  <a:srgbClr val="404040"/>
                </a:solidFill>
                <a:latin typeface="微软雅黑"/>
                <a:cs typeface="微软雅黑"/>
              </a:rPr>
              <a:t>前沿</a:t>
            </a:r>
            <a:r>
              <a:rPr sz="1000" spc="5">
                <a:solidFill>
                  <a:srgbClr val="404040"/>
                </a:solidFill>
                <a:latin typeface="微软雅黑"/>
                <a:cs typeface="微软雅黑"/>
              </a:rPr>
              <a:t>技</a:t>
            </a:r>
            <a:r>
              <a:rPr sz="1000" spc="-5">
                <a:solidFill>
                  <a:srgbClr val="404040"/>
                </a:solidFill>
                <a:latin typeface="微软雅黑"/>
                <a:cs typeface="微软雅黑"/>
              </a:rPr>
              <a:t>术，</a:t>
            </a:r>
            <a:r>
              <a:rPr sz="1000" spc="5">
                <a:solidFill>
                  <a:srgbClr val="404040"/>
                </a:solidFill>
                <a:latin typeface="微软雅黑"/>
                <a:cs typeface="微软雅黑"/>
              </a:rPr>
              <a:t>可</a:t>
            </a:r>
            <a:r>
              <a:rPr sz="1000" spc="-5">
                <a:solidFill>
                  <a:srgbClr val="404040"/>
                </a:solidFill>
                <a:latin typeface="微软雅黑"/>
                <a:cs typeface="微软雅黑"/>
              </a:rPr>
              <a:t>以自 动生成绘画、插画、设计等多种类</a:t>
            </a:r>
            <a:r>
              <a:rPr sz="1000" spc="5">
                <a:solidFill>
                  <a:srgbClr val="404040"/>
                </a:solidFill>
                <a:latin typeface="微软雅黑"/>
                <a:cs typeface="微软雅黑"/>
              </a:rPr>
              <a:t>型</a:t>
            </a:r>
            <a:r>
              <a:rPr sz="1000" spc="-5">
                <a:solidFill>
                  <a:srgbClr val="404040"/>
                </a:solidFill>
                <a:latin typeface="微软雅黑"/>
                <a:cs typeface="微软雅黑"/>
              </a:rPr>
              <a:t>，提</a:t>
            </a:r>
            <a:r>
              <a:rPr sz="1000" spc="5">
                <a:solidFill>
                  <a:srgbClr val="404040"/>
                </a:solidFill>
                <a:latin typeface="微软雅黑"/>
                <a:cs typeface="微软雅黑"/>
              </a:rPr>
              <a:t>高</a:t>
            </a:r>
            <a:r>
              <a:rPr sz="1000" spc="-5">
                <a:solidFill>
                  <a:srgbClr val="404040"/>
                </a:solidFill>
                <a:latin typeface="微软雅黑"/>
                <a:cs typeface="微软雅黑"/>
              </a:rPr>
              <a:t>艺术</a:t>
            </a:r>
            <a:r>
              <a:rPr sz="1000" spc="5">
                <a:solidFill>
                  <a:srgbClr val="404040"/>
                </a:solidFill>
                <a:latin typeface="微软雅黑"/>
                <a:cs typeface="微软雅黑"/>
              </a:rPr>
              <a:t>创</a:t>
            </a:r>
            <a:r>
              <a:rPr sz="1000" spc="-5">
                <a:solidFill>
                  <a:srgbClr val="404040"/>
                </a:solidFill>
                <a:latin typeface="微软雅黑"/>
                <a:cs typeface="微软雅黑"/>
              </a:rPr>
              <a:t>作的效 </a:t>
            </a:r>
            <a:r>
              <a:rPr sz="1000" spc="-10">
                <a:solidFill>
                  <a:srgbClr val="404040"/>
                </a:solidFill>
                <a:latin typeface="微软雅黑"/>
                <a:cs typeface="微软雅黑"/>
              </a:rPr>
              <a:t>率和质量。</a:t>
            </a:r>
            <a:endParaRPr sz="1000">
              <a:latin typeface="微软雅黑"/>
              <a:cs typeface="微软雅黑"/>
            </a:endParaRPr>
          </a:p>
        </p:txBody>
      </p:sp>
      <p:sp>
        <p:nvSpPr>
          <p:cNvPr id="20" name="object 20"/>
          <p:cNvSpPr/>
          <p:nvPr/>
        </p:nvSpPr>
        <p:spPr>
          <a:xfrm>
            <a:off x="4343400" y="3569208"/>
            <a:ext cx="3395472" cy="1117091"/>
          </a:xfrm>
          <a:prstGeom prst="rect">
            <a:avLst/>
          </a:prstGeom>
          <a:blipFill>
            <a:blip r:embed="rId4"/>
            <a:stretch>
              <a:fillRect/>
            </a:stretch>
          </a:blipFill>
        </p:spPr>
        <p:txBody>
          <a:bodyPr wrap="square" lIns="0" tIns="0" rIns="0" bIns="0" rtlCol="0"/>
          <a:lstStyle/>
          <a:p/>
        </p:txBody>
      </p:sp>
      <p:sp>
        <p:nvSpPr>
          <p:cNvPr id="21" name="object 21"/>
          <p:cNvSpPr txBox="1"/>
          <p:nvPr/>
        </p:nvSpPr>
        <p:spPr>
          <a:xfrm>
            <a:off x="4394708" y="3651250"/>
            <a:ext cx="3206115" cy="939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案例一：</a:t>
            </a:r>
            <a:r>
              <a:rPr sz="1000" b="1" spc="-5">
                <a:solidFill>
                  <a:srgbClr val="404040"/>
                </a:solidFill>
                <a:latin typeface="微软雅黑"/>
                <a:cs typeface="微软雅黑"/>
              </a:rPr>
              <a:t>东莞潮玩看石排</a:t>
            </a:r>
            <a:endParaRPr sz="1000">
              <a:latin typeface="微软雅黑"/>
              <a:cs typeface="微软雅黑"/>
            </a:endParaRPr>
          </a:p>
          <a:p>
            <a:pPr marL="12700" marR="5080" algn="just">
              <a:lnSpc>
                <a:spcPct val="100000"/>
              </a:lnSpc>
            </a:pPr>
            <a:r>
              <a:rPr sz="1000" spc="-5">
                <a:solidFill>
                  <a:srgbClr val="404040"/>
                </a:solidFill>
                <a:latin typeface="微软雅黑"/>
                <a:cs typeface="微软雅黑"/>
              </a:rPr>
              <a:t>石排镇现有规模以上潮玩企业</a:t>
            </a:r>
            <a:r>
              <a:rPr sz="1000" spc="-10">
                <a:solidFill>
                  <a:srgbClr val="404040"/>
                </a:solidFill>
                <a:latin typeface="Arial"/>
                <a:cs typeface="Arial"/>
              </a:rPr>
              <a:t>27</a:t>
            </a:r>
            <a:r>
              <a:rPr sz="1000" spc="-5">
                <a:solidFill>
                  <a:srgbClr val="404040"/>
                </a:solidFill>
                <a:latin typeface="微软雅黑"/>
                <a:cs typeface="微软雅黑"/>
              </a:rPr>
              <a:t>家，依</a:t>
            </a:r>
            <a:r>
              <a:rPr sz="1000" spc="5">
                <a:solidFill>
                  <a:srgbClr val="404040"/>
                </a:solidFill>
                <a:latin typeface="微软雅黑"/>
                <a:cs typeface="微软雅黑"/>
              </a:rPr>
              <a:t>托</a:t>
            </a:r>
            <a:r>
              <a:rPr sz="1000" spc="-5">
                <a:solidFill>
                  <a:srgbClr val="404040"/>
                </a:solidFill>
                <a:latin typeface="微软雅黑"/>
                <a:cs typeface="微软雅黑"/>
              </a:rPr>
              <a:t>本土</a:t>
            </a:r>
            <a:r>
              <a:rPr sz="1000" spc="5">
                <a:solidFill>
                  <a:srgbClr val="404040"/>
                </a:solidFill>
                <a:latin typeface="微软雅黑"/>
                <a:cs typeface="微软雅黑"/>
              </a:rPr>
              <a:t>潮</a:t>
            </a:r>
            <a:r>
              <a:rPr sz="1000" spc="-5">
                <a:solidFill>
                  <a:srgbClr val="404040"/>
                </a:solidFill>
                <a:latin typeface="微软雅黑"/>
                <a:cs typeface="微软雅黑"/>
              </a:rPr>
              <a:t>玩产</a:t>
            </a:r>
            <a:r>
              <a:rPr sz="1000" spc="5">
                <a:solidFill>
                  <a:srgbClr val="404040"/>
                </a:solidFill>
                <a:latin typeface="微软雅黑"/>
                <a:cs typeface="微软雅黑"/>
              </a:rPr>
              <a:t>业</a:t>
            </a:r>
            <a:r>
              <a:rPr sz="1000" spc="-5">
                <a:solidFill>
                  <a:srgbClr val="404040"/>
                </a:solidFill>
                <a:latin typeface="微软雅黑"/>
                <a:cs typeface="微软雅黑"/>
              </a:rPr>
              <a:t>基 础和文旅资源优势，打造“潮玩名</a:t>
            </a:r>
            <a:r>
              <a:rPr sz="1000" spc="5">
                <a:solidFill>
                  <a:srgbClr val="404040"/>
                </a:solidFill>
                <a:latin typeface="微软雅黑"/>
                <a:cs typeface="微软雅黑"/>
              </a:rPr>
              <a:t>镇</a:t>
            </a:r>
            <a:r>
              <a:rPr sz="1000" spc="-5">
                <a:solidFill>
                  <a:srgbClr val="404040"/>
                </a:solidFill>
                <a:latin typeface="微软雅黑"/>
                <a:cs typeface="微软雅黑"/>
              </a:rPr>
              <a:t>”，</a:t>
            </a:r>
            <a:r>
              <a:rPr sz="1000" spc="5">
                <a:solidFill>
                  <a:srgbClr val="404040"/>
                </a:solidFill>
                <a:latin typeface="微软雅黑"/>
                <a:cs typeface="微软雅黑"/>
              </a:rPr>
              <a:t>以</a:t>
            </a:r>
            <a:r>
              <a:rPr sz="1000" spc="-5">
                <a:solidFill>
                  <a:srgbClr val="404040"/>
                </a:solidFill>
                <a:latin typeface="微软雅黑"/>
                <a:cs typeface="微软雅黑"/>
              </a:rPr>
              <a:t>潮玩</a:t>
            </a:r>
            <a:r>
              <a:rPr sz="1000" spc="5">
                <a:solidFill>
                  <a:srgbClr val="404040"/>
                </a:solidFill>
                <a:latin typeface="微软雅黑"/>
                <a:cs typeface="微软雅黑"/>
              </a:rPr>
              <a:t>产</a:t>
            </a:r>
            <a:r>
              <a:rPr sz="1000" spc="-5">
                <a:solidFill>
                  <a:srgbClr val="404040"/>
                </a:solidFill>
                <a:latin typeface="微软雅黑"/>
                <a:cs typeface="微软雅黑"/>
              </a:rPr>
              <a:t>业带动 文旅发展，策划了玩转文旅打卡、</a:t>
            </a:r>
            <a:r>
              <a:rPr sz="1000" spc="5">
                <a:solidFill>
                  <a:srgbClr val="404040"/>
                </a:solidFill>
                <a:latin typeface="微软雅黑"/>
                <a:cs typeface="微软雅黑"/>
              </a:rPr>
              <a:t>潮</a:t>
            </a:r>
            <a:r>
              <a:rPr sz="1000" spc="-5">
                <a:solidFill>
                  <a:srgbClr val="404040"/>
                </a:solidFill>
                <a:latin typeface="微软雅黑"/>
                <a:cs typeface="微软雅黑"/>
              </a:rPr>
              <a:t>玩</a:t>
            </a:r>
            <a:r>
              <a:rPr sz="1000" spc="-10">
                <a:solidFill>
                  <a:srgbClr val="404040"/>
                </a:solidFill>
                <a:latin typeface="Arial"/>
                <a:cs typeface="Arial"/>
              </a:rPr>
              <a:t>IP</a:t>
            </a:r>
            <a:r>
              <a:rPr sz="1000" spc="-5">
                <a:solidFill>
                  <a:srgbClr val="404040"/>
                </a:solidFill>
                <a:latin typeface="微软雅黑"/>
                <a:cs typeface="微软雅黑"/>
              </a:rPr>
              <a:t>展</a:t>
            </a:r>
            <a:r>
              <a:rPr sz="1000" spc="5">
                <a:solidFill>
                  <a:srgbClr val="404040"/>
                </a:solidFill>
                <a:latin typeface="微软雅黑"/>
                <a:cs typeface="微软雅黑"/>
              </a:rPr>
              <a:t>、</a:t>
            </a:r>
            <a:r>
              <a:rPr sz="1000" spc="-5">
                <a:solidFill>
                  <a:srgbClr val="404040"/>
                </a:solidFill>
                <a:latin typeface="微软雅黑"/>
                <a:cs typeface="微软雅黑"/>
              </a:rPr>
              <a:t>创意</a:t>
            </a:r>
            <a:r>
              <a:rPr sz="1000" spc="5">
                <a:solidFill>
                  <a:srgbClr val="404040"/>
                </a:solidFill>
                <a:latin typeface="微软雅黑"/>
                <a:cs typeface="微软雅黑"/>
              </a:rPr>
              <a:t>集</a:t>
            </a:r>
            <a:r>
              <a:rPr sz="1000" spc="-5">
                <a:solidFill>
                  <a:srgbClr val="404040"/>
                </a:solidFill>
                <a:latin typeface="微软雅黑"/>
                <a:cs typeface="微软雅黑"/>
              </a:rPr>
              <a:t>市、 潮流音乐会等潮流文旅主题活动，</a:t>
            </a:r>
            <a:r>
              <a:rPr sz="1000" spc="5">
                <a:solidFill>
                  <a:srgbClr val="404040"/>
                </a:solidFill>
                <a:latin typeface="微软雅黑"/>
                <a:cs typeface="微软雅黑"/>
              </a:rPr>
              <a:t>活</a:t>
            </a:r>
            <a:r>
              <a:rPr sz="1000" spc="-5">
                <a:solidFill>
                  <a:srgbClr val="404040"/>
                </a:solidFill>
                <a:latin typeface="微软雅黑"/>
                <a:cs typeface="微软雅黑"/>
              </a:rPr>
              <a:t>化利</a:t>
            </a:r>
            <a:r>
              <a:rPr sz="1000" spc="5">
                <a:solidFill>
                  <a:srgbClr val="404040"/>
                </a:solidFill>
                <a:latin typeface="微软雅黑"/>
                <a:cs typeface="微软雅黑"/>
              </a:rPr>
              <a:t>用</a:t>
            </a:r>
            <a:r>
              <a:rPr sz="1000" spc="-5">
                <a:solidFill>
                  <a:srgbClr val="404040"/>
                </a:solidFill>
                <a:latin typeface="微软雅黑"/>
                <a:cs typeface="微软雅黑"/>
              </a:rPr>
              <a:t>塘尾</a:t>
            </a:r>
            <a:r>
              <a:rPr sz="1000" spc="5">
                <a:solidFill>
                  <a:srgbClr val="404040"/>
                </a:solidFill>
                <a:latin typeface="微软雅黑"/>
                <a:cs typeface="微软雅黑"/>
              </a:rPr>
              <a:t>古</a:t>
            </a:r>
            <a:r>
              <a:rPr sz="1000" spc="-5">
                <a:solidFill>
                  <a:srgbClr val="404040"/>
                </a:solidFill>
                <a:latin typeface="微软雅黑"/>
                <a:cs typeface="微软雅黑"/>
              </a:rPr>
              <a:t>村落、 红石山公园、大帽子文创园等文旅</a:t>
            </a:r>
            <a:r>
              <a:rPr sz="1000" spc="5">
                <a:solidFill>
                  <a:srgbClr val="404040"/>
                </a:solidFill>
                <a:latin typeface="微软雅黑"/>
                <a:cs typeface="微软雅黑"/>
              </a:rPr>
              <a:t>资</a:t>
            </a:r>
            <a:r>
              <a:rPr sz="1000" spc="-5">
                <a:solidFill>
                  <a:srgbClr val="404040"/>
                </a:solidFill>
                <a:latin typeface="微软雅黑"/>
                <a:cs typeface="微软雅黑"/>
              </a:rPr>
              <a:t>源。</a:t>
            </a:r>
            <a:endParaRPr sz="1000">
              <a:latin typeface="微软雅黑"/>
              <a:cs typeface="微软雅黑"/>
            </a:endParaRPr>
          </a:p>
        </p:txBody>
      </p:sp>
      <p:sp>
        <p:nvSpPr>
          <p:cNvPr id="22" name="object 22"/>
          <p:cNvSpPr/>
          <p:nvPr/>
        </p:nvSpPr>
        <p:spPr>
          <a:xfrm>
            <a:off x="4343400" y="4843271"/>
            <a:ext cx="3418332" cy="1121664"/>
          </a:xfrm>
          <a:prstGeom prst="rect">
            <a:avLst/>
          </a:prstGeom>
          <a:blipFill>
            <a:blip r:embed="rId5"/>
            <a:stretch>
              <a:fillRect/>
            </a:stretch>
          </a:blipFill>
        </p:spPr>
        <p:txBody>
          <a:bodyPr wrap="square" lIns="0" tIns="0" rIns="0" bIns="0" rtlCol="0"/>
          <a:lstStyle/>
          <a:p/>
        </p:txBody>
      </p:sp>
      <p:sp>
        <p:nvSpPr>
          <p:cNvPr id="23" name="object 23"/>
          <p:cNvSpPr txBox="1"/>
          <p:nvPr/>
        </p:nvSpPr>
        <p:spPr>
          <a:xfrm>
            <a:off x="4371847" y="4920741"/>
            <a:ext cx="3275965" cy="939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案例二：</a:t>
            </a:r>
            <a:r>
              <a:rPr sz="1000" b="1" spc="-5">
                <a:solidFill>
                  <a:srgbClr val="404040"/>
                </a:solidFill>
                <a:latin typeface="微软雅黑"/>
                <a:cs typeface="微软雅黑"/>
              </a:rPr>
              <a:t>历史文化名城佛山的文旅</a:t>
            </a:r>
            <a:r>
              <a:rPr sz="1000" b="1" spc="5">
                <a:solidFill>
                  <a:srgbClr val="404040"/>
                </a:solidFill>
                <a:latin typeface="微软雅黑"/>
                <a:cs typeface="微软雅黑"/>
              </a:rPr>
              <a:t>结</a:t>
            </a:r>
            <a:r>
              <a:rPr sz="1000" b="1" spc="-5">
                <a:solidFill>
                  <a:srgbClr val="404040"/>
                </a:solidFill>
                <a:latin typeface="微软雅黑"/>
                <a:cs typeface="微软雅黑"/>
              </a:rPr>
              <a:t>合</a:t>
            </a:r>
            <a:endParaRPr sz="1000">
              <a:latin typeface="微软雅黑"/>
              <a:cs typeface="微软雅黑"/>
            </a:endParaRPr>
          </a:p>
          <a:p>
            <a:pPr marL="12700" marR="5080">
              <a:lnSpc>
                <a:spcPct val="100000"/>
              </a:lnSpc>
            </a:pPr>
            <a:r>
              <a:rPr sz="1000" spc="-5">
                <a:solidFill>
                  <a:srgbClr val="404040"/>
                </a:solidFill>
                <a:latin typeface="微软雅黑"/>
                <a:cs typeface="微软雅黑"/>
              </a:rPr>
              <a:t>佛山是国家级历史文化名城，文化</a:t>
            </a:r>
            <a:r>
              <a:rPr sz="1000" spc="5">
                <a:solidFill>
                  <a:srgbClr val="404040"/>
                </a:solidFill>
                <a:latin typeface="微软雅黑"/>
                <a:cs typeface="微软雅黑"/>
              </a:rPr>
              <a:t>底</a:t>
            </a:r>
            <a:r>
              <a:rPr sz="1000" spc="-5">
                <a:solidFill>
                  <a:srgbClr val="404040"/>
                </a:solidFill>
                <a:latin typeface="微软雅黑"/>
                <a:cs typeface="微软雅黑"/>
              </a:rPr>
              <a:t>蕴深</a:t>
            </a:r>
            <a:r>
              <a:rPr sz="1000" spc="5">
                <a:solidFill>
                  <a:srgbClr val="404040"/>
                </a:solidFill>
                <a:latin typeface="微软雅黑"/>
                <a:cs typeface="微软雅黑"/>
              </a:rPr>
              <a:t>厚</a:t>
            </a:r>
            <a:r>
              <a:rPr sz="1000" spc="-5">
                <a:solidFill>
                  <a:srgbClr val="404040"/>
                </a:solidFill>
                <a:latin typeface="微软雅黑"/>
                <a:cs typeface="微软雅黑"/>
              </a:rPr>
              <a:t>，旅</a:t>
            </a:r>
            <a:r>
              <a:rPr sz="1000" spc="5">
                <a:solidFill>
                  <a:srgbClr val="404040"/>
                </a:solidFill>
                <a:latin typeface="微软雅黑"/>
                <a:cs typeface="微软雅黑"/>
              </a:rPr>
              <a:t>游</a:t>
            </a:r>
            <a:r>
              <a:rPr sz="1000" spc="-5">
                <a:solidFill>
                  <a:srgbClr val="404040"/>
                </a:solidFill>
                <a:latin typeface="微软雅黑"/>
                <a:cs typeface="微软雅黑"/>
              </a:rPr>
              <a:t>资源丰 富。“六馆三院”“五馆一院”“</a:t>
            </a:r>
            <a:r>
              <a:rPr sz="1000" spc="5">
                <a:solidFill>
                  <a:srgbClr val="404040"/>
                </a:solidFill>
                <a:latin typeface="微软雅黑"/>
                <a:cs typeface="微软雅黑"/>
              </a:rPr>
              <a:t>四</a:t>
            </a:r>
            <a:r>
              <a:rPr sz="1000" spc="-5">
                <a:solidFill>
                  <a:srgbClr val="404040"/>
                </a:solidFill>
                <a:latin typeface="微软雅黑"/>
                <a:cs typeface="微软雅黑"/>
              </a:rPr>
              <a:t>馆一</a:t>
            </a:r>
            <a:r>
              <a:rPr sz="1000" spc="5">
                <a:solidFill>
                  <a:srgbClr val="404040"/>
                </a:solidFill>
                <a:latin typeface="微软雅黑"/>
                <a:cs typeface="微软雅黑"/>
              </a:rPr>
              <a:t>院</a:t>
            </a:r>
            <a:r>
              <a:rPr sz="1000" spc="-5">
                <a:solidFill>
                  <a:srgbClr val="404040"/>
                </a:solidFill>
                <a:latin typeface="微软雅黑"/>
                <a:cs typeface="微软雅黑"/>
              </a:rPr>
              <a:t>”配</a:t>
            </a:r>
            <a:r>
              <a:rPr sz="1000" spc="5">
                <a:solidFill>
                  <a:srgbClr val="404040"/>
                </a:solidFill>
                <a:latin typeface="微软雅黑"/>
                <a:cs typeface="微软雅黑"/>
              </a:rPr>
              <a:t>套</a:t>
            </a:r>
            <a:r>
              <a:rPr sz="1000" spc="-5">
                <a:solidFill>
                  <a:srgbClr val="404040"/>
                </a:solidFill>
                <a:latin typeface="微软雅黑"/>
                <a:cs typeface="微软雅黑"/>
              </a:rPr>
              <a:t>格局建 设持续推进，立足岭南文化，佛山</a:t>
            </a:r>
            <a:r>
              <a:rPr sz="1000" spc="5">
                <a:solidFill>
                  <a:srgbClr val="404040"/>
                </a:solidFill>
                <a:latin typeface="微软雅黑"/>
                <a:cs typeface="微软雅黑"/>
              </a:rPr>
              <a:t>积</a:t>
            </a:r>
            <a:r>
              <a:rPr sz="1000" spc="-5">
                <a:solidFill>
                  <a:srgbClr val="404040"/>
                </a:solidFill>
                <a:latin typeface="微软雅黑"/>
                <a:cs typeface="微软雅黑"/>
              </a:rPr>
              <a:t>极探</a:t>
            </a:r>
            <a:r>
              <a:rPr sz="1000" spc="5">
                <a:solidFill>
                  <a:srgbClr val="404040"/>
                </a:solidFill>
                <a:latin typeface="微软雅黑"/>
                <a:cs typeface="微软雅黑"/>
              </a:rPr>
              <a:t>索</a:t>
            </a:r>
            <a:r>
              <a:rPr sz="1000" spc="-5">
                <a:solidFill>
                  <a:srgbClr val="404040"/>
                </a:solidFill>
                <a:latin typeface="微软雅黑"/>
                <a:cs typeface="微软雅黑"/>
              </a:rPr>
              <a:t>以文</a:t>
            </a:r>
            <a:r>
              <a:rPr sz="1000" spc="5">
                <a:solidFill>
                  <a:srgbClr val="404040"/>
                </a:solidFill>
                <a:latin typeface="微软雅黑"/>
                <a:cs typeface="微软雅黑"/>
              </a:rPr>
              <a:t>促</a:t>
            </a:r>
            <a:r>
              <a:rPr sz="1000" spc="-5">
                <a:solidFill>
                  <a:srgbClr val="404040"/>
                </a:solidFill>
                <a:latin typeface="微软雅黑"/>
                <a:cs typeface="微软雅黑"/>
              </a:rPr>
              <a:t>旅新路 径，全市已有及在建博物馆、美术馆</a:t>
            </a:r>
            <a:r>
              <a:rPr sz="1000" spc="-10">
                <a:solidFill>
                  <a:srgbClr val="404040"/>
                </a:solidFill>
                <a:latin typeface="Arial"/>
                <a:cs typeface="Arial"/>
              </a:rPr>
              <a:t>247</a:t>
            </a:r>
            <a:r>
              <a:rPr sz="1000" spc="5">
                <a:solidFill>
                  <a:srgbClr val="404040"/>
                </a:solidFill>
                <a:latin typeface="微软雅黑"/>
                <a:cs typeface="微软雅黑"/>
              </a:rPr>
              <a:t>家</a:t>
            </a:r>
            <a:r>
              <a:rPr sz="1000" spc="-5">
                <a:solidFill>
                  <a:srgbClr val="404040"/>
                </a:solidFill>
                <a:latin typeface="微软雅黑"/>
                <a:cs typeface="微软雅黑"/>
              </a:rPr>
              <a:t>，其</a:t>
            </a:r>
            <a:r>
              <a:rPr sz="1000" spc="5">
                <a:solidFill>
                  <a:srgbClr val="404040"/>
                </a:solidFill>
                <a:latin typeface="微软雅黑"/>
                <a:cs typeface="微软雅黑"/>
              </a:rPr>
              <a:t>中</a:t>
            </a:r>
            <a:r>
              <a:rPr sz="1000" spc="-5">
                <a:solidFill>
                  <a:srgbClr val="404040"/>
                </a:solidFill>
                <a:latin typeface="微软雅黑"/>
                <a:cs typeface="微软雅黑"/>
              </a:rPr>
              <a:t>国家</a:t>
            </a:r>
            <a:r>
              <a:rPr sz="1000" spc="5">
                <a:solidFill>
                  <a:srgbClr val="404040"/>
                </a:solidFill>
                <a:latin typeface="微软雅黑"/>
                <a:cs typeface="微软雅黑"/>
              </a:rPr>
              <a:t>级</a:t>
            </a:r>
            <a:r>
              <a:rPr sz="1000" spc="-5">
                <a:solidFill>
                  <a:srgbClr val="404040"/>
                </a:solidFill>
                <a:latin typeface="微软雅黑"/>
                <a:cs typeface="微软雅黑"/>
              </a:rPr>
              <a:t>博 物馆</a:t>
            </a:r>
            <a:r>
              <a:rPr sz="1000" spc="-10">
                <a:solidFill>
                  <a:srgbClr val="404040"/>
                </a:solidFill>
                <a:latin typeface="Arial"/>
                <a:cs typeface="Arial"/>
              </a:rPr>
              <a:t>5</a:t>
            </a:r>
            <a:r>
              <a:rPr sz="1000" spc="-5">
                <a:solidFill>
                  <a:srgbClr val="404040"/>
                </a:solidFill>
                <a:latin typeface="微软雅黑"/>
                <a:cs typeface="微软雅黑"/>
              </a:rPr>
              <a:t>家，为文旅融合新业态提供肥</a:t>
            </a:r>
            <a:r>
              <a:rPr sz="1000" spc="5">
                <a:solidFill>
                  <a:srgbClr val="404040"/>
                </a:solidFill>
                <a:latin typeface="微软雅黑"/>
                <a:cs typeface="微软雅黑"/>
              </a:rPr>
              <a:t>沃</a:t>
            </a:r>
            <a:r>
              <a:rPr sz="1000" spc="-5">
                <a:solidFill>
                  <a:srgbClr val="404040"/>
                </a:solidFill>
                <a:latin typeface="微软雅黑"/>
                <a:cs typeface="微软雅黑"/>
              </a:rPr>
              <a:t>土壤。</a:t>
            </a:r>
            <a:endParaRPr sz="1000">
              <a:latin typeface="微软雅黑"/>
              <a:cs typeface="微软雅黑"/>
            </a:endParaRPr>
          </a:p>
        </p:txBody>
      </p:sp>
      <p:sp>
        <p:nvSpPr>
          <p:cNvPr id="24" name="object 24"/>
          <p:cNvSpPr/>
          <p:nvPr/>
        </p:nvSpPr>
        <p:spPr>
          <a:xfrm>
            <a:off x="7985759" y="3570732"/>
            <a:ext cx="3322320" cy="1120139"/>
          </a:xfrm>
          <a:prstGeom prst="rect">
            <a:avLst/>
          </a:prstGeom>
          <a:blipFill>
            <a:blip r:embed="rId6"/>
            <a:stretch>
              <a:fillRect/>
            </a:stretch>
          </a:blipFill>
        </p:spPr>
        <p:txBody>
          <a:bodyPr wrap="square" lIns="0" tIns="0" rIns="0" bIns="0" rtlCol="0"/>
          <a:lstStyle/>
          <a:p/>
        </p:txBody>
      </p:sp>
      <p:sp>
        <p:nvSpPr>
          <p:cNvPr id="25" name="object 25"/>
          <p:cNvSpPr txBox="1"/>
          <p:nvPr/>
        </p:nvSpPr>
        <p:spPr>
          <a:xfrm>
            <a:off x="8059039" y="3655567"/>
            <a:ext cx="3192145" cy="939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案例一：</a:t>
            </a:r>
            <a:r>
              <a:rPr sz="1000" b="1" spc="-5">
                <a:solidFill>
                  <a:srgbClr val="404040"/>
                </a:solidFill>
                <a:latin typeface="微软雅黑"/>
                <a:cs typeface="微软雅黑"/>
              </a:rPr>
              <a:t>广州金服聚焦大湾区文化</a:t>
            </a:r>
            <a:r>
              <a:rPr sz="1000" b="1" spc="5">
                <a:solidFill>
                  <a:srgbClr val="404040"/>
                </a:solidFill>
                <a:latin typeface="微软雅黑"/>
                <a:cs typeface="微软雅黑"/>
              </a:rPr>
              <a:t>产</a:t>
            </a:r>
            <a:r>
              <a:rPr sz="1000" b="1" spc="-5">
                <a:solidFill>
                  <a:srgbClr val="404040"/>
                </a:solidFill>
                <a:latin typeface="微软雅黑"/>
                <a:cs typeface="微软雅黑"/>
              </a:rPr>
              <a:t>业赋能</a:t>
            </a:r>
            <a:endParaRPr sz="1000">
              <a:latin typeface="微软雅黑"/>
              <a:cs typeface="微软雅黑"/>
            </a:endParaRPr>
          </a:p>
          <a:p>
            <a:pPr marL="12700" marR="5080" algn="just">
              <a:lnSpc>
                <a:spcPct val="100000"/>
              </a:lnSpc>
            </a:pPr>
            <a:r>
              <a:rPr sz="1000" spc="-5">
                <a:solidFill>
                  <a:srgbClr val="404040"/>
                </a:solidFill>
                <a:latin typeface="微软雅黑"/>
                <a:cs typeface="微软雅黑"/>
              </a:rPr>
              <a:t>广州金融发展服务中心积极探索，</a:t>
            </a:r>
            <a:r>
              <a:rPr sz="1000" spc="5">
                <a:solidFill>
                  <a:srgbClr val="404040"/>
                </a:solidFill>
                <a:latin typeface="微软雅黑"/>
                <a:cs typeface="微软雅黑"/>
              </a:rPr>
              <a:t>致</a:t>
            </a:r>
            <a:r>
              <a:rPr sz="1000" spc="-5">
                <a:solidFill>
                  <a:srgbClr val="404040"/>
                </a:solidFill>
                <a:latin typeface="微软雅黑"/>
                <a:cs typeface="微软雅黑"/>
              </a:rPr>
              <a:t>力于</a:t>
            </a:r>
            <a:r>
              <a:rPr sz="1000" spc="5">
                <a:solidFill>
                  <a:srgbClr val="404040"/>
                </a:solidFill>
                <a:latin typeface="微软雅黑"/>
                <a:cs typeface="微软雅黑"/>
              </a:rPr>
              <a:t>优</a:t>
            </a:r>
            <a:r>
              <a:rPr sz="1000" spc="-5">
                <a:solidFill>
                  <a:srgbClr val="404040"/>
                </a:solidFill>
                <a:latin typeface="微软雅黑"/>
                <a:cs typeface="微软雅黑"/>
              </a:rPr>
              <a:t>化粤</a:t>
            </a:r>
            <a:r>
              <a:rPr sz="1000" spc="5">
                <a:solidFill>
                  <a:srgbClr val="404040"/>
                </a:solidFill>
                <a:latin typeface="微软雅黑"/>
                <a:cs typeface="微软雅黑"/>
              </a:rPr>
              <a:t>港</a:t>
            </a:r>
            <a:r>
              <a:rPr sz="1000" spc="-5">
                <a:solidFill>
                  <a:srgbClr val="404040"/>
                </a:solidFill>
                <a:latin typeface="微软雅黑"/>
                <a:cs typeface="微软雅黑"/>
              </a:rPr>
              <a:t>澳大湾 区金融发展环境，加强重点产业。</a:t>
            </a:r>
            <a:r>
              <a:rPr sz="1000" spc="5">
                <a:solidFill>
                  <a:srgbClr val="404040"/>
                </a:solidFill>
                <a:latin typeface="微软雅黑"/>
                <a:cs typeface="微软雅黑"/>
              </a:rPr>
              <a:t>前</a:t>
            </a:r>
            <a:r>
              <a:rPr sz="1000" spc="-5">
                <a:solidFill>
                  <a:srgbClr val="404040"/>
                </a:solidFill>
                <a:latin typeface="微软雅黑"/>
                <a:cs typeface="微软雅黑"/>
              </a:rPr>
              <a:t>期对</a:t>
            </a:r>
            <a:r>
              <a:rPr sz="1000" spc="5">
                <a:solidFill>
                  <a:srgbClr val="404040"/>
                </a:solidFill>
                <a:latin typeface="微软雅黑"/>
                <a:cs typeface="微软雅黑"/>
              </a:rPr>
              <a:t>文</a:t>
            </a:r>
            <a:r>
              <a:rPr sz="1000" spc="-5">
                <a:solidFill>
                  <a:srgbClr val="404040"/>
                </a:solidFill>
                <a:latin typeface="微软雅黑"/>
                <a:cs typeface="微软雅黑"/>
              </a:rPr>
              <a:t>旅企</a:t>
            </a:r>
            <a:r>
              <a:rPr sz="1000" spc="5">
                <a:solidFill>
                  <a:srgbClr val="404040"/>
                </a:solidFill>
                <a:latin typeface="微软雅黑"/>
                <a:cs typeface="微软雅黑"/>
              </a:rPr>
              <a:t>业</a:t>
            </a:r>
            <a:r>
              <a:rPr sz="1000" spc="-5">
                <a:solidFill>
                  <a:srgbClr val="404040"/>
                </a:solidFill>
                <a:latin typeface="微软雅黑"/>
                <a:cs typeface="微软雅黑"/>
              </a:rPr>
              <a:t>进行深 入摸查对接需求，梳理推介相关信</a:t>
            </a:r>
            <a:r>
              <a:rPr sz="1000" spc="5">
                <a:solidFill>
                  <a:srgbClr val="404040"/>
                </a:solidFill>
                <a:latin typeface="微软雅黑"/>
                <a:cs typeface="微软雅黑"/>
              </a:rPr>
              <a:t>贷</a:t>
            </a:r>
            <a:r>
              <a:rPr sz="1000" spc="-5">
                <a:solidFill>
                  <a:srgbClr val="404040"/>
                </a:solidFill>
                <a:latin typeface="微软雅黑"/>
                <a:cs typeface="微软雅黑"/>
              </a:rPr>
              <a:t>服务</a:t>
            </a:r>
            <a:r>
              <a:rPr sz="1000" spc="5">
                <a:solidFill>
                  <a:srgbClr val="404040"/>
                </a:solidFill>
                <a:latin typeface="微软雅黑"/>
                <a:cs typeface="微软雅黑"/>
              </a:rPr>
              <a:t>及</a:t>
            </a:r>
            <a:r>
              <a:rPr sz="1000" spc="-5">
                <a:solidFill>
                  <a:srgbClr val="404040"/>
                </a:solidFill>
                <a:latin typeface="微软雅黑"/>
                <a:cs typeface="微软雅黑"/>
              </a:rPr>
              <a:t>产品</a:t>
            </a:r>
            <a:r>
              <a:rPr sz="1000" spc="5">
                <a:solidFill>
                  <a:srgbClr val="404040"/>
                </a:solidFill>
                <a:latin typeface="微软雅黑"/>
                <a:cs typeface="微软雅黑"/>
              </a:rPr>
              <a:t>，</a:t>
            </a:r>
            <a:r>
              <a:rPr sz="1000" spc="-5">
                <a:solidFill>
                  <a:srgbClr val="404040"/>
                </a:solidFill>
                <a:latin typeface="微软雅黑"/>
                <a:cs typeface="微软雅黑"/>
              </a:rPr>
              <a:t>结合文 化企业的经营状况，给予更加精准</a:t>
            </a:r>
            <a:r>
              <a:rPr sz="1000" spc="5">
                <a:solidFill>
                  <a:srgbClr val="404040"/>
                </a:solidFill>
                <a:latin typeface="微软雅黑"/>
                <a:cs typeface="微软雅黑"/>
              </a:rPr>
              <a:t>、</a:t>
            </a:r>
            <a:r>
              <a:rPr sz="1000" spc="-5">
                <a:solidFill>
                  <a:srgbClr val="404040"/>
                </a:solidFill>
                <a:latin typeface="微软雅黑"/>
                <a:cs typeface="微软雅黑"/>
              </a:rPr>
              <a:t>有效</a:t>
            </a:r>
            <a:r>
              <a:rPr sz="1000" spc="5">
                <a:solidFill>
                  <a:srgbClr val="404040"/>
                </a:solidFill>
                <a:latin typeface="微软雅黑"/>
                <a:cs typeface="微软雅黑"/>
              </a:rPr>
              <a:t>的</a:t>
            </a:r>
            <a:r>
              <a:rPr sz="1000" spc="-5">
                <a:solidFill>
                  <a:srgbClr val="404040"/>
                </a:solidFill>
                <a:latin typeface="微软雅黑"/>
                <a:cs typeface="微软雅黑"/>
              </a:rPr>
              <a:t>金融</a:t>
            </a:r>
            <a:r>
              <a:rPr sz="1000" spc="5">
                <a:solidFill>
                  <a:srgbClr val="404040"/>
                </a:solidFill>
                <a:latin typeface="微软雅黑"/>
                <a:cs typeface="微软雅黑"/>
              </a:rPr>
              <a:t>支</a:t>
            </a:r>
            <a:r>
              <a:rPr sz="1000" spc="-5">
                <a:solidFill>
                  <a:srgbClr val="404040"/>
                </a:solidFill>
                <a:latin typeface="微软雅黑"/>
                <a:cs typeface="微软雅黑"/>
              </a:rPr>
              <a:t>持，助 力广州文化新业态高质量发展。</a:t>
            </a:r>
            <a:endParaRPr sz="1000">
              <a:latin typeface="微软雅黑"/>
              <a:cs typeface="微软雅黑"/>
            </a:endParaRPr>
          </a:p>
        </p:txBody>
      </p:sp>
      <p:sp>
        <p:nvSpPr>
          <p:cNvPr id="26" name="object 26"/>
          <p:cNvSpPr/>
          <p:nvPr/>
        </p:nvSpPr>
        <p:spPr>
          <a:xfrm>
            <a:off x="7987283" y="4834128"/>
            <a:ext cx="3320796" cy="1124712"/>
          </a:xfrm>
          <a:prstGeom prst="rect">
            <a:avLst/>
          </a:prstGeom>
          <a:blipFill>
            <a:blip r:embed="rId7"/>
            <a:stretch>
              <a:fillRect/>
            </a:stretch>
          </a:blipFill>
        </p:spPr>
        <p:txBody>
          <a:bodyPr wrap="square" lIns="0" tIns="0" rIns="0" bIns="0" rtlCol="0"/>
          <a:lstStyle/>
          <a:p/>
        </p:txBody>
      </p:sp>
      <p:sp>
        <p:nvSpPr>
          <p:cNvPr id="27" name="object 27"/>
          <p:cNvSpPr txBox="1"/>
          <p:nvPr/>
        </p:nvSpPr>
        <p:spPr>
          <a:xfrm>
            <a:off x="8058404" y="4841875"/>
            <a:ext cx="3192145" cy="10922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案例二：</a:t>
            </a:r>
            <a:r>
              <a:rPr sz="1000" b="1" spc="-5">
                <a:solidFill>
                  <a:srgbClr val="404040"/>
                </a:solidFill>
                <a:latin typeface="微软雅黑"/>
                <a:cs typeface="微软雅黑"/>
              </a:rPr>
              <a:t>广州启动</a:t>
            </a:r>
            <a:r>
              <a:rPr sz="1000" b="1" spc="-10">
                <a:solidFill>
                  <a:srgbClr val="404040"/>
                </a:solidFill>
                <a:latin typeface="Arial"/>
                <a:cs typeface="Arial"/>
              </a:rPr>
              <a:t>200</a:t>
            </a:r>
            <a:r>
              <a:rPr sz="1000" b="1" spc="-5">
                <a:solidFill>
                  <a:srgbClr val="404040"/>
                </a:solidFill>
                <a:latin typeface="微软雅黑"/>
                <a:cs typeface="微软雅黑"/>
              </a:rPr>
              <a:t>亿产业基金</a:t>
            </a:r>
            <a:endParaRPr sz="1000">
              <a:latin typeface="微软雅黑"/>
              <a:cs typeface="微软雅黑"/>
            </a:endParaRPr>
          </a:p>
          <a:p>
            <a:pPr marL="12700" marR="5080">
              <a:lnSpc>
                <a:spcPct val="100000"/>
              </a:lnSpc>
            </a:pPr>
            <a:r>
              <a:rPr sz="1000" spc="-10">
                <a:solidFill>
                  <a:srgbClr val="404040"/>
                </a:solidFill>
                <a:latin typeface="Arial"/>
                <a:cs typeface="Arial"/>
              </a:rPr>
              <a:t>2023</a:t>
            </a:r>
            <a:r>
              <a:rPr sz="1000" spc="-5">
                <a:solidFill>
                  <a:srgbClr val="404040"/>
                </a:solidFill>
                <a:latin typeface="微软雅黑"/>
                <a:cs typeface="微软雅黑"/>
              </a:rPr>
              <a:t>年</a:t>
            </a:r>
            <a:r>
              <a:rPr sz="1000" spc="-10">
                <a:solidFill>
                  <a:srgbClr val="404040"/>
                </a:solidFill>
                <a:latin typeface="Arial"/>
                <a:cs typeface="Arial"/>
              </a:rPr>
              <a:t>6</a:t>
            </a:r>
            <a:r>
              <a:rPr sz="1000" spc="-5">
                <a:solidFill>
                  <a:srgbClr val="404040"/>
                </a:solidFill>
                <a:latin typeface="微软雅黑"/>
                <a:cs typeface="微软雅黑"/>
              </a:rPr>
              <a:t>月</a:t>
            </a:r>
            <a:r>
              <a:rPr sz="1000" spc="-10">
                <a:solidFill>
                  <a:srgbClr val="404040"/>
                </a:solidFill>
                <a:latin typeface="Arial"/>
                <a:cs typeface="Arial"/>
              </a:rPr>
              <a:t>1</a:t>
            </a:r>
            <a:r>
              <a:rPr sz="1000" spc="-5">
                <a:solidFill>
                  <a:srgbClr val="404040"/>
                </a:solidFill>
                <a:latin typeface="微软雅黑"/>
                <a:cs typeface="微软雅黑"/>
              </a:rPr>
              <a:t>日湾区对外文化贸易母基金与文化产</a:t>
            </a:r>
            <a:r>
              <a:rPr sz="1000" spc="5">
                <a:solidFill>
                  <a:srgbClr val="404040"/>
                </a:solidFill>
                <a:latin typeface="微软雅黑"/>
                <a:cs typeface="微软雅黑"/>
              </a:rPr>
              <a:t>业</a:t>
            </a:r>
            <a:r>
              <a:rPr sz="1000" spc="-5">
                <a:solidFill>
                  <a:srgbClr val="404040"/>
                </a:solidFill>
                <a:latin typeface="微软雅黑"/>
                <a:cs typeface="微软雅黑"/>
              </a:rPr>
              <a:t>赋能 乡村振兴（黄埔）基金正式启动。</a:t>
            </a:r>
            <a:r>
              <a:rPr sz="1000" spc="5">
                <a:solidFill>
                  <a:srgbClr val="404040"/>
                </a:solidFill>
                <a:latin typeface="微软雅黑"/>
                <a:cs typeface="微软雅黑"/>
              </a:rPr>
              <a:t>聚</a:t>
            </a:r>
            <a:r>
              <a:rPr sz="1000" spc="-5">
                <a:solidFill>
                  <a:srgbClr val="404040"/>
                </a:solidFill>
                <a:latin typeface="微软雅黑"/>
                <a:cs typeface="微软雅黑"/>
              </a:rPr>
              <a:t>焦对</a:t>
            </a:r>
            <a:r>
              <a:rPr sz="1000" spc="5">
                <a:solidFill>
                  <a:srgbClr val="404040"/>
                </a:solidFill>
                <a:latin typeface="微软雅黑"/>
                <a:cs typeface="微软雅黑"/>
              </a:rPr>
              <a:t>外</a:t>
            </a:r>
            <a:r>
              <a:rPr sz="1000" spc="-5">
                <a:solidFill>
                  <a:srgbClr val="404040"/>
                </a:solidFill>
                <a:latin typeface="微软雅黑"/>
                <a:cs typeface="微软雅黑"/>
              </a:rPr>
              <a:t>文化</a:t>
            </a:r>
            <a:r>
              <a:rPr sz="1000" spc="5">
                <a:solidFill>
                  <a:srgbClr val="404040"/>
                </a:solidFill>
                <a:latin typeface="微软雅黑"/>
                <a:cs typeface="微软雅黑"/>
              </a:rPr>
              <a:t>贸</a:t>
            </a:r>
            <a:r>
              <a:rPr sz="1000" spc="-5">
                <a:solidFill>
                  <a:srgbClr val="404040"/>
                </a:solidFill>
                <a:latin typeface="微软雅黑"/>
                <a:cs typeface="微软雅黑"/>
              </a:rPr>
              <a:t>易高质 量发展和乡村农文旅项目的落地和</a:t>
            </a:r>
            <a:r>
              <a:rPr sz="1000" spc="5">
                <a:solidFill>
                  <a:srgbClr val="404040"/>
                </a:solidFill>
                <a:latin typeface="微软雅黑"/>
                <a:cs typeface="微软雅黑"/>
              </a:rPr>
              <a:t>赋</a:t>
            </a:r>
            <a:r>
              <a:rPr sz="1000" spc="-5">
                <a:solidFill>
                  <a:srgbClr val="404040"/>
                </a:solidFill>
                <a:latin typeface="微软雅黑"/>
                <a:cs typeface="微软雅黑"/>
              </a:rPr>
              <a:t>能，</a:t>
            </a:r>
            <a:r>
              <a:rPr sz="1000" spc="5">
                <a:solidFill>
                  <a:srgbClr val="404040"/>
                </a:solidFill>
                <a:latin typeface="微软雅黑"/>
                <a:cs typeface="微软雅黑"/>
              </a:rPr>
              <a:t>目</a:t>
            </a:r>
            <a:r>
              <a:rPr sz="1000" spc="-5">
                <a:solidFill>
                  <a:srgbClr val="404040"/>
                </a:solidFill>
                <a:latin typeface="微软雅黑"/>
                <a:cs typeface="微软雅黑"/>
              </a:rPr>
              <a:t>标规</a:t>
            </a:r>
            <a:r>
              <a:rPr sz="1000" spc="5">
                <a:solidFill>
                  <a:srgbClr val="404040"/>
                </a:solidFill>
                <a:latin typeface="微软雅黑"/>
                <a:cs typeface="微软雅黑"/>
              </a:rPr>
              <a:t>模</a:t>
            </a:r>
            <a:r>
              <a:rPr sz="1000" spc="-5">
                <a:solidFill>
                  <a:srgbClr val="404040"/>
                </a:solidFill>
                <a:latin typeface="微软雅黑"/>
                <a:cs typeface="微软雅黑"/>
              </a:rPr>
              <a:t>合计 </a:t>
            </a:r>
            <a:r>
              <a:rPr sz="1000" spc="-10">
                <a:solidFill>
                  <a:srgbClr val="404040"/>
                </a:solidFill>
                <a:latin typeface="Arial"/>
                <a:cs typeface="Arial"/>
              </a:rPr>
              <a:t>200</a:t>
            </a:r>
            <a:r>
              <a:rPr sz="1000" spc="-5">
                <a:solidFill>
                  <a:srgbClr val="404040"/>
                </a:solidFill>
                <a:latin typeface="微软雅黑"/>
                <a:cs typeface="微软雅黑"/>
              </a:rPr>
              <a:t>亿元，将重点投资和支持优质文化产</a:t>
            </a:r>
            <a:r>
              <a:rPr sz="1000" spc="5">
                <a:solidFill>
                  <a:srgbClr val="404040"/>
                </a:solidFill>
                <a:latin typeface="微软雅黑"/>
                <a:cs typeface="微软雅黑"/>
              </a:rPr>
              <a:t>品</a:t>
            </a:r>
            <a:r>
              <a:rPr sz="1000" spc="-5">
                <a:solidFill>
                  <a:srgbClr val="404040"/>
                </a:solidFill>
                <a:latin typeface="微软雅黑"/>
                <a:cs typeface="微软雅黑"/>
              </a:rPr>
              <a:t>“走</a:t>
            </a:r>
            <a:r>
              <a:rPr sz="1000" spc="5">
                <a:solidFill>
                  <a:srgbClr val="404040"/>
                </a:solidFill>
                <a:latin typeface="微软雅黑"/>
                <a:cs typeface="微软雅黑"/>
              </a:rPr>
              <a:t>出</a:t>
            </a:r>
            <a:r>
              <a:rPr sz="1000" spc="-5">
                <a:solidFill>
                  <a:srgbClr val="404040"/>
                </a:solidFill>
                <a:latin typeface="微软雅黑"/>
                <a:cs typeface="微软雅黑"/>
              </a:rPr>
              <a:t>去”，  文化旅游消费客群“引进来”，助</a:t>
            </a:r>
            <a:r>
              <a:rPr sz="1000" spc="5">
                <a:solidFill>
                  <a:srgbClr val="404040"/>
                </a:solidFill>
                <a:latin typeface="微软雅黑"/>
                <a:cs typeface="微软雅黑"/>
              </a:rPr>
              <a:t>力</a:t>
            </a:r>
            <a:r>
              <a:rPr sz="1000" spc="-5">
                <a:solidFill>
                  <a:srgbClr val="404040"/>
                </a:solidFill>
                <a:latin typeface="微软雅黑"/>
                <a:cs typeface="微软雅黑"/>
              </a:rPr>
              <a:t>文旅</a:t>
            </a:r>
            <a:r>
              <a:rPr sz="1000" spc="5">
                <a:solidFill>
                  <a:srgbClr val="404040"/>
                </a:solidFill>
                <a:latin typeface="微软雅黑"/>
                <a:cs typeface="微软雅黑"/>
              </a:rPr>
              <a:t>企</a:t>
            </a:r>
            <a:r>
              <a:rPr sz="1000" spc="-5">
                <a:solidFill>
                  <a:srgbClr val="404040"/>
                </a:solidFill>
                <a:latin typeface="微软雅黑"/>
                <a:cs typeface="微软雅黑"/>
              </a:rPr>
              <a:t>业迈</a:t>
            </a:r>
            <a:r>
              <a:rPr sz="1000" spc="5">
                <a:solidFill>
                  <a:srgbClr val="404040"/>
                </a:solidFill>
                <a:latin typeface="微软雅黑"/>
                <a:cs typeface="微软雅黑"/>
              </a:rPr>
              <a:t>上</a:t>
            </a:r>
            <a:r>
              <a:rPr sz="1000" spc="-5">
                <a:solidFill>
                  <a:srgbClr val="404040"/>
                </a:solidFill>
                <a:latin typeface="微软雅黑"/>
                <a:cs typeface="微软雅黑"/>
              </a:rPr>
              <a:t>文化贸 易新台阶，绘就乡村新图景。</a:t>
            </a:r>
            <a:endParaRPr sz="1000">
              <a:latin typeface="微软雅黑"/>
              <a:cs typeface="微软雅黑"/>
            </a:endParaRPr>
          </a:p>
        </p:txBody>
      </p:sp>
      <p:sp>
        <p:nvSpPr>
          <p:cNvPr id="28" name="object 28"/>
          <p:cNvSpPr txBox="1"/>
          <p:nvPr/>
        </p:nvSpPr>
        <p:spPr>
          <a:xfrm>
            <a:off x="523748" y="6390583"/>
            <a:ext cx="118364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来源：互联网公开信息整理。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0">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29" name="object 29"/>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8"/>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10</a:t>
            </a:fld>
            <a:endParaRPr sz="8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124455" y="5678423"/>
            <a:ext cx="1150620" cy="76200"/>
          </a:xfrm>
          <a:custGeom>
            <a:rect l="l" t="t" r="r" b="b"/>
            <a:pathLst>
              <a:path w="1150620" h="76200">
                <a:moveTo>
                  <a:pt x="1112520" y="0"/>
                </a:moveTo>
                <a:lnTo>
                  <a:pt x="1074420" y="38100"/>
                </a:lnTo>
                <a:lnTo>
                  <a:pt x="1112520" y="76200"/>
                </a:lnTo>
                <a:lnTo>
                  <a:pt x="1144270" y="44450"/>
                </a:lnTo>
                <a:lnTo>
                  <a:pt x="1112520" y="44450"/>
                </a:lnTo>
                <a:lnTo>
                  <a:pt x="1112520" y="31750"/>
                </a:lnTo>
                <a:lnTo>
                  <a:pt x="1144270" y="31750"/>
                </a:lnTo>
                <a:lnTo>
                  <a:pt x="1112520" y="0"/>
                </a:lnTo>
                <a:close/>
              </a:path>
              <a:path w="1150620" h="76200">
                <a:moveTo>
                  <a:pt x="1080770" y="31750"/>
                </a:moveTo>
                <a:lnTo>
                  <a:pt x="1061720" y="31750"/>
                </a:lnTo>
                <a:lnTo>
                  <a:pt x="1061720" y="44450"/>
                </a:lnTo>
                <a:lnTo>
                  <a:pt x="1080770" y="44450"/>
                </a:lnTo>
                <a:lnTo>
                  <a:pt x="1074420" y="38100"/>
                </a:lnTo>
                <a:lnTo>
                  <a:pt x="1080770" y="31750"/>
                </a:lnTo>
                <a:close/>
              </a:path>
              <a:path w="1150620" h="76200">
                <a:moveTo>
                  <a:pt x="1144270" y="31750"/>
                </a:moveTo>
                <a:lnTo>
                  <a:pt x="1112520" y="31750"/>
                </a:lnTo>
                <a:lnTo>
                  <a:pt x="1112520" y="44450"/>
                </a:lnTo>
                <a:lnTo>
                  <a:pt x="1144270" y="44450"/>
                </a:lnTo>
                <a:lnTo>
                  <a:pt x="1150620" y="38100"/>
                </a:lnTo>
                <a:lnTo>
                  <a:pt x="1144270" y="31750"/>
                </a:lnTo>
                <a:close/>
              </a:path>
              <a:path w="1150620" h="76200">
                <a:moveTo>
                  <a:pt x="1023619" y="31750"/>
                </a:moveTo>
                <a:lnTo>
                  <a:pt x="972819" y="31750"/>
                </a:lnTo>
                <a:lnTo>
                  <a:pt x="972819" y="44450"/>
                </a:lnTo>
                <a:lnTo>
                  <a:pt x="1023619" y="44450"/>
                </a:lnTo>
                <a:lnTo>
                  <a:pt x="1023619" y="31750"/>
                </a:lnTo>
                <a:close/>
              </a:path>
              <a:path w="1150620" h="76200">
                <a:moveTo>
                  <a:pt x="934719" y="31750"/>
                </a:moveTo>
                <a:lnTo>
                  <a:pt x="883919" y="31750"/>
                </a:lnTo>
                <a:lnTo>
                  <a:pt x="883919" y="44450"/>
                </a:lnTo>
                <a:lnTo>
                  <a:pt x="934719" y="44450"/>
                </a:lnTo>
                <a:lnTo>
                  <a:pt x="934719" y="31750"/>
                </a:lnTo>
                <a:close/>
              </a:path>
              <a:path w="1150620" h="76200">
                <a:moveTo>
                  <a:pt x="845819" y="31750"/>
                </a:moveTo>
                <a:lnTo>
                  <a:pt x="795019" y="31750"/>
                </a:lnTo>
                <a:lnTo>
                  <a:pt x="795019" y="44450"/>
                </a:lnTo>
                <a:lnTo>
                  <a:pt x="845819" y="44450"/>
                </a:lnTo>
                <a:lnTo>
                  <a:pt x="845819" y="31750"/>
                </a:lnTo>
                <a:close/>
              </a:path>
              <a:path w="1150620" h="76200">
                <a:moveTo>
                  <a:pt x="756919" y="31750"/>
                </a:moveTo>
                <a:lnTo>
                  <a:pt x="706119" y="31750"/>
                </a:lnTo>
                <a:lnTo>
                  <a:pt x="706119" y="44450"/>
                </a:lnTo>
                <a:lnTo>
                  <a:pt x="756919" y="44450"/>
                </a:lnTo>
                <a:lnTo>
                  <a:pt x="756919" y="31750"/>
                </a:lnTo>
                <a:close/>
              </a:path>
              <a:path w="1150620" h="76200">
                <a:moveTo>
                  <a:pt x="668019" y="31750"/>
                </a:moveTo>
                <a:lnTo>
                  <a:pt x="617219" y="31750"/>
                </a:lnTo>
                <a:lnTo>
                  <a:pt x="617219" y="44450"/>
                </a:lnTo>
                <a:lnTo>
                  <a:pt x="668019" y="44450"/>
                </a:lnTo>
                <a:lnTo>
                  <a:pt x="668019" y="31750"/>
                </a:lnTo>
                <a:close/>
              </a:path>
              <a:path w="1150620" h="76200">
                <a:moveTo>
                  <a:pt x="579119" y="31750"/>
                </a:moveTo>
                <a:lnTo>
                  <a:pt x="528319" y="31750"/>
                </a:lnTo>
                <a:lnTo>
                  <a:pt x="528319" y="44450"/>
                </a:lnTo>
                <a:lnTo>
                  <a:pt x="579119" y="44450"/>
                </a:lnTo>
                <a:lnTo>
                  <a:pt x="579119" y="31750"/>
                </a:lnTo>
                <a:close/>
              </a:path>
              <a:path w="1150620" h="76200">
                <a:moveTo>
                  <a:pt x="490219" y="31750"/>
                </a:moveTo>
                <a:lnTo>
                  <a:pt x="439419" y="31750"/>
                </a:lnTo>
                <a:lnTo>
                  <a:pt x="439419" y="44450"/>
                </a:lnTo>
                <a:lnTo>
                  <a:pt x="490219" y="44450"/>
                </a:lnTo>
                <a:lnTo>
                  <a:pt x="490219" y="31750"/>
                </a:lnTo>
                <a:close/>
              </a:path>
              <a:path w="1150620" h="76200">
                <a:moveTo>
                  <a:pt x="401319" y="31750"/>
                </a:moveTo>
                <a:lnTo>
                  <a:pt x="350519" y="31750"/>
                </a:lnTo>
                <a:lnTo>
                  <a:pt x="350519" y="44450"/>
                </a:lnTo>
                <a:lnTo>
                  <a:pt x="401319" y="44450"/>
                </a:lnTo>
                <a:lnTo>
                  <a:pt x="401319" y="31750"/>
                </a:lnTo>
                <a:close/>
              </a:path>
              <a:path w="1150620" h="76200">
                <a:moveTo>
                  <a:pt x="312419" y="31750"/>
                </a:moveTo>
                <a:lnTo>
                  <a:pt x="261619" y="31750"/>
                </a:lnTo>
                <a:lnTo>
                  <a:pt x="261619" y="44450"/>
                </a:lnTo>
                <a:lnTo>
                  <a:pt x="312419" y="44450"/>
                </a:lnTo>
                <a:lnTo>
                  <a:pt x="312419" y="31750"/>
                </a:lnTo>
                <a:close/>
              </a:path>
              <a:path w="1150620" h="76200">
                <a:moveTo>
                  <a:pt x="223519" y="31750"/>
                </a:moveTo>
                <a:lnTo>
                  <a:pt x="172719" y="31750"/>
                </a:lnTo>
                <a:lnTo>
                  <a:pt x="172719" y="44450"/>
                </a:lnTo>
                <a:lnTo>
                  <a:pt x="223519" y="44450"/>
                </a:lnTo>
                <a:lnTo>
                  <a:pt x="223519" y="31750"/>
                </a:lnTo>
                <a:close/>
              </a:path>
              <a:path w="1150620" h="76200">
                <a:moveTo>
                  <a:pt x="134619" y="31750"/>
                </a:moveTo>
                <a:lnTo>
                  <a:pt x="83819" y="31750"/>
                </a:lnTo>
                <a:lnTo>
                  <a:pt x="83819" y="44450"/>
                </a:lnTo>
                <a:lnTo>
                  <a:pt x="134619" y="44450"/>
                </a:lnTo>
                <a:lnTo>
                  <a:pt x="134619" y="31750"/>
                </a:lnTo>
                <a:close/>
              </a:path>
              <a:path w="1150620" h="76200">
                <a:moveTo>
                  <a:pt x="38100" y="0"/>
                </a:moveTo>
                <a:lnTo>
                  <a:pt x="0" y="38100"/>
                </a:lnTo>
                <a:lnTo>
                  <a:pt x="38100" y="76200"/>
                </a:lnTo>
                <a:lnTo>
                  <a:pt x="69850" y="44450"/>
                </a:lnTo>
                <a:lnTo>
                  <a:pt x="38100" y="44450"/>
                </a:lnTo>
                <a:lnTo>
                  <a:pt x="38100" y="31750"/>
                </a:lnTo>
                <a:lnTo>
                  <a:pt x="69850" y="31750"/>
                </a:lnTo>
                <a:lnTo>
                  <a:pt x="38100" y="0"/>
                </a:lnTo>
                <a:close/>
              </a:path>
              <a:path w="1150620" h="76200">
                <a:moveTo>
                  <a:pt x="45719" y="31750"/>
                </a:moveTo>
                <a:lnTo>
                  <a:pt x="38100" y="31750"/>
                </a:lnTo>
                <a:lnTo>
                  <a:pt x="38100" y="44450"/>
                </a:lnTo>
                <a:lnTo>
                  <a:pt x="45719" y="44450"/>
                </a:lnTo>
                <a:lnTo>
                  <a:pt x="45719" y="31750"/>
                </a:lnTo>
                <a:close/>
              </a:path>
              <a:path w="1150620" h="76200">
                <a:moveTo>
                  <a:pt x="69850" y="31750"/>
                </a:moveTo>
                <a:lnTo>
                  <a:pt x="45719" y="31750"/>
                </a:lnTo>
                <a:lnTo>
                  <a:pt x="45719" y="44450"/>
                </a:lnTo>
                <a:lnTo>
                  <a:pt x="69850" y="44450"/>
                </a:lnTo>
                <a:lnTo>
                  <a:pt x="76200" y="38100"/>
                </a:lnTo>
                <a:lnTo>
                  <a:pt x="69850" y="31750"/>
                </a:lnTo>
                <a:close/>
              </a:path>
            </a:pathLst>
          </a:custGeom>
          <a:solidFill>
            <a:srgbClr val="F38285"/>
          </a:solidFill>
        </p:spPr>
        <p:txBody>
          <a:bodyPr wrap="square" lIns="0" tIns="0" rIns="0" bIns="0" rtlCol="0"/>
          <a:lstStyle/>
          <a:p/>
        </p:txBody>
      </p:sp>
      <p:sp>
        <p:nvSpPr>
          <p:cNvPr id="3" name="object 3"/>
          <p:cNvSpPr/>
          <p:nvPr/>
        </p:nvSpPr>
        <p:spPr>
          <a:xfrm>
            <a:off x="2124455" y="5225796"/>
            <a:ext cx="1150620" cy="76200"/>
          </a:xfrm>
          <a:custGeom>
            <a:rect l="l" t="t" r="r" b="b"/>
            <a:pathLst>
              <a:path w="1150620" h="76200">
                <a:moveTo>
                  <a:pt x="1112520" y="0"/>
                </a:moveTo>
                <a:lnTo>
                  <a:pt x="1074420" y="38099"/>
                </a:lnTo>
                <a:lnTo>
                  <a:pt x="1112520" y="76199"/>
                </a:lnTo>
                <a:lnTo>
                  <a:pt x="1144270" y="44449"/>
                </a:lnTo>
                <a:lnTo>
                  <a:pt x="1112520" y="44449"/>
                </a:lnTo>
                <a:lnTo>
                  <a:pt x="1112520" y="31749"/>
                </a:lnTo>
                <a:lnTo>
                  <a:pt x="1144270" y="31749"/>
                </a:lnTo>
                <a:lnTo>
                  <a:pt x="1112520" y="0"/>
                </a:lnTo>
                <a:close/>
              </a:path>
              <a:path w="1150620" h="76200">
                <a:moveTo>
                  <a:pt x="1080770" y="31749"/>
                </a:moveTo>
                <a:lnTo>
                  <a:pt x="1061720" y="31749"/>
                </a:lnTo>
                <a:lnTo>
                  <a:pt x="1061720" y="44449"/>
                </a:lnTo>
                <a:lnTo>
                  <a:pt x="1080770" y="44449"/>
                </a:lnTo>
                <a:lnTo>
                  <a:pt x="1074420" y="38099"/>
                </a:lnTo>
                <a:lnTo>
                  <a:pt x="1080770" y="31749"/>
                </a:lnTo>
                <a:close/>
              </a:path>
              <a:path w="1150620" h="76200">
                <a:moveTo>
                  <a:pt x="1144270" y="31749"/>
                </a:moveTo>
                <a:lnTo>
                  <a:pt x="1112520" y="31749"/>
                </a:lnTo>
                <a:lnTo>
                  <a:pt x="1112520" y="44449"/>
                </a:lnTo>
                <a:lnTo>
                  <a:pt x="1144270" y="44449"/>
                </a:lnTo>
                <a:lnTo>
                  <a:pt x="1150620" y="38099"/>
                </a:lnTo>
                <a:lnTo>
                  <a:pt x="1144270" y="31749"/>
                </a:lnTo>
                <a:close/>
              </a:path>
              <a:path w="1150620" h="76200">
                <a:moveTo>
                  <a:pt x="1023619" y="31749"/>
                </a:moveTo>
                <a:lnTo>
                  <a:pt x="972819" y="31749"/>
                </a:lnTo>
                <a:lnTo>
                  <a:pt x="972819" y="44449"/>
                </a:lnTo>
                <a:lnTo>
                  <a:pt x="1023619" y="44449"/>
                </a:lnTo>
                <a:lnTo>
                  <a:pt x="1023619" y="31749"/>
                </a:lnTo>
                <a:close/>
              </a:path>
              <a:path w="1150620" h="76200">
                <a:moveTo>
                  <a:pt x="934719" y="31749"/>
                </a:moveTo>
                <a:lnTo>
                  <a:pt x="883919" y="31749"/>
                </a:lnTo>
                <a:lnTo>
                  <a:pt x="883919" y="44449"/>
                </a:lnTo>
                <a:lnTo>
                  <a:pt x="934719" y="44449"/>
                </a:lnTo>
                <a:lnTo>
                  <a:pt x="934719" y="31749"/>
                </a:lnTo>
                <a:close/>
              </a:path>
              <a:path w="1150620" h="76200">
                <a:moveTo>
                  <a:pt x="845819" y="31749"/>
                </a:moveTo>
                <a:lnTo>
                  <a:pt x="795019" y="31749"/>
                </a:lnTo>
                <a:lnTo>
                  <a:pt x="795019" y="44449"/>
                </a:lnTo>
                <a:lnTo>
                  <a:pt x="845819" y="44449"/>
                </a:lnTo>
                <a:lnTo>
                  <a:pt x="845819" y="31749"/>
                </a:lnTo>
                <a:close/>
              </a:path>
              <a:path w="1150620" h="76200">
                <a:moveTo>
                  <a:pt x="756919" y="31749"/>
                </a:moveTo>
                <a:lnTo>
                  <a:pt x="706119" y="31749"/>
                </a:lnTo>
                <a:lnTo>
                  <a:pt x="706119" y="44449"/>
                </a:lnTo>
                <a:lnTo>
                  <a:pt x="756919" y="44449"/>
                </a:lnTo>
                <a:lnTo>
                  <a:pt x="756919" y="31749"/>
                </a:lnTo>
                <a:close/>
              </a:path>
              <a:path w="1150620" h="76200">
                <a:moveTo>
                  <a:pt x="668019" y="31749"/>
                </a:moveTo>
                <a:lnTo>
                  <a:pt x="617219" y="31749"/>
                </a:lnTo>
                <a:lnTo>
                  <a:pt x="617219" y="44449"/>
                </a:lnTo>
                <a:lnTo>
                  <a:pt x="668019" y="44449"/>
                </a:lnTo>
                <a:lnTo>
                  <a:pt x="668019" y="31749"/>
                </a:lnTo>
                <a:close/>
              </a:path>
              <a:path w="1150620" h="76200">
                <a:moveTo>
                  <a:pt x="579119" y="31749"/>
                </a:moveTo>
                <a:lnTo>
                  <a:pt x="528319" y="31749"/>
                </a:lnTo>
                <a:lnTo>
                  <a:pt x="528319" y="44449"/>
                </a:lnTo>
                <a:lnTo>
                  <a:pt x="579119" y="44449"/>
                </a:lnTo>
                <a:lnTo>
                  <a:pt x="579119" y="31749"/>
                </a:lnTo>
                <a:close/>
              </a:path>
              <a:path w="1150620" h="76200">
                <a:moveTo>
                  <a:pt x="490219" y="31749"/>
                </a:moveTo>
                <a:lnTo>
                  <a:pt x="439419" y="31749"/>
                </a:lnTo>
                <a:lnTo>
                  <a:pt x="439419" y="44449"/>
                </a:lnTo>
                <a:lnTo>
                  <a:pt x="490219" y="44449"/>
                </a:lnTo>
                <a:lnTo>
                  <a:pt x="490219" y="31749"/>
                </a:lnTo>
                <a:close/>
              </a:path>
              <a:path w="1150620" h="76200">
                <a:moveTo>
                  <a:pt x="401319" y="31749"/>
                </a:moveTo>
                <a:lnTo>
                  <a:pt x="350519" y="31749"/>
                </a:lnTo>
                <a:lnTo>
                  <a:pt x="350519" y="44449"/>
                </a:lnTo>
                <a:lnTo>
                  <a:pt x="401319" y="44449"/>
                </a:lnTo>
                <a:lnTo>
                  <a:pt x="401319" y="31749"/>
                </a:lnTo>
                <a:close/>
              </a:path>
              <a:path w="1150620" h="76200">
                <a:moveTo>
                  <a:pt x="312419" y="31749"/>
                </a:moveTo>
                <a:lnTo>
                  <a:pt x="261619" y="31749"/>
                </a:lnTo>
                <a:lnTo>
                  <a:pt x="261619" y="44449"/>
                </a:lnTo>
                <a:lnTo>
                  <a:pt x="312419" y="44449"/>
                </a:lnTo>
                <a:lnTo>
                  <a:pt x="312419" y="31749"/>
                </a:lnTo>
                <a:close/>
              </a:path>
              <a:path w="1150620" h="76200">
                <a:moveTo>
                  <a:pt x="223519" y="31749"/>
                </a:moveTo>
                <a:lnTo>
                  <a:pt x="172719" y="31749"/>
                </a:lnTo>
                <a:lnTo>
                  <a:pt x="172719" y="44449"/>
                </a:lnTo>
                <a:lnTo>
                  <a:pt x="223519" y="44449"/>
                </a:lnTo>
                <a:lnTo>
                  <a:pt x="223519" y="31749"/>
                </a:lnTo>
                <a:close/>
              </a:path>
              <a:path w="1150620" h="76200">
                <a:moveTo>
                  <a:pt x="134619" y="31749"/>
                </a:moveTo>
                <a:lnTo>
                  <a:pt x="83819" y="31749"/>
                </a:lnTo>
                <a:lnTo>
                  <a:pt x="83819" y="44449"/>
                </a:lnTo>
                <a:lnTo>
                  <a:pt x="134619" y="44449"/>
                </a:lnTo>
                <a:lnTo>
                  <a:pt x="134619" y="31749"/>
                </a:lnTo>
                <a:close/>
              </a:path>
              <a:path w="1150620" h="76200">
                <a:moveTo>
                  <a:pt x="38100" y="0"/>
                </a:moveTo>
                <a:lnTo>
                  <a:pt x="0" y="38099"/>
                </a:lnTo>
                <a:lnTo>
                  <a:pt x="38100" y="76199"/>
                </a:lnTo>
                <a:lnTo>
                  <a:pt x="69850" y="44449"/>
                </a:lnTo>
                <a:lnTo>
                  <a:pt x="38100" y="44449"/>
                </a:lnTo>
                <a:lnTo>
                  <a:pt x="38100" y="31749"/>
                </a:lnTo>
                <a:lnTo>
                  <a:pt x="69850" y="31749"/>
                </a:lnTo>
                <a:lnTo>
                  <a:pt x="38100" y="0"/>
                </a:lnTo>
                <a:close/>
              </a:path>
              <a:path w="1150620" h="76200">
                <a:moveTo>
                  <a:pt x="45719" y="31749"/>
                </a:moveTo>
                <a:lnTo>
                  <a:pt x="38100" y="31749"/>
                </a:lnTo>
                <a:lnTo>
                  <a:pt x="38100" y="44449"/>
                </a:lnTo>
                <a:lnTo>
                  <a:pt x="45719" y="44449"/>
                </a:lnTo>
                <a:lnTo>
                  <a:pt x="45719" y="31749"/>
                </a:lnTo>
                <a:close/>
              </a:path>
              <a:path w="1150620" h="76200">
                <a:moveTo>
                  <a:pt x="69850" y="31749"/>
                </a:moveTo>
                <a:lnTo>
                  <a:pt x="45719" y="31749"/>
                </a:lnTo>
                <a:lnTo>
                  <a:pt x="45719" y="44449"/>
                </a:lnTo>
                <a:lnTo>
                  <a:pt x="69850" y="44449"/>
                </a:lnTo>
                <a:lnTo>
                  <a:pt x="76200" y="38099"/>
                </a:lnTo>
                <a:lnTo>
                  <a:pt x="69850" y="31749"/>
                </a:lnTo>
                <a:close/>
              </a:path>
            </a:pathLst>
          </a:custGeom>
          <a:solidFill>
            <a:srgbClr val="00AEE6"/>
          </a:solidFill>
        </p:spPr>
        <p:txBody>
          <a:bodyPr wrap="square" lIns="0" tIns="0" rIns="0" bIns="0" rtlCol="0"/>
          <a:lstStyle/>
          <a:p/>
        </p:txBody>
      </p:sp>
      <p:sp>
        <p:nvSpPr>
          <p:cNvPr id="4" name="object 4"/>
          <p:cNvSpPr/>
          <p:nvPr/>
        </p:nvSpPr>
        <p:spPr>
          <a:xfrm>
            <a:off x="2124455" y="4808220"/>
            <a:ext cx="1150620" cy="76200"/>
          </a:xfrm>
          <a:custGeom>
            <a:rect l="l" t="t" r="r" b="b"/>
            <a:pathLst>
              <a:path w="1150620" h="76200">
                <a:moveTo>
                  <a:pt x="1112520" y="0"/>
                </a:moveTo>
                <a:lnTo>
                  <a:pt x="1074420" y="38099"/>
                </a:lnTo>
                <a:lnTo>
                  <a:pt x="1112520" y="76199"/>
                </a:lnTo>
                <a:lnTo>
                  <a:pt x="1144270" y="44449"/>
                </a:lnTo>
                <a:lnTo>
                  <a:pt x="1112520" y="44449"/>
                </a:lnTo>
                <a:lnTo>
                  <a:pt x="1112520" y="31749"/>
                </a:lnTo>
                <a:lnTo>
                  <a:pt x="1144270" y="31749"/>
                </a:lnTo>
                <a:lnTo>
                  <a:pt x="1112520" y="0"/>
                </a:lnTo>
                <a:close/>
              </a:path>
              <a:path w="1150620" h="76200">
                <a:moveTo>
                  <a:pt x="1080770" y="31749"/>
                </a:moveTo>
                <a:lnTo>
                  <a:pt x="1061720" y="31749"/>
                </a:lnTo>
                <a:lnTo>
                  <a:pt x="1061720" y="44449"/>
                </a:lnTo>
                <a:lnTo>
                  <a:pt x="1080770" y="44449"/>
                </a:lnTo>
                <a:lnTo>
                  <a:pt x="1074420" y="38099"/>
                </a:lnTo>
                <a:lnTo>
                  <a:pt x="1080770" y="31749"/>
                </a:lnTo>
                <a:close/>
              </a:path>
              <a:path w="1150620" h="76200">
                <a:moveTo>
                  <a:pt x="1144270" y="31749"/>
                </a:moveTo>
                <a:lnTo>
                  <a:pt x="1112520" y="31749"/>
                </a:lnTo>
                <a:lnTo>
                  <a:pt x="1112520" y="44449"/>
                </a:lnTo>
                <a:lnTo>
                  <a:pt x="1144270" y="44449"/>
                </a:lnTo>
                <a:lnTo>
                  <a:pt x="1150620" y="38099"/>
                </a:lnTo>
                <a:lnTo>
                  <a:pt x="1144270" y="31749"/>
                </a:lnTo>
                <a:close/>
              </a:path>
              <a:path w="1150620" h="76200">
                <a:moveTo>
                  <a:pt x="1023619" y="31749"/>
                </a:moveTo>
                <a:lnTo>
                  <a:pt x="972819" y="31749"/>
                </a:lnTo>
                <a:lnTo>
                  <a:pt x="972819" y="44449"/>
                </a:lnTo>
                <a:lnTo>
                  <a:pt x="1023619" y="44449"/>
                </a:lnTo>
                <a:lnTo>
                  <a:pt x="1023619" y="31749"/>
                </a:lnTo>
                <a:close/>
              </a:path>
              <a:path w="1150620" h="76200">
                <a:moveTo>
                  <a:pt x="934719" y="31749"/>
                </a:moveTo>
                <a:lnTo>
                  <a:pt x="883919" y="31749"/>
                </a:lnTo>
                <a:lnTo>
                  <a:pt x="883919" y="44449"/>
                </a:lnTo>
                <a:lnTo>
                  <a:pt x="934719" y="44449"/>
                </a:lnTo>
                <a:lnTo>
                  <a:pt x="934719" y="31749"/>
                </a:lnTo>
                <a:close/>
              </a:path>
              <a:path w="1150620" h="76200">
                <a:moveTo>
                  <a:pt x="845819" y="31749"/>
                </a:moveTo>
                <a:lnTo>
                  <a:pt x="795019" y="31749"/>
                </a:lnTo>
                <a:lnTo>
                  <a:pt x="795019" y="44449"/>
                </a:lnTo>
                <a:lnTo>
                  <a:pt x="845819" y="44449"/>
                </a:lnTo>
                <a:lnTo>
                  <a:pt x="845819" y="31749"/>
                </a:lnTo>
                <a:close/>
              </a:path>
              <a:path w="1150620" h="76200">
                <a:moveTo>
                  <a:pt x="756919" y="31749"/>
                </a:moveTo>
                <a:lnTo>
                  <a:pt x="706119" y="31749"/>
                </a:lnTo>
                <a:lnTo>
                  <a:pt x="706119" y="44449"/>
                </a:lnTo>
                <a:lnTo>
                  <a:pt x="756919" y="44449"/>
                </a:lnTo>
                <a:lnTo>
                  <a:pt x="756919" y="31749"/>
                </a:lnTo>
                <a:close/>
              </a:path>
              <a:path w="1150620" h="76200">
                <a:moveTo>
                  <a:pt x="668019" y="31749"/>
                </a:moveTo>
                <a:lnTo>
                  <a:pt x="617219" y="31749"/>
                </a:lnTo>
                <a:lnTo>
                  <a:pt x="617219" y="44449"/>
                </a:lnTo>
                <a:lnTo>
                  <a:pt x="668019" y="44449"/>
                </a:lnTo>
                <a:lnTo>
                  <a:pt x="668019" y="31749"/>
                </a:lnTo>
                <a:close/>
              </a:path>
              <a:path w="1150620" h="76200">
                <a:moveTo>
                  <a:pt x="579119" y="31749"/>
                </a:moveTo>
                <a:lnTo>
                  <a:pt x="528319" y="31749"/>
                </a:lnTo>
                <a:lnTo>
                  <a:pt x="528319" y="44449"/>
                </a:lnTo>
                <a:lnTo>
                  <a:pt x="579119" y="44449"/>
                </a:lnTo>
                <a:lnTo>
                  <a:pt x="579119" y="31749"/>
                </a:lnTo>
                <a:close/>
              </a:path>
              <a:path w="1150620" h="76200">
                <a:moveTo>
                  <a:pt x="490219" y="31749"/>
                </a:moveTo>
                <a:lnTo>
                  <a:pt x="439419" y="31749"/>
                </a:lnTo>
                <a:lnTo>
                  <a:pt x="439419" y="44449"/>
                </a:lnTo>
                <a:lnTo>
                  <a:pt x="490219" y="44449"/>
                </a:lnTo>
                <a:lnTo>
                  <a:pt x="490219" y="31749"/>
                </a:lnTo>
                <a:close/>
              </a:path>
              <a:path w="1150620" h="76200">
                <a:moveTo>
                  <a:pt x="401319" y="31749"/>
                </a:moveTo>
                <a:lnTo>
                  <a:pt x="350519" y="31749"/>
                </a:lnTo>
                <a:lnTo>
                  <a:pt x="350519" y="44449"/>
                </a:lnTo>
                <a:lnTo>
                  <a:pt x="401319" y="44449"/>
                </a:lnTo>
                <a:lnTo>
                  <a:pt x="401319" y="31749"/>
                </a:lnTo>
                <a:close/>
              </a:path>
              <a:path w="1150620" h="76200">
                <a:moveTo>
                  <a:pt x="312419" y="31749"/>
                </a:moveTo>
                <a:lnTo>
                  <a:pt x="261619" y="31749"/>
                </a:lnTo>
                <a:lnTo>
                  <a:pt x="261619" y="44449"/>
                </a:lnTo>
                <a:lnTo>
                  <a:pt x="312419" y="44449"/>
                </a:lnTo>
                <a:lnTo>
                  <a:pt x="312419" y="31749"/>
                </a:lnTo>
                <a:close/>
              </a:path>
              <a:path w="1150620" h="76200">
                <a:moveTo>
                  <a:pt x="223519" y="31749"/>
                </a:moveTo>
                <a:lnTo>
                  <a:pt x="172719" y="31749"/>
                </a:lnTo>
                <a:lnTo>
                  <a:pt x="172719" y="44449"/>
                </a:lnTo>
                <a:lnTo>
                  <a:pt x="223519" y="44449"/>
                </a:lnTo>
                <a:lnTo>
                  <a:pt x="223519" y="31749"/>
                </a:lnTo>
                <a:close/>
              </a:path>
              <a:path w="1150620" h="76200">
                <a:moveTo>
                  <a:pt x="134619" y="31749"/>
                </a:moveTo>
                <a:lnTo>
                  <a:pt x="83819" y="31749"/>
                </a:lnTo>
                <a:lnTo>
                  <a:pt x="83819" y="44449"/>
                </a:lnTo>
                <a:lnTo>
                  <a:pt x="134619" y="44449"/>
                </a:lnTo>
                <a:lnTo>
                  <a:pt x="134619" y="31749"/>
                </a:lnTo>
                <a:close/>
              </a:path>
              <a:path w="1150620" h="76200">
                <a:moveTo>
                  <a:pt x="38100" y="0"/>
                </a:moveTo>
                <a:lnTo>
                  <a:pt x="0" y="38099"/>
                </a:lnTo>
                <a:lnTo>
                  <a:pt x="38100" y="76199"/>
                </a:lnTo>
                <a:lnTo>
                  <a:pt x="69850" y="44449"/>
                </a:lnTo>
                <a:lnTo>
                  <a:pt x="38100" y="44449"/>
                </a:lnTo>
                <a:lnTo>
                  <a:pt x="38100" y="31749"/>
                </a:lnTo>
                <a:lnTo>
                  <a:pt x="69850" y="31749"/>
                </a:lnTo>
                <a:lnTo>
                  <a:pt x="38100" y="0"/>
                </a:lnTo>
                <a:close/>
              </a:path>
              <a:path w="1150620" h="76200">
                <a:moveTo>
                  <a:pt x="45719" y="31749"/>
                </a:moveTo>
                <a:lnTo>
                  <a:pt x="38100" y="31749"/>
                </a:lnTo>
                <a:lnTo>
                  <a:pt x="38100" y="44449"/>
                </a:lnTo>
                <a:lnTo>
                  <a:pt x="45719" y="44449"/>
                </a:lnTo>
                <a:lnTo>
                  <a:pt x="45719" y="31749"/>
                </a:lnTo>
                <a:close/>
              </a:path>
              <a:path w="1150620" h="76200">
                <a:moveTo>
                  <a:pt x="69850" y="31749"/>
                </a:moveTo>
                <a:lnTo>
                  <a:pt x="45719" y="31749"/>
                </a:lnTo>
                <a:lnTo>
                  <a:pt x="45719" y="44449"/>
                </a:lnTo>
                <a:lnTo>
                  <a:pt x="69850" y="44449"/>
                </a:lnTo>
                <a:lnTo>
                  <a:pt x="76200" y="38099"/>
                </a:lnTo>
                <a:lnTo>
                  <a:pt x="69850" y="31749"/>
                </a:lnTo>
                <a:close/>
              </a:path>
            </a:pathLst>
          </a:custGeom>
          <a:solidFill>
            <a:srgbClr val="8AC53E"/>
          </a:solidFill>
        </p:spPr>
        <p:txBody>
          <a:bodyPr wrap="square" lIns="0" tIns="0" rIns="0" bIns="0" rtlCol="0"/>
          <a:lstStyle/>
          <a:p/>
        </p:txBody>
      </p:sp>
      <p:sp>
        <p:nvSpPr>
          <p:cNvPr id="5" name="object 5"/>
          <p:cNvSpPr/>
          <p:nvPr/>
        </p:nvSpPr>
        <p:spPr>
          <a:xfrm>
            <a:off x="2124455" y="4440935"/>
            <a:ext cx="1150620" cy="76200"/>
          </a:xfrm>
          <a:custGeom>
            <a:rect l="l" t="t" r="r" b="b"/>
            <a:pathLst>
              <a:path w="1150620" h="76200">
                <a:moveTo>
                  <a:pt x="1112520" y="0"/>
                </a:moveTo>
                <a:lnTo>
                  <a:pt x="1074420" y="38100"/>
                </a:lnTo>
                <a:lnTo>
                  <a:pt x="1112520" y="76200"/>
                </a:lnTo>
                <a:lnTo>
                  <a:pt x="1144270" y="44450"/>
                </a:lnTo>
                <a:lnTo>
                  <a:pt x="1112520" y="44450"/>
                </a:lnTo>
                <a:lnTo>
                  <a:pt x="1112520" y="31750"/>
                </a:lnTo>
                <a:lnTo>
                  <a:pt x="1144270" y="31750"/>
                </a:lnTo>
                <a:lnTo>
                  <a:pt x="1112520" y="0"/>
                </a:lnTo>
                <a:close/>
              </a:path>
              <a:path w="1150620" h="76200">
                <a:moveTo>
                  <a:pt x="1080770" y="31750"/>
                </a:moveTo>
                <a:lnTo>
                  <a:pt x="1061720" y="31750"/>
                </a:lnTo>
                <a:lnTo>
                  <a:pt x="1061720" y="44450"/>
                </a:lnTo>
                <a:lnTo>
                  <a:pt x="1080770" y="44450"/>
                </a:lnTo>
                <a:lnTo>
                  <a:pt x="1074420" y="38100"/>
                </a:lnTo>
                <a:lnTo>
                  <a:pt x="1080770" y="31750"/>
                </a:lnTo>
                <a:close/>
              </a:path>
              <a:path w="1150620" h="76200">
                <a:moveTo>
                  <a:pt x="1144270" y="31750"/>
                </a:moveTo>
                <a:lnTo>
                  <a:pt x="1112520" y="31750"/>
                </a:lnTo>
                <a:lnTo>
                  <a:pt x="1112520" y="44450"/>
                </a:lnTo>
                <a:lnTo>
                  <a:pt x="1144270" y="44450"/>
                </a:lnTo>
                <a:lnTo>
                  <a:pt x="1150620" y="38100"/>
                </a:lnTo>
                <a:lnTo>
                  <a:pt x="1144270" y="31750"/>
                </a:lnTo>
                <a:close/>
              </a:path>
              <a:path w="1150620" h="76200">
                <a:moveTo>
                  <a:pt x="1023619" y="31750"/>
                </a:moveTo>
                <a:lnTo>
                  <a:pt x="972819" y="31750"/>
                </a:lnTo>
                <a:lnTo>
                  <a:pt x="972819" y="44450"/>
                </a:lnTo>
                <a:lnTo>
                  <a:pt x="1023619" y="44450"/>
                </a:lnTo>
                <a:lnTo>
                  <a:pt x="1023619" y="31750"/>
                </a:lnTo>
                <a:close/>
              </a:path>
              <a:path w="1150620" h="76200">
                <a:moveTo>
                  <a:pt x="934719" y="31750"/>
                </a:moveTo>
                <a:lnTo>
                  <a:pt x="883919" y="31750"/>
                </a:lnTo>
                <a:lnTo>
                  <a:pt x="883919" y="44450"/>
                </a:lnTo>
                <a:lnTo>
                  <a:pt x="934719" y="44450"/>
                </a:lnTo>
                <a:lnTo>
                  <a:pt x="934719" y="31750"/>
                </a:lnTo>
                <a:close/>
              </a:path>
              <a:path w="1150620" h="76200">
                <a:moveTo>
                  <a:pt x="845819" y="31750"/>
                </a:moveTo>
                <a:lnTo>
                  <a:pt x="795019" y="31750"/>
                </a:lnTo>
                <a:lnTo>
                  <a:pt x="795019" y="44450"/>
                </a:lnTo>
                <a:lnTo>
                  <a:pt x="845819" y="44450"/>
                </a:lnTo>
                <a:lnTo>
                  <a:pt x="845819" y="31750"/>
                </a:lnTo>
                <a:close/>
              </a:path>
              <a:path w="1150620" h="76200">
                <a:moveTo>
                  <a:pt x="756919" y="31750"/>
                </a:moveTo>
                <a:lnTo>
                  <a:pt x="706119" y="31750"/>
                </a:lnTo>
                <a:lnTo>
                  <a:pt x="706119" y="44450"/>
                </a:lnTo>
                <a:lnTo>
                  <a:pt x="756919" y="44450"/>
                </a:lnTo>
                <a:lnTo>
                  <a:pt x="756919" y="31750"/>
                </a:lnTo>
                <a:close/>
              </a:path>
              <a:path w="1150620" h="76200">
                <a:moveTo>
                  <a:pt x="668019" y="31750"/>
                </a:moveTo>
                <a:lnTo>
                  <a:pt x="617219" y="31750"/>
                </a:lnTo>
                <a:lnTo>
                  <a:pt x="617219" y="44450"/>
                </a:lnTo>
                <a:lnTo>
                  <a:pt x="668019" y="44450"/>
                </a:lnTo>
                <a:lnTo>
                  <a:pt x="668019" y="31750"/>
                </a:lnTo>
                <a:close/>
              </a:path>
              <a:path w="1150620" h="76200">
                <a:moveTo>
                  <a:pt x="579119" y="31750"/>
                </a:moveTo>
                <a:lnTo>
                  <a:pt x="528319" y="31750"/>
                </a:lnTo>
                <a:lnTo>
                  <a:pt x="528319" y="44450"/>
                </a:lnTo>
                <a:lnTo>
                  <a:pt x="579119" y="44450"/>
                </a:lnTo>
                <a:lnTo>
                  <a:pt x="579119" y="31750"/>
                </a:lnTo>
                <a:close/>
              </a:path>
              <a:path w="1150620" h="76200">
                <a:moveTo>
                  <a:pt x="490219" y="31750"/>
                </a:moveTo>
                <a:lnTo>
                  <a:pt x="439419" y="31750"/>
                </a:lnTo>
                <a:lnTo>
                  <a:pt x="439419" y="44450"/>
                </a:lnTo>
                <a:lnTo>
                  <a:pt x="490219" y="44450"/>
                </a:lnTo>
                <a:lnTo>
                  <a:pt x="490219" y="31750"/>
                </a:lnTo>
                <a:close/>
              </a:path>
              <a:path w="1150620" h="76200">
                <a:moveTo>
                  <a:pt x="401319" y="31750"/>
                </a:moveTo>
                <a:lnTo>
                  <a:pt x="350519" y="31750"/>
                </a:lnTo>
                <a:lnTo>
                  <a:pt x="350519" y="44450"/>
                </a:lnTo>
                <a:lnTo>
                  <a:pt x="401319" y="44450"/>
                </a:lnTo>
                <a:lnTo>
                  <a:pt x="401319" y="31750"/>
                </a:lnTo>
                <a:close/>
              </a:path>
              <a:path w="1150620" h="76200">
                <a:moveTo>
                  <a:pt x="312419" y="31750"/>
                </a:moveTo>
                <a:lnTo>
                  <a:pt x="261619" y="31750"/>
                </a:lnTo>
                <a:lnTo>
                  <a:pt x="261619" y="44450"/>
                </a:lnTo>
                <a:lnTo>
                  <a:pt x="312419" y="44450"/>
                </a:lnTo>
                <a:lnTo>
                  <a:pt x="312419" y="31750"/>
                </a:lnTo>
                <a:close/>
              </a:path>
              <a:path w="1150620" h="76200">
                <a:moveTo>
                  <a:pt x="223519" y="31750"/>
                </a:moveTo>
                <a:lnTo>
                  <a:pt x="172719" y="31750"/>
                </a:lnTo>
                <a:lnTo>
                  <a:pt x="172719" y="44450"/>
                </a:lnTo>
                <a:lnTo>
                  <a:pt x="223519" y="44450"/>
                </a:lnTo>
                <a:lnTo>
                  <a:pt x="223519" y="31750"/>
                </a:lnTo>
                <a:close/>
              </a:path>
              <a:path w="1150620" h="76200">
                <a:moveTo>
                  <a:pt x="134619" y="31750"/>
                </a:moveTo>
                <a:lnTo>
                  <a:pt x="83819" y="31750"/>
                </a:lnTo>
                <a:lnTo>
                  <a:pt x="83819" y="44450"/>
                </a:lnTo>
                <a:lnTo>
                  <a:pt x="134619" y="44450"/>
                </a:lnTo>
                <a:lnTo>
                  <a:pt x="134619" y="31750"/>
                </a:lnTo>
                <a:close/>
              </a:path>
              <a:path w="1150620" h="76200">
                <a:moveTo>
                  <a:pt x="38100" y="0"/>
                </a:moveTo>
                <a:lnTo>
                  <a:pt x="0" y="38100"/>
                </a:lnTo>
                <a:lnTo>
                  <a:pt x="38100" y="76200"/>
                </a:lnTo>
                <a:lnTo>
                  <a:pt x="69850" y="44450"/>
                </a:lnTo>
                <a:lnTo>
                  <a:pt x="38100" y="44450"/>
                </a:lnTo>
                <a:lnTo>
                  <a:pt x="38100" y="31750"/>
                </a:lnTo>
                <a:lnTo>
                  <a:pt x="69850" y="31750"/>
                </a:lnTo>
                <a:lnTo>
                  <a:pt x="38100" y="0"/>
                </a:lnTo>
                <a:close/>
              </a:path>
              <a:path w="1150620" h="76200">
                <a:moveTo>
                  <a:pt x="45719" y="31750"/>
                </a:moveTo>
                <a:lnTo>
                  <a:pt x="38100" y="31750"/>
                </a:lnTo>
                <a:lnTo>
                  <a:pt x="38100" y="44450"/>
                </a:lnTo>
                <a:lnTo>
                  <a:pt x="45719" y="44450"/>
                </a:lnTo>
                <a:lnTo>
                  <a:pt x="45719" y="31750"/>
                </a:lnTo>
                <a:close/>
              </a:path>
              <a:path w="1150620" h="76200">
                <a:moveTo>
                  <a:pt x="69850" y="31750"/>
                </a:moveTo>
                <a:lnTo>
                  <a:pt x="45719" y="31750"/>
                </a:lnTo>
                <a:lnTo>
                  <a:pt x="45719" y="44450"/>
                </a:lnTo>
                <a:lnTo>
                  <a:pt x="69850" y="44450"/>
                </a:lnTo>
                <a:lnTo>
                  <a:pt x="76200" y="38100"/>
                </a:lnTo>
                <a:lnTo>
                  <a:pt x="69850" y="31750"/>
                </a:lnTo>
                <a:close/>
              </a:path>
            </a:pathLst>
          </a:custGeom>
          <a:solidFill>
            <a:srgbClr val="F59B9B"/>
          </a:solidFill>
        </p:spPr>
        <p:txBody>
          <a:bodyPr wrap="square" lIns="0" tIns="0" rIns="0" bIns="0" rtlCol="0"/>
          <a:lstStyle/>
          <a:p/>
        </p:txBody>
      </p:sp>
      <p:sp>
        <p:nvSpPr>
          <p:cNvPr id="6" name="object 6"/>
          <p:cNvSpPr/>
          <p:nvPr/>
        </p:nvSpPr>
        <p:spPr>
          <a:xfrm>
            <a:off x="2124455" y="4035552"/>
            <a:ext cx="1150620" cy="76200"/>
          </a:xfrm>
          <a:custGeom>
            <a:rect l="l" t="t" r="r" b="b"/>
            <a:pathLst>
              <a:path w="1150620" h="76200">
                <a:moveTo>
                  <a:pt x="1112520" y="0"/>
                </a:moveTo>
                <a:lnTo>
                  <a:pt x="1074420" y="38100"/>
                </a:lnTo>
                <a:lnTo>
                  <a:pt x="1112520" y="76200"/>
                </a:lnTo>
                <a:lnTo>
                  <a:pt x="1144270" y="44450"/>
                </a:lnTo>
                <a:lnTo>
                  <a:pt x="1112520" y="44450"/>
                </a:lnTo>
                <a:lnTo>
                  <a:pt x="1112520" y="31750"/>
                </a:lnTo>
                <a:lnTo>
                  <a:pt x="1144270" y="31750"/>
                </a:lnTo>
                <a:lnTo>
                  <a:pt x="1112520" y="0"/>
                </a:lnTo>
                <a:close/>
              </a:path>
              <a:path w="1150620" h="76200">
                <a:moveTo>
                  <a:pt x="1080770" y="31750"/>
                </a:moveTo>
                <a:lnTo>
                  <a:pt x="1061720" y="31750"/>
                </a:lnTo>
                <a:lnTo>
                  <a:pt x="1061720" y="44450"/>
                </a:lnTo>
                <a:lnTo>
                  <a:pt x="1080770" y="44450"/>
                </a:lnTo>
                <a:lnTo>
                  <a:pt x="1074420" y="38100"/>
                </a:lnTo>
                <a:lnTo>
                  <a:pt x="1080770" y="31750"/>
                </a:lnTo>
                <a:close/>
              </a:path>
              <a:path w="1150620" h="76200">
                <a:moveTo>
                  <a:pt x="1144270" y="31750"/>
                </a:moveTo>
                <a:lnTo>
                  <a:pt x="1112520" y="31750"/>
                </a:lnTo>
                <a:lnTo>
                  <a:pt x="1112520" y="44450"/>
                </a:lnTo>
                <a:lnTo>
                  <a:pt x="1144270" y="44450"/>
                </a:lnTo>
                <a:lnTo>
                  <a:pt x="1150620" y="38100"/>
                </a:lnTo>
                <a:lnTo>
                  <a:pt x="1144270" y="31750"/>
                </a:lnTo>
                <a:close/>
              </a:path>
              <a:path w="1150620" h="76200">
                <a:moveTo>
                  <a:pt x="1023619" y="31750"/>
                </a:moveTo>
                <a:lnTo>
                  <a:pt x="972819" y="31750"/>
                </a:lnTo>
                <a:lnTo>
                  <a:pt x="972819" y="44450"/>
                </a:lnTo>
                <a:lnTo>
                  <a:pt x="1023619" y="44450"/>
                </a:lnTo>
                <a:lnTo>
                  <a:pt x="1023619" y="31750"/>
                </a:lnTo>
                <a:close/>
              </a:path>
              <a:path w="1150620" h="76200">
                <a:moveTo>
                  <a:pt x="934719" y="31750"/>
                </a:moveTo>
                <a:lnTo>
                  <a:pt x="883919" y="31750"/>
                </a:lnTo>
                <a:lnTo>
                  <a:pt x="883919" y="44450"/>
                </a:lnTo>
                <a:lnTo>
                  <a:pt x="934719" y="44450"/>
                </a:lnTo>
                <a:lnTo>
                  <a:pt x="934719" y="31750"/>
                </a:lnTo>
                <a:close/>
              </a:path>
              <a:path w="1150620" h="76200">
                <a:moveTo>
                  <a:pt x="845819" y="31750"/>
                </a:moveTo>
                <a:lnTo>
                  <a:pt x="795019" y="31750"/>
                </a:lnTo>
                <a:lnTo>
                  <a:pt x="795019" y="44450"/>
                </a:lnTo>
                <a:lnTo>
                  <a:pt x="845819" y="44450"/>
                </a:lnTo>
                <a:lnTo>
                  <a:pt x="845819" y="31750"/>
                </a:lnTo>
                <a:close/>
              </a:path>
              <a:path w="1150620" h="76200">
                <a:moveTo>
                  <a:pt x="756919" y="31750"/>
                </a:moveTo>
                <a:lnTo>
                  <a:pt x="706119" y="31750"/>
                </a:lnTo>
                <a:lnTo>
                  <a:pt x="706119" y="44450"/>
                </a:lnTo>
                <a:lnTo>
                  <a:pt x="756919" y="44450"/>
                </a:lnTo>
                <a:lnTo>
                  <a:pt x="756919" y="31750"/>
                </a:lnTo>
                <a:close/>
              </a:path>
              <a:path w="1150620" h="76200">
                <a:moveTo>
                  <a:pt x="668019" y="31750"/>
                </a:moveTo>
                <a:lnTo>
                  <a:pt x="617219" y="31750"/>
                </a:lnTo>
                <a:lnTo>
                  <a:pt x="617219" y="44450"/>
                </a:lnTo>
                <a:lnTo>
                  <a:pt x="668019" y="44450"/>
                </a:lnTo>
                <a:lnTo>
                  <a:pt x="668019" y="31750"/>
                </a:lnTo>
                <a:close/>
              </a:path>
              <a:path w="1150620" h="76200">
                <a:moveTo>
                  <a:pt x="579119" y="31750"/>
                </a:moveTo>
                <a:lnTo>
                  <a:pt x="528319" y="31750"/>
                </a:lnTo>
                <a:lnTo>
                  <a:pt x="528319" y="44450"/>
                </a:lnTo>
                <a:lnTo>
                  <a:pt x="579119" y="44450"/>
                </a:lnTo>
                <a:lnTo>
                  <a:pt x="579119" y="31750"/>
                </a:lnTo>
                <a:close/>
              </a:path>
              <a:path w="1150620" h="76200">
                <a:moveTo>
                  <a:pt x="490219" y="31750"/>
                </a:moveTo>
                <a:lnTo>
                  <a:pt x="439419" y="31750"/>
                </a:lnTo>
                <a:lnTo>
                  <a:pt x="439419" y="44450"/>
                </a:lnTo>
                <a:lnTo>
                  <a:pt x="490219" y="44450"/>
                </a:lnTo>
                <a:lnTo>
                  <a:pt x="490219" y="31750"/>
                </a:lnTo>
                <a:close/>
              </a:path>
              <a:path w="1150620" h="76200">
                <a:moveTo>
                  <a:pt x="401319" y="31750"/>
                </a:moveTo>
                <a:lnTo>
                  <a:pt x="350519" y="31750"/>
                </a:lnTo>
                <a:lnTo>
                  <a:pt x="350519" y="44450"/>
                </a:lnTo>
                <a:lnTo>
                  <a:pt x="401319" y="44450"/>
                </a:lnTo>
                <a:lnTo>
                  <a:pt x="401319" y="31750"/>
                </a:lnTo>
                <a:close/>
              </a:path>
              <a:path w="1150620" h="76200">
                <a:moveTo>
                  <a:pt x="312419" y="31750"/>
                </a:moveTo>
                <a:lnTo>
                  <a:pt x="261619" y="31750"/>
                </a:lnTo>
                <a:lnTo>
                  <a:pt x="261619" y="44450"/>
                </a:lnTo>
                <a:lnTo>
                  <a:pt x="312419" y="44450"/>
                </a:lnTo>
                <a:lnTo>
                  <a:pt x="312419" y="31750"/>
                </a:lnTo>
                <a:close/>
              </a:path>
              <a:path w="1150620" h="76200">
                <a:moveTo>
                  <a:pt x="223519" y="31750"/>
                </a:moveTo>
                <a:lnTo>
                  <a:pt x="172719" y="31750"/>
                </a:lnTo>
                <a:lnTo>
                  <a:pt x="172719" y="44450"/>
                </a:lnTo>
                <a:lnTo>
                  <a:pt x="223519" y="44450"/>
                </a:lnTo>
                <a:lnTo>
                  <a:pt x="223519" y="31750"/>
                </a:lnTo>
                <a:close/>
              </a:path>
              <a:path w="1150620" h="76200">
                <a:moveTo>
                  <a:pt x="134619" y="31750"/>
                </a:moveTo>
                <a:lnTo>
                  <a:pt x="83819" y="31750"/>
                </a:lnTo>
                <a:lnTo>
                  <a:pt x="83819" y="44450"/>
                </a:lnTo>
                <a:lnTo>
                  <a:pt x="134619" y="44450"/>
                </a:lnTo>
                <a:lnTo>
                  <a:pt x="134619" y="31750"/>
                </a:lnTo>
                <a:close/>
              </a:path>
              <a:path w="1150620" h="76200">
                <a:moveTo>
                  <a:pt x="38100" y="0"/>
                </a:moveTo>
                <a:lnTo>
                  <a:pt x="0" y="38100"/>
                </a:lnTo>
                <a:lnTo>
                  <a:pt x="38100" y="76200"/>
                </a:lnTo>
                <a:lnTo>
                  <a:pt x="69850" y="44450"/>
                </a:lnTo>
                <a:lnTo>
                  <a:pt x="38100" y="44450"/>
                </a:lnTo>
                <a:lnTo>
                  <a:pt x="38100" y="31750"/>
                </a:lnTo>
                <a:lnTo>
                  <a:pt x="69850" y="31750"/>
                </a:lnTo>
                <a:lnTo>
                  <a:pt x="38100" y="0"/>
                </a:lnTo>
                <a:close/>
              </a:path>
              <a:path w="1150620" h="76200">
                <a:moveTo>
                  <a:pt x="45719" y="31750"/>
                </a:moveTo>
                <a:lnTo>
                  <a:pt x="38100" y="31750"/>
                </a:lnTo>
                <a:lnTo>
                  <a:pt x="38100" y="44450"/>
                </a:lnTo>
                <a:lnTo>
                  <a:pt x="45719" y="44450"/>
                </a:lnTo>
                <a:lnTo>
                  <a:pt x="45719" y="31750"/>
                </a:lnTo>
                <a:close/>
              </a:path>
              <a:path w="1150620" h="76200">
                <a:moveTo>
                  <a:pt x="69850" y="31750"/>
                </a:moveTo>
                <a:lnTo>
                  <a:pt x="45719" y="31750"/>
                </a:lnTo>
                <a:lnTo>
                  <a:pt x="45719" y="44450"/>
                </a:lnTo>
                <a:lnTo>
                  <a:pt x="69850" y="44450"/>
                </a:lnTo>
                <a:lnTo>
                  <a:pt x="76200" y="38100"/>
                </a:lnTo>
                <a:lnTo>
                  <a:pt x="69850" y="31750"/>
                </a:lnTo>
                <a:close/>
              </a:path>
            </a:pathLst>
          </a:custGeom>
          <a:solidFill>
            <a:srgbClr val="FFCF00"/>
          </a:solidFill>
        </p:spPr>
        <p:txBody>
          <a:bodyPr wrap="square" lIns="0" tIns="0" rIns="0" bIns="0" rtlCol="0"/>
          <a:lstStyle/>
          <a:p/>
        </p:txBody>
      </p:sp>
      <p:sp>
        <p:nvSpPr>
          <p:cNvPr id="7" name="object 7"/>
          <p:cNvSpPr/>
          <p:nvPr/>
        </p:nvSpPr>
        <p:spPr>
          <a:xfrm>
            <a:off x="2124455" y="3197351"/>
            <a:ext cx="1150620" cy="76200"/>
          </a:xfrm>
          <a:custGeom>
            <a:rect l="l" t="t" r="r" b="b"/>
            <a:pathLst>
              <a:path w="1150620" h="76200">
                <a:moveTo>
                  <a:pt x="1112520" y="0"/>
                </a:moveTo>
                <a:lnTo>
                  <a:pt x="1074420" y="38100"/>
                </a:lnTo>
                <a:lnTo>
                  <a:pt x="1112520" y="76200"/>
                </a:lnTo>
                <a:lnTo>
                  <a:pt x="1144270" y="44450"/>
                </a:lnTo>
                <a:lnTo>
                  <a:pt x="1112520" y="44450"/>
                </a:lnTo>
                <a:lnTo>
                  <a:pt x="1112520" y="31750"/>
                </a:lnTo>
                <a:lnTo>
                  <a:pt x="1144270" y="31750"/>
                </a:lnTo>
                <a:lnTo>
                  <a:pt x="1112520" y="0"/>
                </a:lnTo>
                <a:close/>
              </a:path>
              <a:path w="1150620" h="76200">
                <a:moveTo>
                  <a:pt x="1080770" y="31750"/>
                </a:moveTo>
                <a:lnTo>
                  <a:pt x="1061720" y="31750"/>
                </a:lnTo>
                <a:lnTo>
                  <a:pt x="1061720" y="44450"/>
                </a:lnTo>
                <a:lnTo>
                  <a:pt x="1080770" y="44450"/>
                </a:lnTo>
                <a:lnTo>
                  <a:pt x="1074420" y="38100"/>
                </a:lnTo>
                <a:lnTo>
                  <a:pt x="1080770" y="31750"/>
                </a:lnTo>
                <a:close/>
              </a:path>
              <a:path w="1150620" h="76200">
                <a:moveTo>
                  <a:pt x="1144270" y="31750"/>
                </a:moveTo>
                <a:lnTo>
                  <a:pt x="1112520" y="31750"/>
                </a:lnTo>
                <a:lnTo>
                  <a:pt x="1112520" y="44450"/>
                </a:lnTo>
                <a:lnTo>
                  <a:pt x="1144270" y="44450"/>
                </a:lnTo>
                <a:lnTo>
                  <a:pt x="1150620" y="38100"/>
                </a:lnTo>
                <a:lnTo>
                  <a:pt x="1144270" y="31750"/>
                </a:lnTo>
                <a:close/>
              </a:path>
              <a:path w="1150620" h="76200">
                <a:moveTo>
                  <a:pt x="1023619" y="31750"/>
                </a:moveTo>
                <a:lnTo>
                  <a:pt x="972819" y="31750"/>
                </a:lnTo>
                <a:lnTo>
                  <a:pt x="972819" y="44450"/>
                </a:lnTo>
                <a:lnTo>
                  <a:pt x="1023619" y="44450"/>
                </a:lnTo>
                <a:lnTo>
                  <a:pt x="1023619" y="31750"/>
                </a:lnTo>
                <a:close/>
              </a:path>
              <a:path w="1150620" h="76200">
                <a:moveTo>
                  <a:pt x="934719" y="31750"/>
                </a:moveTo>
                <a:lnTo>
                  <a:pt x="883919" y="31750"/>
                </a:lnTo>
                <a:lnTo>
                  <a:pt x="883919" y="44450"/>
                </a:lnTo>
                <a:lnTo>
                  <a:pt x="934719" y="44450"/>
                </a:lnTo>
                <a:lnTo>
                  <a:pt x="934719" y="31750"/>
                </a:lnTo>
                <a:close/>
              </a:path>
              <a:path w="1150620" h="76200">
                <a:moveTo>
                  <a:pt x="845819" y="31750"/>
                </a:moveTo>
                <a:lnTo>
                  <a:pt x="795019" y="31750"/>
                </a:lnTo>
                <a:lnTo>
                  <a:pt x="795019" y="44450"/>
                </a:lnTo>
                <a:lnTo>
                  <a:pt x="845819" y="44450"/>
                </a:lnTo>
                <a:lnTo>
                  <a:pt x="845819" y="31750"/>
                </a:lnTo>
                <a:close/>
              </a:path>
              <a:path w="1150620" h="76200">
                <a:moveTo>
                  <a:pt x="756919" y="31750"/>
                </a:moveTo>
                <a:lnTo>
                  <a:pt x="706119" y="31750"/>
                </a:lnTo>
                <a:lnTo>
                  <a:pt x="706119" y="44450"/>
                </a:lnTo>
                <a:lnTo>
                  <a:pt x="756919" y="44450"/>
                </a:lnTo>
                <a:lnTo>
                  <a:pt x="756919" y="31750"/>
                </a:lnTo>
                <a:close/>
              </a:path>
              <a:path w="1150620" h="76200">
                <a:moveTo>
                  <a:pt x="668019" y="31750"/>
                </a:moveTo>
                <a:lnTo>
                  <a:pt x="617219" y="31750"/>
                </a:lnTo>
                <a:lnTo>
                  <a:pt x="617219" y="44450"/>
                </a:lnTo>
                <a:lnTo>
                  <a:pt x="668019" y="44450"/>
                </a:lnTo>
                <a:lnTo>
                  <a:pt x="668019" y="31750"/>
                </a:lnTo>
                <a:close/>
              </a:path>
              <a:path w="1150620" h="76200">
                <a:moveTo>
                  <a:pt x="579119" y="31750"/>
                </a:moveTo>
                <a:lnTo>
                  <a:pt x="528319" y="31750"/>
                </a:lnTo>
                <a:lnTo>
                  <a:pt x="528319" y="44450"/>
                </a:lnTo>
                <a:lnTo>
                  <a:pt x="579119" y="44450"/>
                </a:lnTo>
                <a:lnTo>
                  <a:pt x="579119" y="31750"/>
                </a:lnTo>
                <a:close/>
              </a:path>
              <a:path w="1150620" h="76200">
                <a:moveTo>
                  <a:pt x="490219" y="31750"/>
                </a:moveTo>
                <a:lnTo>
                  <a:pt x="439419" y="31750"/>
                </a:lnTo>
                <a:lnTo>
                  <a:pt x="439419" y="44450"/>
                </a:lnTo>
                <a:lnTo>
                  <a:pt x="490219" y="44450"/>
                </a:lnTo>
                <a:lnTo>
                  <a:pt x="490219" y="31750"/>
                </a:lnTo>
                <a:close/>
              </a:path>
              <a:path w="1150620" h="76200">
                <a:moveTo>
                  <a:pt x="401319" y="31750"/>
                </a:moveTo>
                <a:lnTo>
                  <a:pt x="350519" y="31750"/>
                </a:lnTo>
                <a:lnTo>
                  <a:pt x="350519" y="44450"/>
                </a:lnTo>
                <a:lnTo>
                  <a:pt x="401319" y="44450"/>
                </a:lnTo>
                <a:lnTo>
                  <a:pt x="401319" y="31750"/>
                </a:lnTo>
                <a:close/>
              </a:path>
              <a:path w="1150620" h="76200">
                <a:moveTo>
                  <a:pt x="312419" y="31750"/>
                </a:moveTo>
                <a:lnTo>
                  <a:pt x="261619" y="31750"/>
                </a:lnTo>
                <a:lnTo>
                  <a:pt x="261619" y="44450"/>
                </a:lnTo>
                <a:lnTo>
                  <a:pt x="312419" y="44450"/>
                </a:lnTo>
                <a:lnTo>
                  <a:pt x="312419" y="31750"/>
                </a:lnTo>
                <a:close/>
              </a:path>
              <a:path w="1150620" h="76200">
                <a:moveTo>
                  <a:pt x="223519" y="31750"/>
                </a:moveTo>
                <a:lnTo>
                  <a:pt x="172719" y="31750"/>
                </a:lnTo>
                <a:lnTo>
                  <a:pt x="172719" y="44450"/>
                </a:lnTo>
                <a:lnTo>
                  <a:pt x="223519" y="44450"/>
                </a:lnTo>
                <a:lnTo>
                  <a:pt x="223519" y="31750"/>
                </a:lnTo>
                <a:close/>
              </a:path>
              <a:path w="1150620" h="76200">
                <a:moveTo>
                  <a:pt x="134619" y="31750"/>
                </a:moveTo>
                <a:lnTo>
                  <a:pt x="83819" y="31750"/>
                </a:lnTo>
                <a:lnTo>
                  <a:pt x="83819" y="44450"/>
                </a:lnTo>
                <a:lnTo>
                  <a:pt x="134619" y="44450"/>
                </a:lnTo>
                <a:lnTo>
                  <a:pt x="134619" y="31750"/>
                </a:lnTo>
                <a:close/>
              </a:path>
              <a:path w="1150620" h="76200">
                <a:moveTo>
                  <a:pt x="38100" y="0"/>
                </a:moveTo>
                <a:lnTo>
                  <a:pt x="0" y="38100"/>
                </a:lnTo>
                <a:lnTo>
                  <a:pt x="38100" y="76200"/>
                </a:lnTo>
                <a:lnTo>
                  <a:pt x="69850" y="44450"/>
                </a:lnTo>
                <a:lnTo>
                  <a:pt x="38100" y="44450"/>
                </a:lnTo>
                <a:lnTo>
                  <a:pt x="38100" y="31750"/>
                </a:lnTo>
                <a:lnTo>
                  <a:pt x="69850" y="31750"/>
                </a:lnTo>
                <a:lnTo>
                  <a:pt x="38100" y="0"/>
                </a:lnTo>
                <a:close/>
              </a:path>
              <a:path w="1150620" h="76200">
                <a:moveTo>
                  <a:pt x="45719" y="31750"/>
                </a:moveTo>
                <a:lnTo>
                  <a:pt x="38100" y="31750"/>
                </a:lnTo>
                <a:lnTo>
                  <a:pt x="38100" y="44450"/>
                </a:lnTo>
                <a:lnTo>
                  <a:pt x="45719" y="44450"/>
                </a:lnTo>
                <a:lnTo>
                  <a:pt x="45719" y="31750"/>
                </a:lnTo>
                <a:close/>
              </a:path>
              <a:path w="1150620" h="76200">
                <a:moveTo>
                  <a:pt x="69850" y="31750"/>
                </a:moveTo>
                <a:lnTo>
                  <a:pt x="45719" y="31750"/>
                </a:lnTo>
                <a:lnTo>
                  <a:pt x="45719" y="44450"/>
                </a:lnTo>
                <a:lnTo>
                  <a:pt x="69850" y="44450"/>
                </a:lnTo>
                <a:lnTo>
                  <a:pt x="76200" y="38100"/>
                </a:lnTo>
                <a:lnTo>
                  <a:pt x="69850" y="31750"/>
                </a:lnTo>
                <a:close/>
              </a:path>
            </a:pathLst>
          </a:custGeom>
          <a:solidFill>
            <a:srgbClr val="B1D234"/>
          </a:solidFill>
        </p:spPr>
        <p:txBody>
          <a:bodyPr wrap="square" lIns="0" tIns="0" rIns="0" bIns="0" rtlCol="0"/>
          <a:lstStyle/>
          <a:p/>
        </p:txBody>
      </p:sp>
      <p:sp>
        <p:nvSpPr>
          <p:cNvPr id="8" name="object 8"/>
          <p:cNvSpPr/>
          <p:nvPr/>
        </p:nvSpPr>
        <p:spPr>
          <a:xfrm>
            <a:off x="2124455" y="3622547"/>
            <a:ext cx="1150620" cy="76200"/>
          </a:xfrm>
          <a:custGeom>
            <a:rect l="l" t="t" r="r" b="b"/>
            <a:pathLst>
              <a:path w="1150620" h="76200">
                <a:moveTo>
                  <a:pt x="1112520" y="0"/>
                </a:moveTo>
                <a:lnTo>
                  <a:pt x="1074420" y="38100"/>
                </a:lnTo>
                <a:lnTo>
                  <a:pt x="1112520" y="76200"/>
                </a:lnTo>
                <a:lnTo>
                  <a:pt x="1144270" y="44450"/>
                </a:lnTo>
                <a:lnTo>
                  <a:pt x="1112520" y="44450"/>
                </a:lnTo>
                <a:lnTo>
                  <a:pt x="1112520" y="31750"/>
                </a:lnTo>
                <a:lnTo>
                  <a:pt x="1144270" y="31750"/>
                </a:lnTo>
                <a:lnTo>
                  <a:pt x="1112520" y="0"/>
                </a:lnTo>
                <a:close/>
              </a:path>
              <a:path w="1150620" h="76200">
                <a:moveTo>
                  <a:pt x="1080770" y="31750"/>
                </a:moveTo>
                <a:lnTo>
                  <a:pt x="1061720" y="31750"/>
                </a:lnTo>
                <a:lnTo>
                  <a:pt x="1061720" y="44450"/>
                </a:lnTo>
                <a:lnTo>
                  <a:pt x="1080770" y="44450"/>
                </a:lnTo>
                <a:lnTo>
                  <a:pt x="1074420" y="38100"/>
                </a:lnTo>
                <a:lnTo>
                  <a:pt x="1080770" y="31750"/>
                </a:lnTo>
                <a:close/>
              </a:path>
              <a:path w="1150620" h="76200">
                <a:moveTo>
                  <a:pt x="1144270" y="31750"/>
                </a:moveTo>
                <a:lnTo>
                  <a:pt x="1112520" y="31750"/>
                </a:lnTo>
                <a:lnTo>
                  <a:pt x="1112520" y="44450"/>
                </a:lnTo>
                <a:lnTo>
                  <a:pt x="1144270" y="44450"/>
                </a:lnTo>
                <a:lnTo>
                  <a:pt x="1150620" y="38100"/>
                </a:lnTo>
                <a:lnTo>
                  <a:pt x="1144270" y="31750"/>
                </a:lnTo>
                <a:close/>
              </a:path>
              <a:path w="1150620" h="76200">
                <a:moveTo>
                  <a:pt x="1023619" y="31750"/>
                </a:moveTo>
                <a:lnTo>
                  <a:pt x="972819" y="31750"/>
                </a:lnTo>
                <a:lnTo>
                  <a:pt x="972819" y="44450"/>
                </a:lnTo>
                <a:lnTo>
                  <a:pt x="1023619" y="44450"/>
                </a:lnTo>
                <a:lnTo>
                  <a:pt x="1023619" y="31750"/>
                </a:lnTo>
                <a:close/>
              </a:path>
              <a:path w="1150620" h="76200">
                <a:moveTo>
                  <a:pt x="934719" y="31750"/>
                </a:moveTo>
                <a:lnTo>
                  <a:pt x="883919" y="31750"/>
                </a:lnTo>
                <a:lnTo>
                  <a:pt x="883919" y="44450"/>
                </a:lnTo>
                <a:lnTo>
                  <a:pt x="934719" y="44450"/>
                </a:lnTo>
                <a:lnTo>
                  <a:pt x="934719" y="31750"/>
                </a:lnTo>
                <a:close/>
              </a:path>
              <a:path w="1150620" h="76200">
                <a:moveTo>
                  <a:pt x="845819" y="31750"/>
                </a:moveTo>
                <a:lnTo>
                  <a:pt x="795019" y="31750"/>
                </a:lnTo>
                <a:lnTo>
                  <a:pt x="795019" y="44450"/>
                </a:lnTo>
                <a:lnTo>
                  <a:pt x="845819" y="44450"/>
                </a:lnTo>
                <a:lnTo>
                  <a:pt x="845819" y="31750"/>
                </a:lnTo>
                <a:close/>
              </a:path>
              <a:path w="1150620" h="76200">
                <a:moveTo>
                  <a:pt x="756919" y="31750"/>
                </a:moveTo>
                <a:lnTo>
                  <a:pt x="706119" y="31750"/>
                </a:lnTo>
                <a:lnTo>
                  <a:pt x="706119" y="44450"/>
                </a:lnTo>
                <a:lnTo>
                  <a:pt x="756919" y="44450"/>
                </a:lnTo>
                <a:lnTo>
                  <a:pt x="756919" y="31750"/>
                </a:lnTo>
                <a:close/>
              </a:path>
              <a:path w="1150620" h="76200">
                <a:moveTo>
                  <a:pt x="668019" y="31750"/>
                </a:moveTo>
                <a:lnTo>
                  <a:pt x="617219" y="31750"/>
                </a:lnTo>
                <a:lnTo>
                  <a:pt x="617219" y="44450"/>
                </a:lnTo>
                <a:lnTo>
                  <a:pt x="668019" y="44450"/>
                </a:lnTo>
                <a:lnTo>
                  <a:pt x="668019" y="31750"/>
                </a:lnTo>
                <a:close/>
              </a:path>
              <a:path w="1150620" h="76200">
                <a:moveTo>
                  <a:pt x="579119" y="31750"/>
                </a:moveTo>
                <a:lnTo>
                  <a:pt x="528319" y="31750"/>
                </a:lnTo>
                <a:lnTo>
                  <a:pt x="528319" y="44450"/>
                </a:lnTo>
                <a:lnTo>
                  <a:pt x="579119" y="44450"/>
                </a:lnTo>
                <a:lnTo>
                  <a:pt x="579119" y="31750"/>
                </a:lnTo>
                <a:close/>
              </a:path>
              <a:path w="1150620" h="76200">
                <a:moveTo>
                  <a:pt x="490219" y="31750"/>
                </a:moveTo>
                <a:lnTo>
                  <a:pt x="439419" y="31750"/>
                </a:lnTo>
                <a:lnTo>
                  <a:pt x="439419" y="44450"/>
                </a:lnTo>
                <a:lnTo>
                  <a:pt x="490219" y="44450"/>
                </a:lnTo>
                <a:lnTo>
                  <a:pt x="490219" y="31750"/>
                </a:lnTo>
                <a:close/>
              </a:path>
              <a:path w="1150620" h="76200">
                <a:moveTo>
                  <a:pt x="401319" y="31750"/>
                </a:moveTo>
                <a:lnTo>
                  <a:pt x="350519" y="31750"/>
                </a:lnTo>
                <a:lnTo>
                  <a:pt x="350519" y="44450"/>
                </a:lnTo>
                <a:lnTo>
                  <a:pt x="401319" y="44450"/>
                </a:lnTo>
                <a:lnTo>
                  <a:pt x="401319" y="31750"/>
                </a:lnTo>
                <a:close/>
              </a:path>
              <a:path w="1150620" h="76200">
                <a:moveTo>
                  <a:pt x="312419" y="31750"/>
                </a:moveTo>
                <a:lnTo>
                  <a:pt x="261619" y="31750"/>
                </a:lnTo>
                <a:lnTo>
                  <a:pt x="261619" y="44450"/>
                </a:lnTo>
                <a:lnTo>
                  <a:pt x="312419" y="44450"/>
                </a:lnTo>
                <a:lnTo>
                  <a:pt x="312419" y="31750"/>
                </a:lnTo>
                <a:close/>
              </a:path>
              <a:path w="1150620" h="76200">
                <a:moveTo>
                  <a:pt x="223519" y="31750"/>
                </a:moveTo>
                <a:lnTo>
                  <a:pt x="172719" y="31750"/>
                </a:lnTo>
                <a:lnTo>
                  <a:pt x="172719" y="44450"/>
                </a:lnTo>
                <a:lnTo>
                  <a:pt x="223519" y="44450"/>
                </a:lnTo>
                <a:lnTo>
                  <a:pt x="223519" y="31750"/>
                </a:lnTo>
                <a:close/>
              </a:path>
              <a:path w="1150620" h="76200">
                <a:moveTo>
                  <a:pt x="134619" y="31750"/>
                </a:moveTo>
                <a:lnTo>
                  <a:pt x="83819" y="31750"/>
                </a:lnTo>
                <a:lnTo>
                  <a:pt x="83819" y="44450"/>
                </a:lnTo>
                <a:lnTo>
                  <a:pt x="134619" y="44450"/>
                </a:lnTo>
                <a:lnTo>
                  <a:pt x="134619" y="31750"/>
                </a:lnTo>
                <a:close/>
              </a:path>
              <a:path w="1150620" h="76200">
                <a:moveTo>
                  <a:pt x="38100" y="0"/>
                </a:moveTo>
                <a:lnTo>
                  <a:pt x="0" y="38100"/>
                </a:lnTo>
                <a:lnTo>
                  <a:pt x="38100" y="76200"/>
                </a:lnTo>
                <a:lnTo>
                  <a:pt x="69850" y="44450"/>
                </a:lnTo>
                <a:lnTo>
                  <a:pt x="38100" y="44450"/>
                </a:lnTo>
                <a:lnTo>
                  <a:pt x="38100" y="31750"/>
                </a:lnTo>
                <a:lnTo>
                  <a:pt x="69850" y="31750"/>
                </a:lnTo>
                <a:lnTo>
                  <a:pt x="38100" y="0"/>
                </a:lnTo>
                <a:close/>
              </a:path>
              <a:path w="1150620" h="76200">
                <a:moveTo>
                  <a:pt x="45719" y="31750"/>
                </a:moveTo>
                <a:lnTo>
                  <a:pt x="38100" y="31750"/>
                </a:lnTo>
                <a:lnTo>
                  <a:pt x="38100" y="44450"/>
                </a:lnTo>
                <a:lnTo>
                  <a:pt x="45719" y="44450"/>
                </a:lnTo>
                <a:lnTo>
                  <a:pt x="45719" y="31750"/>
                </a:lnTo>
                <a:close/>
              </a:path>
              <a:path w="1150620" h="76200">
                <a:moveTo>
                  <a:pt x="69850" y="31750"/>
                </a:moveTo>
                <a:lnTo>
                  <a:pt x="45719" y="31750"/>
                </a:lnTo>
                <a:lnTo>
                  <a:pt x="45719" y="44450"/>
                </a:lnTo>
                <a:lnTo>
                  <a:pt x="69850" y="44450"/>
                </a:lnTo>
                <a:lnTo>
                  <a:pt x="76200" y="38100"/>
                </a:lnTo>
                <a:lnTo>
                  <a:pt x="69850" y="31750"/>
                </a:lnTo>
                <a:close/>
              </a:path>
            </a:pathLst>
          </a:custGeom>
          <a:solidFill>
            <a:srgbClr val="1EC7F3"/>
          </a:solidFill>
        </p:spPr>
        <p:txBody>
          <a:bodyPr wrap="square" lIns="0" tIns="0" rIns="0" bIns="0" rtlCol="0"/>
          <a:lstStyle/>
          <a:p/>
        </p:txBody>
      </p:sp>
      <p:sp>
        <p:nvSpPr>
          <p:cNvPr id="9" name="object 9"/>
          <p:cNvSpPr txBox="1">
            <a:spLocks noGrp="1"/>
          </p:cNvSpPr>
          <p:nvPr>
            <p:ph type="title"/>
          </p:nvPr>
        </p:nvSpPr>
        <p:spPr>
          <a:xfrm>
            <a:off x="526795" y="408559"/>
            <a:ext cx="5969000" cy="574040"/>
          </a:xfrm>
          <a:prstGeom prst="rect">
            <a:avLst/>
          </a:prstGeom>
        </p:spPr>
        <p:txBody>
          <a:bodyPr vert="horz" wrap="square" lIns="0" tIns="12700" rIns="0" bIns="0" rtlCol="0">
            <a:spAutoFit/>
          </a:bodyPr>
          <a:lstStyle/>
          <a:p>
            <a:pPr marL="12700">
              <a:lnSpc>
                <a:spcPct val="100000"/>
              </a:lnSpc>
              <a:spcBef>
                <a:spcPts val="100"/>
              </a:spcBef>
            </a:pPr>
            <a:r>
              <a:rPr/>
              <a:t>大湾区优势文化产业门类聚集</a:t>
            </a:r>
          </a:p>
        </p:txBody>
      </p:sp>
      <p:sp>
        <p:nvSpPr>
          <p:cNvPr id="10" name="object 10"/>
          <p:cNvSpPr/>
          <p:nvPr/>
        </p:nvSpPr>
        <p:spPr>
          <a:xfrm>
            <a:off x="1175003" y="5411723"/>
            <a:ext cx="1766570" cy="611505"/>
          </a:xfrm>
          <a:custGeom>
            <a:rect l="l" t="t" r="r" b="b"/>
            <a:pathLst>
              <a:path w="1766570" h="611504">
                <a:moveTo>
                  <a:pt x="883158" y="0"/>
                </a:moveTo>
                <a:lnTo>
                  <a:pt x="0" y="305562"/>
                </a:lnTo>
                <a:lnTo>
                  <a:pt x="883158" y="611123"/>
                </a:lnTo>
                <a:lnTo>
                  <a:pt x="1766315" y="305562"/>
                </a:lnTo>
                <a:lnTo>
                  <a:pt x="883158" y="0"/>
                </a:lnTo>
                <a:close/>
              </a:path>
            </a:pathLst>
          </a:custGeom>
          <a:solidFill>
            <a:srgbClr val="F38285"/>
          </a:solidFill>
        </p:spPr>
        <p:txBody>
          <a:bodyPr wrap="square" lIns="0" tIns="0" rIns="0" bIns="0" rtlCol="0"/>
          <a:lstStyle/>
          <a:p/>
        </p:txBody>
      </p:sp>
      <p:sp>
        <p:nvSpPr>
          <p:cNvPr id="11" name="object 11"/>
          <p:cNvSpPr txBox="1"/>
          <p:nvPr/>
        </p:nvSpPr>
        <p:spPr>
          <a:xfrm>
            <a:off x="1740154" y="5516676"/>
            <a:ext cx="635000" cy="391160"/>
          </a:xfrm>
          <a:prstGeom prst="rect">
            <a:avLst/>
          </a:prstGeom>
        </p:spPr>
        <p:txBody>
          <a:bodyPr vert="horz" wrap="square" lIns="0" tIns="12700" rIns="0" bIns="0" rtlCol="0">
            <a:spAutoFit/>
          </a:bodyPr>
          <a:lstStyle/>
          <a:p>
            <a:pPr marL="12700" marR="5080">
              <a:lnSpc>
                <a:spcPct val="100000"/>
              </a:lnSpc>
              <a:spcBef>
                <a:spcPts val="100"/>
              </a:spcBef>
            </a:pPr>
            <a:r>
              <a:rPr sz="1200" b="1">
                <a:solidFill>
                  <a:srgbClr val="FFFFFF"/>
                </a:solidFill>
                <a:latin typeface="微软雅黑"/>
                <a:cs typeface="微软雅黑"/>
              </a:rPr>
              <a:t>数字音乐 数字电影</a:t>
            </a:r>
            <a:endParaRPr sz="1200">
              <a:latin typeface="微软雅黑"/>
              <a:cs typeface="微软雅黑"/>
            </a:endParaRPr>
          </a:p>
        </p:txBody>
      </p:sp>
      <p:sp>
        <p:nvSpPr>
          <p:cNvPr id="12" name="object 12"/>
          <p:cNvSpPr/>
          <p:nvPr/>
        </p:nvSpPr>
        <p:spPr>
          <a:xfrm>
            <a:off x="1175003" y="5006340"/>
            <a:ext cx="1766570" cy="498475"/>
          </a:xfrm>
          <a:custGeom>
            <a:rect l="l" t="t" r="r" b="b"/>
            <a:pathLst>
              <a:path w="1766570" h="498475">
                <a:moveTo>
                  <a:pt x="883158" y="0"/>
                </a:moveTo>
                <a:lnTo>
                  <a:pt x="0" y="249174"/>
                </a:lnTo>
                <a:lnTo>
                  <a:pt x="883158" y="498348"/>
                </a:lnTo>
                <a:lnTo>
                  <a:pt x="1766315" y="249174"/>
                </a:lnTo>
                <a:lnTo>
                  <a:pt x="883158" y="0"/>
                </a:lnTo>
                <a:close/>
              </a:path>
            </a:pathLst>
          </a:custGeom>
          <a:solidFill>
            <a:srgbClr val="00AEE6"/>
          </a:solidFill>
        </p:spPr>
        <p:txBody>
          <a:bodyPr wrap="square" lIns="0" tIns="0" rIns="0" bIns="0" rtlCol="0"/>
          <a:lstStyle/>
          <a:p/>
        </p:txBody>
      </p:sp>
      <p:sp>
        <p:nvSpPr>
          <p:cNvPr id="13" name="object 13"/>
          <p:cNvSpPr txBox="1"/>
          <p:nvPr/>
        </p:nvSpPr>
        <p:spPr>
          <a:xfrm>
            <a:off x="1740154" y="5146294"/>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电影票房</a:t>
            </a:r>
            <a:endParaRPr sz="1200">
              <a:latin typeface="微软雅黑"/>
              <a:cs typeface="微软雅黑"/>
            </a:endParaRPr>
          </a:p>
        </p:txBody>
      </p:sp>
      <p:sp>
        <p:nvSpPr>
          <p:cNvPr id="14" name="object 14"/>
          <p:cNvSpPr/>
          <p:nvPr/>
        </p:nvSpPr>
        <p:spPr>
          <a:xfrm>
            <a:off x="1175003" y="4594859"/>
            <a:ext cx="1766570" cy="497205"/>
          </a:xfrm>
          <a:custGeom>
            <a:rect l="l" t="t" r="r" b="b"/>
            <a:pathLst>
              <a:path w="1766570" h="497204">
                <a:moveTo>
                  <a:pt x="883158" y="0"/>
                </a:moveTo>
                <a:lnTo>
                  <a:pt x="0" y="248412"/>
                </a:lnTo>
                <a:lnTo>
                  <a:pt x="883158" y="496823"/>
                </a:lnTo>
                <a:lnTo>
                  <a:pt x="1766315" y="248412"/>
                </a:lnTo>
                <a:lnTo>
                  <a:pt x="883158" y="0"/>
                </a:lnTo>
                <a:close/>
              </a:path>
            </a:pathLst>
          </a:custGeom>
          <a:solidFill>
            <a:srgbClr val="8AC53E"/>
          </a:solidFill>
        </p:spPr>
        <p:txBody>
          <a:bodyPr wrap="square" lIns="0" tIns="0" rIns="0" bIns="0" rtlCol="0"/>
          <a:lstStyle/>
          <a:p/>
        </p:txBody>
      </p:sp>
      <p:sp>
        <p:nvSpPr>
          <p:cNvPr id="15" name="object 15"/>
          <p:cNvSpPr/>
          <p:nvPr/>
        </p:nvSpPr>
        <p:spPr>
          <a:xfrm>
            <a:off x="1175003" y="4224528"/>
            <a:ext cx="1766570" cy="497205"/>
          </a:xfrm>
          <a:custGeom>
            <a:rect l="l" t="t" r="r" b="b"/>
            <a:pathLst>
              <a:path w="1766570" h="497204">
                <a:moveTo>
                  <a:pt x="883158" y="0"/>
                </a:moveTo>
                <a:lnTo>
                  <a:pt x="0" y="248412"/>
                </a:lnTo>
                <a:lnTo>
                  <a:pt x="883158" y="496824"/>
                </a:lnTo>
                <a:lnTo>
                  <a:pt x="1766315" y="248412"/>
                </a:lnTo>
                <a:lnTo>
                  <a:pt x="883158" y="0"/>
                </a:lnTo>
                <a:close/>
              </a:path>
            </a:pathLst>
          </a:custGeom>
          <a:solidFill>
            <a:srgbClr val="F59B9B"/>
          </a:solidFill>
        </p:spPr>
        <p:txBody>
          <a:bodyPr wrap="square" lIns="0" tIns="0" rIns="0" bIns="0" rtlCol="0"/>
          <a:lstStyle/>
          <a:p/>
        </p:txBody>
      </p:sp>
      <p:sp>
        <p:nvSpPr>
          <p:cNvPr id="16" name="object 16"/>
          <p:cNvSpPr txBox="1"/>
          <p:nvPr/>
        </p:nvSpPr>
        <p:spPr>
          <a:xfrm>
            <a:off x="1816354" y="4363592"/>
            <a:ext cx="482600" cy="579120"/>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电竞业</a:t>
            </a:r>
            <a:endParaRPr sz="1200">
              <a:latin typeface="微软雅黑"/>
              <a:cs typeface="微软雅黑"/>
            </a:endParaRPr>
          </a:p>
          <a:p>
            <a:pPr>
              <a:lnSpc>
                <a:spcPct val="100000"/>
              </a:lnSpc>
            </a:pPr>
            <a:endParaRPr sz="800">
              <a:latin typeface="微软雅黑"/>
              <a:cs typeface="微软雅黑"/>
            </a:endParaRPr>
          </a:p>
          <a:p>
            <a:pPr marL="12700">
              <a:lnSpc>
                <a:spcPct val="100000"/>
              </a:lnSpc>
            </a:pPr>
            <a:r>
              <a:rPr sz="1200" b="1">
                <a:solidFill>
                  <a:srgbClr val="FFFFFF"/>
                </a:solidFill>
                <a:latin typeface="微软雅黑"/>
                <a:cs typeface="微软雅黑"/>
              </a:rPr>
              <a:t>动漫业</a:t>
            </a:r>
            <a:endParaRPr sz="1200">
              <a:latin typeface="微软雅黑"/>
              <a:cs typeface="微软雅黑"/>
            </a:endParaRPr>
          </a:p>
        </p:txBody>
      </p:sp>
      <p:sp>
        <p:nvSpPr>
          <p:cNvPr id="17" name="object 17"/>
          <p:cNvSpPr/>
          <p:nvPr/>
        </p:nvSpPr>
        <p:spPr>
          <a:xfrm>
            <a:off x="1175003" y="3819144"/>
            <a:ext cx="1766570" cy="498475"/>
          </a:xfrm>
          <a:custGeom>
            <a:rect l="l" t="t" r="r" b="b"/>
            <a:pathLst>
              <a:path w="1766570" h="498475">
                <a:moveTo>
                  <a:pt x="883158" y="0"/>
                </a:moveTo>
                <a:lnTo>
                  <a:pt x="0" y="249173"/>
                </a:lnTo>
                <a:lnTo>
                  <a:pt x="883158" y="498347"/>
                </a:lnTo>
                <a:lnTo>
                  <a:pt x="1766315" y="249173"/>
                </a:lnTo>
                <a:lnTo>
                  <a:pt x="883158" y="0"/>
                </a:lnTo>
                <a:close/>
              </a:path>
            </a:pathLst>
          </a:custGeom>
          <a:solidFill>
            <a:srgbClr val="FFCF00"/>
          </a:solidFill>
        </p:spPr>
        <p:txBody>
          <a:bodyPr wrap="square" lIns="0" tIns="0" rIns="0" bIns="0" rtlCol="0"/>
          <a:lstStyle/>
          <a:p/>
        </p:txBody>
      </p:sp>
      <p:sp>
        <p:nvSpPr>
          <p:cNvPr id="18" name="object 18"/>
          <p:cNvSpPr txBox="1"/>
          <p:nvPr/>
        </p:nvSpPr>
        <p:spPr>
          <a:xfrm>
            <a:off x="1740154" y="3958590"/>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数字出版</a:t>
            </a:r>
            <a:endParaRPr sz="1200">
              <a:latin typeface="微软雅黑"/>
              <a:cs typeface="微软雅黑"/>
            </a:endParaRPr>
          </a:p>
        </p:txBody>
      </p:sp>
      <p:sp>
        <p:nvSpPr>
          <p:cNvPr id="19" name="object 19"/>
          <p:cNvSpPr/>
          <p:nvPr/>
        </p:nvSpPr>
        <p:spPr>
          <a:xfrm>
            <a:off x="1175003" y="3406140"/>
            <a:ext cx="1766570" cy="498475"/>
          </a:xfrm>
          <a:custGeom>
            <a:rect l="l" t="t" r="r" b="b"/>
            <a:pathLst>
              <a:path w="1766570" h="498475">
                <a:moveTo>
                  <a:pt x="883158" y="0"/>
                </a:moveTo>
                <a:lnTo>
                  <a:pt x="0" y="249174"/>
                </a:lnTo>
                <a:lnTo>
                  <a:pt x="883158" y="498348"/>
                </a:lnTo>
                <a:lnTo>
                  <a:pt x="1766315" y="249174"/>
                </a:lnTo>
                <a:lnTo>
                  <a:pt x="883158" y="0"/>
                </a:lnTo>
                <a:close/>
              </a:path>
            </a:pathLst>
          </a:custGeom>
          <a:solidFill>
            <a:srgbClr val="1EC7F3"/>
          </a:solidFill>
        </p:spPr>
        <p:txBody>
          <a:bodyPr wrap="square" lIns="0" tIns="0" rIns="0" bIns="0" rtlCol="0"/>
          <a:lstStyle/>
          <a:p/>
        </p:txBody>
      </p:sp>
      <p:sp>
        <p:nvSpPr>
          <p:cNvPr id="20" name="object 20"/>
          <p:cNvSpPr txBox="1"/>
          <p:nvPr/>
        </p:nvSpPr>
        <p:spPr>
          <a:xfrm>
            <a:off x="1816354" y="3546475"/>
            <a:ext cx="4826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游戏业</a:t>
            </a:r>
            <a:endParaRPr sz="1200">
              <a:latin typeface="微软雅黑"/>
              <a:cs typeface="微软雅黑"/>
            </a:endParaRPr>
          </a:p>
        </p:txBody>
      </p:sp>
      <p:sp>
        <p:nvSpPr>
          <p:cNvPr id="21" name="object 21"/>
          <p:cNvSpPr/>
          <p:nvPr/>
        </p:nvSpPr>
        <p:spPr>
          <a:xfrm>
            <a:off x="1175003" y="2987039"/>
            <a:ext cx="1766570" cy="498475"/>
          </a:xfrm>
          <a:custGeom>
            <a:rect l="l" t="t" r="r" b="b"/>
            <a:pathLst>
              <a:path w="1766570" h="498475">
                <a:moveTo>
                  <a:pt x="883158" y="0"/>
                </a:moveTo>
                <a:lnTo>
                  <a:pt x="0" y="249174"/>
                </a:lnTo>
                <a:lnTo>
                  <a:pt x="883158" y="498348"/>
                </a:lnTo>
                <a:lnTo>
                  <a:pt x="1766315" y="249174"/>
                </a:lnTo>
                <a:lnTo>
                  <a:pt x="883158" y="0"/>
                </a:lnTo>
                <a:close/>
              </a:path>
            </a:pathLst>
          </a:custGeom>
          <a:solidFill>
            <a:srgbClr val="B1D234"/>
          </a:solidFill>
        </p:spPr>
        <p:txBody>
          <a:bodyPr wrap="square" lIns="0" tIns="0" rIns="0" bIns="0" rtlCol="0"/>
          <a:lstStyle/>
          <a:p/>
        </p:txBody>
      </p:sp>
      <p:sp>
        <p:nvSpPr>
          <p:cNvPr id="22" name="object 22"/>
          <p:cNvSpPr txBox="1"/>
          <p:nvPr/>
        </p:nvSpPr>
        <p:spPr>
          <a:xfrm>
            <a:off x="1740154" y="3126994"/>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数字创意</a:t>
            </a:r>
            <a:endParaRPr sz="1200">
              <a:latin typeface="微软雅黑"/>
              <a:cs typeface="微软雅黑"/>
            </a:endParaRPr>
          </a:p>
        </p:txBody>
      </p:sp>
      <p:sp>
        <p:nvSpPr>
          <p:cNvPr id="23" name="object 23"/>
          <p:cNvSpPr txBox="1"/>
          <p:nvPr/>
        </p:nvSpPr>
        <p:spPr>
          <a:xfrm>
            <a:off x="3236976" y="3534155"/>
            <a:ext cx="3011805" cy="259079"/>
          </a:xfrm>
          <a:prstGeom prst="rect">
            <a:avLst/>
          </a:prstGeom>
          <a:ln w="12700">
            <a:solidFill>
              <a:srgbClr val="1EC7F3"/>
            </a:solidFill>
          </a:ln>
        </p:spPr>
        <p:txBody>
          <a:bodyPr vert="horz" wrap="square" lIns="0" tIns="33020" rIns="0" bIns="0" rtlCol="0">
            <a:spAutoFit/>
          </a:bodyPr>
          <a:lstStyle/>
          <a:p>
            <a:pPr marL="718820">
              <a:lnSpc>
                <a:spcPct val="100000"/>
              </a:lnSpc>
              <a:spcBef>
                <a:spcPts val="260"/>
              </a:spcBef>
            </a:pPr>
            <a:r>
              <a:rPr sz="1000" spc="-5">
                <a:solidFill>
                  <a:srgbClr val="585858"/>
                </a:solidFill>
                <a:latin typeface="微软雅黑"/>
                <a:cs typeface="微软雅黑"/>
              </a:rPr>
              <a:t>收入</a:t>
            </a:r>
            <a:r>
              <a:rPr sz="1200" b="1" spc="-15">
                <a:solidFill>
                  <a:srgbClr val="1EC7F3"/>
                </a:solidFill>
                <a:latin typeface="Arial"/>
                <a:cs typeface="Arial"/>
              </a:rPr>
              <a:t>2115</a:t>
            </a:r>
            <a:r>
              <a:rPr sz="1200" b="1">
                <a:solidFill>
                  <a:srgbClr val="1EC7F3"/>
                </a:solidFill>
                <a:latin typeface="微软雅黑"/>
                <a:cs typeface="微软雅黑"/>
              </a:rPr>
              <a:t>亿元</a:t>
            </a:r>
            <a:r>
              <a:rPr sz="1000" spc="-5">
                <a:solidFill>
                  <a:srgbClr val="585858"/>
                </a:solidFill>
                <a:latin typeface="微软雅黑"/>
                <a:cs typeface="微软雅黑"/>
              </a:rPr>
              <a:t>，占全国</a:t>
            </a:r>
            <a:r>
              <a:rPr sz="1000" spc="-10">
                <a:solidFill>
                  <a:srgbClr val="585858"/>
                </a:solidFill>
                <a:latin typeface="Arial"/>
                <a:cs typeface="Arial"/>
              </a:rPr>
              <a:t>4/5</a:t>
            </a:r>
            <a:endParaRPr sz="1000">
              <a:latin typeface="Arial"/>
              <a:cs typeface="Arial"/>
            </a:endParaRPr>
          </a:p>
        </p:txBody>
      </p:sp>
      <p:sp>
        <p:nvSpPr>
          <p:cNvPr id="24" name="object 24"/>
          <p:cNvSpPr txBox="1"/>
          <p:nvPr/>
        </p:nvSpPr>
        <p:spPr>
          <a:xfrm>
            <a:off x="3236976" y="3110483"/>
            <a:ext cx="3011805" cy="259079"/>
          </a:xfrm>
          <a:prstGeom prst="rect">
            <a:avLst/>
          </a:prstGeom>
          <a:ln w="12700">
            <a:solidFill>
              <a:srgbClr val="B1D234"/>
            </a:solidFill>
          </a:ln>
        </p:spPr>
        <p:txBody>
          <a:bodyPr vert="horz" wrap="square" lIns="0" tIns="32384" rIns="0" bIns="0" rtlCol="0">
            <a:spAutoFit/>
          </a:bodyPr>
          <a:lstStyle/>
          <a:p>
            <a:pPr marL="563245">
              <a:lnSpc>
                <a:spcPct val="100000"/>
              </a:lnSpc>
              <a:spcBef>
                <a:spcPts val="254"/>
              </a:spcBef>
            </a:pPr>
            <a:r>
              <a:rPr sz="1000" spc="-5">
                <a:solidFill>
                  <a:srgbClr val="585858"/>
                </a:solidFill>
                <a:latin typeface="微软雅黑"/>
                <a:cs typeface="微软雅黑"/>
              </a:rPr>
              <a:t>相关发明专利</a:t>
            </a:r>
            <a:r>
              <a:rPr sz="1200" b="1" spc="-5">
                <a:solidFill>
                  <a:srgbClr val="B1D234"/>
                </a:solidFill>
                <a:latin typeface="Arial"/>
                <a:cs typeface="Arial"/>
              </a:rPr>
              <a:t>6521</a:t>
            </a:r>
            <a:r>
              <a:rPr sz="1200" b="1">
                <a:solidFill>
                  <a:srgbClr val="B1D234"/>
                </a:solidFill>
                <a:latin typeface="微软雅黑"/>
                <a:cs typeface="微软雅黑"/>
              </a:rPr>
              <a:t>件</a:t>
            </a:r>
            <a:r>
              <a:rPr sz="1000" spc="-5">
                <a:solidFill>
                  <a:srgbClr val="585858"/>
                </a:solidFill>
                <a:latin typeface="微软雅黑"/>
                <a:cs typeface="微软雅黑"/>
              </a:rPr>
              <a:t>，全国第一</a:t>
            </a:r>
            <a:endParaRPr sz="1000">
              <a:latin typeface="微软雅黑"/>
              <a:cs typeface="微软雅黑"/>
            </a:endParaRPr>
          </a:p>
        </p:txBody>
      </p:sp>
      <p:sp>
        <p:nvSpPr>
          <p:cNvPr id="25" name="object 25"/>
          <p:cNvSpPr txBox="1"/>
          <p:nvPr/>
        </p:nvSpPr>
        <p:spPr>
          <a:xfrm>
            <a:off x="3236976" y="3947159"/>
            <a:ext cx="3011805" cy="259079"/>
          </a:xfrm>
          <a:prstGeom prst="rect">
            <a:avLst/>
          </a:prstGeom>
          <a:ln w="12700">
            <a:solidFill>
              <a:srgbClr val="FFCF00"/>
            </a:solidFill>
          </a:ln>
        </p:spPr>
        <p:txBody>
          <a:bodyPr vert="horz" wrap="square" lIns="0" tIns="33655" rIns="0" bIns="0" rtlCol="0">
            <a:spAutoFit/>
          </a:bodyPr>
          <a:lstStyle/>
          <a:p>
            <a:pPr marL="676275">
              <a:lnSpc>
                <a:spcPct val="100000"/>
              </a:lnSpc>
              <a:spcBef>
                <a:spcPts val="265"/>
              </a:spcBef>
            </a:pPr>
            <a:r>
              <a:rPr sz="1000" spc="-5">
                <a:solidFill>
                  <a:srgbClr val="585858"/>
                </a:solidFill>
                <a:latin typeface="微软雅黑"/>
                <a:cs typeface="微软雅黑"/>
              </a:rPr>
              <a:t>产值超</a:t>
            </a:r>
            <a:r>
              <a:rPr sz="1200" b="1" spc="-5">
                <a:solidFill>
                  <a:srgbClr val="FFCF00"/>
                </a:solidFill>
                <a:latin typeface="Arial"/>
                <a:cs typeface="Arial"/>
              </a:rPr>
              <a:t>2100</a:t>
            </a:r>
            <a:r>
              <a:rPr sz="1200" b="1">
                <a:solidFill>
                  <a:srgbClr val="FFCF00"/>
                </a:solidFill>
                <a:latin typeface="微软雅黑"/>
                <a:cs typeface="微软雅黑"/>
              </a:rPr>
              <a:t>亿元</a:t>
            </a:r>
            <a:r>
              <a:rPr sz="1000" spc="-5">
                <a:solidFill>
                  <a:srgbClr val="585858"/>
                </a:solidFill>
                <a:latin typeface="微软雅黑"/>
                <a:cs typeface="微软雅黑"/>
              </a:rPr>
              <a:t>，全国第一</a:t>
            </a:r>
            <a:endParaRPr sz="1000">
              <a:latin typeface="微软雅黑"/>
              <a:cs typeface="微软雅黑"/>
            </a:endParaRPr>
          </a:p>
        </p:txBody>
      </p:sp>
      <p:sp>
        <p:nvSpPr>
          <p:cNvPr id="26" name="object 26"/>
          <p:cNvSpPr txBox="1"/>
          <p:nvPr/>
        </p:nvSpPr>
        <p:spPr>
          <a:xfrm>
            <a:off x="3236976" y="4721352"/>
            <a:ext cx="3011805" cy="259079"/>
          </a:xfrm>
          <a:prstGeom prst="rect">
            <a:avLst/>
          </a:prstGeom>
          <a:ln w="12700">
            <a:solidFill>
              <a:srgbClr val="8AC53E"/>
            </a:solidFill>
          </a:ln>
        </p:spPr>
        <p:txBody>
          <a:bodyPr vert="horz" wrap="square" lIns="0" tIns="33019" rIns="0" bIns="0" rtlCol="0">
            <a:spAutoFit/>
          </a:bodyPr>
          <a:lstStyle/>
          <a:p>
            <a:pPr marL="694690">
              <a:lnSpc>
                <a:spcPct val="100000"/>
              </a:lnSpc>
              <a:spcBef>
                <a:spcPts val="259"/>
              </a:spcBef>
            </a:pPr>
            <a:r>
              <a:rPr sz="1000" spc="-5">
                <a:solidFill>
                  <a:srgbClr val="585858"/>
                </a:solidFill>
                <a:latin typeface="微软雅黑"/>
                <a:cs typeface="微软雅黑"/>
              </a:rPr>
              <a:t>产值超</a:t>
            </a:r>
            <a:r>
              <a:rPr sz="1200" b="1" spc="-5">
                <a:solidFill>
                  <a:srgbClr val="8AC53E"/>
                </a:solidFill>
                <a:latin typeface="Arial"/>
                <a:cs typeface="Arial"/>
              </a:rPr>
              <a:t>600</a:t>
            </a:r>
            <a:r>
              <a:rPr sz="1200" b="1">
                <a:solidFill>
                  <a:srgbClr val="8AC53E"/>
                </a:solidFill>
                <a:latin typeface="微软雅黑"/>
                <a:cs typeface="微软雅黑"/>
              </a:rPr>
              <a:t>亿元</a:t>
            </a:r>
            <a:r>
              <a:rPr sz="1000" spc="-5">
                <a:solidFill>
                  <a:srgbClr val="585858"/>
                </a:solidFill>
                <a:latin typeface="微软雅黑"/>
                <a:cs typeface="微软雅黑"/>
              </a:rPr>
              <a:t>，占全国</a:t>
            </a:r>
            <a:r>
              <a:rPr sz="1000" spc="-10">
                <a:solidFill>
                  <a:srgbClr val="585858"/>
                </a:solidFill>
                <a:latin typeface="Arial"/>
                <a:cs typeface="Arial"/>
              </a:rPr>
              <a:t>1/3</a:t>
            </a:r>
            <a:endParaRPr sz="1000">
              <a:latin typeface="Arial"/>
              <a:cs typeface="Arial"/>
            </a:endParaRPr>
          </a:p>
        </p:txBody>
      </p:sp>
      <p:sp>
        <p:nvSpPr>
          <p:cNvPr id="27" name="object 27"/>
          <p:cNvSpPr txBox="1"/>
          <p:nvPr/>
        </p:nvSpPr>
        <p:spPr>
          <a:xfrm>
            <a:off x="3236976" y="4352544"/>
            <a:ext cx="3011805" cy="259079"/>
          </a:xfrm>
          <a:prstGeom prst="rect">
            <a:avLst/>
          </a:prstGeom>
          <a:ln w="12700">
            <a:solidFill>
              <a:srgbClr val="F59B9B"/>
            </a:solidFill>
          </a:ln>
        </p:spPr>
        <p:txBody>
          <a:bodyPr vert="horz" wrap="square" lIns="0" tIns="33655" rIns="0" bIns="0" rtlCol="0">
            <a:spAutoFit/>
          </a:bodyPr>
          <a:lstStyle/>
          <a:p>
            <a:pPr marL="549910">
              <a:lnSpc>
                <a:spcPct val="100000"/>
              </a:lnSpc>
              <a:spcBef>
                <a:spcPts val="265"/>
              </a:spcBef>
            </a:pPr>
            <a:r>
              <a:rPr sz="1000" spc="-5">
                <a:solidFill>
                  <a:srgbClr val="585858"/>
                </a:solidFill>
                <a:latin typeface="微软雅黑"/>
                <a:cs typeface="微软雅黑"/>
              </a:rPr>
              <a:t>收入</a:t>
            </a:r>
            <a:r>
              <a:rPr sz="1200" b="1" spc="-5">
                <a:solidFill>
                  <a:srgbClr val="F59B9B"/>
                </a:solidFill>
                <a:latin typeface="Arial"/>
                <a:cs typeface="Arial"/>
              </a:rPr>
              <a:t>1236</a:t>
            </a:r>
            <a:r>
              <a:rPr sz="1200" b="1">
                <a:solidFill>
                  <a:srgbClr val="F59B9B"/>
                </a:solidFill>
                <a:latin typeface="微软雅黑"/>
                <a:cs typeface="微软雅黑"/>
              </a:rPr>
              <a:t>亿元</a:t>
            </a:r>
            <a:r>
              <a:rPr sz="1000" spc="-5">
                <a:solidFill>
                  <a:srgbClr val="585858"/>
                </a:solidFill>
                <a:latin typeface="微软雅黑"/>
                <a:cs typeface="微软雅黑"/>
              </a:rPr>
              <a:t>，占全国七成以上</a:t>
            </a:r>
            <a:endParaRPr sz="1000">
              <a:latin typeface="微软雅黑"/>
              <a:cs typeface="微软雅黑"/>
            </a:endParaRPr>
          </a:p>
        </p:txBody>
      </p:sp>
      <p:sp>
        <p:nvSpPr>
          <p:cNvPr id="28" name="object 28"/>
          <p:cNvSpPr txBox="1"/>
          <p:nvPr/>
        </p:nvSpPr>
        <p:spPr>
          <a:xfrm>
            <a:off x="3236976" y="5137403"/>
            <a:ext cx="3011805" cy="259079"/>
          </a:xfrm>
          <a:prstGeom prst="rect">
            <a:avLst/>
          </a:prstGeom>
          <a:ln w="12700">
            <a:solidFill>
              <a:srgbClr val="00AEE6"/>
            </a:solidFill>
          </a:ln>
        </p:spPr>
        <p:txBody>
          <a:bodyPr vert="horz" wrap="square" lIns="0" tIns="33655" rIns="0" bIns="0" rtlCol="0">
            <a:spAutoFit/>
          </a:bodyPr>
          <a:lstStyle/>
          <a:p>
            <a:pPr marL="645795">
              <a:lnSpc>
                <a:spcPct val="100000"/>
              </a:lnSpc>
              <a:spcBef>
                <a:spcPts val="265"/>
              </a:spcBef>
            </a:pPr>
            <a:r>
              <a:rPr sz="1000" spc="-5">
                <a:solidFill>
                  <a:srgbClr val="585858"/>
                </a:solidFill>
                <a:latin typeface="微软雅黑"/>
                <a:cs typeface="微软雅黑"/>
              </a:rPr>
              <a:t>收入</a:t>
            </a:r>
            <a:r>
              <a:rPr sz="1200" b="1">
                <a:solidFill>
                  <a:srgbClr val="00AEE6"/>
                </a:solidFill>
                <a:latin typeface="Arial"/>
                <a:cs typeface="Arial"/>
              </a:rPr>
              <a:t>37.9</a:t>
            </a:r>
            <a:r>
              <a:rPr sz="1200" b="1">
                <a:solidFill>
                  <a:srgbClr val="00AEE6"/>
                </a:solidFill>
                <a:latin typeface="微软雅黑"/>
                <a:cs typeface="微软雅黑"/>
              </a:rPr>
              <a:t>亿元</a:t>
            </a:r>
            <a:r>
              <a:rPr sz="1000" spc="-5">
                <a:solidFill>
                  <a:srgbClr val="585858"/>
                </a:solidFill>
                <a:latin typeface="微软雅黑"/>
                <a:cs typeface="微软雅黑"/>
              </a:rPr>
              <a:t>，占全国</a:t>
            </a:r>
            <a:r>
              <a:rPr sz="1000" spc="-10">
                <a:solidFill>
                  <a:srgbClr val="585858"/>
                </a:solidFill>
                <a:latin typeface="Arial"/>
                <a:cs typeface="Arial"/>
              </a:rPr>
              <a:t>12.6%</a:t>
            </a:r>
            <a:endParaRPr sz="1000">
              <a:latin typeface="Arial"/>
              <a:cs typeface="Arial"/>
            </a:endParaRPr>
          </a:p>
        </p:txBody>
      </p:sp>
      <p:sp>
        <p:nvSpPr>
          <p:cNvPr id="29" name="object 29"/>
          <p:cNvSpPr txBox="1"/>
          <p:nvPr/>
        </p:nvSpPr>
        <p:spPr>
          <a:xfrm>
            <a:off x="3236976" y="5590032"/>
            <a:ext cx="3011805" cy="259079"/>
          </a:xfrm>
          <a:prstGeom prst="rect">
            <a:avLst/>
          </a:prstGeom>
          <a:ln w="12700">
            <a:solidFill>
              <a:srgbClr val="F38285"/>
            </a:solidFill>
          </a:ln>
        </p:spPr>
        <p:txBody>
          <a:bodyPr vert="horz" wrap="square" lIns="0" tIns="33655" rIns="0" bIns="0" rtlCol="0">
            <a:spAutoFit/>
          </a:bodyPr>
          <a:lstStyle/>
          <a:p>
            <a:pPr marL="871219">
              <a:lnSpc>
                <a:spcPct val="100000"/>
              </a:lnSpc>
              <a:spcBef>
                <a:spcPts val="265"/>
              </a:spcBef>
            </a:pPr>
            <a:r>
              <a:rPr sz="1000" spc="-5">
                <a:solidFill>
                  <a:srgbClr val="585858"/>
                </a:solidFill>
                <a:latin typeface="微软雅黑"/>
                <a:cs typeface="微软雅黑"/>
              </a:rPr>
              <a:t>产业规模</a:t>
            </a:r>
            <a:r>
              <a:rPr sz="1200" b="1">
                <a:solidFill>
                  <a:srgbClr val="F38285"/>
                </a:solidFill>
                <a:latin typeface="微软雅黑"/>
                <a:cs typeface="微软雅黑"/>
              </a:rPr>
              <a:t>居全国前列</a:t>
            </a:r>
            <a:endParaRPr sz="1200">
              <a:latin typeface="微软雅黑"/>
              <a:cs typeface="微软雅黑"/>
            </a:endParaRPr>
          </a:p>
        </p:txBody>
      </p:sp>
      <p:sp>
        <p:nvSpPr>
          <p:cNvPr id="30" name="object 30"/>
          <p:cNvSpPr/>
          <p:nvPr/>
        </p:nvSpPr>
        <p:spPr>
          <a:xfrm>
            <a:off x="6958583" y="2539492"/>
            <a:ext cx="3961129" cy="3949700"/>
          </a:xfrm>
          <a:custGeom>
            <a:rect l="l" t="t" r="r" b="b"/>
            <a:pathLst>
              <a:path w="3961129" h="3949700">
                <a:moveTo>
                  <a:pt x="2218072" y="3937000"/>
                </a:moveTo>
                <a:lnTo>
                  <a:pt x="1742803" y="3937000"/>
                </a:lnTo>
                <a:lnTo>
                  <a:pt x="1789715" y="3949700"/>
                </a:lnTo>
                <a:lnTo>
                  <a:pt x="2171160" y="3949700"/>
                </a:lnTo>
                <a:lnTo>
                  <a:pt x="2218072" y="3937000"/>
                </a:lnTo>
                <a:close/>
              </a:path>
              <a:path w="3961129" h="3949700">
                <a:moveTo>
                  <a:pt x="2310883" y="3924300"/>
                </a:moveTo>
                <a:lnTo>
                  <a:pt x="1649992" y="3924300"/>
                </a:lnTo>
                <a:lnTo>
                  <a:pt x="1696224" y="3937000"/>
                </a:lnTo>
                <a:lnTo>
                  <a:pt x="2264651" y="3937000"/>
                </a:lnTo>
                <a:lnTo>
                  <a:pt x="2310883" y="3924300"/>
                </a:lnTo>
                <a:close/>
              </a:path>
              <a:path w="3961129" h="3949700">
                <a:moveTo>
                  <a:pt x="2402256" y="38100"/>
                </a:moveTo>
                <a:lnTo>
                  <a:pt x="1558619" y="38100"/>
                </a:lnTo>
                <a:lnTo>
                  <a:pt x="1294164" y="114300"/>
                </a:lnTo>
                <a:lnTo>
                  <a:pt x="1251634" y="139700"/>
                </a:lnTo>
                <a:lnTo>
                  <a:pt x="1168014" y="165100"/>
                </a:lnTo>
                <a:lnTo>
                  <a:pt x="1126951" y="190500"/>
                </a:lnTo>
                <a:lnTo>
                  <a:pt x="1086403" y="203200"/>
                </a:lnTo>
                <a:lnTo>
                  <a:pt x="1046383" y="228600"/>
                </a:lnTo>
                <a:lnTo>
                  <a:pt x="967978" y="279400"/>
                </a:lnTo>
                <a:lnTo>
                  <a:pt x="929620" y="292100"/>
                </a:lnTo>
                <a:lnTo>
                  <a:pt x="891842" y="317500"/>
                </a:lnTo>
                <a:lnTo>
                  <a:pt x="854656" y="342900"/>
                </a:lnTo>
                <a:lnTo>
                  <a:pt x="818077" y="368300"/>
                </a:lnTo>
                <a:lnTo>
                  <a:pt x="782116" y="406400"/>
                </a:lnTo>
                <a:lnTo>
                  <a:pt x="746787" y="431800"/>
                </a:lnTo>
                <a:lnTo>
                  <a:pt x="712102" y="457200"/>
                </a:lnTo>
                <a:lnTo>
                  <a:pt x="678076" y="482600"/>
                </a:lnTo>
                <a:lnTo>
                  <a:pt x="644720" y="520700"/>
                </a:lnTo>
                <a:lnTo>
                  <a:pt x="612048" y="546100"/>
                </a:lnTo>
                <a:lnTo>
                  <a:pt x="580072" y="571500"/>
                </a:lnTo>
                <a:lnTo>
                  <a:pt x="548806" y="609600"/>
                </a:lnTo>
                <a:lnTo>
                  <a:pt x="518262" y="635000"/>
                </a:lnTo>
                <a:lnTo>
                  <a:pt x="488455" y="673100"/>
                </a:lnTo>
                <a:lnTo>
                  <a:pt x="459395" y="711200"/>
                </a:lnTo>
                <a:lnTo>
                  <a:pt x="431097" y="749300"/>
                </a:lnTo>
                <a:lnTo>
                  <a:pt x="403574" y="774700"/>
                </a:lnTo>
                <a:lnTo>
                  <a:pt x="376838" y="812800"/>
                </a:lnTo>
                <a:lnTo>
                  <a:pt x="350902" y="850900"/>
                </a:lnTo>
                <a:lnTo>
                  <a:pt x="325780" y="889000"/>
                </a:lnTo>
                <a:lnTo>
                  <a:pt x="301483" y="927100"/>
                </a:lnTo>
                <a:lnTo>
                  <a:pt x="278027" y="965200"/>
                </a:lnTo>
                <a:lnTo>
                  <a:pt x="255422" y="1003300"/>
                </a:lnTo>
                <a:lnTo>
                  <a:pt x="233683" y="1041400"/>
                </a:lnTo>
                <a:lnTo>
                  <a:pt x="212822" y="1079500"/>
                </a:lnTo>
                <a:lnTo>
                  <a:pt x="192852" y="1117600"/>
                </a:lnTo>
                <a:lnTo>
                  <a:pt x="173787" y="1168400"/>
                </a:lnTo>
                <a:lnTo>
                  <a:pt x="155638" y="1206500"/>
                </a:lnTo>
                <a:lnTo>
                  <a:pt x="138420" y="1244600"/>
                </a:lnTo>
                <a:lnTo>
                  <a:pt x="122144" y="1295400"/>
                </a:lnTo>
                <a:lnTo>
                  <a:pt x="106825" y="1333500"/>
                </a:lnTo>
                <a:lnTo>
                  <a:pt x="92474" y="1371600"/>
                </a:lnTo>
                <a:lnTo>
                  <a:pt x="79106" y="1422400"/>
                </a:lnTo>
                <a:lnTo>
                  <a:pt x="66732" y="1460500"/>
                </a:lnTo>
                <a:lnTo>
                  <a:pt x="55367" y="1511300"/>
                </a:lnTo>
                <a:lnTo>
                  <a:pt x="45022" y="1549400"/>
                </a:lnTo>
                <a:lnTo>
                  <a:pt x="35711" y="1600200"/>
                </a:lnTo>
                <a:lnTo>
                  <a:pt x="27447" y="1651000"/>
                </a:lnTo>
                <a:lnTo>
                  <a:pt x="20243" y="1689100"/>
                </a:lnTo>
                <a:lnTo>
                  <a:pt x="14112" y="1739900"/>
                </a:lnTo>
                <a:lnTo>
                  <a:pt x="9066" y="1790700"/>
                </a:lnTo>
                <a:lnTo>
                  <a:pt x="5119" y="1828800"/>
                </a:lnTo>
                <a:lnTo>
                  <a:pt x="2283" y="1879600"/>
                </a:lnTo>
                <a:lnTo>
                  <a:pt x="573" y="1930400"/>
                </a:lnTo>
                <a:lnTo>
                  <a:pt x="0" y="1981200"/>
                </a:lnTo>
                <a:lnTo>
                  <a:pt x="573" y="2019300"/>
                </a:lnTo>
                <a:lnTo>
                  <a:pt x="2283" y="2070100"/>
                </a:lnTo>
                <a:lnTo>
                  <a:pt x="5119" y="2120900"/>
                </a:lnTo>
                <a:lnTo>
                  <a:pt x="9066" y="2171700"/>
                </a:lnTo>
                <a:lnTo>
                  <a:pt x="14112" y="2209800"/>
                </a:lnTo>
                <a:lnTo>
                  <a:pt x="20243" y="2260600"/>
                </a:lnTo>
                <a:lnTo>
                  <a:pt x="27447" y="2311400"/>
                </a:lnTo>
                <a:lnTo>
                  <a:pt x="35711" y="2349500"/>
                </a:lnTo>
                <a:lnTo>
                  <a:pt x="45022" y="2400300"/>
                </a:lnTo>
                <a:lnTo>
                  <a:pt x="55367" y="2438400"/>
                </a:lnTo>
                <a:lnTo>
                  <a:pt x="66732" y="2489200"/>
                </a:lnTo>
                <a:lnTo>
                  <a:pt x="79106" y="2527300"/>
                </a:lnTo>
                <a:lnTo>
                  <a:pt x="92474" y="2578100"/>
                </a:lnTo>
                <a:lnTo>
                  <a:pt x="106825" y="2616200"/>
                </a:lnTo>
                <a:lnTo>
                  <a:pt x="122144" y="2667000"/>
                </a:lnTo>
                <a:lnTo>
                  <a:pt x="138420" y="2705100"/>
                </a:lnTo>
                <a:lnTo>
                  <a:pt x="155638" y="2743200"/>
                </a:lnTo>
                <a:lnTo>
                  <a:pt x="173787" y="2794000"/>
                </a:lnTo>
                <a:lnTo>
                  <a:pt x="192852" y="2832100"/>
                </a:lnTo>
                <a:lnTo>
                  <a:pt x="212822" y="2870200"/>
                </a:lnTo>
                <a:lnTo>
                  <a:pt x="233683" y="2908300"/>
                </a:lnTo>
                <a:lnTo>
                  <a:pt x="255422" y="2946400"/>
                </a:lnTo>
                <a:lnTo>
                  <a:pt x="278027" y="2984500"/>
                </a:lnTo>
                <a:lnTo>
                  <a:pt x="301483" y="3022600"/>
                </a:lnTo>
                <a:lnTo>
                  <a:pt x="325780" y="3060700"/>
                </a:lnTo>
                <a:lnTo>
                  <a:pt x="350902" y="3098800"/>
                </a:lnTo>
                <a:lnTo>
                  <a:pt x="376838" y="3136900"/>
                </a:lnTo>
                <a:lnTo>
                  <a:pt x="403574" y="3175000"/>
                </a:lnTo>
                <a:lnTo>
                  <a:pt x="431097" y="3213100"/>
                </a:lnTo>
                <a:lnTo>
                  <a:pt x="459395" y="3238500"/>
                </a:lnTo>
                <a:lnTo>
                  <a:pt x="488455" y="3276600"/>
                </a:lnTo>
                <a:lnTo>
                  <a:pt x="518262" y="3314700"/>
                </a:lnTo>
                <a:lnTo>
                  <a:pt x="548806" y="3340100"/>
                </a:lnTo>
                <a:lnTo>
                  <a:pt x="580072" y="3378200"/>
                </a:lnTo>
                <a:lnTo>
                  <a:pt x="612048" y="3403600"/>
                </a:lnTo>
                <a:lnTo>
                  <a:pt x="644720" y="3441700"/>
                </a:lnTo>
                <a:lnTo>
                  <a:pt x="678076" y="3467100"/>
                </a:lnTo>
                <a:lnTo>
                  <a:pt x="712102" y="3492500"/>
                </a:lnTo>
                <a:lnTo>
                  <a:pt x="746787" y="3530600"/>
                </a:lnTo>
                <a:lnTo>
                  <a:pt x="782116" y="3556000"/>
                </a:lnTo>
                <a:lnTo>
                  <a:pt x="818077" y="3581400"/>
                </a:lnTo>
                <a:lnTo>
                  <a:pt x="854656" y="3606800"/>
                </a:lnTo>
                <a:lnTo>
                  <a:pt x="891842" y="3632200"/>
                </a:lnTo>
                <a:lnTo>
                  <a:pt x="929620" y="3657600"/>
                </a:lnTo>
                <a:lnTo>
                  <a:pt x="967978" y="3683000"/>
                </a:lnTo>
                <a:lnTo>
                  <a:pt x="1006904" y="3695700"/>
                </a:lnTo>
                <a:lnTo>
                  <a:pt x="1086403" y="3746500"/>
                </a:lnTo>
                <a:lnTo>
                  <a:pt x="1126951" y="3759200"/>
                </a:lnTo>
                <a:lnTo>
                  <a:pt x="1168014" y="3784600"/>
                </a:lnTo>
                <a:lnTo>
                  <a:pt x="1209579" y="3797300"/>
                </a:lnTo>
                <a:lnTo>
                  <a:pt x="1251634" y="3822700"/>
                </a:lnTo>
                <a:lnTo>
                  <a:pt x="1294164" y="3835400"/>
                </a:lnTo>
                <a:lnTo>
                  <a:pt x="1604120" y="3924300"/>
                </a:lnTo>
                <a:lnTo>
                  <a:pt x="2356755" y="3924300"/>
                </a:lnTo>
                <a:lnTo>
                  <a:pt x="2666711" y="3835400"/>
                </a:lnTo>
                <a:lnTo>
                  <a:pt x="2709241" y="3822700"/>
                </a:lnTo>
                <a:lnTo>
                  <a:pt x="2751296" y="3797300"/>
                </a:lnTo>
                <a:lnTo>
                  <a:pt x="2792861" y="3784600"/>
                </a:lnTo>
                <a:lnTo>
                  <a:pt x="2833924" y="3759200"/>
                </a:lnTo>
                <a:lnTo>
                  <a:pt x="2874472" y="3746500"/>
                </a:lnTo>
                <a:lnTo>
                  <a:pt x="2953971" y="3695700"/>
                </a:lnTo>
                <a:lnTo>
                  <a:pt x="2992897" y="3683000"/>
                </a:lnTo>
                <a:lnTo>
                  <a:pt x="3031255" y="3657600"/>
                </a:lnTo>
                <a:lnTo>
                  <a:pt x="3069033" y="3632200"/>
                </a:lnTo>
                <a:lnTo>
                  <a:pt x="3106219" y="3606800"/>
                </a:lnTo>
                <a:lnTo>
                  <a:pt x="3142798" y="3581400"/>
                </a:lnTo>
                <a:lnTo>
                  <a:pt x="3178759" y="3556000"/>
                </a:lnTo>
                <a:lnTo>
                  <a:pt x="3214088" y="3530600"/>
                </a:lnTo>
                <a:lnTo>
                  <a:pt x="3248773" y="3492500"/>
                </a:lnTo>
                <a:lnTo>
                  <a:pt x="3282799" y="3467100"/>
                </a:lnTo>
                <a:lnTo>
                  <a:pt x="3316155" y="3441700"/>
                </a:lnTo>
                <a:lnTo>
                  <a:pt x="3348827" y="3403600"/>
                </a:lnTo>
                <a:lnTo>
                  <a:pt x="3380803" y="3378200"/>
                </a:lnTo>
                <a:lnTo>
                  <a:pt x="3412069" y="3340100"/>
                </a:lnTo>
                <a:lnTo>
                  <a:pt x="3442613" y="3314700"/>
                </a:lnTo>
                <a:lnTo>
                  <a:pt x="3472420" y="3276600"/>
                </a:lnTo>
                <a:lnTo>
                  <a:pt x="3501480" y="3238500"/>
                </a:lnTo>
                <a:lnTo>
                  <a:pt x="3529778" y="3213100"/>
                </a:lnTo>
                <a:lnTo>
                  <a:pt x="3557301" y="3175000"/>
                </a:lnTo>
                <a:lnTo>
                  <a:pt x="3584037" y="3136900"/>
                </a:lnTo>
                <a:lnTo>
                  <a:pt x="3609973" y="3098800"/>
                </a:lnTo>
                <a:lnTo>
                  <a:pt x="3635095" y="3060700"/>
                </a:lnTo>
                <a:lnTo>
                  <a:pt x="3659392" y="3022600"/>
                </a:lnTo>
                <a:lnTo>
                  <a:pt x="3682848" y="2984500"/>
                </a:lnTo>
                <a:lnTo>
                  <a:pt x="3705453" y="2946400"/>
                </a:lnTo>
                <a:lnTo>
                  <a:pt x="3727192" y="2908300"/>
                </a:lnTo>
                <a:lnTo>
                  <a:pt x="3748053" y="2870200"/>
                </a:lnTo>
                <a:lnTo>
                  <a:pt x="3768023" y="2832100"/>
                </a:lnTo>
                <a:lnTo>
                  <a:pt x="3787088" y="2794000"/>
                </a:lnTo>
                <a:lnTo>
                  <a:pt x="3805237" y="2743200"/>
                </a:lnTo>
                <a:lnTo>
                  <a:pt x="3822455" y="2705100"/>
                </a:lnTo>
                <a:lnTo>
                  <a:pt x="3838731" y="2667000"/>
                </a:lnTo>
                <a:lnTo>
                  <a:pt x="3854050" y="2616200"/>
                </a:lnTo>
                <a:lnTo>
                  <a:pt x="3868401" y="2578100"/>
                </a:lnTo>
                <a:lnTo>
                  <a:pt x="3881769" y="2527300"/>
                </a:lnTo>
                <a:lnTo>
                  <a:pt x="3894143" y="2489200"/>
                </a:lnTo>
                <a:lnTo>
                  <a:pt x="3905508" y="2438400"/>
                </a:lnTo>
                <a:lnTo>
                  <a:pt x="3915853" y="2400300"/>
                </a:lnTo>
                <a:lnTo>
                  <a:pt x="3925164" y="2349500"/>
                </a:lnTo>
                <a:lnTo>
                  <a:pt x="3933428" y="2311400"/>
                </a:lnTo>
                <a:lnTo>
                  <a:pt x="3940632" y="2260600"/>
                </a:lnTo>
                <a:lnTo>
                  <a:pt x="3946763" y="2209800"/>
                </a:lnTo>
                <a:lnTo>
                  <a:pt x="3951809" y="2171700"/>
                </a:lnTo>
                <a:lnTo>
                  <a:pt x="3955756" y="2120900"/>
                </a:lnTo>
                <a:lnTo>
                  <a:pt x="3958592" y="2070100"/>
                </a:lnTo>
                <a:lnTo>
                  <a:pt x="3960302" y="2019300"/>
                </a:lnTo>
                <a:lnTo>
                  <a:pt x="3960876" y="1981200"/>
                </a:lnTo>
                <a:lnTo>
                  <a:pt x="3960302" y="1930400"/>
                </a:lnTo>
                <a:lnTo>
                  <a:pt x="3958592" y="1879600"/>
                </a:lnTo>
                <a:lnTo>
                  <a:pt x="3955756" y="1828800"/>
                </a:lnTo>
                <a:lnTo>
                  <a:pt x="3951809" y="1790700"/>
                </a:lnTo>
                <a:lnTo>
                  <a:pt x="3946763" y="1739900"/>
                </a:lnTo>
                <a:lnTo>
                  <a:pt x="3940632" y="1689100"/>
                </a:lnTo>
                <a:lnTo>
                  <a:pt x="3933428" y="1651000"/>
                </a:lnTo>
                <a:lnTo>
                  <a:pt x="3925164" y="1600200"/>
                </a:lnTo>
                <a:lnTo>
                  <a:pt x="3915853" y="1549400"/>
                </a:lnTo>
                <a:lnTo>
                  <a:pt x="3905508" y="1511300"/>
                </a:lnTo>
                <a:lnTo>
                  <a:pt x="3894143" y="1460500"/>
                </a:lnTo>
                <a:lnTo>
                  <a:pt x="3881769" y="1422400"/>
                </a:lnTo>
                <a:lnTo>
                  <a:pt x="3868401" y="1371600"/>
                </a:lnTo>
                <a:lnTo>
                  <a:pt x="3854050" y="1333500"/>
                </a:lnTo>
                <a:lnTo>
                  <a:pt x="3838731" y="1295400"/>
                </a:lnTo>
                <a:lnTo>
                  <a:pt x="3822455" y="1244600"/>
                </a:lnTo>
                <a:lnTo>
                  <a:pt x="3805237" y="1206500"/>
                </a:lnTo>
                <a:lnTo>
                  <a:pt x="3787088" y="1168400"/>
                </a:lnTo>
                <a:lnTo>
                  <a:pt x="3768023" y="1117600"/>
                </a:lnTo>
                <a:lnTo>
                  <a:pt x="3748053" y="1079500"/>
                </a:lnTo>
                <a:lnTo>
                  <a:pt x="3727192" y="1041400"/>
                </a:lnTo>
                <a:lnTo>
                  <a:pt x="3705453" y="1003300"/>
                </a:lnTo>
                <a:lnTo>
                  <a:pt x="3682848" y="965200"/>
                </a:lnTo>
                <a:lnTo>
                  <a:pt x="3659392" y="927100"/>
                </a:lnTo>
                <a:lnTo>
                  <a:pt x="3635095" y="889000"/>
                </a:lnTo>
                <a:lnTo>
                  <a:pt x="3609973" y="850900"/>
                </a:lnTo>
                <a:lnTo>
                  <a:pt x="3584037" y="812800"/>
                </a:lnTo>
                <a:lnTo>
                  <a:pt x="3557301" y="774700"/>
                </a:lnTo>
                <a:lnTo>
                  <a:pt x="3529778" y="749300"/>
                </a:lnTo>
                <a:lnTo>
                  <a:pt x="3501480" y="711200"/>
                </a:lnTo>
                <a:lnTo>
                  <a:pt x="3472420" y="673100"/>
                </a:lnTo>
                <a:lnTo>
                  <a:pt x="3442613" y="635000"/>
                </a:lnTo>
                <a:lnTo>
                  <a:pt x="3412069" y="609600"/>
                </a:lnTo>
                <a:lnTo>
                  <a:pt x="3380803" y="571500"/>
                </a:lnTo>
                <a:lnTo>
                  <a:pt x="3348827" y="546100"/>
                </a:lnTo>
                <a:lnTo>
                  <a:pt x="3316155" y="520700"/>
                </a:lnTo>
                <a:lnTo>
                  <a:pt x="3282799" y="482600"/>
                </a:lnTo>
                <a:lnTo>
                  <a:pt x="3248773" y="457200"/>
                </a:lnTo>
                <a:lnTo>
                  <a:pt x="3214088" y="431800"/>
                </a:lnTo>
                <a:lnTo>
                  <a:pt x="3178759" y="406400"/>
                </a:lnTo>
                <a:lnTo>
                  <a:pt x="3142798" y="368300"/>
                </a:lnTo>
                <a:lnTo>
                  <a:pt x="3106219" y="342900"/>
                </a:lnTo>
                <a:lnTo>
                  <a:pt x="3069033" y="317500"/>
                </a:lnTo>
                <a:lnTo>
                  <a:pt x="3031255" y="292100"/>
                </a:lnTo>
                <a:lnTo>
                  <a:pt x="2992897" y="279400"/>
                </a:lnTo>
                <a:lnTo>
                  <a:pt x="2914492" y="228600"/>
                </a:lnTo>
                <a:lnTo>
                  <a:pt x="2874472" y="203200"/>
                </a:lnTo>
                <a:lnTo>
                  <a:pt x="2833924" y="190500"/>
                </a:lnTo>
                <a:lnTo>
                  <a:pt x="2792861" y="165100"/>
                </a:lnTo>
                <a:lnTo>
                  <a:pt x="2709241" y="139700"/>
                </a:lnTo>
                <a:lnTo>
                  <a:pt x="2666711" y="114300"/>
                </a:lnTo>
                <a:lnTo>
                  <a:pt x="2402256" y="38100"/>
                </a:lnTo>
                <a:close/>
              </a:path>
              <a:path w="3961129" h="3949700">
                <a:moveTo>
                  <a:pt x="2264651" y="12700"/>
                </a:moveTo>
                <a:lnTo>
                  <a:pt x="1696224" y="12700"/>
                </a:lnTo>
                <a:lnTo>
                  <a:pt x="1604120" y="38100"/>
                </a:lnTo>
                <a:lnTo>
                  <a:pt x="2356755" y="38100"/>
                </a:lnTo>
                <a:lnTo>
                  <a:pt x="2264651" y="12700"/>
                </a:lnTo>
                <a:close/>
              </a:path>
              <a:path w="3961129" h="3949700">
                <a:moveTo>
                  <a:pt x="2171160" y="0"/>
                </a:moveTo>
                <a:lnTo>
                  <a:pt x="1789715" y="0"/>
                </a:lnTo>
                <a:lnTo>
                  <a:pt x="1742803" y="12700"/>
                </a:lnTo>
                <a:lnTo>
                  <a:pt x="2218072" y="12700"/>
                </a:lnTo>
                <a:lnTo>
                  <a:pt x="2171160" y="0"/>
                </a:lnTo>
                <a:close/>
              </a:path>
            </a:pathLst>
          </a:custGeom>
          <a:solidFill>
            <a:srgbClr val="D1E385"/>
          </a:solidFill>
        </p:spPr>
        <p:txBody>
          <a:bodyPr wrap="square" lIns="0" tIns="0" rIns="0" bIns="0" rtlCol="0"/>
          <a:lstStyle/>
          <a:p/>
        </p:txBody>
      </p:sp>
      <p:sp>
        <p:nvSpPr>
          <p:cNvPr id="31" name="object 31"/>
          <p:cNvSpPr/>
          <p:nvPr/>
        </p:nvSpPr>
        <p:spPr>
          <a:xfrm>
            <a:off x="8039100" y="4689347"/>
            <a:ext cx="1800225" cy="1800225"/>
          </a:xfrm>
          <a:custGeom>
            <a:rect l="l" t="t" r="r" b="b"/>
            <a:pathLst>
              <a:path w="1800225" h="1800225">
                <a:moveTo>
                  <a:pt x="899922" y="0"/>
                </a:moveTo>
                <a:lnTo>
                  <a:pt x="852133" y="1247"/>
                </a:lnTo>
                <a:lnTo>
                  <a:pt x="804994" y="4948"/>
                </a:lnTo>
                <a:lnTo>
                  <a:pt x="758566" y="11041"/>
                </a:lnTo>
                <a:lnTo>
                  <a:pt x="712911" y="19463"/>
                </a:lnTo>
                <a:lnTo>
                  <a:pt x="668092" y="30152"/>
                </a:lnTo>
                <a:lnTo>
                  <a:pt x="624171" y="43046"/>
                </a:lnTo>
                <a:lnTo>
                  <a:pt x="581211" y="58083"/>
                </a:lnTo>
                <a:lnTo>
                  <a:pt x="539272" y="75199"/>
                </a:lnTo>
                <a:lnTo>
                  <a:pt x="498418" y="94334"/>
                </a:lnTo>
                <a:lnTo>
                  <a:pt x="458711" y="115425"/>
                </a:lnTo>
                <a:lnTo>
                  <a:pt x="420213" y="138409"/>
                </a:lnTo>
                <a:lnTo>
                  <a:pt x="382987" y="163225"/>
                </a:lnTo>
                <a:lnTo>
                  <a:pt x="347094" y="189810"/>
                </a:lnTo>
                <a:lnTo>
                  <a:pt x="312597" y="218102"/>
                </a:lnTo>
                <a:lnTo>
                  <a:pt x="279557" y="248038"/>
                </a:lnTo>
                <a:lnTo>
                  <a:pt x="248038" y="279557"/>
                </a:lnTo>
                <a:lnTo>
                  <a:pt x="218102" y="312597"/>
                </a:lnTo>
                <a:lnTo>
                  <a:pt x="189810" y="347094"/>
                </a:lnTo>
                <a:lnTo>
                  <a:pt x="163225" y="382987"/>
                </a:lnTo>
                <a:lnTo>
                  <a:pt x="138409" y="420213"/>
                </a:lnTo>
                <a:lnTo>
                  <a:pt x="115425" y="458711"/>
                </a:lnTo>
                <a:lnTo>
                  <a:pt x="94334" y="498418"/>
                </a:lnTo>
                <a:lnTo>
                  <a:pt x="75199" y="539272"/>
                </a:lnTo>
                <a:lnTo>
                  <a:pt x="58083" y="581211"/>
                </a:lnTo>
                <a:lnTo>
                  <a:pt x="43046" y="624171"/>
                </a:lnTo>
                <a:lnTo>
                  <a:pt x="30152" y="668092"/>
                </a:lnTo>
                <a:lnTo>
                  <a:pt x="19463" y="712911"/>
                </a:lnTo>
                <a:lnTo>
                  <a:pt x="11041" y="758566"/>
                </a:lnTo>
                <a:lnTo>
                  <a:pt x="4948" y="804994"/>
                </a:lnTo>
                <a:lnTo>
                  <a:pt x="1247" y="852133"/>
                </a:lnTo>
                <a:lnTo>
                  <a:pt x="0" y="899921"/>
                </a:lnTo>
                <a:lnTo>
                  <a:pt x="1247" y="947716"/>
                </a:lnTo>
                <a:lnTo>
                  <a:pt x="4948" y="994860"/>
                </a:lnTo>
                <a:lnTo>
                  <a:pt x="11041" y="1041292"/>
                </a:lnTo>
                <a:lnTo>
                  <a:pt x="19463" y="1086950"/>
                </a:lnTo>
                <a:lnTo>
                  <a:pt x="30152" y="1131772"/>
                </a:lnTo>
                <a:lnTo>
                  <a:pt x="43046" y="1175696"/>
                </a:lnTo>
                <a:lnTo>
                  <a:pt x="58083" y="1218658"/>
                </a:lnTo>
                <a:lnTo>
                  <a:pt x="75199" y="1260598"/>
                </a:lnTo>
                <a:lnTo>
                  <a:pt x="94334" y="1301453"/>
                </a:lnTo>
                <a:lnTo>
                  <a:pt x="115425" y="1341160"/>
                </a:lnTo>
                <a:lnTo>
                  <a:pt x="138409" y="1379658"/>
                </a:lnTo>
                <a:lnTo>
                  <a:pt x="163225" y="1416884"/>
                </a:lnTo>
                <a:lnTo>
                  <a:pt x="189810" y="1452776"/>
                </a:lnTo>
                <a:lnTo>
                  <a:pt x="218102" y="1487272"/>
                </a:lnTo>
                <a:lnTo>
                  <a:pt x="248038" y="1520310"/>
                </a:lnTo>
                <a:lnTo>
                  <a:pt x="279557" y="1551828"/>
                </a:lnTo>
                <a:lnTo>
                  <a:pt x="312597" y="1581763"/>
                </a:lnTo>
                <a:lnTo>
                  <a:pt x="347094" y="1610053"/>
                </a:lnTo>
                <a:lnTo>
                  <a:pt x="382987" y="1636635"/>
                </a:lnTo>
                <a:lnTo>
                  <a:pt x="420213" y="1661449"/>
                </a:lnTo>
                <a:lnTo>
                  <a:pt x="458711" y="1684431"/>
                </a:lnTo>
                <a:lnTo>
                  <a:pt x="498418" y="1705520"/>
                </a:lnTo>
                <a:lnTo>
                  <a:pt x="539272" y="1724653"/>
                </a:lnTo>
                <a:lnTo>
                  <a:pt x="581211" y="1741768"/>
                </a:lnTo>
                <a:lnTo>
                  <a:pt x="624171" y="1756803"/>
                </a:lnTo>
                <a:lnTo>
                  <a:pt x="668092" y="1769695"/>
                </a:lnTo>
                <a:lnTo>
                  <a:pt x="712911" y="1780382"/>
                </a:lnTo>
                <a:lnTo>
                  <a:pt x="758566" y="1788803"/>
                </a:lnTo>
                <a:lnTo>
                  <a:pt x="804994" y="1794895"/>
                </a:lnTo>
                <a:lnTo>
                  <a:pt x="852133" y="1798596"/>
                </a:lnTo>
                <a:lnTo>
                  <a:pt x="899922" y="1799844"/>
                </a:lnTo>
                <a:lnTo>
                  <a:pt x="947710" y="1798596"/>
                </a:lnTo>
                <a:lnTo>
                  <a:pt x="994849" y="1794895"/>
                </a:lnTo>
                <a:lnTo>
                  <a:pt x="1041277" y="1788803"/>
                </a:lnTo>
                <a:lnTo>
                  <a:pt x="1086932" y="1780382"/>
                </a:lnTo>
                <a:lnTo>
                  <a:pt x="1131751" y="1769695"/>
                </a:lnTo>
                <a:lnTo>
                  <a:pt x="1175672" y="1756803"/>
                </a:lnTo>
                <a:lnTo>
                  <a:pt x="1218632" y="1741768"/>
                </a:lnTo>
                <a:lnTo>
                  <a:pt x="1260571" y="1724653"/>
                </a:lnTo>
                <a:lnTo>
                  <a:pt x="1301425" y="1705520"/>
                </a:lnTo>
                <a:lnTo>
                  <a:pt x="1341132" y="1684431"/>
                </a:lnTo>
                <a:lnTo>
                  <a:pt x="1379630" y="1661449"/>
                </a:lnTo>
                <a:lnTo>
                  <a:pt x="1416856" y="1636635"/>
                </a:lnTo>
                <a:lnTo>
                  <a:pt x="1452749" y="1610053"/>
                </a:lnTo>
                <a:lnTo>
                  <a:pt x="1487246" y="1581763"/>
                </a:lnTo>
                <a:lnTo>
                  <a:pt x="1520286" y="1551828"/>
                </a:lnTo>
                <a:lnTo>
                  <a:pt x="1551805" y="1520310"/>
                </a:lnTo>
                <a:lnTo>
                  <a:pt x="1581741" y="1487272"/>
                </a:lnTo>
                <a:lnTo>
                  <a:pt x="1610033" y="1452776"/>
                </a:lnTo>
                <a:lnTo>
                  <a:pt x="1636618" y="1416884"/>
                </a:lnTo>
                <a:lnTo>
                  <a:pt x="1661434" y="1379658"/>
                </a:lnTo>
                <a:lnTo>
                  <a:pt x="1684418" y="1341160"/>
                </a:lnTo>
                <a:lnTo>
                  <a:pt x="1705509" y="1301453"/>
                </a:lnTo>
                <a:lnTo>
                  <a:pt x="1724644" y="1260598"/>
                </a:lnTo>
                <a:lnTo>
                  <a:pt x="1741760" y="1218658"/>
                </a:lnTo>
                <a:lnTo>
                  <a:pt x="1756797" y="1175696"/>
                </a:lnTo>
                <a:lnTo>
                  <a:pt x="1769691" y="1131772"/>
                </a:lnTo>
                <a:lnTo>
                  <a:pt x="1780380" y="1086950"/>
                </a:lnTo>
                <a:lnTo>
                  <a:pt x="1788802" y="1041292"/>
                </a:lnTo>
                <a:lnTo>
                  <a:pt x="1794895" y="994860"/>
                </a:lnTo>
                <a:lnTo>
                  <a:pt x="1798596" y="947716"/>
                </a:lnTo>
                <a:lnTo>
                  <a:pt x="1799844" y="899921"/>
                </a:lnTo>
                <a:lnTo>
                  <a:pt x="1798596" y="852133"/>
                </a:lnTo>
                <a:lnTo>
                  <a:pt x="1794895" y="804994"/>
                </a:lnTo>
                <a:lnTo>
                  <a:pt x="1788802" y="758566"/>
                </a:lnTo>
                <a:lnTo>
                  <a:pt x="1780380" y="712911"/>
                </a:lnTo>
                <a:lnTo>
                  <a:pt x="1769691" y="668092"/>
                </a:lnTo>
                <a:lnTo>
                  <a:pt x="1756797" y="624171"/>
                </a:lnTo>
                <a:lnTo>
                  <a:pt x="1741760" y="581211"/>
                </a:lnTo>
                <a:lnTo>
                  <a:pt x="1724644" y="539272"/>
                </a:lnTo>
                <a:lnTo>
                  <a:pt x="1705509" y="498418"/>
                </a:lnTo>
                <a:lnTo>
                  <a:pt x="1684418" y="458711"/>
                </a:lnTo>
                <a:lnTo>
                  <a:pt x="1661434" y="420213"/>
                </a:lnTo>
                <a:lnTo>
                  <a:pt x="1636618" y="382987"/>
                </a:lnTo>
                <a:lnTo>
                  <a:pt x="1610033" y="347094"/>
                </a:lnTo>
                <a:lnTo>
                  <a:pt x="1581741" y="312597"/>
                </a:lnTo>
                <a:lnTo>
                  <a:pt x="1551805" y="279557"/>
                </a:lnTo>
                <a:lnTo>
                  <a:pt x="1520286" y="248038"/>
                </a:lnTo>
                <a:lnTo>
                  <a:pt x="1487246" y="218102"/>
                </a:lnTo>
                <a:lnTo>
                  <a:pt x="1452749" y="189810"/>
                </a:lnTo>
                <a:lnTo>
                  <a:pt x="1416856" y="163225"/>
                </a:lnTo>
                <a:lnTo>
                  <a:pt x="1379630" y="138409"/>
                </a:lnTo>
                <a:lnTo>
                  <a:pt x="1341132" y="115425"/>
                </a:lnTo>
                <a:lnTo>
                  <a:pt x="1301425" y="94334"/>
                </a:lnTo>
                <a:lnTo>
                  <a:pt x="1260571" y="75199"/>
                </a:lnTo>
                <a:lnTo>
                  <a:pt x="1218632" y="58083"/>
                </a:lnTo>
                <a:lnTo>
                  <a:pt x="1175672" y="43046"/>
                </a:lnTo>
                <a:lnTo>
                  <a:pt x="1131751" y="30152"/>
                </a:lnTo>
                <a:lnTo>
                  <a:pt x="1086932" y="19463"/>
                </a:lnTo>
                <a:lnTo>
                  <a:pt x="1041277" y="11041"/>
                </a:lnTo>
                <a:lnTo>
                  <a:pt x="994849" y="4948"/>
                </a:lnTo>
                <a:lnTo>
                  <a:pt x="947710" y="1247"/>
                </a:lnTo>
                <a:lnTo>
                  <a:pt x="899922" y="0"/>
                </a:lnTo>
                <a:close/>
              </a:path>
            </a:pathLst>
          </a:custGeom>
          <a:solidFill>
            <a:srgbClr val="64AE45"/>
          </a:solidFill>
        </p:spPr>
        <p:txBody>
          <a:bodyPr wrap="square" lIns="0" tIns="0" rIns="0" bIns="0" rtlCol="0"/>
          <a:lstStyle/>
          <a:p/>
        </p:txBody>
      </p:sp>
      <p:sp>
        <p:nvSpPr>
          <p:cNvPr id="32" name="object 32"/>
          <p:cNvSpPr/>
          <p:nvPr/>
        </p:nvSpPr>
        <p:spPr>
          <a:xfrm>
            <a:off x="8426195" y="5411723"/>
            <a:ext cx="1079500" cy="1079500"/>
          </a:xfrm>
          <a:custGeom>
            <a:rect l="l" t="t" r="r" b="b"/>
            <a:pathLst>
              <a:path w="1079500" h="1079500">
                <a:moveTo>
                  <a:pt x="539496" y="0"/>
                </a:moveTo>
                <a:lnTo>
                  <a:pt x="490392" y="2204"/>
                </a:lnTo>
                <a:lnTo>
                  <a:pt x="442524" y="8692"/>
                </a:lnTo>
                <a:lnTo>
                  <a:pt x="396081" y="19271"/>
                </a:lnTo>
                <a:lnTo>
                  <a:pt x="351253" y="33752"/>
                </a:lnTo>
                <a:lnTo>
                  <a:pt x="308232" y="51944"/>
                </a:lnTo>
                <a:lnTo>
                  <a:pt x="267208" y="73657"/>
                </a:lnTo>
                <a:lnTo>
                  <a:pt x="228370" y="98700"/>
                </a:lnTo>
                <a:lnTo>
                  <a:pt x="191911" y="126882"/>
                </a:lnTo>
                <a:lnTo>
                  <a:pt x="158019" y="158014"/>
                </a:lnTo>
                <a:lnTo>
                  <a:pt x="126887" y="191905"/>
                </a:lnTo>
                <a:lnTo>
                  <a:pt x="98703" y="228365"/>
                </a:lnTo>
                <a:lnTo>
                  <a:pt x="73660" y="267202"/>
                </a:lnTo>
                <a:lnTo>
                  <a:pt x="51946" y="308227"/>
                </a:lnTo>
                <a:lnTo>
                  <a:pt x="33753" y="351248"/>
                </a:lnTo>
                <a:lnTo>
                  <a:pt x="19272" y="396076"/>
                </a:lnTo>
                <a:lnTo>
                  <a:pt x="8692" y="442521"/>
                </a:lnTo>
                <a:lnTo>
                  <a:pt x="2204" y="490390"/>
                </a:lnTo>
                <a:lnTo>
                  <a:pt x="0" y="539495"/>
                </a:lnTo>
                <a:lnTo>
                  <a:pt x="2204" y="588601"/>
                </a:lnTo>
                <a:lnTo>
                  <a:pt x="8692" y="636470"/>
                </a:lnTo>
                <a:lnTo>
                  <a:pt x="19272" y="682915"/>
                </a:lnTo>
                <a:lnTo>
                  <a:pt x="33753" y="727743"/>
                </a:lnTo>
                <a:lnTo>
                  <a:pt x="51946" y="770764"/>
                </a:lnTo>
                <a:lnTo>
                  <a:pt x="73659" y="811789"/>
                </a:lnTo>
                <a:lnTo>
                  <a:pt x="98703" y="850626"/>
                </a:lnTo>
                <a:lnTo>
                  <a:pt x="126887" y="887086"/>
                </a:lnTo>
                <a:lnTo>
                  <a:pt x="158019" y="920977"/>
                </a:lnTo>
                <a:lnTo>
                  <a:pt x="191911" y="952109"/>
                </a:lnTo>
                <a:lnTo>
                  <a:pt x="228370" y="980291"/>
                </a:lnTo>
                <a:lnTo>
                  <a:pt x="267207" y="1005334"/>
                </a:lnTo>
                <a:lnTo>
                  <a:pt x="308232" y="1027047"/>
                </a:lnTo>
                <a:lnTo>
                  <a:pt x="351253" y="1045239"/>
                </a:lnTo>
                <a:lnTo>
                  <a:pt x="396081" y="1059720"/>
                </a:lnTo>
                <a:lnTo>
                  <a:pt x="442524" y="1070299"/>
                </a:lnTo>
                <a:lnTo>
                  <a:pt x="490392" y="1076787"/>
                </a:lnTo>
                <a:lnTo>
                  <a:pt x="539496" y="1078992"/>
                </a:lnTo>
                <a:lnTo>
                  <a:pt x="588599" y="1076787"/>
                </a:lnTo>
                <a:lnTo>
                  <a:pt x="636467" y="1070299"/>
                </a:lnTo>
                <a:lnTo>
                  <a:pt x="682910" y="1059720"/>
                </a:lnTo>
                <a:lnTo>
                  <a:pt x="727738" y="1045239"/>
                </a:lnTo>
                <a:lnTo>
                  <a:pt x="770759" y="1027047"/>
                </a:lnTo>
                <a:lnTo>
                  <a:pt x="811783" y="1005334"/>
                </a:lnTo>
                <a:lnTo>
                  <a:pt x="850621" y="980291"/>
                </a:lnTo>
                <a:lnTo>
                  <a:pt x="887080" y="952109"/>
                </a:lnTo>
                <a:lnTo>
                  <a:pt x="920972" y="920977"/>
                </a:lnTo>
                <a:lnTo>
                  <a:pt x="952104" y="887086"/>
                </a:lnTo>
                <a:lnTo>
                  <a:pt x="980288" y="850626"/>
                </a:lnTo>
                <a:lnTo>
                  <a:pt x="1005331" y="811789"/>
                </a:lnTo>
                <a:lnTo>
                  <a:pt x="1027045" y="770764"/>
                </a:lnTo>
                <a:lnTo>
                  <a:pt x="1045238" y="727743"/>
                </a:lnTo>
                <a:lnTo>
                  <a:pt x="1059719" y="682915"/>
                </a:lnTo>
                <a:lnTo>
                  <a:pt x="1070299" y="636470"/>
                </a:lnTo>
                <a:lnTo>
                  <a:pt x="1076787" y="588601"/>
                </a:lnTo>
                <a:lnTo>
                  <a:pt x="1078992" y="539495"/>
                </a:lnTo>
                <a:lnTo>
                  <a:pt x="1076787" y="490390"/>
                </a:lnTo>
                <a:lnTo>
                  <a:pt x="1070299" y="442521"/>
                </a:lnTo>
                <a:lnTo>
                  <a:pt x="1059719" y="396076"/>
                </a:lnTo>
                <a:lnTo>
                  <a:pt x="1045238" y="351248"/>
                </a:lnTo>
                <a:lnTo>
                  <a:pt x="1027045" y="308227"/>
                </a:lnTo>
                <a:lnTo>
                  <a:pt x="1005332" y="267202"/>
                </a:lnTo>
                <a:lnTo>
                  <a:pt x="980288" y="228365"/>
                </a:lnTo>
                <a:lnTo>
                  <a:pt x="952104" y="191905"/>
                </a:lnTo>
                <a:lnTo>
                  <a:pt x="920972" y="158014"/>
                </a:lnTo>
                <a:lnTo>
                  <a:pt x="887080" y="126882"/>
                </a:lnTo>
                <a:lnTo>
                  <a:pt x="850621" y="98700"/>
                </a:lnTo>
                <a:lnTo>
                  <a:pt x="811784" y="73657"/>
                </a:lnTo>
                <a:lnTo>
                  <a:pt x="770759" y="51944"/>
                </a:lnTo>
                <a:lnTo>
                  <a:pt x="727738" y="33752"/>
                </a:lnTo>
                <a:lnTo>
                  <a:pt x="682910" y="19271"/>
                </a:lnTo>
                <a:lnTo>
                  <a:pt x="636467" y="8692"/>
                </a:lnTo>
                <a:lnTo>
                  <a:pt x="588599" y="2204"/>
                </a:lnTo>
                <a:lnTo>
                  <a:pt x="539496" y="0"/>
                </a:lnTo>
                <a:close/>
              </a:path>
            </a:pathLst>
          </a:custGeom>
          <a:solidFill>
            <a:srgbClr val="D1E385"/>
          </a:solidFill>
        </p:spPr>
        <p:txBody>
          <a:bodyPr wrap="square" lIns="0" tIns="0" rIns="0" bIns="0" rtlCol="0"/>
          <a:lstStyle/>
          <a:p/>
        </p:txBody>
      </p:sp>
      <p:sp>
        <p:nvSpPr>
          <p:cNvPr id="33" name="object 33"/>
          <p:cNvSpPr/>
          <p:nvPr/>
        </p:nvSpPr>
        <p:spPr>
          <a:xfrm>
            <a:off x="8612123" y="2814827"/>
            <a:ext cx="654050" cy="299085"/>
          </a:xfrm>
          <a:custGeom>
            <a:rect l="l" t="t" r="r" b="b"/>
            <a:pathLst>
              <a:path w="654050" h="299085">
                <a:moveTo>
                  <a:pt x="604011" y="0"/>
                </a:moveTo>
                <a:lnTo>
                  <a:pt x="49783" y="0"/>
                </a:lnTo>
                <a:lnTo>
                  <a:pt x="30432" y="3921"/>
                </a:lnTo>
                <a:lnTo>
                  <a:pt x="14604" y="14604"/>
                </a:lnTo>
                <a:lnTo>
                  <a:pt x="3921" y="30432"/>
                </a:lnTo>
                <a:lnTo>
                  <a:pt x="0" y="49784"/>
                </a:lnTo>
                <a:lnTo>
                  <a:pt x="0" y="248920"/>
                </a:lnTo>
                <a:lnTo>
                  <a:pt x="3921" y="268271"/>
                </a:lnTo>
                <a:lnTo>
                  <a:pt x="14605" y="284099"/>
                </a:lnTo>
                <a:lnTo>
                  <a:pt x="30432" y="294782"/>
                </a:lnTo>
                <a:lnTo>
                  <a:pt x="49783" y="298704"/>
                </a:lnTo>
                <a:lnTo>
                  <a:pt x="604011" y="298704"/>
                </a:lnTo>
                <a:lnTo>
                  <a:pt x="623363" y="294782"/>
                </a:lnTo>
                <a:lnTo>
                  <a:pt x="639190" y="284099"/>
                </a:lnTo>
                <a:lnTo>
                  <a:pt x="649874" y="268271"/>
                </a:lnTo>
                <a:lnTo>
                  <a:pt x="653796" y="248920"/>
                </a:lnTo>
                <a:lnTo>
                  <a:pt x="653796" y="49784"/>
                </a:lnTo>
                <a:lnTo>
                  <a:pt x="649874" y="30432"/>
                </a:lnTo>
                <a:lnTo>
                  <a:pt x="639191" y="14604"/>
                </a:lnTo>
                <a:lnTo>
                  <a:pt x="623363" y="3921"/>
                </a:lnTo>
                <a:lnTo>
                  <a:pt x="604011" y="0"/>
                </a:lnTo>
                <a:close/>
              </a:path>
            </a:pathLst>
          </a:custGeom>
          <a:solidFill>
            <a:srgbClr val="FFFFFF"/>
          </a:solidFill>
        </p:spPr>
        <p:txBody>
          <a:bodyPr wrap="square" lIns="0" tIns="0" rIns="0" bIns="0" rtlCol="0"/>
          <a:lstStyle/>
          <a:p/>
        </p:txBody>
      </p:sp>
      <p:sp>
        <p:nvSpPr>
          <p:cNvPr id="34" name="object 34"/>
          <p:cNvSpPr txBox="1"/>
          <p:nvPr/>
        </p:nvSpPr>
        <p:spPr>
          <a:xfrm>
            <a:off x="8081264" y="2702517"/>
            <a:ext cx="1542415" cy="847725"/>
          </a:xfrm>
          <a:prstGeom prst="rect">
            <a:avLst/>
          </a:prstGeom>
        </p:spPr>
        <p:txBody>
          <a:bodyPr vert="horz" wrap="square" lIns="0" tIns="133350" rIns="0" bIns="0" rtlCol="0">
            <a:spAutoFit/>
          </a:bodyPr>
          <a:lstStyle/>
          <a:p>
            <a:pPr marL="656590">
              <a:lnSpc>
                <a:spcPct val="100000"/>
              </a:lnSpc>
              <a:spcBef>
                <a:spcPts val="1050"/>
              </a:spcBef>
            </a:pPr>
            <a:r>
              <a:rPr sz="1600" b="1" spc="-5">
                <a:solidFill>
                  <a:srgbClr val="64AE45"/>
                </a:solidFill>
                <a:latin typeface="微软雅黑"/>
                <a:cs typeface="微软雅黑"/>
              </a:rPr>
              <a:t>全国</a:t>
            </a:r>
            <a:endParaRPr sz="1600">
              <a:latin typeface="微软雅黑"/>
              <a:cs typeface="微软雅黑"/>
            </a:endParaRPr>
          </a:p>
          <a:p>
            <a:pPr marL="12700" marR="5080">
              <a:lnSpc>
                <a:spcPct val="100000"/>
              </a:lnSpc>
              <a:spcBef>
                <a:spcPts val="720"/>
              </a:spcBef>
            </a:pPr>
            <a:r>
              <a:rPr sz="900">
                <a:solidFill>
                  <a:srgbClr val="335622"/>
                </a:solidFill>
                <a:latin typeface="微软雅黑"/>
                <a:cs typeface="微软雅黑"/>
              </a:rPr>
              <a:t>规模以上文化企业</a:t>
            </a:r>
            <a:r>
              <a:rPr sz="1200">
                <a:solidFill>
                  <a:srgbClr val="335622"/>
                </a:solidFill>
                <a:latin typeface="微软雅黑"/>
                <a:cs typeface="微软雅黑"/>
              </a:rPr>
              <a:t>69000家 </a:t>
            </a:r>
            <a:r>
              <a:rPr sz="900">
                <a:solidFill>
                  <a:srgbClr val="335622"/>
                </a:solidFill>
                <a:latin typeface="微软雅黑"/>
                <a:cs typeface="微软雅黑"/>
              </a:rPr>
              <a:t>营业收入</a:t>
            </a:r>
            <a:r>
              <a:rPr sz="1200">
                <a:solidFill>
                  <a:srgbClr val="335622"/>
                </a:solidFill>
                <a:latin typeface="微软雅黑"/>
                <a:cs typeface="微软雅黑"/>
              </a:rPr>
              <a:t>12.18万亿元</a:t>
            </a:r>
            <a:endParaRPr sz="1200">
              <a:latin typeface="微软雅黑"/>
              <a:cs typeface="微软雅黑"/>
            </a:endParaRPr>
          </a:p>
        </p:txBody>
      </p:sp>
      <p:sp>
        <p:nvSpPr>
          <p:cNvPr id="35" name="object 35"/>
          <p:cNvSpPr/>
          <p:nvPr/>
        </p:nvSpPr>
        <p:spPr>
          <a:xfrm>
            <a:off x="8612123" y="4940808"/>
            <a:ext cx="654050" cy="299085"/>
          </a:xfrm>
          <a:custGeom>
            <a:rect l="l" t="t" r="r" b="b"/>
            <a:pathLst>
              <a:path w="654050" h="299085">
                <a:moveTo>
                  <a:pt x="604011" y="0"/>
                </a:moveTo>
                <a:lnTo>
                  <a:pt x="49783" y="0"/>
                </a:lnTo>
                <a:lnTo>
                  <a:pt x="30432" y="3921"/>
                </a:lnTo>
                <a:lnTo>
                  <a:pt x="14604" y="14605"/>
                </a:lnTo>
                <a:lnTo>
                  <a:pt x="3921" y="30432"/>
                </a:lnTo>
                <a:lnTo>
                  <a:pt x="0" y="49784"/>
                </a:lnTo>
                <a:lnTo>
                  <a:pt x="0" y="248920"/>
                </a:lnTo>
                <a:lnTo>
                  <a:pt x="3921" y="268271"/>
                </a:lnTo>
                <a:lnTo>
                  <a:pt x="14604" y="284099"/>
                </a:lnTo>
                <a:lnTo>
                  <a:pt x="30432" y="294782"/>
                </a:lnTo>
                <a:lnTo>
                  <a:pt x="49783" y="298704"/>
                </a:lnTo>
                <a:lnTo>
                  <a:pt x="604011" y="298704"/>
                </a:lnTo>
                <a:lnTo>
                  <a:pt x="623363" y="294782"/>
                </a:lnTo>
                <a:lnTo>
                  <a:pt x="639190" y="284099"/>
                </a:lnTo>
                <a:lnTo>
                  <a:pt x="649874" y="268271"/>
                </a:lnTo>
                <a:lnTo>
                  <a:pt x="653796" y="248920"/>
                </a:lnTo>
                <a:lnTo>
                  <a:pt x="653796" y="49784"/>
                </a:lnTo>
                <a:lnTo>
                  <a:pt x="649874" y="30432"/>
                </a:lnTo>
                <a:lnTo>
                  <a:pt x="639191" y="14605"/>
                </a:lnTo>
                <a:lnTo>
                  <a:pt x="623363" y="3921"/>
                </a:lnTo>
                <a:lnTo>
                  <a:pt x="604011" y="0"/>
                </a:lnTo>
                <a:close/>
              </a:path>
            </a:pathLst>
          </a:custGeom>
          <a:solidFill>
            <a:srgbClr val="FFFFFF"/>
          </a:solidFill>
        </p:spPr>
        <p:txBody>
          <a:bodyPr wrap="square" lIns="0" tIns="0" rIns="0" bIns="0" rtlCol="0"/>
          <a:lstStyle/>
          <a:p/>
        </p:txBody>
      </p:sp>
      <p:sp>
        <p:nvSpPr>
          <p:cNvPr id="36" name="object 36"/>
          <p:cNvSpPr txBox="1"/>
          <p:nvPr/>
        </p:nvSpPr>
        <p:spPr>
          <a:xfrm>
            <a:off x="8725281" y="4950078"/>
            <a:ext cx="431165"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64AE45"/>
                </a:solidFill>
                <a:latin typeface="微软雅黑"/>
                <a:cs typeface="微软雅黑"/>
              </a:rPr>
              <a:t>广东</a:t>
            </a:r>
            <a:endParaRPr sz="1600">
              <a:latin typeface="微软雅黑"/>
              <a:cs typeface="微软雅黑"/>
            </a:endParaRPr>
          </a:p>
        </p:txBody>
      </p:sp>
      <p:sp>
        <p:nvSpPr>
          <p:cNvPr id="37" name="object 37"/>
          <p:cNvSpPr/>
          <p:nvPr/>
        </p:nvSpPr>
        <p:spPr>
          <a:xfrm>
            <a:off x="8557259" y="5849111"/>
            <a:ext cx="763905" cy="299085"/>
          </a:xfrm>
          <a:custGeom>
            <a:rect l="l" t="t" r="r" b="b"/>
            <a:pathLst>
              <a:path w="763904" h="299085">
                <a:moveTo>
                  <a:pt x="713740" y="0"/>
                </a:moveTo>
                <a:lnTo>
                  <a:pt x="49784" y="0"/>
                </a:lnTo>
                <a:lnTo>
                  <a:pt x="30378" y="3912"/>
                </a:lnTo>
                <a:lnTo>
                  <a:pt x="14557" y="14581"/>
                </a:lnTo>
                <a:lnTo>
                  <a:pt x="3903" y="30405"/>
                </a:lnTo>
                <a:lnTo>
                  <a:pt x="0" y="49784"/>
                </a:lnTo>
                <a:lnTo>
                  <a:pt x="0" y="248919"/>
                </a:lnTo>
                <a:lnTo>
                  <a:pt x="3903" y="268298"/>
                </a:lnTo>
                <a:lnTo>
                  <a:pt x="14557" y="284122"/>
                </a:lnTo>
                <a:lnTo>
                  <a:pt x="30378" y="294791"/>
                </a:lnTo>
                <a:lnTo>
                  <a:pt x="49784" y="298703"/>
                </a:lnTo>
                <a:lnTo>
                  <a:pt x="713740" y="298703"/>
                </a:lnTo>
                <a:lnTo>
                  <a:pt x="733091" y="294791"/>
                </a:lnTo>
                <a:lnTo>
                  <a:pt x="748919" y="284122"/>
                </a:lnTo>
                <a:lnTo>
                  <a:pt x="759602" y="268298"/>
                </a:lnTo>
                <a:lnTo>
                  <a:pt x="763524" y="248919"/>
                </a:lnTo>
                <a:lnTo>
                  <a:pt x="763524" y="49784"/>
                </a:lnTo>
                <a:lnTo>
                  <a:pt x="759602" y="30405"/>
                </a:lnTo>
                <a:lnTo>
                  <a:pt x="748919" y="14581"/>
                </a:lnTo>
                <a:lnTo>
                  <a:pt x="733091" y="3912"/>
                </a:lnTo>
                <a:lnTo>
                  <a:pt x="713740" y="0"/>
                </a:lnTo>
                <a:close/>
              </a:path>
            </a:pathLst>
          </a:custGeom>
          <a:solidFill>
            <a:srgbClr val="FFFFFF"/>
          </a:solidFill>
        </p:spPr>
        <p:txBody>
          <a:bodyPr wrap="square" lIns="0" tIns="0" rIns="0" bIns="0" rtlCol="0"/>
          <a:lstStyle/>
          <a:p/>
        </p:txBody>
      </p:sp>
      <p:sp>
        <p:nvSpPr>
          <p:cNvPr id="38" name="object 38"/>
          <p:cNvSpPr txBox="1"/>
          <p:nvPr/>
        </p:nvSpPr>
        <p:spPr>
          <a:xfrm>
            <a:off x="8671306" y="5861100"/>
            <a:ext cx="535940" cy="271780"/>
          </a:xfrm>
          <a:prstGeom prst="rect">
            <a:avLst/>
          </a:prstGeom>
        </p:spPr>
        <p:txBody>
          <a:bodyPr vert="horz" wrap="square" lIns="0" tIns="11430" rIns="0" bIns="0" rtlCol="0">
            <a:spAutoFit/>
          </a:bodyPr>
          <a:lstStyle/>
          <a:p>
            <a:pPr marL="12700" marR="5080">
              <a:lnSpc>
                <a:spcPct val="101299"/>
              </a:lnSpc>
              <a:spcBef>
                <a:spcPts val="90"/>
              </a:spcBef>
            </a:pPr>
            <a:r>
              <a:rPr sz="800" b="1">
                <a:solidFill>
                  <a:srgbClr val="64AE45"/>
                </a:solidFill>
                <a:latin typeface="微软雅黑"/>
                <a:cs typeface="微软雅黑"/>
              </a:rPr>
              <a:t>规模以上文 化制造企业</a:t>
            </a:r>
            <a:endParaRPr sz="800">
              <a:latin typeface="微软雅黑"/>
              <a:cs typeface="微软雅黑"/>
            </a:endParaRPr>
          </a:p>
        </p:txBody>
      </p:sp>
      <p:sp>
        <p:nvSpPr>
          <p:cNvPr id="39" name="object 39"/>
          <p:cNvSpPr txBox="1"/>
          <p:nvPr/>
        </p:nvSpPr>
        <p:spPr>
          <a:xfrm>
            <a:off x="7066533" y="4224020"/>
            <a:ext cx="1549400" cy="391160"/>
          </a:xfrm>
          <a:prstGeom prst="rect">
            <a:avLst/>
          </a:prstGeom>
        </p:spPr>
        <p:txBody>
          <a:bodyPr vert="horz" wrap="square" lIns="0" tIns="12700" rIns="0" bIns="0" rtlCol="0">
            <a:spAutoFit/>
          </a:bodyPr>
          <a:lstStyle/>
          <a:p>
            <a:pPr marL="12700" marR="5080">
              <a:lnSpc>
                <a:spcPct val="100000"/>
              </a:lnSpc>
              <a:spcBef>
                <a:spcPts val="100"/>
              </a:spcBef>
            </a:pPr>
            <a:r>
              <a:rPr sz="900">
                <a:solidFill>
                  <a:srgbClr val="335622"/>
                </a:solidFill>
                <a:latin typeface="微软雅黑"/>
                <a:cs typeface="微软雅黑"/>
              </a:rPr>
              <a:t>规模以上文化企业</a:t>
            </a:r>
            <a:r>
              <a:rPr sz="1200">
                <a:solidFill>
                  <a:srgbClr val="335622"/>
                </a:solidFill>
                <a:latin typeface="微软雅黑"/>
                <a:cs typeface="微软雅黑"/>
              </a:rPr>
              <a:t>超一万家 </a:t>
            </a:r>
            <a:r>
              <a:rPr sz="900">
                <a:solidFill>
                  <a:srgbClr val="335622"/>
                </a:solidFill>
                <a:latin typeface="微软雅黑"/>
                <a:cs typeface="微软雅黑"/>
              </a:rPr>
              <a:t>营业收入</a:t>
            </a:r>
            <a:r>
              <a:rPr sz="1200">
                <a:solidFill>
                  <a:srgbClr val="335622"/>
                </a:solidFill>
                <a:latin typeface="微软雅黑"/>
                <a:cs typeface="微软雅黑"/>
              </a:rPr>
              <a:t>2.1万亿元</a:t>
            </a:r>
            <a:endParaRPr sz="1200">
              <a:latin typeface="微软雅黑"/>
              <a:cs typeface="微软雅黑"/>
            </a:endParaRPr>
          </a:p>
        </p:txBody>
      </p:sp>
      <p:sp>
        <p:nvSpPr>
          <p:cNvPr id="40" name="object 40"/>
          <p:cNvSpPr txBox="1"/>
          <p:nvPr/>
        </p:nvSpPr>
        <p:spPr>
          <a:xfrm>
            <a:off x="9189846" y="4564507"/>
            <a:ext cx="1680845" cy="391160"/>
          </a:xfrm>
          <a:prstGeom prst="rect">
            <a:avLst/>
          </a:prstGeom>
        </p:spPr>
        <p:txBody>
          <a:bodyPr vert="horz" wrap="square" lIns="0" tIns="12700" rIns="0" bIns="0" rtlCol="0">
            <a:spAutoFit/>
          </a:bodyPr>
          <a:lstStyle/>
          <a:p>
            <a:pPr marL="447040" marR="5080" indent="-434975">
              <a:lnSpc>
                <a:spcPct val="100000"/>
              </a:lnSpc>
              <a:spcBef>
                <a:spcPts val="100"/>
              </a:spcBef>
            </a:pPr>
            <a:r>
              <a:rPr sz="900">
                <a:solidFill>
                  <a:srgbClr val="335622"/>
                </a:solidFill>
                <a:latin typeface="微软雅黑"/>
                <a:cs typeface="微软雅黑"/>
              </a:rPr>
              <a:t>规模以上文化制造企业</a:t>
            </a:r>
            <a:r>
              <a:rPr sz="1200">
                <a:solidFill>
                  <a:srgbClr val="335622"/>
                </a:solidFill>
                <a:latin typeface="微软雅黑"/>
                <a:cs typeface="微软雅黑"/>
              </a:rPr>
              <a:t>4267家 </a:t>
            </a:r>
            <a:r>
              <a:rPr sz="900">
                <a:solidFill>
                  <a:srgbClr val="335622"/>
                </a:solidFill>
                <a:latin typeface="微软雅黑"/>
                <a:cs typeface="微软雅黑"/>
              </a:rPr>
              <a:t>营业收入</a:t>
            </a:r>
            <a:r>
              <a:rPr sz="1200">
                <a:solidFill>
                  <a:srgbClr val="335622"/>
                </a:solidFill>
                <a:latin typeface="微软雅黑"/>
                <a:cs typeface="微软雅黑"/>
              </a:rPr>
              <a:t>1.0</a:t>
            </a:r>
            <a:r>
              <a:rPr sz="1200" spc="5">
                <a:solidFill>
                  <a:srgbClr val="335622"/>
                </a:solidFill>
                <a:latin typeface="微软雅黑"/>
                <a:cs typeface="微软雅黑"/>
              </a:rPr>
              <a:t>4</a:t>
            </a:r>
            <a:r>
              <a:rPr sz="1200">
                <a:solidFill>
                  <a:srgbClr val="335622"/>
                </a:solidFill>
                <a:latin typeface="微软雅黑"/>
                <a:cs typeface="微软雅黑"/>
              </a:rPr>
              <a:t>万亿元</a:t>
            </a:r>
            <a:endParaRPr sz="1200">
              <a:latin typeface="微软雅黑"/>
              <a:cs typeface="微软雅黑"/>
            </a:endParaRPr>
          </a:p>
        </p:txBody>
      </p:sp>
      <p:sp>
        <p:nvSpPr>
          <p:cNvPr id="41" name="object 41"/>
          <p:cNvSpPr/>
          <p:nvPr/>
        </p:nvSpPr>
        <p:spPr>
          <a:xfrm>
            <a:off x="7943468" y="4612004"/>
            <a:ext cx="607695" cy="553720"/>
          </a:xfrm>
          <a:custGeom>
            <a:rect l="l" t="t" r="r" b="b"/>
            <a:pathLst>
              <a:path w="607695" h="553720">
                <a:moveTo>
                  <a:pt x="555489" y="507740"/>
                </a:moveTo>
                <a:lnTo>
                  <a:pt x="502284" y="536829"/>
                </a:lnTo>
                <a:lnTo>
                  <a:pt x="500633" y="542671"/>
                </a:lnTo>
                <a:lnTo>
                  <a:pt x="503047" y="547243"/>
                </a:lnTo>
                <a:lnTo>
                  <a:pt x="505586" y="551815"/>
                </a:lnTo>
                <a:lnTo>
                  <a:pt x="511428" y="553593"/>
                </a:lnTo>
                <a:lnTo>
                  <a:pt x="591445" y="509778"/>
                </a:lnTo>
                <a:lnTo>
                  <a:pt x="588645" y="509778"/>
                </a:lnTo>
                <a:lnTo>
                  <a:pt x="578992" y="509524"/>
                </a:lnTo>
                <a:lnTo>
                  <a:pt x="555489" y="507740"/>
                </a:lnTo>
                <a:close/>
              </a:path>
              <a:path w="607695" h="553720">
                <a:moveTo>
                  <a:pt x="570009" y="499814"/>
                </a:moveTo>
                <a:lnTo>
                  <a:pt x="555489" y="507740"/>
                </a:lnTo>
                <a:lnTo>
                  <a:pt x="578992" y="509524"/>
                </a:lnTo>
                <a:lnTo>
                  <a:pt x="588645" y="509778"/>
                </a:lnTo>
                <a:lnTo>
                  <a:pt x="588682" y="508381"/>
                </a:lnTo>
                <a:lnTo>
                  <a:pt x="583819" y="508381"/>
                </a:lnTo>
                <a:lnTo>
                  <a:pt x="570009" y="499814"/>
                </a:lnTo>
                <a:close/>
              </a:path>
              <a:path w="607695" h="553720">
                <a:moveTo>
                  <a:pt x="514476" y="442976"/>
                </a:moveTo>
                <a:lnTo>
                  <a:pt x="508507" y="444373"/>
                </a:lnTo>
                <a:lnTo>
                  <a:pt x="505761" y="448945"/>
                </a:lnTo>
                <a:lnTo>
                  <a:pt x="503047" y="453263"/>
                </a:lnTo>
                <a:lnTo>
                  <a:pt x="551630" y="488413"/>
                </a:lnTo>
                <a:lnTo>
                  <a:pt x="589152" y="490728"/>
                </a:lnTo>
                <a:lnTo>
                  <a:pt x="588645" y="509778"/>
                </a:lnTo>
                <a:lnTo>
                  <a:pt x="591445" y="509778"/>
                </a:lnTo>
                <a:lnTo>
                  <a:pt x="607695" y="500888"/>
                </a:lnTo>
                <a:lnTo>
                  <a:pt x="514476" y="442976"/>
                </a:lnTo>
                <a:close/>
              </a:path>
              <a:path w="607695" h="553720">
                <a:moveTo>
                  <a:pt x="584326" y="491998"/>
                </a:moveTo>
                <a:lnTo>
                  <a:pt x="570009" y="499814"/>
                </a:lnTo>
                <a:lnTo>
                  <a:pt x="583819" y="508381"/>
                </a:lnTo>
                <a:lnTo>
                  <a:pt x="584326" y="491998"/>
                </a:lnTo>
                <a:close/>
              </a:path>
              <a:path w="607695" h="553720">
                <a:moveTo>
                  <a:pt x="589119" y="491998"/>
                </a:moveTo>
                <a:lnTo>
                  <a:pt x="584326" y="491998"/>
                </a:lnTo>
                <a:lnTo>
                  <a:pt x="583819" y="508381"/>
                </a:lnTo>
                <a:lnTo>
                  <a:pt x="588682" y="508381"/>
                </a:lnTo>
                <a:lnTo>
                  <a:pt x="589119" y="491998"/>
                </a:lnTo>
                <a:close/>
              </a:path>
              <a:path w="607695" h="553720">
                <a:moveTo>
                  <a:pt x="19050" y="0"/>
                </a:moveTo>
                <a:lnTo>
                  <a:pt x="0" y="762"/>
                </a:lnTo>
                <a:lnTo>
                  <a:pt x="888" y="24130"/>
                </a:lnTo>
                <a:lnTo>
                  <a:pt x="3428" y="48260"/>
                </a:lnTo>
                <a:lnTo>
                  <a:pt x="13715" y="96012"/>
                </a:lnTo>
                <a:lnTo>
                  <a:pt x="30225" y="142875"/>
                </a:lnTo>
                <a:lnTo>
                  <a:pt x="52577" y="188595"/>
                </a:lnTo>
                <a:lnTo>
                  <a:pt x="80009" y="232664"/>
                </a:lnTo>
                <a:lnTo>
                  <a:pt x="112522" y="274701"/>
                </a:lnTo>
                <a:lnTo>
                  <a:pt x="149351" y="314452"/>
                </a:lnTo>
                <a:lnTo>
                  <a:pt x="190246" y="351663"/>
                </a:lnTo>
                <a:lnTo>
                  <a:pt x="234569" y="385699"/>
                </a:lnTo>
                <a:lnTo>
                  <a:pt x="281939" y="416560"/>
                </a:lnTo>
                <a:lnTo>
                  <a:pt x="332104" y="443611"/>
                </a:lnTo>
                <a:lnTo>
                  <a:pt x="384428" y="466598"/>
                </a:lnTo>
                <a:lnTo>
                  <a:pt x="438530" y="485140"/>
                </a:lnTo>
                <a:lnTo>
                  <a:pt x="494029" y="498856"/>
                </a:lnTo>
                <a:lnTo>
                  <a:pt x="550545" y="507365"/>
                </a:lnTo>
                <a:lnTo>
                  <a:pt x="555489" y="507740"/>
                </a:lnTo>
                <a:lnTo>
                  <a:pt x="570009" y="499814"/>
                </a:lnTo>
                <a:lnTo>
                  <a:pt x="551630" y="488413"/>
                </a:lnTo>
                <a:lnTo>
                  <a:pt x="525399" y="485013"/>
                </a:lnTo>
                <a:lnTo>
                  <a:pt x="498221" y="480314"/>
                </a:lnTo>
                <a:lnTo>
                  <a:pt x="444246" y="466979"/>
                </a:lnTo>
                <a:lnTo>
                  <a:pt x="391667" y="448945"/>
                </a:lnTo>
                <a:lnTo>
                  <a:pt x="340740" y="426593"/>
                </a:lnTo>
                <a:lnTo>
                  <a:pt x="291973" y="400304"/>
                </a:lnTo>
                <a:lnTo>
                  <a:pt x="245872" y="370332"/>
                </a:lnTo>
                <a:lnTo>
                  <a:pt x="202691" y="337185"/>
                </a:lnTo>
                <a:lnTo>
                  <a:pt x="163067" y="301244"/>
                </a:lnTo>
                <a:lnTo>
                  <a:pt x="127380" y="262763"/>
                </a:lnTo>
                <a:lnTo>
                  <a:pt x="96011" y="222123"/>
                </a:lnTo>
                <a:lnTo>
                  <a:pt x="69341" y="179705"/>
                </a:lnTo>
                <a:lnTo>
                  <a:pt x="47878" y="136017"/>
                </a:lnTo>
                <a:lnTo>
                  <a:pt x="32130" y="91440"/>
                </a:lnTo>
                <a:lnTo>
                  <a:pt x="22478" y="46228"/>
                </a:lnTo>
                <a:lnTo>
                  <a:pt x="19938" y="23495"/>
                </a:lnTo>
                <a:lnTo>
                  <a:pt x="19050" y="0"/>
                </a:lnTo>
                <a:close/>
              </a:path>
              <a:path w="607695" h="553720">
                <a:moveTo>
                  <a:pt x="551630" y="488413"/>
                </a:moveTo>
                <a:lnTo>
                  <a:pt x="570009" y="499814"/>
                </a:lnTo>
                <a:lnTo>
                  <a:pt x="584326" y="491998"/>
                </a:lnTo>
                <a:lnTo>
                  <a:pt x="589119" y="491998"/>
                </a:lnTo>
                <a:lnTo>
                  <a:pt x="589152" y="490728"/>
                </a:lnTo>
                <a:lnTo>
                  <a:pt x="580389" y="490601"/>
                </a:lnTo>
                <a:lnTo>
                  <a:pt x="552830" y="488569"/>
                </a:lnTo>
                <a:lnTo>
                  <a:pt x="551630" y="488413"/>
                </a:lnTo>
                <a:close/>
              </a:path>
            </a:pathLst>
          </a:custGeom>
          <a:solidFill>
            <a:srgbClr val="7E7E7E"/>
          </a:solidFill>
        </p:spPr>
        <p:txBody>
          <a:bodyPr wrap="square" lIns="0" tIns="0" rIns="0" bIns="0" rtlCol="0"/>
          <a:lstStyle/>
          <a:p/>
        </p:txBody>
      </p:sp>
      <p:sp>
        <p:nvSpPr>
          <p:cNvPr id="42" name="object 42"/>
          <p:cNvSpPr/>
          <p:nvPr/>
        </p:nvSpPr>
        <p:spPr>
          <a:xfrm>
            <a:off x="9321545" y="4920107"/>
            <a:ext cx="673735" cy="1132205"/>
          </a:xfrm>
          <a:custGeom>
            <a:rect l="l" t="t" r="r" b="b"/>
            <a:pathLst>
              <a:path w="673734" h="1132204">
                <a:moveTo>
                  <a:pt x="92836" y="1021156"/>
                </a:moveTo>
                <a:lnTo>
                  <a:pt x="0" y="1079690"/>
                </a:lnTo>
                <a:lnTo>
                  <a:pt x="96647" y="1131747"/>
                </a:lnTo>
                <a:lnTo>
                  <a:pt x="102361" y="1130007"/>
                </a:lnTo>
                <a:lnTo>
                  <a:pt x="107442" y="1120749"/>
                </a:lnTo>
                <a:lnTo>
                  <a:pt x="105663" y="1114971"/>
                </a:lnTo>
                <a:lnTo>
                  <a:pt x="56600" y="1088542"/>
                </a:lnTo>
                <a:lnTo>
                  <a:pt x="19557" y="1088542"/>
                </a:lnTo>
                <a:lnTo>
                  <a:pt x="18033" y="1069555"/>
                </a:lnTo>
                <a:lnTo>
                  <a:pt x="60071" y="1064196"/>
                </a:lnTo>
                <a:lnTo>
                  <a:pt x="102997" y="1037272"/>
                </a:lnTo>
                <a:lnTo>
                  <a:pt x="104394" y="1031392"/>
                </a:lnTo>
                <a:lnTo>
                  <a:pt x="101600" y="1026934"/>
                </a:lnTo>
                <a:lnTo>
                  <a:pt x="98678" y="1022489"/>
                </a:lnTo>
                <a:lnTo>
                  <a:pt x="92836" y="1021156"/>
                </a:lnTo>
                <a:close/>
              </a:path>
              <a:path w="673734" h="1132204">
                <a:moveTo>
                  <a:pt x="60347" y="1064135"/>
                </a:moveTo>
                <a:lnTo>
                  <a:pt x="59997" y="1064209"/>
                </a:lnTo>
                <a:lnTo>
                  <a:pt x="45084" y="1066774"/>
                </a:lnTo>
                <a:lnTo>
                  <a:pt x="29972" y="1068616"/>
                </a:lnTo>
                <a:lnTo>
                  <a:pt x="18033" y="1069555"/>
                </a:lnTo>
                <a:lnTo>
                  <a:pt x="19557" y="1088542"/>
                </a:lnTo>
                <a:lnTo>
                  <a:pt x="32257" y="1087526"/>
                </a:lnTo>
                <a:lnTo>
                  <a:pt x="35664" y="1087107"/>
                </a:lnTo>
                <a:lnTo>
                  <a:pt x="23875" y="1087107"/>
                </a:lnTo>
                <a:lnTo>
                  <a:pt x="23368" y="1070660"/>
                </a:lnTo>
                <a:lnTo>
                  <a:pt x="49987" y="1070660"/>
                </a:lnTo>
                <a:lnTo>
                  <a:pt x="60347" y="1064135"/>
                </a:lnTo>
                <a:close/>
              </a:path>
              <a:path w="673734" h="1132204">
                <a:moveTo>
                  <a:pt x="50376" y="1085193"/>
                </a:moveTo>
                <a:lnTo>
                  <a:pt x="48259" y="1085557"/>
                </a:lnTo>
                <a:lnTo>
                  <a:pt x="32257" y="1087526"/>
                </a:lnTo>
                <a:lnTo>
                  <a:pt x="19557" y="1088542"/>
                </a:lnTo>
                <a:lnTo>
                  <a:pt x="56600" y="1088542"/>
                </a:lnTo>
                <a:lnTo>
                  <a:pt x="50376" y="1085193"/>
                </a:lnTo>
                <a:close/>
              </a:path>
              <a:path w="673734" h="1132204">
                <a:moveTo>
                  <a:pt x="23368" y="1070660"/>
                </a:moveTo>
                <a:lnTo>
                  <a:pt x="23875" y="1087107"/>
                </a:lnTo>
                <a:lnTo>
                  <a:pt x="37723" y="1078385"/>
                </a:lnTo>
                <a:lnTo>
                  <a:pt x="23368" y="1070660"/>
                </a:lnTo>
                <a:close/>
              </a:path>
              <a:path w="673734" h="1132204">
                <a:moveTo>
                  <a:pt x="37723" y="1078385"/>
                </a:moveTo>
                <a:lnTo>
                  <a:pt x="23875" y="1087107"/>
                </a:lnTo>
                <a:lnTo>
                  <a:pt x="35664" y="1087107"/>
                </a:lnTo>
                <a:lnTo>
                  <a:pt x="48259" y="1085557"/>
                </a:lnTo>
                <a:lnTo>
                  <a:pt x="50376" y="1085193"/>
                </a:lnTo>
                <a:lnTo>
                  <a:pt x="37723" y="1078385"/>
                </a:lnTo>
                <a:close/>
              </a:path>
              <a:path w="673734" h="1132204">
                <a:moveTo>
                  <a:pt x="654811" y="0"/>
                </a:moveTo>
                <a:lnTo>
                  <a:pt x="653796" y="50546"/>
                </a:lnTo>
                <a:lnTo>
                  <a:pt x="651001" y="100711"/>
                </a:lnTo>
                <a:lnTo>
                  <a:pt x="646302" y="150622"/>
                </a:lnTo>
                <a:lnTo>
                  <a:pt x="639826" y="200279"/>
                </a:lnTo>
                <a:lnTo>
                  <a:pt x="631825" y="249555"/>
                </a:lnTo>
                <a:lnTo>
                  <a:pt x="622046" y="298323"/>
                </a:lnTo>
                <a:lnTo>
                  <a:pt x="610743" y="346583"/>
                </a:lnTo>
                <a:lnTo>
                  <a:pt x="598043" y="394081"/>
                </a:lnTo>
                <a:lnTo>
                  <a:pt x="583692" y="440690"/>
                </a:lnTo>
                <a:lnTo>
                  <a:pt x="568071" y="486664"/>
                </a:lnTo>
                <a:lnTo>
                  <a:pt x="551179" y="531495"/>
                </a:lnTo>
                <a:lnTo>
                  <a:pt x="532892" y="575310"/>
                </a:lnTo>
                <a:lnTo>
                  <a:pt x="513460" y="617855"/>
                </a:lnTo>
                <a:lnTo>
                  <a:pt x="492886" y="659130"/>
                </a:lnTo>
                <a:lnTo>
                  <a:pt x="471170" y="699109"/>
                </a:lnTo>
                <a:lnTo>
                  <a:pt x="448563" y="737463"/>
                </a:lnTo>
                <a:lnTo>
                  <a:pt x="424814" y="774306"/>
                </a:lnTo>
                <a:lnTo>
                  <a:pt x="400303" y="809447"/>
                </a:lnTo>
                <a:lnTo>
                  <a:pt x="374903" y="842848"/>
                </a:lnTo>
                <a:lnTo>
                  <a:pt x="348869" y="874344"/>
                </a:lnTo>
                <a:lnTo>
                  <a:pt x="321945" y="903833"/>
                </a:lnTo>
                <a:lnTo>
                  <a:pt x="294512" y="931329"/>
                </a:lnTo>
                <a:lnTo>
                  <a:pt x="252349" y="968273"/>
                </a:lnTo>
                <a:lnTo>
                  <a:pt x="209042" y="1000036"/>
                </a:lnTo>
                <a:lnTo>
                  <a:pt x="164973" y="1026198"/>
                </a:lnTo>
                <a:lnTo>
                  <a:pt x="120269" y="1046594"/>
                </a:lnTo>
                <a:lnTo>
                  <a:pt x="75183" y="1060869"/>
                </a:lnTo>
                <a:lnTo>
                  <a:pt x="60347" y="1064135"/>
                </a:lnTo>
                <a:lnTo>
                  <a:pt x="37723" y="1078385"/>
                </a:lnTo>
                <a:lnTo>
                  <a:pt x="50376" y="1085193"/>
                </a:lnTo>
                <a:lnTo>
                  <a:pt x="64261" y="1082802"/>
                </a:lnTo>
                <a:lnTo>
                  <a:pt x="80136" y="1079271"/>
                </a:lnTo>
                <a:lnTo>
                  <a:pt x="127538" y="1064196"/>
                </a:lnTo>
                <a:lnTo>
                  <a:pt x="174117" y="1042885"/>
                </a:lnTo>
                <a:lnTo>
                  <a:pt x="219963" y="1015707"/>
                </a:lnTo>
                <a:lnTo>
                  <a:pt x="264540" y="982891"/>
                </a:lnTo>
                <a:lnTo>
                  <a:pt x="307975" y="944778"/>
                </a:lnTo>
                <a:lnTo>
                  <a:pt x="336042" y="916647"/>
                </a:lnTo>
                <a:lnTo>
                  <a:pt x="363474" y="886510"/>
                </a:lnTo>
                <a:lnTo>
                  <a:pt x="390144" y="854379"/>
                </a:lnTo>
                <a:lnTo>
                  <a:pt x="415925" y="820343"/>
                </a:lnTo>
                <a:lnTo>
                  <a:pt x="440817" y="784618"/>
                </a:lnTo>
                <a:lnTo>
                  <a:pt x="464947" y="747166"/>
                </a:lnTo>
                <a:lnTo>
                  <a:pt x="487933" y="708177"/>
                </a:lnTo>
                <a:lnTo>
                  <a:pt x="509904" y="667639"/>
                </a:lnTo>
                <a:lnTo>
                  <a:pt x="530732" y="625729"/>
                </a:lnTo>
                <a:lnTo>
                  <a:pt x="550418" y="582676"/>
                </a:lnTo>
                <a:lnTo>
                  <a:pt x="568959" y="538226"/>
                </a:lnTo>
                <a:lnTo>
                  <a:pt x="586104" y="492760"/>
                </a:lnTo>
                <a:lnTo>
                  <a:pt x="601979" y="446278"/>
                </a:lnTo>
                <a:lnTo>
                  <a:pt x="616457" y="399034"/>
                </a:lnTo>
                <a:lnTo>
                  <a:pt x="629411" y="350901"/>
                </a:lnTo>
                <a:lnTo>
                  <a:pt x="640714" y="302006"/>
                </a:lnTo>
                <a:lnTo>
                  <a:pt x="650621" y="252603"/>
                </a:lnTo>
                <a:lnTo>
                  <a:pt x="658749" y="202692"/>
                </a:lnTo>
                <a:lnTo>
                  <a:pt x="665226" y="152400"/>
                </a:lnTo>
                <a:lnTo>
                  <a:pt x="669925" y="101727"/>
                </a:lnTo>
                <a:lnTo>
                  <a:pt x="672846" y="50927"/>
                </a:lnTo>
                <a:lnTo>
                  <a:pt x="673734" y="254"/>
                </a:lnTo>
                <a:lnTo>
                  <a:pt x="654811" y="0"/>
                </a:lnTo>
                <a:close/>
              </a:path>
              <a:path w="673734" h="1132204">
                <a:moveTo>
                  <a:pt x="49987" y="1070660"/>
                </a:moveTo>
                <a:lnTo>
                  <a:pt x="23368" y="1070660"/>
                </a:lnTo>
                <a:lnTo>
                  <a:pt x="37723" y="1078385"/>
                </a:lnTo>
                <a:lnTo>
                  <a:pt x="49987" y="1070660"/>
                </a:lnTo>
                <a:close/>
              </a:path>
            </a:pathLst>
          </a:custGeom>
          <a:solidFill>
            <a:srgbClr val="7E7E7E"/>
          </a:solidFill>
        </p:spPr>
        <p:txBody>
          <a:bodyPr wrap="square" lIns="0" tIns="0" rIns="0" bIns="0" rtlCol="0"/>
          <a:lstStyle/>
          <a:p/>
        </p:txBody>
      </p:sp>
      <p:sp>
        <p:nvSpPr>
          <p:cNvPr id="43" name="object 43"/>
          <p:cNvSpPr txBox="1"/>
          <p:nvPr/>
        </p:nvSpPr>
        <p:spPr>
          <a:xfrm>
            <a:off x="526795" y="1076071"/>
            <a:ext cx="11126470" cy="137541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广东省文化产业优势细分领域众多，文化制造业规模庞大</a:t>
            </a:r>
            <a:endParaRPr sz="1800">
              <a:latin typeface="微软雅黑"/>
              <a:cs typeface="微软雅黑"/>
            </a:endParaRPr>
          </a:p>
          <a:p>
            <a:pPr marL="14604" marR="5080">
              <a:lnSpc>
                <a:spcPct val="120100"/>
              </a:lnSpc>
              <a:spcBef>
                <a:spcPts val="625"/>
              </a:spcBef>
            </a:pPr>
            <a:r>
              <a:rPr sz="1200">
                <a:solidFill>
                  <a:srgbClr val="585858"/>
                </a:solidFill>
                <a:latin typeface="微软雅黑"/>
                <a:cs typeface="微软雅黑"/>
              </a:rPr>
              <a:t>广东省文化产业多年居全国首位，2021年全省规模以上文化及相关产业实现营业收入2.</a:t>
            </a:r>
            <a:r>
              <a:rPr sz="1200" spc="-10">
                <a:solidFill>
                  <a:srgbClr val="585858"/>
                </a:solidFill>
                <a:latin typeface="微软雅黑"/>
                <a:cs typeface="微软雅黑"/>
              </a:rPr>
              <a:t>1</a:t>
            </a:r>
            <a:r>
              <a:rPr sz="1200">
                <a:solidFill>
                  <a:srgbClr val="585858"/>
                </a:solidFill>
                <a:latin typeface="微软雅黑"/>
                <a:cs typeface="微软雅黑"/>
              </a:rPr>
              <a:t>万亿元，占当年全国规模以上文化及相关产业营业收入的</a:t>
            </a:r>
            <a:r>
              <a:rPr sz="1200" spc="-10">
                <a:solidFill>
                  <a:srgbClr val="585858"/>
                </a:solidFill>
                <a:latin typeface="微软雅黑"/>
                <a:cs typeface="微软雅黑"/>
              </a:rPr>
              <a:t>1</a:t>
            </a:r>
            <a:r>
              <a:rPr sz="1200">
                <a:solidFill>
                  <a:srgbClr val="585858"/>
                </a:solidFill>
                <a:latin typeface="微软雅黑"/>
                <a:cs typeface="微软雅黑"/>
              </a:rPr>
              <a:t>7</a:t>
            </a:r>
            <a:r>
              <a:rPr sz="1200" spc="-15">
                <a:solidFill>
                  <a:srgbClr val="585858"/>
                </a:solidFill>
                <a:latin typeface="微软雅黑"/>
                <a:cs typeface="微软雅黑"/>
              </a:rPr>
              <a:t>%</a:t>
            </a:r>
            <a:r>
              <a:rPr sz="1200">
                <a:solidFill>
                  <a:srgbClr val="585858"/>
                </a:solidFill>
                <a:latin typeface="微软雅黑"/>
                <a:cs typeface="微软雅黑"/>
              </a:rPr>
              <a:t>以上。在细分行 业层面看，以数字创意、游戏、数字出版等为代表的七个领域在国内具备明显优势，文化制造企业更是具备万亿级产业规模。这都夯实了文化产业</a:t>
            </a:r>
            <a:r>
              <a:rPr sz="1200" spc="5">
                <a:solidFill>
                  <a:srgbClr val="585858"/>
                </a:solidFill>
                <a:latin typeface="微软雅黑"/>
                <a:cs typeface="微软雅黑"/>
              </a:rPr>
              <a:t>在</a:t>
            </a:r>
            <a:r>
              <a:rPr sz="1200">
                <a:solidFill>
                  <a:srgbClr val="585858"/>
                </a:solidFill>
                <a:latin typeface="微软雅黑"/>
                <a:cs typeface="微软雅黑"/>
              </a:rPr>
              <a:t>全省的重要支柱 产业地位，也让广东成为全国文化产业的压舱石。</a:t>
            </a:r>
            <a:endParaRPr sz="1200">
              <a:latin typeface="微软雅黑"/>
              <a:cs typeface="微软雅黑"/>
            </a:endParaRPr>
          </a:p>
          <a:p>
            <a:pPr marL="3175" algn="ctr">
              <a:lnSpc>
                <a:spcPct val="100000"/>
              </a:lnSpc>
              <a:spcBef>
                <a:spcPts val="969"/>
              </a:spcBef>
            </a:pPr>
            <a:r>
              <a:rPr sz="1400" b="1">
                <a:solidFill>
                  <a:srgbClr val="404040"/>
                </a:solidFill>
                <a:latin typeface="微软雅黑"/>
                <a:cs typeface="微软雅黑"/>
              </a:rPr>
              <a:t>广东数字文化产业领先</a:t>
            </a:r>
            <a:r>
              <a:rPr sz="1400" b="1" spc="-15">
                <a:solidFill>
                  <a:srgbClr val="404040"/>
                </a:solidFill>
                <a:latin typeface="微软雅黑"/>
                <a:cs typeface="微软雅黑"/>
              </a:rPr>
              <a:t>全</a:t>
            </a:r>
            <a:r>
              <a:rPr sz="1400" b="1" spc="5">
                <a:solidFill>
                  <a:srgbClr val="404040"/>
                </a:solidFill>
                <a:latin typeface="微软雅黑"/>
                <a:cs typeface="微软雅黑"/>
              </a:rPr>
              <a:t>国</a:t>
            </a:r>
            <a:endParaRPr sz="1400">
              <a:latin typeface="微软雅黑"/>
              <a:cs typeface="微软雅黑"/>
            </a:endParaRPr>
          </a:p>
        </p:txBody>
      </p:sp>
      <p:sp>
        <p:nvSpPr>
          <p:cNvPr id="44" name="object 44"/>
          <p:cNvSpPr txBox="1"/>
          <p:nvPr/>
        </p:nvSpPr>
        <p:spPr>
          <a:xfrm>
            <a:off x="523748" y="6391498"/>
            <a:ext cx="4013200" cy="320675"/>
          </a:xfrm>
          <a:prstGeom prst="rect">
            <a:avLst/>
          </a:prstGeom>
        </p:spPr>
        <p:txBody>
          <a:bodyPr vert="horz" wrap="square" lIns="0" tIns="17145" rIns="0" bIns="0" rtlCol="0">
            <a:spAutoFit/>
          </a:bodyPr>
          <a:lstStyle/>
          <a:p>
            <a:pPr marL="15875">
              <a:lnSpc>
                <a:spcPct val="100000"/>
              </a:lnSpc>
              <a:spcBef>
                <a:spcPts val="135"/>
              </a:spcBef>
            </a:pPr>
            <a:r>
              <a:rPr sz="700" spc="-5">
                <a:solidFill>
                  <a:srgbClr val="7E7E7E"/>
                </a:solidFill>
                <a:latin typeface="微软雅黑"/>
                <a:cs typeface="微软雅黑"/>
              </a:rPr>
              <a:t>来源：数据源自广东省统计局《</a:t>
            </a:r>
            <a:r>
              <a:rPr sz="700" spc="-5">
                <a:solidFill>
                  <a:srgbClr val="7E7E7E"/>
                </a:solidFill>
                <a:latin typeface="Arial"/>
                <a:cs typeface="Arial"/>
              </a:rPr>
              <a:t>2021</a:t>
            </a:r>
            <a:r>
              <a:rPr sz="700" spc="5">
                <a:solidFill>
                  <a:srgbClr val="7E7E7E"/>
                </a:solidFill>
                <a:latin typeface="微软雅黑"/>
                <a:cs typeface="微软雅黑"/>
              </a:rPr>
              <a:t>广</a:t>
            </a:r>
            <a:r>
              <a:rPr sz="700" spc="-5">
                <a:solidFill>
                  <a:srgbClr val="7E7E7E"/>
                </a:solidFill>
                <a:latin typeface="微软雅黑"/>
                <a:cs typeface="微软雅黑"/>
              </a:rPr>
              <a:t>东文</a:t>
            </a:r>
            <a:r>
              <a:rPr sz="700" spc="5">
                <a:solidFill>
                  <a:srgbClr val="7E7E7E"/>
                </a:solidFill>
                <a:latin typeface="微软雅黑"/>
                <a:cs typeface="微软雅黑"/>
              </a:rPr>
              <a:t>化</a:t>
            </a:r>
            <a:r>
              <a:rPr sz="700" spc="-5">
                <a:solidFill>
                  <a:srgbClr val="7E7E7E"/>
                </a:solidFill>
                <a:latin typeface="微软雅黑"/>
                <a:cs typeface="微软雅黑"/>
              </a:rPr>
              <a:t>及相</a:t>
            </a:r>
            <a:r>
              <a:rPr sz="700" spc="5">
                <a:solidFill>
                  <a:srgbClr val="7E7E7E"/>
                </a:solidFill>
                <a:latin typeface="微软雅黑"/>
                <a:cs typeface="微软雅黑"/>
              </a:rPr>
              <a:t>关</a:t>
            </a:r>
            <a:r>
              <a:rPr sz="700" spc="-5">
                <a:solidFill>
                  <a:srgbClr val="7E7E7E"/>
                </a:solidFill>
                <a:latin typeface="微软雅黑"/>
                <a:cs typeface="微软雅黑"/>
              </a:rPr>
              <a:t>产业</a:t>
            </a:r>
            <a:r>
              <a:rPr sz="700" spc="5">
                <a:solidFill>
                  <a:srgbClr val="7E7E7E"/>
                </a:solidFill>
                <a:latin typeface="微软雅黑"/>
                <a:cs typeface="微软雅黑"/>
              </a:rPr>
              <a:t>统</a:t>
            </a:r>
            <a:r>
              <a:rPr sz="700" spc="-5">
                <a:solidFill>
                  <a:srgbClr val="7E7E7E"/>
                </a:solidFill>
                <a:latin typeface="微软雅黑"/>
                <a:cs typeface="微软雅黑"/>
              </a:rPr>
              <a:t>计概</a:t>
            </a:r>
            <a:r>
              <a:rPr sz="700" spc="5">
                <a:solidFill>
                  <a:srgbClr val="7E7E7E"/>
                </a:solidFill>
                <a:latin typeface="微软雅黑"/>
                <a:cs typeface="微软雅黑"/>
              </a:rPr>
              <a:t>览</a:t>
            </a:r>
            <a:r>
              <a:rPr sz="700" spc="-5">
                <a:solidFill>
                  <a:srgbClr val="7E7E7E"/>
                </a:solidFill>
                <a:latin typeface="微软雅黑"/>
                <a:cs typeface="微软雅黑"/>
              </a:rPr>
              <a:t>》以</a:t>
            </a:r>
            <a:r>
              <a:rPr sz="700" spc="5">
                <a:solidFill>
                  <a:srgbClr val="7E7E7E"/>
                </a:solidFill>
                <a:latin typeface="微软雅黑"/>
                <a:cs typeface="微软雅黑"/>
              </a:rPr>
              <a:t>及</a:t>
            </a:r>
            <a:r>
              <a:rPr sz="700" spc="-5">
                <a:solidFill>
                  <a:srgbClr val="7E7E7E"/>
                </a:solidFill>
                <a:latin typeface="微软雅黑"/>
                <a:cs typeface="微软雅黑"/>
              </a:rPr>
              <a:t>南方</a:t>
            </a:r>
            <a:r>
              <a:rPr sz="700" spc="5">
                <a:solidFill>
                  <a:srgbClr val="7E7E7E"/>
                </a:solidFill>
                <a:latin typeface="微软雅黑"/>
                <a:cs typeface="微软雅黑"/>
              </a:rPr>
              <a:t>都</a:t>
            </a:r>
            <a:r>
              <a:rPr sz="700" spc="-5">
                <a:solidFill>
                  <a:srgbClr val="7E7E7E"/>
                </a:solidFill>
                <a:latin typeface="微软雅黑"/>
                <a:cs typeface="微软雅黑"/>
              </a:rPr>
              <a:t>市</a:t>
            </a:r>
            <a:r>
              <a:rPr sz="700" spc="10">
                <a:solidFill>
                  <a:srgbClr val="7E7E7E"/>
                </a:solidFill>
                <a:latin typeface="微软雅黑"/>
                <a:cs typeface="微软雅黑"/>
              </a:rPr>
              <a:t>报</a:t>
            </a:r>
            <a:r>
              <a:rPr sz="700" spc="-10">
                <a:solidFill>
                  <a:srgbClr val="7E7E7E"/>
                </a:solidFill>
                <a:latin typeface="Arial"/>
                <a:cs typeface="Arial"/>
              </a:rPr>
              <a:t>“</a:t>
            </a:r>
            <a:r>
              <a:rPr sz="700" spc="-5">
                <a:solidFill>
                  <a:srgbClr val="7E7E7E"/>
                </a:solidFill>
                <a:latin typeface="微软雅黑"/>
                <a:cs typeface="微软雅黑"/>
              </a:rPr>
              <a:t>信</a:t>
            </a:r>
            <a:r>
              <a:rPr sz="700" spc="5">
                <a:solidFill>
                  <a:srgbClr val="7E7E7E"/>
                </a:solidFill>
                <a:latin typeface="微软雅黑"/>
                <a:cs typeface="微软雅黑"/>
              </a:rPr>
              <a:t>心</a:t>
            </a:r>
            <a:r>
              <a:rPr sz="700" spc="-5">
                <a:solidFill>
                  <a:srgbClr val="7E7E7E"/>
                </a:solidFill>
                <a:latin typeface="微软雅黑"/>
                <a:cs typeface="微软雅黑"/>
              </a:rPr>
              <a:t>有</a:t>
            </a:r>
            <a:r>
              <a:rPr sz="700" spc="5">
                <a:solidFill>
                  <a:srgbClr val="7E7E7E"/>
                </a:solidFill>
                <a:latin typeface="微软雅黑"/>
                <a:cs typeface="微软雅黑"/>
              </a:rPr>
              <a:t>数</a:t>
            </a:r>
            <a:r>
              <a:rPr sz="700" spc="-10">
                <a:solidFill>
                  <a:srgbClr val="7E7E7E"/>
                </a:solidFill>
                <a:latin typeface="Arial"/>
                <a:cs typeface="Arial"/>
              </a:rPr>
              <a:t>”</a:t>
            </a:r>
            <a:r>
              <a:rPr sz="700" spc="-5">
                <a:solidFill>
                  <a:srgbClr val="7E7E7E"/>
                </a:solidFill>
                <a:latin typeface="微软雅黑"/>
                <a:cs typeface="微软雅黑"/>
              </a:rPr>
              <a:t>栏</a:t>
            </a:r>
            <a:r>
              <a:rPr sz="700" spc="5">
                <a:solidFill>
                  <a:srgbClr val="7E7E7E"/>
                </a:solidFill>
                <a:latin typeface="微软雅黑"/>
                <a:cs typeface="微软雅黑"/>
              </a:rPr>
              <a:t>目</a:t>
            </a:r>
            <a:r>
              <a:rPr sz="700" spc="-5">
                <a:solidFill>
                  <a:srgbClr val="7E7E7E"/>
                </a:solidFill>
                <a:latin typeface="微软雅黑"/>
                <a:cs typeface="微软雅黑"/>
              </a:rPr>
              <a:t>。</a:t>
            </a:r>
            <a:endParaRPr sz="700">
              <a:latin typeface="微软雅黑"/>
              <a:cs typeface="微软雅黑"/>
            </a:endParaRPr>
          </a:p>
          <a:p>
            <a:pPr marL="12700">
              <a:lnSpc>
                <a:spcPct val="100000"/>
              </a:lnSpc>
              <a:spcBef>
                <a:spcPts val="600"/>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5" name="object 45"/>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11</a:t>
            </a:fld>
            <a:endParaRPr sz="8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8712200" cy="574040"/>
          </a:xfrm>
          <a:prstGeom prst="rect">
            <a:avLst/>
          </a:prstGeom>
        </p:spPr>
        <p:txBody>
          <a:bodyPr vert="horz" wrap="square" lIns="0" tIns="12700" rIns="0" bIns="0" rtlCol="0">
            <a:spAutoFit/>
          </a:bodyPr>
          <a:lstStyle/>
          <a:p>
            <a:pPr marL="12700">
              <a:lnSpc>
                <a:spcPct val="100000"/>
              </a:lnSpc>
              <a:spcBef>
                <a:spcPts val="100"/>
              </a:spcBef>
            </a:pPr>
            <a:r>
              <a:rPr/>
              <a:t>深入推进粤港澳大湾区建设，利好国家战略</a:t>
            </a:r>
          </a:p>
        </p:txBody>
      </p:sp>
      <p:sp>
        <p:nvSpPr>
          <p:cNvPr id="3" name="object 3"/>
          <p:cNvSpPr txBox="1"/>
          <p:nvPr/>
        </p:nvSpPr>
        <p:spPr>
          <a:xfrm>
            <a:off x="519785" y="1076071"/>
            <a:ext cx="11150600" cy="1062990"/>
          </a:xfrm>
          <a:prstGeom prst="rect">
            <a:avLst/>
          </a:prstGeom>
        </p:spPr>
        <p:txBody>
          <a:bodyPr vert="horz" wrap="square" lIns="0" tIns="12700" rIns="0" bIns="0" rtlCol="0">
            <a:spAutoFit/>
          </a:bodyPr>
          <a:lstStyle/>
          <a:p>
            <a:pPr marL="19685">
              <a:lnSpc>
                <a:spcPct val="100000"/>
              </a:lnSpc>
              <a:spcBef>
                <a:spcPts val="100"/>
              </a:spcBef>
            </a:pPr>
            <a:r>
              <a:rPr sz="1800" spc="-5">
                <a:solidFill>
                  <a:srgbClr val="585858"/>
                </a:solidFill>
                <a:latin typeface="微软雅黑"/>
                <a:cs typeface="微软雅黑"/>
              </a:rPr>
              <a:t>9+2</a:t>
            </a:r>
            <a:r>
              <a:rPr sz="1800">
                <a:solidFill>
                  <a:srgbClr val="585858"/>
                </a:solidFill>
                <a:latin typeface="微软雅黑"/>
                <a:cs typeface="微软雅黑"/>
              </a:rPr>
              <a:t>模式助力两岸三地进入发展新阶段</a:t>
            </a:r>
            <a:endParaRPr sz="1800">
              <a:latin typeface="微软雅黑"/>
              <a:cs typeface="微软雅黑"/>
            </a:endParaRPr>
          </a:p>
          <a:p>
            <a:pPr marL="12700" marR="156210">
              <a:lnSpc>
                <a:spcPct val="120000"/>
              </a:lnSpc>
              <a:spcBef>
                <a:spcPts val="819"/>
              </a:spcBef>
            </a:pPr>
            <a:r>
              <a:rPr sz="1200">
                <a:solidFill>
                  <a:srgbClr val="404040"/>
                </a:solidFill>
                <a:latin typeface="微软雅黑"/>
                <a:cs typeface="微软雅黑"/>
              </a:rPr>
              <a:t>粤港澳大湾区是“一国两制”在新时代下深度探索城市协作的新尝试，由此前以珠三角为核心向外圈辐射，带动周围城市发展；大湾区拥有引领全球科技革命的创新 要素资源与市场空间，有望成为第四次工业革命的全球策源地之一；同时大湾</a:t>
            </a:r>
            <a:r>
              <a:rPr sz="1200" spc="5">
                <a:solidFill>
                  <a:srgbClr val="404040"/>
                </a:solidFill>
                <a:latin typeface="微软雅黑"/>
                <a:cs typeface="微软雅黑"/>
              </a:rPr>
              <a:t>区</a:t>
            </a:r>
            <a:r>
              <a:rPr sz="1200">
                <a:solidFill>
                  <a:srgbClr val="404040"/>
                </a:solidFill>
                <a:latin typeface="微软雅黑"/>
                <a:cs typeface="微软雅黑"/>
              </a:rPr>
              <a:t>穿梭内陆的铁路网络，加上连接两岸的基建，极大优化了区域间交流。</a:t>
            </a:r>
            <a:endParaRPr sz="1200">
              <a:latin typeface="微软雅黑"/>
              <a:cs typeface="微软雅黑"/>
            </a:endParaRPr>
          </a:p>
          <a:p>
            <a:pPr marL="12700">
              <a:lnSpc>
                <a:spcPct val="100000"/>
              </a:lnSpc>
              <a:spcBef>
                <a:spcPts val="290"/>
              </a:spcBef>
            </a:pPr>
            <a:r>
              <a:rPr sz="1200" spc="-5">
                <a:solidFill>
                  <a:srgbClr val="404040"/>
                </a:solidFill>
                <a:latin typeface="微软雅黑"/>
                <a:cs typeface="微软雅黑"/>
              </a:rPr>
              <a:t>在未来，大湾区的就业机会、自然环境、营商环境、户籍制度等因素对人口进驻的巨大吸引力，为后续发展奠定了良好基础，更将成为推动国家经济发展的重要引擎。</a:t>
            </a:r>
            <a:endParaRPr sz="1200">
              <a:latin typeface="微软雅黑"/>
              <a:cs typeface="微软雅黑"/>
            </a:endParaRPr>
          </a:p>
        </p:txBody>
      </p:sp>
      <p:sp>
        <p:nvSpPr>
          <p:cNvPr id="4" name="object 4"/>
          <p:cNvSpPr txBox="1"/>
          <p:nvPr/>
        </p:nvSpPr>
        <p:spPr>
          <a:xfrm>
            <a:off x="8283956" y="3006623"/>
            <a:ext cx="2684780" cy="757555"/>
          </a:xfrm>
          <a:prstGeom prst="rect">
            <a:avLst/>
          </a:prstGeom>
        </p:spPr>
        <p:txBody>
          <a:bodyPr vert="horz" wrap="square" lIns="0" tIns="12700" rIns="0" bIns="0" rtlCol="0">
            <a:spAutoFit/>
          </a:bodyPr>
          <a:lstStyle/>
          <a:p>
            <a:pPr marL="12700" marR="5080" algn="just">
              <a:lnSpc>
                <a:spcPct val="120100"/>
              </a:lnSpc>
              <a:spcBef>
                <a:spcPts val="100"/>
              </a:spcBef>
            </a:pPr>
            <a:r>
              <a:rPr sz="1000" spc="-5">
                <a:solidFill>
                  <a:srgbClr val="585858"/>
                </a:solidFill>
                <a:latin typeface="微软雅黑"/>
                <a:cs typeface="微软雅黑"/>
              </a:rPr>
              <a:t>针对以往“两种制度、三个关税区</a:t>
            </a:r>
            <a:r>
              <a:rPr sz="1000" spc="5">
                <a:solidFill>
                  <a:srgbClr val="585858"/>
                </a:solidFill>
                <a:latin typeface="微软雅黑"/>
                <a:cs typeface="微软雅黑"/>
              </a:rPr>
              <a:t>、</a:t>
            </a:r>
            <a:r>
              <a:rPr sz="1000" spc="-5">
                <a:solidFill>
                  <a:srgbClr val="585858"/>
                </a:solidFill>
                <a:latin typeface="微软雅黑"/>
                <a:cs typeface="微软雅黑"/>
              </a:rPr>
              <a:t>三种</a:t>
            </a:r>
            <a:r>
              <a:rPr sz="1000" spc="5">
                <a:solidFill>
                  <a:srgbClr val="585858"/>
                </a:solidFill>
                <a:latin typeface="微软雅黑"/>
                <a:cs typeface="微软雅黑"/>
              </a:rPr>
              <a:t>法</a:t>
            </a:r>
            <a:r>
              <a:rPr sz="1000" spc="-5">
                <a:solidFill>
                  <a:srgbClr val="585858"/>
                </a:solidFill>
                <a:latin typeface="微软雅黑"/>
                <a:cs typeface="微软雅黑"/>
              </a:rPr>
              <a:t>律体 系”的障碍，建设粤港澳大湾区有</a:t>
            </a:r>
            <a:r>
              <a:rPr sz="1000" spc="5">
                <a:solidFill>
                  <a:srgbClr val="585858"/>
                </a:solidFill>
                <a:latin typeface="微软雅黑"/>
                <a:cs typeface="微软雅黑"/>
              </a:rPr>
              <a:t>利</a:t>
            </a:r>
            <a:r>
              <a:rPr sz="1000" spc="-5">
                <a:solidFill>
                  <a:srgbClr val="585858"/>
                </a:solidFill>
                <a:latin typeface="微软雅黑"/>
                <a:cs typeface="微软雅黑"/>
              </a:rPr>
              <a:t>于协</a:t>
            </a:r>
            <a:r>
              <a:rPr sz="1000" spc="5">
                <a:solidFill>
                  <a:srgbClr val="585858"/>
                </a:solidFill>
                <a:latin typeface="微软雅黑"/>
                <a:cs typeface="微软雅黑"/>
              </a:rPr>
              <a:t>调</a:t>
            </a:r>
            <a:r>
              <a:rPr sz="1000" spc="-5">
                <a:solidFill>
                  <a:srgbClr val="585858"/>
                </a:solidFill>
                <a:latin typeface="微软雅黑"/>
                <a:cs typeface="微软雅黑"/>
              </a:rPr>
              <a:t>区域 </a:t>
            </a:r>
            <a:r>
              <a:rPr sz="1000" spc="-10">
                <a:solidFill>
                  <a:srgbClr val="585858"/>
                </a:solidFill>
                <a:latin typeface="微软雅黑"/>
                <a:cs typeface="微软雅黑"/>
              </a:rPr>
              <a:t>内个城市定位、分工和矛盾，以期</a:t>
            </a:r>
            <a:r>
              <a:rPr sz="1000">
                <a:solidFill>
                  <a:srgbClr val="585858"/>
                </a:solidFill>
                <a:latin typeface="微软雅黑"/>
                <a:cs typeface="微软雅黑"/>
              </a:rPr>
              <a:t>打</a:t>
            </a:r>
            <a:r>
              <a:rPr sz="1000" spc="-10">
                <a:solidFill>
                  <a:srgbClr val="585858"/>
                </a:solidFill>
                <a:latin typeface="微软雅黑"/>
                <a:cs typeface="微软雅黑"/>
              </a:rPr>
              <a:t>造一</a:t>
            </a:r>
            <a:r>
              <a:rPr sz="1000">
                <a:solidFill>
                  <a:srgbClr val="585858"/>
                </a:solidFill>
                <a:latin typeface="微软雅黑"/>
                <a:cs typeface="微软雅黑"/>
              </a:rPr>
              <a:t>个</a:t>
            </a:r>
            <a:r>
              <a:rPr sz="1000" spc="-10">
                <a:solidFill>
                  <a:srgbClr val="585858"/>
                </a:solidFill>
                <a:latin typeface="微软雅黑"/>
                <a:cs typeface="微软雅黑"/>
              </a:rPr>
              <a:t>“一 </a:t>
            </a:r>
            <a:r>
              <a:rPr sz="1000" spc="-5">
                <a:solidFill>
                  <a:srgbClr val="585858"/>
                </a:solidFill>
                <a:latin typeface="微软雅黑"/>
                <a:cs typeface="微软雅黑"/>
              </a:rPr>
              <a:t>国两制”下区域协同发展的世界样</a:t>
            </a:r>
            <a:r>
              <a:rPr sz="1000" spc="5">
                <a:solidFill>
                  <a:srgbClr val="585858"/>
                </a:solidFill>
                <a:latin typeface="微软雅黑"/>
                <a:cs typeface="微软雅黑"/>
              </a:rPr>
              <a:t>本</a:t>
            </a:r>
            <a:r>
              <a:rPr sz="1000" spc="-5">
                <a:solidFill>
                  <a:srgbClr val="585858"/>
                </a:solidFill>
                <a:latin typeface="微软雅黑"/>
                <a:cs typeface="微软雅黑"/>
              </a:rPr>
              <a:t>。</a:t>
            </a:r>
            <a:endParaRPr sz="1000">
              <a:latin typeface="微软雅黑"/>
              <a:cs typeface="微软雅黑"/>
            </a:endParaRPr>
          </a:p>
        </p:txBody>
      </p:sp>
      <p:sp>
        <p:nvSpPr>
          <p:cNvPr id="5" name="object 5"/>
          <p:cNvSpPr txBox="1"/>
          <p:nvPr/>
        </p:nvSpPr>
        <p:spPr>
          <a:xfrm>
            <a:off x="1145539" y="3006623"/>
            <a:ext cx="2684780" cy="757555"/>
          </a:xfrm>
          <a:prstGeom prst="rect">
            <a:avLst/>
          </a:prstGeom>
        </p:spPr>
        <p:txBody>
          <a:bodyPr vert="horz" wrap="square" lIns="0" tIns="12700" rIns="0" bIns="0" rtlCol="0">
            <a:spAutoFit/>
          </a:bodyPr>
          <a:lstStyle/>
          <a:p>
            <a:pPr marL="12700" marR="5080" algn="just">
              <a:lnSpc>
                <a:spcPct val="120100"/>
              </a:lnSpc>
              <a:spcBef>
                <a:spcPts val="100"/>
              </a:spcBef>
            </a:pPr>
            <a:r>
              <a:rPr sz="1000" spc="-5">
                <a:solidFill>
                  <a:srgbClr val="585858"/>
                </a:solidFill>
                <a:latin typeface="微软雅黑"/>
                <a:cs typeface="微软雅黑"/>
              </a:rPr>
              <a:t>珠三角制造业经过多年发展，目前</a:t>
            </a:r>
            <a:r>
              <a:rPr sz="1000" spc="5">
                <a:solidFill>
                  <a:srgbClr val="585858"/>
                </a:solidFill>
                <a:latin typeface="微软雅黑"/>
                <a:cs typeface="微软雅黑"/>
              </a:rPr>
              <a:t>正</a:t>
            </a:r>
            <a:r>
              <a:rPr sz="1000" spc="-5">
                <a:solidFill>
                  <a:srgbClr val="585858"/>
                </a:solidFill>
                <a:latin typeface="微软雅黑"/>
                <a:cs typeface="微软雅黑"/>
              </a:rPr>
              <a:t>处于</a:t>
            </a:r>
            <a:r>
              <a:rPr sz="1000" spc="5">
                <a:solidFill>
                  <a:srgbClr val="585858"/>
                </a:solidFill>
                <a:latin typeface="微软雅黑"/>
                <a:cs typeface="微软雅黑"/>
              </a:rPr>
              <a:t>制</a:t>
            </a:r>
            <a:r>
              <a:rPr sz="1000" spc="-5">
                <a:solidFill>
                  <a:srgbClr val="585858"/>
                </a:solidFill>
                <a:latin typeface="微软雅黑"/>
                <a:cs typeface="微软雅黑"/>
              </a:rPr>
              <a:t>造业 和服务业协同发展的中级阶段。而</a:t>
            </a:r>
            <a:r>
              <a:rPr sz="1000" spc="5">
                <a:solidFill>
                  <a:srgbClr val="585858"/>
                </a:solidFill>
                <a:latin typeface="微软雅黑"/>
                <a:cs typeface="微软雅黑"/>
              </a:rPr>
              <a:t>港</a:t>
            </a:r>
            <a:r>
              <a:rPr sz="1000" spc="-5">
                <a:solidFill>
                  <a:srgbClr val="585858"/>
                </a:solidFill>
                <a:latin typeface="微软雅黑"/>
                <a:cs typeface="微软雅黑"/>
              </a:rPr>
              <a:t>澳地</a:t>
            </a:r>
            <a:r>
              <a:rPr sz="1000" spc="5">
                <a:solidFill>
                  <a:srgbClr val="585858"/>
                </a:solidFill>
                <a:latin typeface="微软雅黑"/>
                <a:cs typeface="微软雅黑"/>
              </a:rPr>
              <a:t>区</a:t>
            </a:r>
            <a:r>
              <a:rPr sz="1000" spc="-5">
                <a:solidFill>
                  <a:srgbClr val="585858"/>
                </a:solidFill>
                <a:latin typeface="微软雅黑"/>
                <a:cs typeface="微软雅黑"/>
              </a:rPr>
              <a:t>的联 </a:t>
            </a:r>
            <a:r>
              <a:rPr sz="1000" spc="-10">
                <a:solidFill>
                  <a:srgbClr val="585858"/>
                </a:solidFill>
                <a:latin typeface="微软雅黑"/>
                <a:cs typeface="微软雅黑"/>
              </a:rPr>
              <a:t>动、融合，对于珠三角寻求更大发</a:t>
            </a:r>
            <a:r>
              <a:rPr sz="1000">
                <a:solidFill>
                  <a:srgbClr val="585858"/>
                </a:solidFill>
                <a:latin typeface="微软雅黑"/>
                <a:cs typeface="微软雅黑"/>
              </a:rPr>
              <a:t>展</a:t>
            </a:r>
            <a:r>
              <a:rPr sz="1000" spc="-10">
                <a:solidFill>
                  <a:srgbClr val="585858"/>
                </a:solidFill>
                <a:latin typeface="微软雅黑"/>
                <a:cs typeface="微软雅黑"/>
              </a:rPr>
              <a:t>空间</a:t>
            </a:r>
            <a:r>
              <a:rPr sz="1000">
                <a:solidFill>
                  <a:srgbClr val="585858"/>
                </a:solidFill>
                <a:latin typeface="微软雅黑"/>
                <a:cs typeface="微软雅黑"/>
              </a:rPr>
              <a:t>，</a:t>
            </a:r>
            <a:r>
              <a:rPr sz="1000" spc="-10">
                <a:solidFill>
                  <a:srgbClr val="585858"/>
                </a:solidFill>
                <a:latin typeface="微软雅黑"/>
                <a:cs typeface="微软雅黑"/>
              </a:rPr>
              <a:t>打造 </a:t>
            </a:r>
            <a:r>
              <a:rPr sz="1000" spc="-5">
                <a:solidFill>
                  <a:srgbClr val="585858"/>
                </a:solidFill>
                <a:latin typeface="微软雅黑"/>
                <a:cs typeface="微软雅黑"/>
              </a:rPr>
              <a:t>更高水平的经贸科技发展平台有着</a:t>
            </a:r>
            <a:r>
              <a:rPr sz="1000" spc="5">
                <a:solidFill>
                  <a:srgbClr val="585858"/>
                </a:solidFill>
                <a:latin typeface="微软雅黑"/>
                <a:cs typeface="微软雅黑"/>
              </a:rPr>
              <a:t>重</a:t>
            </a:r>
            <a:r>
              <a:rPr sz="1000" spc="-5">
                <a:solidFill>
                  <a:srgbClr val="585858"/>
                </a:solidFill>
                <a:latin typeface="微软雅黑"/>
                <a:cs typeface="微软雅黑"/>
              </a:rPr>
              <a:t>要意</a:t>
            </a:r>
            <a:r>
              <a:rPr sz="1000" spc="5">
                <a:solidFill>
                  <a:srgbClr val="585858"/>
                </a:solidFill>
                <a:latin typeface="微软雅黑"/>
                <a:cs typeface="微软雅黑"/>
              </a:rPr>
              <a:t>义</a:t>
            </a:r>
            <a:r>
              <a:rPr sz="1000" spc="-5">
                <a:solidFill>
                  <a:srgbClr val="585858"/>
                </a:solidFill>
                <a:latin typeface="微软雅黑"/>
                <a:cs typeface="微软雅黑"/>
              </a:rPr>
              <a:t>。</a:t>
            </a:r>
            <a:endParaRPr sz="1000">
              <a:latin typeface="微软雅黑"/>
              <a:cs typeface="微软雅黑"/>
            </a:endParaRPr>
          </a:p>
        </p:txBody>
      </p:sp>
      <p:sp>
        <p:nvSpPr>
          <p:cNvPr id="6" name="object 6"/>
          <p:cNvSpPr txBox="1"/>
          <p:nvPr/>
        </p:nvSpPr>
        <p:spPr>
          <a:xfrm>
            <a:off x="4714747" y="3006623"/>
            <a:ext cx="2816860" cy="757555"/>
          </a:xfrm>
          <a:prstGeom prst="rect">
            <a:avLst/>
          </a:prstGeom>
        </p:spPr>
        <p:txBody>
          <a:bodyPr vert="horz" wrap="square" lIns="0" tIns="12700" rIns="0" bIns="0" rtlCol="0">
            <a:spAutoFit/>
          </a:bodyPr>
          <a:lstStyle/>
          <a:p>
            <a:pPr marL="12700" marR="5080">
              <a:lnSpc>
                <a:spcPct val="120100"/>
              </a:lnSpc>
              <a:spcBef>
                <a:spcPts val="100"/>
              </a:spcBef>
            </a:pPr>
            <a:r>
              <a:rPr sz="1000" spc="-5">
                <a:solidFill>
                  <a:srgbClr val="585858"/>
                </a:solidFill>
                <a:latin typeface="微软雅黑"/>
                <a:cs typeface="微软雅黑"/>
              </a:rPr>
              <a:t>由于居民同宗同源、语言相通，民</a:t>
            </a:r>
            <a:r>
              <a:rPr sz="1000" spc="5">
                <a:solidFill>
                  <a:srgbClr val="585858"/>
                </a:solidFill>
                <a:latin typeface="微软雅黑"/>
                <a:cs typeface="微软雅黑"/>
              </a:rPr>
              <a:t>间</a:t>
            </a:r>
            <a:r>
              <a:rPr sz="1000" spc="-5">
                <a:solidFill>
                  <a:srgbClr val="585858"/>
                </a:solidFill>
                <a:latin typeface="微软雅黑"/>
                <a:cs typeface="微软雅黑"/>
              </a:rPr>
              <a:t>往来</a:t>
            </a:r>
            <a:r>
              <a:rPr sz="1000" spc="5">
                <a:solidFill>
                  <a:srgbClr val="585858"/>
                </a:solidFill>
                <a:latin typeface="微软雅黑"/>
                <a:cs typeface="微软雅黑"/>
              </a:rPr>
              <a:t>频</a:t>
            </a:r>
            <a:r>
              <a:rPr sz="1000" spc="-5">
                <a:solidFill>
                  <a:srgbClr val="585858"/>
                </a:solidFill>
                <a:latin typeface="微软雅黑"/>
                <a:cs typeface="微软雅黑"/>
              </a:rPr>
              <a:t>繁，  建设9+2的粤港澳大湾区，可以在通关、社</a:t>
            </a:r>
            <a:r>
              <a:rPr sz="1000" spc="5">
                <a:solidFill>
                  <a:srgbClr val="585858"/>
                </a:solidFill>
                <a:latin typeface="微软雅黑"/>
                <a:cs typeface="微软雅黑"/>
              </a:rPr>
              <a:t>保</a:t>
            </a:r>
            <a:r>
              <a:rPr sz="1000" spc="-5">
                <a:solidFill>
                  <a:srgbClr val="585858"/>
                </a:solidFill>
                <a:latin typeface="微软雅黑"/>
                <a:cs typeface="微软雅黑"/>
              </a:rPr>
              <a:t>、 </a:t>
            </a:r>
            <a:r>
              <a:rPr sz="1000" spc="-10">
                <a:solidFill>
                  <a:srgbClr val="585858"/>
                </a:solidFill>
                <a:latin typeface="微软雅黑"/>
                <a:cs typeface="微软雅黑"/>
              </a:rPr>
              <a:t>医疗、教育、休闲等方面形成制度</a:t>
            </a:r>
            <a:r>
              <a:rPr sz="1000">
                <a:solidFill>
                  <a:srgbClr val="585858"/>
                </a:solidFill>
                <a:latin typeface="微软雅黑"/>
                <a:cs typeface="微软雅黑"/>
              </a:rPr>
              <a:t>化</a:t>
            </a:r>
            <a:r>
              <a:rPr sz="1000" spc="-10">
                <a:solidFill>
                  <a:srgbClr val="585858"/>
                </a:solidFill>
                <a:latin typeface="微软雅黑"/>
                <a:cs typeface="微软雅黑"/>
              </a:rPr>
              <a:t>的安</a:t>
            </a:r>
            <a:r>
              <a:rPr sz="1000">
                <a:solidFill>
                  <a:srgbClr val="585858"/>
                </a:solidFill>
                <a:latin typeface="微软雅黑"/>
                <a:cs typeface="微软雅黑"/>
              </a:rPr>
              <a:t>排</a:t>
            </a:r>
            <a:r>
              <a:rPr sz="1000" spc="-10">
                <a:solidFill>
                  <a:srgbClr val="585858"/>
                </a:solidFill>
                <a:latin typeface="微软雅黑"/>
                <a:cs typeface="微软雅黑"/>
              </a:rPr>
              <a:t>，实 </a:t>
            </a:r>
            <a:r>
              <a:rPr sz="1000" spc="-5">
                <a:solidFill>
                  <a:srgbClr val="585858"/>
                </a:solidFill>
                <a:latin typeface="微软雅黑"/>
                <a:cs typeface="微软雅黑"/>
              </a:rPr>
              <a:t>现区域</a:t>
            </a:r>
            <a:r>
              <a:rPr sz="1000" spc="5">
                <a:solidFill>
                  <a:srgbClr val="585858"/>
                </a:solidFill>
                <a:latin typeface="微软雅黑"/>
                <a:cs typeface="微软雅黑"/>
              </a:rPr>
              <a:t>内</a:t>
            </a:r>
            <a:r>
              <a:rPr sz="1000" spc="-5">
                <a:solidFill>
                  <a:srgbClr val="585858"/>
                </a:solidFill>
                <a:latin typeface="微软雅黑"/>
                <a:cs typeface="微软雅黑"/>
              </a:rPr>
              <a:t>共享</a:t>
            </a:r>
            <a:r>
              <a:rPr sz="1000" spc="5">
                <a:solidFill>
                  <a:srgbClr val="585858"/>
                </a:solidFill>
                <a:latin typeface="微软雅黑"/>
                <a:cs typeface="微软雅黑"/>
              </a:rPr>
              <a:t>社</a:t>
            </a:r>
            <a:r>
              <a:rPr sz="1000" spc="-5">
                <a:solidFill>
                  <a:srgbClr val="585858"/>
                </a:solidFill>
                <a:latin typeface="微软雅黑"/>
                <a:cs typeface="微软雅黑"/>
              </a:rPr>
              <a:t>会发</a:t>
            </a:r>
            <a:r>
              <a:rPr sz="1000" spc="5">
                <a:solidFill>
                  <a:srgbClr val="585858"/>
                </a:solidFill>
                <a:latin typeface="微软雅黑"/>
                <a:cs typeface="微软雅黑"/>
              </a:rPr>
              <a:t>展</a:t>
            </a:r>
            <a:r>
              <a:rPr sz="1000" spc="-5">
                <a:solidFill>
                  <a:srgbClr val="585858"/>
                </a:solidFill>
                <a:latin typeface="微软雅黑"/>
                <a:cs typeface="微软雅黑"/>
              </a:rPr>
              <a:t>红</a:t>
            </a:r>
            <a:r>
              <a:rPr sz="1000" spc="5">
                <a:solidFill>
                  <a:srgbClr val="585858"/>
                </a:solidFill>
                <a:latin typeface="微软雅黑"/>
                <a:cs typeface="微软雅黑"/>
              </a:rPr>
              <a:t>利</a:t>
            </a:r>
            <a:r>
              <a:rPr sz="1000" spc="-5">
                <a:solidFill>
                  <a:srgbClr val="585858"/>
                </a:solidFill>
                <a:latin typeface="微软雅黑"/>
                <a:cs typeface="微软雅黑"/>
              </a:rPr>
              <a:t>，具备</a:t>
            </a:r>
            <a:r>
              <a:rPr sz="1000" spc="5">
                <a:solidFill>
                  <a:srgbClr val="585858"/>
                </a:solidFill>
                <a:latin typeface="微软雅黑"/>
                <a:cs typeface="微软雅黑"/>
              </a:rPr>
              <a:t>重</a:t>
            </a:r>
            <a:r>
              <a:rPr sz="1000" spc="-5">
                <a:solidFill>
                  <a:srgbClr val="585858"/>
                </a:solidFill>
                <a:latin typeface="微软雅黑"/>
                <a:cs typeface="微软雅黑"/>
              </a:rPr>
              <a:t>要社</a:t>
            </a:r>
            <a:r>
              <a:rPr sz="1000" spc="5">
                <a:solidFill>
                  <a:srgbClr val="585858"/>
                </a:solidFill>
                <a:latin typeface="微软雅黑"/>
                <a:cs typeface="微软雅黑"/>
              </a:rPr>
              <a:t>会</a:t>
            </a:r>
            <a:r>
              <a:rPr sz="1000" spc="-5">
                <a:solidFill>
                  <a:srgbClr val="585858"/>
                </a:solidFill>
                <a:latin typeface="微软雅黑"/>
                <a:cs typeface="微软雅黑"/>
              </a:rPr>
              <a:t>意义。</a:t>
            </a:r>
            <a:endParaRPr sz="1000">
              <a:latin typeface="微软雅黑"/>
              <a:cs typeface="微软雅黑"/>
            </a:endParaRPr>
          </a:p>
        </p:txBody>
      </p:sp>
      <p:sp>
        <p:nvSpPr>
          <p:cNvPr id="7" name="object 7"/>
          <p:cNvSpPr/>
          <p:nvPr/>
        </p:nvSpPr>
        <p:spPr>
          <a:xfrm>
            <a:off x="1962911" y="2423160"/>
            <a:ext cx="1130935" cy="433070"/>
          </a:xfrm>
          <a:custGeom>
            <a:rect l="l" t="t" r="r" b="b"/>
            <a:pathLst>
              <a:path w="1130935" h="433069">
                <a:moveTo>
                  <a:pt x="942339" y="0"/>
                </a:moveTo>
                <a:lnTo>
                  <a:pt x="188468" y="0"/>
                </a:lnTo>
                <a:lnTo>
                  <a:pt x="115062" y="1524"/>
                </a:lnTo>
                <a:lnTo>
                  <a:pt x="55244" y="5714"/>
                </a:lnTo>
                <a:lnTo>
                  <a:pt x="14858" y="11811"/>
                </a:lnTo>
                <a:lnTo>
                  <a:pt x="0" y="19303"/>
                </a:lnTo>
                <a:lnTo>
                  <a:pt x="0" y="413512"/>
                </a:lnTo>
                <a:lnTo>
                  <a:pt x="14858" y="421004"/>
                </a:lnTo>
                <a:lnTo>
                  <a:pt x="55244" y="427100"/>
                </a:lnTo>
                <a:lnTo>
                  <a:pt x="115062" y="431291"/>
                </a:lnTo>
                <a:lnTo>
                  <a:pt x="188468" y="432815"/>
                </a:lnTo>
                <a:lnTo>
                  <a:pt x="942339" y="432815"/>
                </a:lnTo>
                <a:lnTo>
                  <a:pt x="1015745" y="431291"/>
                </a:lnTo>
                <a:lnTo>
                  <a:pt x="1075563" y="427100"/>
                </a:lnTo>
                <a:lnTo>
                  <a:pt x="1115949" y="421004"/>
                </a:lnTo>
                <a:lnTo>
                  <a:pt x="1130808" y="413512"/>
                </a:lnTo>
                <a:lnTo>
                  <a:pt x="1130808" y="19303"/>
                </a:lnTo>
                <a:lnTo>
                  <a:pt x="1115949" y="11811"/>
                </a:lnTo>
                <a:lnTo>
                  <a:pt x="1075563" y="5714"/>
                </a:lnTo>
                <a:lnTo>
                  <a:pt x="1015745" y="1524"/>
                </a:lnTo>
                <a:lnTo>
                  <a:pt x="942339" y="0"/>
                </a:lnTo>
                <a:close/>
              </a:path>
            </a:pathLst>
          </a:custGeom>
          <a:solidFill>
            <a:srgbClr val="1EC7F3"/>
          </a:solidFill>
        </p:spPr>
        <p:txBody>
          <a:bodyPr wrap="square" lIns="0" tIns="0" rIns="0" bIns="0" rtlCol="0"/>
          <a:lstStyle/>
          <a:p/>
        </p:txBody>
      </p:sp>
      <p:sp>
        <p:nvSpPr>
          <p:cNvPr id="8" name="object 8"/>
          <p:cNvSpPr/>
          <p:nvPr/>
        </p:nvSpPr>
        <p:spPr>
          <a:xfrm>
            <a:off x="1962911" y="2423160"/>
            <a:ext cx="1130935" cy="433070"/>
          </a:xfrm>
          <a:custGeom>
            <a:rect l="l" t="t" r="r" b="b"/>
            <a:pathLst>
              <a:path w="1130935" h="433069">
                <a:moveTo>
                  <a:pt x="942339" y="0"/>
                </a:moveTo>
                <a:lnTo>
                  <a:pt x="188468" y="0"/>
                </a:lnTo>
                <a:lnTo>
                  <a:pt x="115062" y="1524"/>
                </a:lnTo>
                <a:lnTo>
                  <a:pt x="55244" y="5714"/>
                </a:lnTo>
                <a:lnTo>
                  <a:pt x="14858" y="11811"/>
                </a:lnTo>
                <a:lnTo>
                  <a:pt x="0" y="19303"/>
                </a:lnTo>
                <a:lnTo>
                  <a:pt x="0" y="413512"/>
                </a:lnTo>
                <a:lnTo>
                  <a:pt x="14858" y="421004"/>
                </a:lnTo>
                <a:lnTo>
                  <a:pt x="55244" y="427100"/>
                </a:lnTo>
                <a:lnTo>
                  <a:pt x="115062" y="431291"/>
                </a:lnTo>
                <a:lnTo>
                  <a:pt x="188468" y="432815"/>
                </a:lnTo>
                <a:lnTo>
                  <a:pt x="942339" y="432815"/>
                </a:lnTo>
                <a:lnTo>
                  <a:pt x="1015745" y="431291"/>
                </a:lnTo>
                <a:lnTo>
                  <a:pt x="1075563" y="427100"/>
                </a:lnTo>
                <a:lnTo>
                  <a:pt x="1115949" y="421004"/>
                </a:lnTo>
                <a:lnTo>
                  <a:pt x="1130808" y="413512"/>
                </a:lnTo>
                <a:lnTo>
                  <a:pt x="1130808" y="19303"/>
                </a:lnTo>
                <a:lnTo>
                  <a:pt x="1115949" y="11811"/>
                </a:lnTo>
                <a:lnTo>
                  <a:pt x="1075563" y="5714"/>
                </a:lnTo>
                <a:lnTo>
                  <a:pt x="1015745" y="1524"/>
                </a:lnTo>
                <a:lnTo>
                  <a:pt x="942339" y="0"/>
                </a:lnTo>
                <a:close/>
              </a:path>
            </a:pathLst>
          </a:custGeom>
          <a:ln w="9525">
            <a:solidFill>
              <a:srgbClr val="0095D2"/>
            </a:solidFill>
          </a:ln>
        </p:spPr>
        <p:txBody>
          <a:bodyPr wrap="square" lIns="0" tIns="0" rIns="0" bIns="0" rtlCol="0"/>
          <a:lstStyle/>
          <a:p/>
        </p:txBody>
      </p:sp>
      <p:sp>
        <p:nvSpPr>
          <p:cNvPr id="9" name="object 9"/>
          <p:cNvSpPr/>
          <p:nvPr/>
        </p:nvSpPr>
        <p:spPr>
          <a:xfrm>
            <a:off x="1963673" y="2423922"/>
            <a:ext cx="1130935" cy="433070"/>
          </a:xfrm>
          <a:custGeom>
            <a:rect l="l" t="t" r="r" b="b"/>
            <a:pathLst>
              <a:path w="1130935" h="433069">
                <a:moveTo>
                  <a:pt x="942339" y="0"/>
                </a:moveTo>
                <a:lnTo>
                  <a:pt x="188468" y="0"/>
                </a:lnTo>
                <a:lnTo>
                  <a:pt x="115062" y="1524"/>
                </a:lnTo>
                <a:lnTo>
                  <a:pt x="55244" y="5714"/>
                </a:lnTo>
                <a:lnTo>
                  <a:pt x="14858" y="11811"/>
                </a:lnTo>
                <a:lnTo>
                  <a:pt x="0" y="19303"/>
                </a:lnTo>
                <a:lnTo>
                  <a:pt x="0" y="413512"/>
                </a:lnTo>
                <a:lnTo>
                  <a:pt x="14858" y="421004"/>
                </a:lnTo>
                <a:lnTo>
                  <a:pt x="55244" y="427100"/>
                </a:lnTo>
                <a:lnTo>
                  <a:pt x="115062" y="431291"/>
                </a:lnTo>
                <a:lnTo>
                  <a:pt x="188468" y="432815"/>
                </a:lnTo>
                <a:lnTo>
                  <a:pt x="942339" y="432815"/>
                </a:lnTo>
                <a:lnTo>
                  <a:pt x="1015745" y="431291"/>
                </a:lnTo>
                <a:lnTo>
                  <a:pt x="1075563" y="427100"/>
                </a:lnTo>
                <a:lnTo>
                  <a:pt x="1115949" y="421004"/>
                </a:lnTo>
                <a:lnTo>
                  <a:pt x="1130808" y="413512"/>
                </a:lnTo>
                <a:lnTo>
                  <a:pt x="1130808" y="19303"/>
                </a:lnTo>
                <a:lnTo>
                  <a:pt x="1115949" y="11811"/>
                </a:lnTo>
                <a:lnTo>
                  <a:pt x="1075563" y="5714"/>
                </a:lnTo>
                <a:lnTo>
                  <a:pt x="1015745" y="1524"/>
                </a:lnTo>
                <a:lnTo>
                  <a:pt x="942339" y="0"/>
                </a:lnTo>
                <a:close/>
              </a:path>
            </a:pathLst>
          </a:custGeom>
          <a:solidFill>
            <a:srgbClr val="B1D234"/>
          </a:solidFill>
        </p:spPr>
        <p:txBody>
          <a:bodyPr wrap="square" lIns="0" tIns="0" rIns="0" bIns="0" rtlCol="0"/>
          <a:lstStyle/>
          <a:p/>
        </p:txBody>
      </p:sp>
      <p:sp>
        <p:nvSpPr>
          <p:cNvPr id="10" name="object 10"/>
          <p:cNvSpPr/>
          <p:nvPr/>
        </p:nvSpPr>
        <p:spPr>
          <a:xfrm>
            <a:off x="1963673" y="2423922"/>
            <a:ext cx="1130935" cy="433070"/>
          </a:xfrm>
          <a:custGeom>
            <a:rect l="l" t="t" r="r" b="b"/>
            <a:pathLst>
              <a:path w="1130935" h="433069">
                <a:moveTo>
                  <a:pt x="0" y="19303"/>
                </a:moveTo>
                <a:lnTo>
                  <a:pt x="14858" y="11811"/>
                </a:lnTo>
                <a:lnTo>
                  <a:pt x="55244" y="5714"/>
                </a:lnTo>
                <a:lnTo>
                  <a:pt x="115062" y="1524"/>
                </a:lnTo>
                <a:lnTo>
                  <a:pt x="188468" y="0"/>
                </a:lnTo>
                <a:lnTo>
                  <a:pt x="942339" y="0"/>
                </a:lnTo>
                <a:lnTo>
                  <a:pt x="1015745" y="1524"/>
                </a:lnTo>
                <a:lnTo>
                  <a:pt x="1075563" y="5714"/>
                </a:lnTo>
                <a:lnTo>
                  <a:pt x="1115949" y="11811"/>
                </a:lnTo>
                <a:lnTo>
                  <a:pt x="1130808" y="19303"/>
                </a:lnTo>
                <a:lnTo>
                  <a:pt x="1130808" y="413512"/>
                </a:lnTo>
                <a:lnTo>
                  <a:pt x="1115949" y="421004"/>
                </a:lnTo>
                <a:lnTo>
                  <a:pt x="1075563" y="427100"/>
                </a:lnTo>
                <a:lnTo>
                  <a:pt x="1015745" y="431291"/>
                </a:lnTo>
                <a:lnTo>
                  <a:pt x="942339" y="432815"/>
                </a:lnTo>
                <a:lnTo>
                  <a:pt x="188468" y="432815"/>
                </a:lnTo>
                <a:lnTo>
                  <a:pt x="115062" y="431291"/>
                </a:lnTo>
                <a:lnTo>
                  <a:pt x="55244" y="427100"/>
                </a:lnTo>
                <a:lnTo>
                  <a:pt x="14858" y="421004"/>
                </a:lnTo>
                <a:lnTo>
                  <a:pt x="0" y="413512"/>
                </a:lnTo>
                <a:lnTo>
                  <a:pt x="0" y="19303"/>
                </a:lnTo>
                <a:close/>
              </a:path>
            </a:pathLst>
          </a:custGeom>
          <a:ln w="19050">
            <a:solidFill>
              <a:srgbClr val="64AE45"/>
            </a:solidFill>
          </a:ln>
        </p:spPr>
        <p:txBody>
          <a:bodyPr wrap="square" lIns="0" tIns="0" rIns="0" bIns="0" rtlCol="0"/>
          <a:lstStyle/>
          <a:p/>
        </p:txBody>
      </p:sp>
      <p:sp>
        <p:nvSpPr>
          <p:cNvPr id="11" name="object 11"/>
          <p:cNvSpPr txBox="1"/>
          <p:nvPr/>
        </p:nvSpPr>
        <p:spPr>
          <a:xfrm>
            <a:off x="1980628" y="2496057"/>
            <a:ext cx="1097280" cy="269240"/>
          </a:xfrm>
          <a:prstGeom prst="rect">
            <a:avLst/>
          </a:prstGeom>
        </p:spPr>
        <p:txBody>
          <a:bodyPr vert="horz" wrap="square" lIns="0" tIns="12065" rIns="0" bIns="0" rtlCol="0">
            <a:spAutoFit/>
          </a:bodyPr>
          <a:lstStyle/>
          <a:p>
            <a:pPr marL="141605">
              <a:lnSpc>
                <a:spcPct val="100000"/>
              </a:lnSpc>
              <a:spcBef>
                <a:spcPts val="95"/>
              </a:spcBef>
            </a:pPr>
            <a:r>
              <a:rPr sz="1600" b="1" spc="-5">
                <a:solidFill>
                  <a:srgbClr val="FFFFFF"/>
                </a:solidFill>
                <a:latin typeface="微软雅黑"/>
                <a:cs typeface="微软雅黑"/>
              </a:rPr>
              <a:t>经济意义</a:t>
            </a:r>
            <a:endParaRPr sz="1600">
              <a:latin typeface="微软雅黑"/>
              <a:cs typeface="微软雅黑"/>
            </a:endParaRPr>
          </a:p>
        </p:txBody>
      </p:sp>
      <p:sp>
        <p:nvSpPr>
          <p:cNvPr id="12" name="object 12"/>
          <p:cNvSpPr/>
          <p:nvPr/>
        </p:nvSpPr>
        <p:spPr>
          <a:xfrm>
            <a:off x="5529071" y="2418588"/>
            <a:ext cx="1129665" cy="433070"/>
          </a:xfrm>
          <a:custGeom>
            <a:rect l="l" t="t" r="r" b="b"/>
            <a:pathLst>
              <a:path w="1129665" h="433069">
                <a:moveTo>
                  <a:pt x="941069" y="0"/>
                </a:moveTo>
                <a:lnTo>
                  <a:pt x="188213" y="0"/>
                </a:lnTo>
                <a:lnTo>
                  <a:pt x="114935" y="1524"/>
                </a:lnTo>
                <a:lnTo>
                  <a:pt x="55117" y="5714"/>
                </a:lnTo>
                <a:lnTo>
                  <a:pt x="14731" y="11811"/>
                </a:lnTo>
                <a:lnTo>
                  <a:pt x="0" y="19303"/>
                </a:lnTo>
                <a:lnTo>
                  <a:pt x="0" y="413512"/>
                </a:lnTo>
                <a:lnTo>
                  <a:pt x="14731" y="421004"/>
                </a:lnTo>
                <a:lnTo>
                  <a:pt x="55117" y="427100"/>
                </a:lnTo>
                <a:lnTo>
                  <a:pt x="114935" y="431291"/>
                </a:lnTo>
                <a:lnTo>
                  <a:pt x="188213" y="432815"/>
                </a:lnTo>
                <a:lnTo>
                  <a:pt x="941069" y="432815"/>
                </a:lnTo>
                <a:lnTo>
                  <a:pt x="1014349" y="431291"/>
                </a:lnTo>
                <a:lnTo>
                  <a:pt x="1074166" y="427100"/>
                </a:lnTo>
                <a:lnTo>
                  <a:pt x="1114552" y="421004"/>
                </a:lnTo>
                <a:lnTo>
                  <a:pt x="1129283" y="413512"/>
                </a:lnTo>
                <a:lnTo>
                  <a:pt x="1129283" y="19303"/>
                </a:lnTo>
                <a:lnTo>
                  <a:pt x="1114552" y="11811"/>
                </a:lnTo>
                <a:lnTo>
                  <a:pt x="1074166" y="5714"/>
                </a:lnTo>
                <a:lnTo>
                  <a:pt x="1014349" y="1524"/>
                </a:lnTo>
                <a:lnTo>
                  <a:pt x="941069" y="0"/>
                </a:lnTo>
                <a:close/>
              </a:path>
            </a:pathLst>
          </a:custGeom>
          <a:solidFill>
            <a:srgbClr val="1EC7F3"/>
          </a:solidFill>
        </p:spPr>
        <p:txBody>
          <a:bodyPr wrap="square" lIns="0" tIns="0" rIns="0" bIns="0" rtlCol="0"/>
          <a:lstStyle/>
          <a:p/>
        </p:txBody>
      </p:sp>
      <p:sp>
        <p:nvSpPr>
          <p:cNvPr id="13" name="object 13"/>
          <p:cNvSpPr/>
          <p:nvPr/>
        </p:nvSpPr>
        <p:spPr>
          <a:xfrm>
            <a:off x="5529071" y="2418588"/>
            <a:ext cx="1129665" cy="433070"/>
          </a:xfrm>
          <a:custGeom>
            <a:rect l="l" t="t" r="r" b="b"/>
            <a:pathLst>
              <a:path w="1129665" h="433069">
                <a:moveTo>
                  <a:pt x="941069" y="0"/>
                </a:moveTo>
                <a:lnTo>
                  <a:pt x="188213" y="0"/>
                </a:lnTo>
                <a:lnTo>
                  <a:pt x="114935" y="1524"/>
                </a:lnTo>
                <a:lnTo>
                  <a:pt x="55117" y="5714"/>
                </a:lnTo>
                <a:lnTo>
                  <a:pt x="14731" y="11811"/>
                </a:lnTo>
                <a:lnTo>
                  <a:pt x="0" y="19303"/>
                </a:lnTo>
                <a:lnTo>
                  <a:pt x="0" y="413512"/>
                </a:lnTo>
                <a:lnTo>
                  <a:pt x="14731" y="421004"/>
                </a:lnTo>
                <a:lnTo>
                  <a:pt x="55117" y="427100"/>
                </a:lnTo>
                <a:lnTo>
                  <a:pt x="114935" y="431291"/>
                </a:lnTo>
                <a:lnTo>
                  <a:pt x="188213" y="432815"/>
                </a:lnTo>
                <a:lnTo>
                  <a:pt x="941069" y="432815"/>
                </a:lnTo>
                <a:lnTo>
                  <a:pt x="1014349" y="431291"/>
                </a:lnTo>
                <a:lnTo>
                  <a:pt x="1074166" y="427100"/>
                </a:lnTo>
                <a:lnTo>
                  <a:pt x="1114552" y="421004"/>
                </a:lnTo>
                <a:lnTo>
                  <a:pt x="1129283" y="413512"/>
                </a:lnTo>
                <a:lnTo>
                  <a:pt x="1129283" y="19303"/>
                </a:lnTo>
                <a:lnTo>
                  <a:pt x="1114552" y="11811"/>
                </a:lnTo>
                <a:lnTo>
                  <a:pt x="1074166" y="5714"/>
                </a:lnTo>
                <a:lnTo>
                  <a:pt x="1014349" y="1524"/>
                </a:lnTo>
                <a:lnTo>
                  <a:pt x="941069" y="0"/>
                </a:lnTo>
                <a:close/>
              </a:path>
            </a:pathLst>
          </a:custGeom>
          <a:ln w="9525">
            <a:solidFill>
              <a:srgbClr val="0095D2"/>
            </a:solidFill>
          </a:ln>
        </p:spPr>
        <p:txBody>
          <a:bodyPr wrap="square" lIns="0" tIns="0" rIns="0" bIns="0" rtlCol="0"/>
          <a:lstStyle/>
          <a:p/>
        </p:txBody>
      </p:sp>
      <p:sp>
        <p:nvSpPr>
          <p:cNvPr id="14" name="object 14"/>
          <p:cNvSpPr/>
          <p:nvPr/>
        </p:nvSpPr>
        <p:spPr>
          <a:xfrm>
            <a:off x="5529834" y="2419350"/>
            <a:ext cx="1129665" cy="433070"/>
          </a:xfrm>
          <a:custGeom>
            <a:rect l="l" t="t" r="r" b="b"/>
            <a:pathLst>
              <a:path w="1129665" h="433069">
                <a:moveTo>
                  <a:pt x="941069" y="0"/>
                </a:moveTo>
                <a:lnTo>
                  <a:pt x="188213" y="0"/>
                </a:lnTo>
                <a:lnTo>
                  <a:pt x="114935" y="1524"/>
                </a:lnTo>
                <a:lnTo>
                  <a:pt x="55117" y="5714"/>
                </a:lnTo>
                <a:lnTo>
                  <a:pt x="14731" y="11811"/>
                </a:lnTo>
                <a:lnTo>
                  <a:pt x="0" y="19303"/>
                </a:lnTo>
                <a:lnTo>
                  <a:pt x="0" y="413512"/>
                </a:lnTo>
                <a:lnTo>
                  <a:pt x="14731" y="421004"/>
                </a:lnTo>
                <a:lnTo>
                  <a:pt x="55117" y="427100"/>
                </a:lnTo>
                <a:lnTo>
                  <a:pt x="114935" y="431291"/>
                </a:lnTo>
                <a:lnTo>
                  <a:pt x="188213" y="432815"/>
                </a:lnTo>
                <a:lnTo>
                  <a:pt x="941069" y="432815"/>
                </a:lnTo>
                <a:lnTo>
                  <a:pt x="1014348" y="431291"/>
                </a:lnTo>
                <a:lnTo>
                  <a:pt x="1074165" y="427100"/>
                </a:lnTo>
                <a:lnTo>
                  <a:pt x="1114551" y="421004"/>
                </a:lnTo>
                <a:lnTo>
                  <a:pt x="1129284" y="413512"/>
                </a:lnTo>
                <a:lnTo>
                  <a:pt x="1129284" y="19303"/>
                </a:lnTo>
                <a:lnTo>
                  <a:pt x="1114551" y="11811"/>
                </a:lnTo>
                <a:lnTo>
                  <a:pt x="1074165" y="5714"/>
                </a:lnTo>
                <a:lnTo>
                  <a:pt x="1014348" y="1524"/>
                </a:lnTo>
                <a:lnTo>
                  <a:pt x="941069" y="0"/>
                </a:lnTo>
                <a:close/>
              </a:path>
            </a:pathLst>
          </a:custGeom>
          <a:solidFill>
            <a:srgbClr val="1EC7F3"/>
          </a:solidFill>
        </p:spPr>
        <p:txBody>
          <a:bodyPr wrap="square" lIns="0" tIns="0" rIns="0" bIns="0" rtlCol="0"/>
          <a:lstStyle/>
          <a:p/>
        </p:txBody>
      </p:sp>
      <p:sp>
        <p:nvSpPr>
          <p:cNvPr id="15" name="object 15"/>
          <p:cNvSpPr/>
          <p:nvPr/>
        </p:nvSpPr>
        <p:spPr>
          <a:xfrm>
            <a:off x="5529834" y="2419350"/>
            <a:ext cx="1129665" cy="433070"/>
          </a:xfrm>
          <a:custGeom>
            <a:rect l="l" t="t" r="r" b="b"/>
            <a:pathLst>
              <a:path w="1129665" h="433069">
                <a:moveTo>
                  <a:pt x="0" y="19303"/>
                </a:moveTo>
                <a:lnTo>
                  <a:pt x="14731" y="11811"/>
                </a:lnTo>
                <a:lnTo>
                  <a:pt x="55117" y="5714"/>
                </a:lnTo>
                <a:lnTo>
                  <a:pt x="114935" y="1524"/>
                </a:lnTo>
                <a:lnTo>
                  <a:pt x="188213" y="0"/>
                </a:lnTo>
                <a:lnTo>
                  <a:pt x="941069" y="0"/>
                </a:lnTo>
                <a:lnTo>
                  <a:pt x="1014348" y="1524"/>
                </a:lnTo>
                <a:lnTo>
                  <a:pt x="1074165" y="5714"/>
                </a:lnTo>
                <a:lnTo>
                  <a:pt x="1114551" y="11811"/>
                </a:lnTo>
                <a:lnTo>
                  <a:pt x="1129284" y="19303"/>
                </a:lnTo>
                <a:lnTo>
                  <a:pt x="1129284" y="413512"/>
                </a:lnTo>
                <a:lnTo>
                  <a:pt x="1114551" y="421004"/>
                </a:lnTo>
                <a:lnTo>
                  <a:pt x="1074165" y="427100"/>
                </a:lnTo>
                <a:lnTo>
                  <a:pt x="1014348" y="431291"/>
                </a:lnTo>
                <a:lnTo>
                  <a:pt x="941069" y="432815"/>
                </a:lnTo>
                <a:lnTo>
                  <a:pt x="188213" y="432815"/>
                </a:lnTo>
                <a:lnTo>
                  <a:pt x="114935" y="431291"/>
                </a:lnTo>
                <a:lnTo>
                  <a:pt x="55117" y="427100"/>
                </a:lnTo>
                <a:lnTo>
                  <a:pt x="14731" y="421004"/>
                </a:lnTo>
                <a:lnTo>
                  <a:pt x="0" y="413512"/>
                </a:lnTo>
                <a:lnTo>
                  <a:pt x="0" y="19303"/>
                </a:lnTo>
                <a:close/>
              </a:path>
            </a:pathLst>
          </a:custGeom>
          <a:ln w="19050">
            <a:solidFill>
              <a:srgbClr val="0095D2"/>
            </a:solidFill>
          </a:ln>
        </p:spPr>
        <p:txBody>
          <a:bodyPr wrap="square" lIns="0" tIns="0" rIns="0" bIns="0" rtlCol="0"/>
          <a:lstStyle/>
          <a:p/>
        </p:txBody>
      </p:sp>
      <p:sp>
        <p:nvSpPr>
          <p:cNvPr id="16" name="object 16"/>
          <p:cNvSpPr txBox="1"/>
          <p:nvPr/>
        </p:nvSpPr>
        <p:spPr>
          <a:xfrm>
            <a:off x="5546725" y="2491867"/>
            <a:ext cx="1096010" cy="269240"/>
          </a:xfrm>
          <a:prstGeom prst="rect">
            <a:avLst/>
          </a:prstGeom>
        </p:spPr>
        <p:txBody>
          <a:bodyPr vert="horz" wrap="square" lIns="0" tIns="12065" rIns="0" bIns="0" rtlCol="0">
            <a:spAutoFit/>
          </a:bodyPr>
          <a:lstStyle/>
          <a:p>
            <a:pPr marL="140970">
              <a:lnSpc>
                <a:spcPct val="100000"/>
              </a:lnSpc>
              <a:spcBef>
                <a:spcPts val="95"/>
              </a:spcBef>
            </a:pPr>
            <a:r>
              <a:rPr sz="1600" b="1" spc="-5">
                <a:solidFill>
                  <a:srgbClr val="FFFFFF"/>
                </a:solidFill>
                <a:latin typeface="微软雅黑"/>
                <a:cs typeface="微软雅黑"/>
              </a:rPr>
              <a:t>社会意义</a:t>
            </a:r>
            <a:endParaRPr sz="1600">
              <a:latin typeface="微软雅黑"/>
              <a:cs typeface="微软雅黑"/>
            </a:endParaRPr>
          </a:p>
        </p:txBody>
      </p:sp>
      <p:sp>
        <p:nvSpPr>
          <p:cNvPr id="17" name="object 17"/>
          <p:cNvSpPr/>
          <p:nvPr/>
        </p:nvSpPr>
        <p:spPr>
          <a:xfrm>
            <a:off x="9095231" y="2429255"/>
            <a:ext cx="1129665" cy="433070"/>
          </a:xfrm>
          <a:custGeom>
            <a:rect l="l" t="t" r="r" b="b"/>
            <a:pathLst>
              <a:path w="1129665" h="433069">
                <a:moveTo>
                  <a:pt x="941070" y="0"/>
                </a:moveTo>
                <a:lnTo>
                  <a:pt x="188214" y="0"/>
                </a:lnTo>
                <a:lnTo>
                  <a:pt x="114935" y="1524"/>
                </a:lnTo>
                <a:lnTo>
                  <a:pt x="55118" y="5715"/>
                </a:lnTo>
                <a:lnTo>
                  <a:pt x="14732" y="11811"/>
                </a:lnTo>
                <a:lnTo>
                  <a:pt x="0" y="19304"/>
                </a:lnTo>
                <a:lnTo>
                  <a:pt x="0" y="413512"/>
                </a:lnTo>
                <a:lnTo>
                  <a:pt x="14732" y="421005"/>
                </a:lnTo>
                <a:lnTo>
                  <a:pt x="55118" y="427101"/>
                </a:lnTo>
                <a:lnTo>
                  <a:pt x="114935" y="431292"/>
                </a:lnTo>
                <a:lnTo>
                  <a:pt x="188214" y="432816"/>
                </a:lnTo>
                <a:lnTo>
                  <a:pt x="941070" y="432816"/>
                </a:lnTo>
                <a:lnTo>
                  <a:pt x="1014349" y="431292"/>
                </a:lnTo>
                <a:lnTo>
                  <a:pt x="1074166" y="427101"/>
                </a:lnTo>
                <a:lnTo>
                  <a:pt x="1114552" y="421005"/>
                </a:lnTo>
                <a:lnTo>
                  <a:pt x="1129284" y="413512"/>
                </a:lnTo>
                <a:lnTo>
                  <a:pt x="1129284" y="19304"/>
                </a:lnTo>
                <a:lnTo>
                  <a:pt x="1114552" y="11811"/>
                </a:lnTo>
                <a:lnTo>
                  <a:pt x="1074166" y="5715"/>
                </a:lnTo>
                <a:lnTo>
                  <a:pt x="1014349" y="1524"/>
                </a:lnTo>
                <a:lnTo>
                  <a:pt x="941070" y="0"/>
                </a:lnTo>
                <a:close/>
              </a:path>
            </a:pathLst>
          </a:custGeom>
          <a:solidFill>
            <a:srgbClr val="1EC7F3"/>
          </a:solidFill>
        </p:spPr>
        <p:txBody>
          <a:bodyPr wrap="square" lIns="0" tIns="0" rIns="0" bIns="0" rtlCol="0"/>
          <a:lstStyle/>
          <a:p/>
        </p:txBody>
      </p:sp>
      <p:sp>
        <p:nvSpPr>
          <p:cNvPr id="18" name="object 18"/>
          <p:cNvSpPr/>
          <p:nvPr/>
        </p:nvSpPr>
        <p:spPr>
          <a:xfrm>
            <a:off x="9095231" y="2429255"/>
            <a:ext cx="1129665" cy="433070"/>
          </a:xfrm>
          <a:custGeom>
            <a:rect l="l" t="t" r="r" b="b"/>
            <a:pathLst>
              <a:path w="1129665" h="433069">
                <a:moveTo>
                  <a:pt x="941070" y="0"/>
                </a:moveTo>
                <a:lnTo>
                  <a:pt x="188214" y="0"/>
                </a:lnTo>
                <a:lnTo>
                  <a:pt x="114935" y="1524"/>
                </a:lnTo>
                <a:lnTo>
                  <a:pt x="55118" y="5715"/>
                </a:lnTo>
                <a:lnTo>
                  <a:pt x="14732" y="11811"/>
                </a:lnTo>
                <a:lnTo>
                  <a:pt x="0" y="19304"/>
                </a:lnTo>
                <a:lnTo>
                  <a:pt x="0" y="413512"/>
                </a:lnTo>
                <a:lnTo>
                  <a:pt x="14732" y="421005"/>
                </a:lnTo>
                <a:lnTo>
                  <a:pt x="55118" y="427101"/>
                </a:lnTo>
                <a:lnTo>
                  <a:pt x="114935" y="431292"/>
                </a:lnTo>
                <a:lnTo>
                  <a:pt x="188214" y="432816"/>
                </a:lnTo>
                <a:lnTo>
                  <a:pt x="941070" y="432816"/>
                </a:lnTo>
                <a:lnTo>
                  <a:pt x="1014349" y="431292"/>
                </a:lnTo>
                <a:lnTo>
                  <a:pt x="1074166" y="427101"/>
                </a:lnTo>
                <a:lnTo>
                  <a:pt x="1114552" y="421005"/>
                </a:lnTo>
                <a:lnTo>
                  <a:pt x="1129284" y="413512"/>
                </a:lnTo>
                <a:lnTo>
                  <a:pt x="1129284" y="19304"/>
                </a:lnTo>
                <a:lnTo>
                  <a:pt x="1114552" y="11811"/>
                </a:lnTo>
                <a:lnTo>
                  <a:pt x="1074166" y="5715"/>
                </a:lnTo>
                <a:lnTo>
                  <a:pt x="1014349" y="1524"/>
                </a:lnTo>
                <a:lnTo>
                  <a:pt x="941070" y="0"/>
                </a:lnTo>
                <a:close/>
              </a:path>
            </a:pathLst>
          </a:custGeom>
          <a:ln w="9525">
            <a:solidFill>
              <a:srgbClr val="0095D2"/>
            </a:solidFill>
          </a:ln>
        </p:spPr>
        <p:txBody>
          <a:bodyPr wrap="square" lIns="0" tIns="0" rIns="0" bIns="0" rtlCol="0"/>
          <a:lstStyle/>
          <a:p/>
        </p:txBody>
      </p:sp>
      <p:sp>
        <p:nvSpPr>
          <p:cNvPr id="19" name="object 19"/>
          <p:cNvSpPr/>
          <p:nvPr/>
        </p:nvSpPr>
        <p:spPr>
          <a:xfrm>
            <a:off x="9095993" y="2430017"/>
            <a:ext cx="1129665" cy="433070"/>
          </a:xfrm>
          <a:custGeom>
            <a:rect l="l" t="t" r="r" b="b"/>
            <a:pathLst>
              <a:path w="1129665" h="433069">
                <a:moveTo>
                  <a:pt x="941070" y="0"/>
                </a:moveTo>
                <a:lnTo>
                  <a:pt x="188213" y="0"/>
                </a:lnTo>
                <a:lnTo>
                  <a:pt x="114934" y="1524"/>
                </a:lnTo>
                <a:lnTo>
                  <a:pt x="55117" y="5715"/>
                </a:lnTo>
                <a:lnTo>
                  <a:pt x="14731" y="11811"/>
                </a:lnTo>
                <a:lnTo>
                  <a:pt x="0" y="19304"/>
                </a:lnTo>
                <a:lnTo>
                  <a:pt x="0" y="413512"/>
                </a:lnTo>
                <a:lnTo>
                  <a:pt x="14731" y="421005"/>
                </a:lnTo>
                <a:lnTo>
                  <a:pt x="55117" y="427101"/>
                </a:lnTo>
                <a:lnTo>
                  <a:pt x="114934" y="431292"/>
                </a:lnTo>
                <a:lnTo>
                  <a:pt x="188213" y="432816"/>
                </a:lnTo>
                <a:lnTo>
                  <a:pt x="941070" y="432816"/>
                </a:lnTo>
                <a:lnTo>
                  <a:pt x="1014349" y="431292"/>
                </a:lnTo>
                <a:lnTo>
                  <a:pt x="1074165" y="427101"/>
                </a:lnTo>
                <a:lnTo>
                  <a:pt x="1114552" y="421005"/>
                </a:lnTo>
                <a:lnTo>
                  <a:pt x="1129283" y="413512"/>
                </a:lnTo>
                <a:lnTo>
                  <a:pt x="1129283" y="19304"/>
                </a:lnTo>
                <a:lnTo>
                  <a:pt x="1114552" y="11811"/>
                </a:lnTo>
                <a:lnTo>
                  <a:pt x="1074165" y="5715"/>
                </a:lnTo>
                <a:lnTo>
                  <a:pt x="1014349" y="1524"/>
                </a:lnTo>
                <a:lnTo>
                  <a:pt x="941070" y="0"/>
                </a:lnTo>
                <a:close/>
              </a:path>
            </a:pathLst>
          </a:custGeom>
          <a:solidFill>
            <a:srgbClr val="FFCF00"/>
          </a:solidFill>
        </p:spPr>
        <p:txBody>
          <a:bodyPr wrap="square" lIns="0" tIns="0" rIns="0" bIns="0" rtlCol="0"/>
          <a:lstStyle/>
          <a:p/>
        </p:txBody>
      </p:sp>
      <p:sp>
        <p:nvSpPr>
          <p:cNvPr id="20" name="object 20"/>
          <p:cNvSpPr/>
          <p:nvPr/>
        </p:nvSpPr>
        <p:spPr>
          <a:xfrm>
            <a:off x="9095993" y="2430017"/>
            <a:ext cx="1129665" cy="433070"/>
          </a:xfrm>
          <a:custGeom>
            <a:rect l="l" t="t" r="r" b="b"/>
            <a:pathLst>
              <a:path w="1129665" h="433069">
                <a:moveTo>
                  <a:pt x="0" y="19304"/>
                </a:moveTo>
                <a:lnTo>
                  <a:pt x="14731" y="11811"/>
                </a:lnTo>
                <a:lnTo>
                  <a:pt x="55117" y="5715"/>
                </a:lnTo>
                <a:lnTo>
                  <a:pt x="114934" y="1524"/>
                </a:lnTo>
                <a:lnTo>
                  <a:pt x="188213" y="0"/>
                </a:lnTo>
                <a:lnTo>
                  <a:pt x="941070" y="0"/>
                </a:lnTo>
                <a:lnTo>
                  <a:pt x="1014349" y="1524"/>
                </a:lnTo>
                <a:lnTo>
                  <a:pt x="1074165" y="5715"/>
                </a:lnTo>
                <a:lnTo>
                  <a:pt x="1114552" y="11811"/>
                </a:lnTo>
                <a:lnTo>
                  <a:pt x="1129283" y="19304"/>
                </a:lnTo>
                <a:lnTo>
                  <a:pt x="1129283" y="413512"/>
                </a:lnTo>
                <a:lnTo>
                  <a:pt x="1114552" y="421005"/>
                </a:lnTo>
                <a:lnTo>
                  <a:pt x="1074165" y="427101"/>
                </a:lnTo>
                <a:lnTo>
                  <a:pt x="1014349" y="431292"/>
                </a:lnTo>
                <a:lnTo>
                  <a:pt x="941070" y="432816"/>
                </a:lnTo>
                <a:lnTo>
                  <a:pt x="188213" y="432816"/>
                </a:lnTo>
                <a:lnTo>
                  <a:pt x="114934" y="431292"/>
                </a:lnTo>
                <a:lnTo>
                  <a:pt x="55117" y="427101"/>
                </a:lnTo>
                <a:lnTo>
                  <a:pt x="14731" y="421005"/>
                </a:lnTo>
                <a:lnTo>
                  <a:pt x="0" y="413512"/>
                </a:lnTo>
                <a:lnTo>
                  <a:pt x="0" y="19304"/>
                </a:lnTo>
                <a:close/>
              </a:path>
            </a:pathLst>
          </a:custGeom>
          <a:ln w="19050">
            <a:solidFill>
              <a:srgbClr val="BE9B00"/>
            </a:solidFill>
          </a:ln>
        </p:spPr>
        <p:txBody>
          <a:bodyPr wrap="square" lIns="0" tIns="0" rIns="0" bIns="0" rtlCol="0"/>
          <a:lstStyle/>
          <a:p/>
        </p:txBody>
      </p:sp>
      <p:sp>
        <p:nvSpPr>
          <p:cNvPr id="21" name="object 21"/>
          <p:cNvSpPr txBox="1"/>
          <p:nvPr/>
        </p:nvSpPr>
        <p:spPr>
          <a:xfrm>
            <a:off x="9112884" y="2501899"/>
            <a:ext cx="1096010" cy="269240"/>
          </a:xfrm>
          <a:prstGeom prst="rect">
            <a:avLst/>
          </a:prstGeom>
        </p:spPr>
        <p:txBody>
          <a:bodyPr vert="horz" wrap="square" lIns="0" tIns="12065" rIns="0" bIns="0" rtlCol="0">
            <a:spAutoFit/>
          </a:bodyPr>
          <a:lstStyle/>
          <a:p>
            <a:pPr marL="141605">
              <a:lnSpc>
                <a:spcPct val="100000"/>
              </a:lnSpc>
              <a:spcBef>
                <a:spcPts val="95"/>
              </a:spcBef>
            </a:pPr>
            <a:r>
              <a:rPr sz="1600" b="1" spc="-5">
                <a:solidFill>
                  <a:srgbClr val="FFFFFF"/>
                </a:solidFill>
                <a:latin typeface="微软雅黑"/>
                <a:cs typeface="微软雅黑"/>
              </a:rPr>
              <a:t>政治意义</a:t>
            </a:r>
            <a:endParaRPr sz="1600">
              <a:latin typeface="微软雅黑"/>
              <a:cs typeface="微软雅黑"/>
            </a:endParaRPr>
          </a:p>
        </p:txBody>
      </p:sp>
      <p:sp>
        <p:nvSpPr>
          <p:cNvPr id="22" name="object 22"/>
          <p:cNvSpPr txBox="1"/>
          <p:nvPr/>
        </p:nvSpPr>
        <p:spPr>
          <a:xfrm>
            <a:off x="992530" y="4700142"/>
            <a:ext cx="1543685" cy="1325245"/>
          </a:xfrm>
          <a:prstGeom prst="rect">
            <a:avLst/>
          </a:prstGeom>
        </p:spPr>
        <p:txBody>
          <a:bodyPr vert="horz" wrap="square" lIns="0" tIns="12065" rIns="0" bIns="0" rtlCol="0">
            <a:spAutoFit/>
          </a:bodyPr>
          <a:lstStyle/>
          <a:p>
            <a:pPr marL="199390">
              <a:lnSpc>
                <a:spcPct val="100000"/>
              </a:lnSpc>
              <a:spcBef>
                <a:spcPts val="95"/>
              </a:spcBef>
            </a:pPr>
            <a:r>
              <a:rPr sz="1600" b="1" spc="-5">
                <a:solidFill>
                  <a:srgbClr val="B1D234"/>
                </a:solidFill>
                <a:latin typeface="微软雅黑"/>
                <a:cs typeface="微软雅黑"/>
              </a:rPr>
              <a:t>新的经济增长</a:t>
            </a:r>
            <a:endParaRPr sz="1600">
              <a:latin typeface="微软雅黑"/>
              <a:cs typeface="微软雅黑"/>
            </a:endParaRPr>
          </a:p>
          <a:p>
            <a:pPr marL="12700" marR="5080" algn="just">
              <a:lnSpc>
                <a:spcPct val="120100"/>
              </a:lnSpc>
              <a:spcBef>
                <a:spcPts val="1110"/>
              </a:spcBef>
            </a:pPr>
            <a:r>
              <a:rPr sz="1000" spc="-10">
                <a:solidFill>
                  <a:srgbClr val="585858"/>
                </a:solidFill>
                <a:latin typeface="微软雅黑"/>
                <a:cs typeface="微软雅黑"/>
              </a:rPr>
              <a:t>结合珠三角与港澳地区各自 </a:t>
            </a:r>
            <a:r>
              <a:rPr sz="1000" spc="-5">
                <a:solidFill>
                  <a:srgbClr val="585858"/>
                </a:solidFill>
                <a:latin typeface="微软雅黑"/>
                <a:cs typeface="微软雅黑"/>
              </a:rPr>
              <a:t>的产业优势，并充分国际资 本和技术的流转，在产业碰 撞融合的过程中发掘新的经 济增长极。</a:t>
            </a:r>
            <a:endParaRPr sz="1000">
              <a:latin typeface="微软雅黑"/>
              <a:cs typeface="微软雅黑"/>
            </a:endParaRPr>
          </a:p>
        </p:txBody>
      </p:sp>
      <p:sp>
        <p:nvSpPr>
          <p:cNvPr id="23" name="object 23"/>
          <p:cNvSpPr txBox="1"/>
          <p:nvPr/>
        </p:nvSpPr>
        <p:spPr>
          <a:xfrm>
            <a:off x="3080130" y="4700142"/>
            <a:ext cx="1543685" cy="1325245"/>
          </a:xfrm>
          <a:prstGeom prst="rect">
            <a:avLst/>
          </a:prstGeom>
        </p:spPr>
        <p:txBody>
          <a:bodyPr vert="horz" wrap="square" lIns="0" tIns="12065" rIns="0" bIns="0" rtlCol="0">
            <a:spAutoFit/>
          </a:bodyPr>
          <a:lstStyle/>
          <a:p>
            <a:pPr marL="252095">
              <a:lnSpc>
                <a:spcPct val="100000"/>
              </a:lnSpc>
              <a:spcBef>
                <a:spcPts val="95"/>
              </a:spcBef>
            </a:pPr>
            <a:r>
              <a:rPr sz="1600" b="1" spc="-5">
                <a:solidFill>
                  <a:srgbClr val="1EC7F3"/>
                </a:solidFill>
                <a:latin typeface="微软雅黑"/>
                <a:cs typeface="微软雅黑"/>
              </a:rPr>
              <a:t>世界级城市群</a:t>
            </a:r>
            <a:endParaRPr sz="1600">
              <a:latin typeface="微软雅黑"/>
              <a:cs typeface="微软雅黑"/>
            </a:endParaRPr>
          </a:p>
          <a:p>
            <a:pPr marL="12700" marR="5080" algn="just">
              <a:lnSpc>
                <a:spcPct val="120100"/>
              </a:lnSpc>
              <a:spcBef>
                <a:spcPts val="1110"/>
              </a:spcBef>
            </a:pPr>
            <a:r>
              <a:rPr sz="1000" spc="-10">
                <a:solidFill>
                  <a:srgbClr val="585858"/>
                </a:solidFill>
                <a:latin typeface="微软雅黑"/>
                <a:cs typeface="微软雅黑"/>
              </a:rPr>
              <a:t>凭借粤港澳大湾区的人口规 </a:t>
            </a:r>
            <a:r>
              <a:rPr sz="1000" spc="-5">
                <a:solidFill>
                  <a:srgbClr val="585858"/>
                </a:solidFill>
                <a:latin typeface="微软雅黑"/>
                <a:cs typeface="微软雅黑"/>
              </a:rPr>
              <a:t>模、经济规模、覆盖面积， 经过充分整合发展，粤港澳 完全有能力建立世界级的城 市群。</a:t>
            </a:r>
            <a:endParaRPr sz="1000">
              <a:latin typeface="微软雅黑"/>
              <a:cs typeface="微软雅黑"/>
            </a:endParaRPr>
          </a:p>
        </p:txBody>
      </p:sp>
      <p:sp>
        <p:nvSpPr>
          <p:cNvPr id="24" name="object 24"/>
          <p:cNvSpPr txBox="1"/>
          <p:nvPr/>
        </p:nvSpPr>
        <p:spPr>
          <a:xfrm>
            <a:off x="5290184" y="4700142"/>
            <a:ext cx="1557020" cy="1325245"/>
          </a:xfrm>
          <a:prstGeom prst="rect">
            <a:avLst/>
          </a:prstGeom>
        </p:spPr>
        <p:txBody>
          <a:bodyPr vert="horz" wrap="square" lIns="0" tIns="12065" rIns="0" bIns="0" rtlCol="0">
            <a:spAutoFit/>
          </a:bodyPr>
          <a:lstStyle/>
          <a:p>
            <a:pPr marL="194310">
              <a:lnSpc>
                <a:spcPct val="100000"/>
              </a:lnSpc>
              <a:spcBef>
                <a:spcPts val="95"/>
              </a:spcBef>
            </a:pPr>
            <a:r>
              <a:rPr sz="1600" b="1" spc="-5">
                <a:solidFill>
                  <a:srgbClr val="FFCF00"/>
                </a:solidFill>
                <a:latin typeface="微软雅黑"/>
                <a:cs typeface="微软雅黑"/>
              </a:rPr>
              <a:t>产业群融合器</a:t>
            </a:r>
            <a:endParaRPr sz="1600">
              <a:latin typeface="微软雅黑"/>
              <a:cs typeface="微软雅黑"/>
            </a:endParaRPr>
          </a:p>
          <a:p>
            <a:pPr marL="12700" marR="5080" algn="just">
              <a:lnSpc>
                <a:spcPct val="120100"/>
              </a:lnSpc>
              <a:spcBef>
                <a:spcPts val="1110"/>
              </a:spcBef>
            </a:pPr>
            <a:r>
              <a:rPr sz="1000" spc="-10">
                <a:solidFill>
                  <a:srgbClr val="585858"/>
                </a:solidFill>
                <a:latin typeface="微软雅黑"/>
                <a:cs typeface="微软雅黑"/>
              </a:rPr>
              <a:t>依托大湾区的众多港口和齐 </a:t>
            </a:r>
            <a:r>
              <a:rPr sz="1000" spc="-5">
                <a:solidFill>
                  <a:srgbClr val="585858"/>
                </a:solidFill>
                <a:latin typeface="微软雅黑"/>
                <a:cs typeface="微软雅黑"/>
              </a:rPr>
              <a:t>备的产业门类，未来将形成  “湾区群+</a:t>
            </a:r>
            <a:r>
              <a:rPr sz="1000" spc="-25">
                <a:solidFill>
                  <a:srgbClr val="585858"/>
                </a:solidFill>
                <a:latin typeface="微软雅黑"/>
                <a:cs typeface="微软雅黑"/>
              </a:rPr>
              <a:t> </a:t>
            </a:r>
            <a:r>
              <a:rPr sz="1000" spc="-5">
                <a:solidFill>
                  <a:srgbClr val="585858"/>
                </a:solidFill>
                <a:latin typeface="微软雅黑"/>
                <a:cs typeface="微软雅黑"/>
              </a:rPr>
              <a:t>港口群+</a:t>
            </a:r>
            <a:r>
              <a:rPr sz="1000" spc="-35">
                <a:solidFill>
                  <a:srgbClr val="585858"/>
                </a:solidFill>
                <a:latin typeface="微软雅黑"/>
                <a:cs typeface="微软雅黑"/>
              </a:rPr>
              <a:t> </a:t>
            </a:r>
            <a:r>
              <a:rPr sz="1000" spc="-5">
                <a:solidFill>
                  <a:srgbClr val="585858"/>
                </a:solidFill>
                <a:latin typeface="微软雅黑"/>
                <a:cs typeface="微软雅黑"/>
              </a:rPr>
              <a:t>产业群</a:t>
            </a:r>
            <a:endParaRPr sz="1000">
              <a:latin typeface="微软雅黑"/>
              <a:cs typeface="微软雅黑"/>
            </a:endParaRPr>
          </a:p>
          <a:p>
            <a:pPr marL="12700" marR="51435">
              <a:lnSpc>
                <a:spcPct val="120000"/>
              </a:lnSpc>
            </a:pPr>
            <a:r>
              <a:rPr sz="1000">
                <a:solidFill>
                  <a:srgbClr val="585858"/>
                </a:solidFill>
                <a:latin typeface="微软雅黑"/>
                <a:cs typeface="微软雅黑"/>
              </a:rPr>
              <a:t>+</a:t>
            </a:r>
            <a:r>
              <a:rPr sz="1000" spc="-5">
                <a:solidFill>
                  <a:srgbClr val="585858"/>
                </a:solidFill>
                <a:latin typeface="微软雅黑"/>
                <a:cs typeface="微软雅黑"/>
              </a:rPr>
              <a:t>城市群”的叠加效应，助 推大湾区进一步发展。</a:t>
            </a:r>
            <a:endParaRPr sz="1000">
              <a:latin typeface="微软雅黑"/>
              <a:cs typeface="微软雅黑"/>
            </a:endParaRPr>
          </a:p>
        </p:txBody>
      </p:sp>
      <p:sp>
        <p:nvSpPr>
          <p:cNvPr id="25" name="object 25"/>
          <p:cNvSpPr txBox="1"/>
          <p:nvPr/>
        </p:nvSpPr>
        <p:spPr>
          <a:xfrm>
            <a:off x="7500366" y="4700142"/>
            <a:ext cx="1543685" cy="1325245"/>
          </a:xfrm>
          <a:prstGeom prst="rect">
            <a:avLst/>
          </a:prstGeom>
        </p:spPr>
        <p:txBody>
          <a:bodyPr vert="horz" wrap="square" lIns="0" tIns="12065" rIns="0" bIns="0" rtlCol="0">
            <a:spAutoFit/>
          </a:bodyPr>
          <a:lstStyle/>
          <a:p>
            <a:pPr marL="143510">
              <a:lnSpc>
                <a:spcPct val="100000"/>
              </a:lnSpc>
              <a:spcBef>
                <a:spcPts val="95"/>
              </a:spcBef>
            </a:pPr>
            <a:r>
              <a:rPr sz="1600" b="1" spc="-5">
                <a:solidFill>
                  <a:srgbClr val="F38285"/>
                </a:solidFill>
                <a:latin typeface="微软雅黑"/>
                <a:cs typeface="微软雅黑"/>
              </a:rPr>
              <a:t>政策的聚集地</a:t>
            </a:r>
            <a:endParaRPr sz="1600">
              <a:latin typeface="微软雅黑"/>
              <a:cs typeface="微软雅黑"/>
            </a:endParaRPr>
          </a:p>
          <a:p>
            <a:pPr marL="12700" marR="5080" algn="just">
              <a:lnSpc>
                <a:spcPct val="120100"/>
              </a:lnSpc>
              <a:spcBef>
                <a:spcPts val="1110"/>
              </a:spcBef>
            </a:pPr>
            <a:r>
              <a:rPr sz="1000" spc="-10">
                <a:solidFill>
                  <a:srgbClr val="585858"/>
                </a:solidFill>
                <a:latin typeface="微软雅黑"/>
                <a:cs typeface="微软雅黑"/>
              </a:rPr>
              <a:t>粤港澳大湾区内拥有两个特 </a:t>
            </a:r>
            <a:r>
              <a:rPr sz="1000" spc="-5">
                <a:solidFill>
                  <a:srgbClr val="585858"/>
                </a:solidFill>
                <a:latin typeface="微软雅黑"/>
                <a:cs typeface="微软雅黑"/>
              </a:rPr>
              <a:t>别行政区、两个经济特区、 三个自由贸易试验区，是国 家战略发展要地，未来势必 聚集大量利好政策。</a:t>
            </a:r>
            <a:endParaRPr sz="1000">
              <a:latin typeface="微软雅黑"/>
              <a:cs typeface="微软雅黑"/>
            </a:endParaRPr>
          </a:p>
        </p:txBody>
      </p:sp>
      <p:sp>
        <p:nvSpPr>
          <p:cNvPr id="26" name="object 26"/>
          <p:cNvSpPr txBox="1"/>
          <p:nvPr/>
        </p:nvSpPr>
        <p:spPr>
          <a:xfrm>
            <a:off x="9514713" y="4697095"/>
            <a:ext cx="1670050" cy="1510665"/>
          </a:xfrm>
          <a:prstGeom prst="rect">
            <a:avLst/>
          </a:prstGeom>
        </p:spPr>
        <p:txBody>
          <a:bodyPr vert="horz" wrap="square" lIns="0" tIns="12065" rIns="0" bIns="0" rtlCol="0">
            <a:spAutoFit/>
          </a:bodyPr>
          <a:lstStyle/>
          <a:p>
            <a:pPr marL="264795">
              <a:lnSpc>
                <a:spcPct val="100000"/>
              </a:lnSpc>
              <a:spcBef>
                <a:spcPts val="95"/>
              </a:spcBef>
            </a:pPr>
            <a:r>
              <a:rPr sz="1600" b="1" spc="-5">
                <a:solidFill>
                  <a:srgbClr val="8AC53E"/>
                </a:solidFill>
                <a:latin typeface="微软雅黑"/>
                <a:cs typeface="微软雅黑"/>
              </a:rPr>
              <a:t>新的发展模式</a:t>
            </a:r>
            <a:endParaRPr sz="1600">
              <a:latin typeface="微软雅黑"/>
              <a:cs typeface="微软雅黑"/>
            </a:endParaRPr>
          </a:p>
          <a:p>
            <a:pPr marL="12700" marR="5080" algn="just">
              <a:lnSpc>
                <a:spcPct val="120000"/>
              </a:lnSpc>
              <a:spcBef>
                <a:spcPts val="1135"/>
              </a:spcBef>
            </a:pPr>
            <a:r>
              <a:rPr sz="1000" spc="-10">
                <a:solidFill>
                  <a:srgbClr val="585858"/>
                </a:solidFill>
                <a:latin typeface="微软雅黑"/>
                <a:cs typeface="微软雅黑"/>
              </a:rPr>
              <a:t>香港、深圳、广州构成了大湾 </a:t>
            </a:r>
            <a:r>
              <a:rPr sz="1000" spc="-5">
                <a:solidFill>
                  <a:srgbClr val="585858"/>
                </a:solidFill>
                <a:latin typeface="微软雅黑"/>
                <a:cs typeface="微软雅黑"/>
              </a:rPr>
              <a:t>区的核心三极，再结合澳门的 旅游休闲以及湾区其他城市的 制造业承接能力，粤港澳大湾 区正在开辟一条多极共生、梯 度发展、平等合作的新模式。</a:t>
            </a:r>
            <a:endParaRPr sz="1000">
              <a:latin typeface="微软雅黑"/>
              <a:cs typeface="微软雅黑"/>
            </a:endParaRPr>
          </a:p>
        </p:txBody>
      </p:sp>
      <p:sp>
        <p:nvSpPr>
          <p:cNvPr id="27" name="object 27"/>
          <p:cNvSpPr/>
          <p:nvPr/>
        </p:nvSpPr>
        <p:spPr>
          <a:xfrm>
            <a:off x="5973698" y="3918711"/>
            <a:ext cx="238125" cy="660400"/>
          </a:xfrm>
          <a:custGeom>
            <a:rect l="l" t="t" r="r" b="b"/>
            <a:pathLst>
              <a:path w="238125" h="660400">
                <a:moveTo>
                  <a:pt x="98933" y="0"/>
                </a:moveTo>
                <a:lnTo>
                  <a:pt x="97662" y="142875"/>
                </a:lnTo>
                <a:lnTo>
                  <a:pt x="145287" y="143382"/>
                </a:lnTo>
                <a:lnTo>
                  <a:pt x="146558" y="507"/>
                </a:lnTo>
                <a:lnTo>
                  <a:pt x="98933" y="0"/>
                </a:lnTo>
                <a:close/>
              </a:path>
              <a:path w="238125" h="660400">
                <a:moveTo>
                  <a:pt x="97281" y="190500"/>
                </a:moveTo>
                <a:lnTo>
                  <a:pt x="96012" y="333375"/>
                </a:lnTo>
                <a:lnTo>
                  <a:pt x="143637" y="333882"/>
                </a:lnTo>
                <a:lnTo>
                  <a:pt x="144906" y="191007"/>
                </a:lnTo>
                <a:lnTo>
                  <a:pt x="97281" y="190500"/>
                </a:lnTo>
                <a:close/>
              </a:path>
              <a:path w="238125" h="660400">
                <a:moveTo>
                  <a:pt x="0" y="420877"/>
                </a:moveTo>
                <a:lnTo>
                  <a:pt x="116966" y="660019"/>
                </a:lnTo>
                <a:lnTo>
                  <a:pt x="226379" y="445896"/>
                </a:lnTo>
                <a:lnTo>
                  <a:pt x="142621" y="445896"/>
                </a:lnTo>
                <a:lnTo>
                  <a:pt x="94996" y="445515"/>
                </a:lnTo>
                <a:lnTo>
                  <a:pt x="95230" y="421690"/>
                </a:lnTo>
                <a:lnTo>
                  <a:pt x="0" y="420877"/>
                </a:lnTo>
                <a:close/>
              </a:path>
              <a:path w="238125" h="660400">
                <a:moveTo>
                  <a:pt x="95230" y="421690"/>
                </a:moveTo>
                <a:lnTo>
                  <a:pt x="94996" y="445515"/>
                </a:lnTo>
                <a:lnTo>
                  <a:pt x="142621" y="445896"/>
                </a:lnTo>
                <a:lnTo>
                  <a:pt x="142855" y="422097"/>
                </a:lnTo>
                <a:lnTo>
                  <a:pt x="95230" y="421690"/>
                </a:lnTo>
                <a:close/>
              </a:path>
              <a:path w="238125" h="660400">
                <a:moveTo>
                  <a:pt x="142855" y="422097"/>
                </a:moveTo>
                <a:lnTo>
                  <a:pt x="142621" y="445896"/>
                </a:lnTo>
                <a:lnTo>
                  <a:pt x="226379" y="445896"/>
                </a:lnTo>
                <a:lnTo>
                  <a:pt x="238125" y="422910"/>
                </a:lnTo>
                <a:lnTo>
                  <a:pt x="142855" y="422097"/>
                </a:lnTo>
                <a:close/>
              </a:path>
              <a:path w="238125" h="660400">
                <a:moveTo>
                  <a:pt x="95630" y="381000"/>
                </a:moveTo>
                <a:lnTo>
                  <a:pt x="95230" y="421690"/>
                </a:lnTo>
                <a:lnTo>
                  <a:pt x="142855" y="422097"/>
                </a:lnTo>
                <a:lnTo>
                  <a:pt x="143255" y="381507"/>
                </a:lnTo>
                <a:lnTo>
                  <a:pt x="95630" y="381000"/>
                </a:lnTo>
                <a:close/>
              </a:path>
            </a:pathLst>
          </a:custGeom>
          <a:solidFill>
            <a:srgbClr val="585858"/>
          </a:solidFill>
        </p:spPr>
        <p:txBody>
          <a:bodyPr wrap="square" lIns="0" tIns="0" rIns="0" bIns="0" rtlCol="0"/>
          <a:lstStyle/>
          <a:p/>
        </p:txBody>
      </p:sp>
      <p:sp>
        <p:nvSpPr>
          <p:cNvPr id="28" name="object 28"/>
          <p:cNvSpPr txBox="1"/>
          <p:nvPr/>
        </p:nvSpPr>
        <p:spPr>
          <a:xfrm>
            <a:off x="523748" y="6390583"/>
            <a:ext cx="118364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来源：互联网公开信息整理。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0">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29" name="object 29"/>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12</a:t>
            </a:fld>
            <a:endParaRPr sz="8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5969000" cy="574040"/>
          </a:xfrm>
          <a:prstGeom prst="rect">
            <a:avLst/>
          </a:prstGeom>
        </p:spPr>
        <p:txBody>
          <a:bodyPr vert="horz" wrap="square" lIns="0" tIns="12700" rIns="0" bIns="0" rtlCol="0">
            <a:spAutoFit/>
          </a:bodyPr>
          <a:lstStyle/>
          <a:p>
            <a:pPr marL="12700">
              <a:lnSpc>
                <a:spcPct val="100000"/>
              </a:lnSpc>
              <a:spcBef>
                <a:spcPts val="100"/>
              </a:spcBef>
            </a:pPr>
            <a:r>
              <a:rPr/>
              <a:t>大湾区文化产业投资利好政策</a:t>
            </a:r>
          </a:p>
        </p:txBody>
      </p:sp>
      <p:sp>
        <p:nvSpPr>
          <p:cNvPr id="5" name="object 5"/>
          <p:cNvSpPr txBox="1"/>
          <p:nvPr/>
        </p:nvSpPr>
        <p:spPr>
          <a:xfrm>
            <a:off x="523748" y="6390583"/>
            <a:ext cx="118364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来源：互联网公开信息整理。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0">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6" name="object 6"/>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13</a:t>
            </a:fld>
            <a:endParaRPr sz="800">
              <a:latin typeface="微软雅黑"/>
              <a:cs typeface="微软雅黑"/>
            </a:endParaRPr>
          </a:p>
        </p:txBody>
      </p:sp>
      <p:sp>
        <p:nvSpPr>
          <p:cNvPr id="3" name="object 3"/>
          <p:cNvSpPr txBox="1"/>
          <p:nvPr/>
        </p:nvSpPr>
        <p:spPr>
          <a:xfrm>
            <a:off x="526795" y="1076071"/>
            <a:ext cx="5969635" cy="29972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从中央到地方，充分利用自身优势为文化产业注</a:t>
            </a:r>
            <a:r>
              <a:rPr sz="1800" spc="5">
                <a:solidFill>
                  <a:srgbClr val="585858"/>
                </a:solidFill>
                <a:latin typeface="微软雅黑"/>
                <a:cs typeface="微软雅黑"/>
              </a:rPr>
              <a:t>入</a:t>
            </a:r>
            <a:r>
              <a:rPr sz="1800">
                <a:solidFill>
                  <a:srgbClr val="585858"/>
                </a:solidFill>
                <a:latin typeface="微软雅黑"/>
                <a:cs typeface="微软雅黑"/>
              </a:rPr>
              <a:t>发展动力</a:t>
            </a:r>
            <a:endParaRPr sz="1800">
              <a:latin typeface="微软雅黑"/>
              <a:cs typeface="微软雅黑"/>
            </a:endParaRPr>
          </a:p>
        </p:txBody>
      </p:sp>
      <p:graphicFrame>
        <p:nvGraphicFramePr>
          <p:cNvPr id="4" name="object 4"/>
          <p:cNvGraphicFramePr>
            <a:graphicFrameLocks noGrp="1"/>
          </p:cNvGraphicFramePr>
          <p:nvPr/>
        </p:nvGraphicFramePr>
        <p:xfrm>
          <a:off x="541655" y="1496060"/>
          <a:ext cx="11027410" cy="4932680"/>
        </p:xfrm>
        <a:graphic>
          <a:graphicData uri="http://schemas.openxmlformats.org/drawingml/2006/table">
            <a:tbl>
              <a:tblPr firstRow="1" bandRow="1">
                <a:tableStyleId>{2D5ABB26-0587-4C30-8999-92F81FD0307C}</a:tableStyleId>
              </a:tblPr>
              <a:tblGrid>
                <a:gridCol w="2446020"/>
                <a:gridCol w="1823084"/>
                <a:gridCol w="6748780"/>
              </a:tblGrid>
              <a:tr h="265175">
                <a:tc>
                  <a:txBody>
                    <a:bodyPr vert="horz" wrap="square"/>
                    <a:lstStyle/>
                    <a:p>
                      <a:pPr algn="ctr">
                        <a:lnSpc>
                          <a:spcPct val="100000"/>
                        </a:lnSpc>
                        <a:spcBef>
                          <a:spcPts val="200"/>
                        </a:spcBef>
                      </a:pPr>
                      <a:r>
                        <a:rPr sz="1400" b="1">
                          <a:solidFill>
                            <a:srgbClr val="FFFFFF"/>
                          </a:solidFill>
                          <a:latin typeface="微软雅黑"/>
                          <a:cs typeface="微软雅黑"/>
                        </a:rPr>
                        <a:t>文件名称</a:t>
                      </a:r>
                      <a:endParaRPr sz="1400">
                        <a:latin typeface="微软雅黑"/>
                        <a:cs typeface="微软雅黑"/>
                      </a:endParaRPr>
                    </a:p>
                  </a:txBody>
                  <a:tcPr marL="0" marR="0" marT="2540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B1D234"/>
                    </a:solidFill>
                  </a:tcPr>
                </a:tc>
                <a:tc>
                  <a:txBody>
                    <a:bodyPr vert="horz" wrap="square"/>
                    <a:lstStyle/>
                    <a:p>
                      <a:pPr marL="635" algn="ctr">
                        <a:lnSpc>
                          <a:spcPct val="100000"/>
                        </a:lnSpc>
                        <a:spcBef>
                          <a:spcPts val="200"/>
                        </a:spcBef>
                      </a:pPr>
                      <a:r>
                        <a:rPr sz="1400" b="1">
                          <a:solidFill>
                            <a:srgbClr val="FFFFFF"/>
                          </a:solidFill>
                          <a:latin typeface="微软雅黑"/>
                          <a:cs typeface="微软雅黑"/>
                        </a:rPr>
                        <a:t>部门</a:t>
                      </a:r>
                      <a:endParaRPr sz="1400">
                        <a:latin typeface="微软雅黑"/>
                        <a:cs typeface="微软雅黑"/>
                      </a:endParaRPr>
                    </a:p>
                  </a:txBody>
                  <a:tcPr marL="0" marR="0" marT="2540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B1D234"/>
                    </a:solidFill>
                  </a:tcPr>
                </a:tc>
                <a:tc>
                  <a:txBody>
                    <a:bodyPr vert="horz" wrap="square"/>
                    <a:lstStyle/>
                    <a:p>
                      <a:pPr marL="1270" algn="ctr">
                        <a:lnSpc>
                          <a:spcPct val="100000"/>
                        </a:lnSpc>
                        <a:spcBef>
                          <a:spcPts val="200"/>
                        </a:spcBef>
                      </a:pPr>
                      <a:r>
                        <a:rPr sz="1400" b="1">
                          <a:solidFill>
                            <a:srgbClr val="FFFFFF"/>
                          </a:solidFill>
                          <a:latin typeface="微软雅黑"/>
                          <a:cs typeface="微软雅黑"/>
                        </a:rPr>
                        <a:t>相关利好内容</a:t>
                      </a:r>
                      <a:endParaRPr sz="1400">
                        <a:latin typeface="微软雅黑"/>
                        <a:cs typeface="微软雅黑"/>
                      </a:endParaRPr>
                    </a:p>
                  </a:txBody>
                  <a:tcPr marL="0" marR="0" marT="2540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B1D234"/>
                    </a:solidFill>
                  </a:tcPr>
                </a:tc>
              </a:tr>
              <a:tr h="568578">
                <a:tc>
                  <a:txBody>
                    <a:bodyPr vert="horz" wrap="square"/>
                    <a:lstStyle/>
                    <a:p>
                      <a:pPr marL="994410" marR="148590" indent="-838200">
                        <a:lnSpc>
                          <a:spcPct val="100000"/>
                        </a:lnSpc>
                        <a:spcBef>
                          <a:spcPts val="755"/>
                        </a:spcBef>
                      </a:pPr>
                      <a:r>
                        <a:rPr sz="1200">
                          <a:solidFill>
                            <a:srgbClr val="585858"/>
                          </a:solidFill>
                          <a:latin typeface="微软雅黑"/>
                          <a:cs typeface="微软雅黑"/>
                        </a:rPr>
                        <a:t>《粤港澳大湾区文化和旅游发展 规划》</a:t>
                      </a:r>
                      <a:endParaRPr sz="1200">
                        <a:latin typeface="微软雅黑"/>
                        <a:cs typeface="微软雅黑"/>
                      </a:endParaRPr>
                    </a:p>
                  </a:txBody>
                  <a:tcPr marL="0" marR="0" marT="958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marL="153035" marR="144145" indent="126364">
                        <a:lnSpc>
                          <a:spcPct val="100000"/>
                        </a:lnSpc>
                        <a:spcBef>
                          <a:spcPts val="400"/>
                        </a:spcBef>
                      </a:pPr>
                      <a:r>
                        <a:rPr sz="1000">
                          <a:solidFill>
                            <a:srgbClr val="585858"/>
                          </a:solidFill>
                          <a:latin typeface="微软雅黑"/>
                          <a:cs typeface="微软雅黑"/>
                        </a:rPr>
                        <a:t>文化和旅游部、粤港澳大 湾区建设领导小组办公室、</a:t>
                      </a:r>
                      <a:endParaRPr sz="1000">
                        <a:latin typeface="微软雅黑"/>
                        <a:cs typeface="微软雅黑"/>
                      </a:endParaRPr>
                    </a:p>
                    <a:p>
                      <a:pPr marL="467995">
                        <a:lnSpc>
                          <a:spcPct val="100000"/>
                        </a:lnSpc>
                      </a:pPr>
                      <a:r>
                        <a:rPr sz="1000" spc="-5">
                          <a:solidFill>
                            <a:srgbClr val="585858"/>
                          </a:solidFill>
                          <a:latin typeface="微软雅黑"/>
                          <a:cs typeface="微软雅黑"/>
                        </a:rPr>
                        <a:t>广东省人民政府</a:t>
                      </a:r>
                      <a:endParaRPr sz="1000">
                        <a:latin typeface="微软雅黑"/>
                        <a:cs typeface="微软雅黑"/>
                      </a:endParaRPr>
                    </a:p>
                  </a:txBody>
                  <a:tcPr marL="0" marR="0" marT="5080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marL="92075" marR="180975">
                        <a:lnSpc>
                          <a:spcPct val="100000"/>
                        </a:lnSpc>
                        <a:spcBef>
                          <a:spcPts val="1000"/>
                        </a:spcBef>
                      </a:pPr>
                      <a:r>
                        <a:rPr sz="1000" b="1">
                          <a:solidFill>
                            <a:srgbClr val="B1D234"/>
                          </a:solidFill>
                          <a:latin typeface="微软雅黑"/>
                          <a:cs typeface="微软雅黑"/>
                        </a:rPr>
                        <a:t>加大财税金融和资金支持</a:t>
                      </a:r>
                      <a:r>
                        <a:rPr sz="1000">
                          <a:solidFill>
                            <a:srgbClr val="585858"/>
                          </a:solidFill>
                          <a:latin typeface="微软雅黑"/>
                          <a:cs typeface="微软雅黑"/>
                        </a:rPr>
                        <a:t>，落实对</a:t>
                      </a:r>
                      <a:r>
                        <a:rPr sz="1000" spc="10">
                          <a:solidFill>
                            <a:srgbClr val="585858"/>
                          </a:solidFill>
                          <a:latin typeface="微软雅黑"/>
                          <a:cs typeface="微软雅黑"/>
                        </a:rPr>
                        <a:t>粤</a:t>
                      </a:r>
                      <a:r>
                        <a:rPr sz="1000">
                          <a:solidFill>
                            <a:srgbClr val="585858"/>
                          </a:solidFill>
                          <a:latin typeface="微软雅黑"/>
                          <a:cs typeface="微软雅黑"/>
                        </a:rPr>
                        <a:t>港澳</a:t>
                      </a:r>
                      <a:r>
                        <a:rPr sz="1000" spc="10">
                          <a:solidFill>
                            <a:srgbClr val="585858"/>
                          </a:solidFill>
                          <a:latin typeface="微软雅黑"/>
                          <a:cs typeface="微软雅黑"/>
                        </a:rPr>
                        <a:t>大</a:t>
                      </a:r>
                      <a:r>
                        <a:rPr sz="1000">
                          <a:solidFill>
                            <a:srgbClr val="585858"/>
                          </a:solidFill>
                          <a:latin typeface="微软雅黑"/>
                          <a:cs typeface="微软雅黑"/>
                        </a:rPr>
                        <a:t>湾区</a:t>
                      </a:r>
                      <a:r>
                        <a:rPr sz="1000" spc="10">
                          <a:solidFill>
                            <a:srgbClr val="585858"/>
                          </a:solidFill>
                          <a:latin typeface="微软雅黑"/>
                          <a:cs typeface="微软雅黑"/>
                        </a:rPr>
                        <a:t>内</a:t>
                      </a:r>
                      <a:r>
                        <a:rPr sz="1000">
                          <a:solidFill>
                            <a:srgbClr val="585858"/>
                          </a:solidFill>
                          <a:latin typeface="微软雅黑"/>
                          <a:cs typeface="微软雅黑"/>
                        </a:rPr>
                        <a:t>开展</a:t>
                      </a:r>
                      <a:r>
                        <a:rPr sz="1000" spc="10">
                          <a:solidFill>
                            <a:srgbClr val="585858"/>
                          </a:solidFill>
                          <a:latin typeface="微软雅黑"/>
                          <a:cs typeface="微软雅黑"/>
                        </a:rPr>
                        <a:t>文</a:t>
                      </a:r>
                      <a:r>
                        <a:rPr sz="1000">
                          <a:solidFill>
                            <a:srgbClr val="585858"/>
                          </a:solidFill>
                          <a:latin typeface="微软雅黑"/>
                          <a:cs typeface="微软雅黑"/>
                        </a:rPr>
                        <a:t>化贸</a:t>
                      </a:r>
                      <a:r>
                        <a:rPr sz="1000" spc="10">
                          <a:solidFill>
                            <a:srgbClr val="585858"/>
                          </a:solidFill>
                          <a:latin typeface="微软雅黑"/>
                          <a:cs typeface="微软雅黑"/>
                        </a:rPr>
                        <a:t>易</a:t>
                      </a:r>
                      <a:r>
                        <a:rPr sz="1000">
                          <a:solidFill>
                            <a:srgbClr val="585858"/>
                          </a:solidFill>
                          <a:latin typeface="微软雅黑"/>
                          <a:cs typeface="微软雅黑"/>
                        </a:rPr>
                        <a:t>的税</a:t>
                      </a:r>
                      <a:r>
                        <a:rPr sz="1000" spc="10">
                          <a:solidFill>
                            <a:srgbClr val="585858"/>
                          </a:solidFill>
                          <a:latin typeface="微软雅黑"/>
                          <a:cs typeface="微软雅黑"/>
                        </a:rPr>
                        <a:t>收</a:t>
                      </a:r>
                      <a:r>
                        <a:rPr sz="1000">
                          <a:solidFill>
                            <a:srgbClr val="585858"/>
                          </a:solidFill>
                          <a:latin typeface="微软雅黑"/>
                          <a:cs typeface="微软雅黑"/>
                        </a:rPr>
                        <a:t>优惠</a:t>
                      </a:r>
                      <a:r>
                        <a:rPr sz="1000" spc="10">
                          <a:solidFill>
                            <a:srgbClr val="585858"/>
                          </a:solidFill>
                          <a:latin typeface="微软雅黑"/>
                          <a:cs typeface="微软雅黑"/>
                        </a:rPr>
                        <a:t>政</a:t>
                      </a:r>
                      <a:r>
                        <a:rPr sz="1000">
                          <a:solidFill>
                            <a:srgbClr val="585858"/>
                          </a:solidFill>
                          <a:latin typeface="微软雅黑"/>
                          <a:cs typeface="微软雅黑"/>
                        </a:rPr>
                        <a:t>策，</a:t>
                      </a:r>
                      <a:r>
                        <a:rPr sz="1000" spc="10">
                          <a:solidFill>
                            <a:srgbClr val="585858"/>
                          </a:solidFill>
                          <a:latin typeface="微软雅黑"/>
                          <a:cs typeface="微软雅黑"/>
                        </a:rPr>
                        <a:t>完</a:t>
                      </a:r>
                      <a:r>
                        <a:rPr sz="1000">
                          <a:solidFill>
                            <a:srgbClr val="585858"/>
                          </a:solidFill>
                          <a:latin typeface="微软雅黑"/>
                          <a:cs typeface="微软雅黑"/>
                        </a:rPr>
                        <a:t>善便</a:t>
                      </a:r>
                      <a:r>
                        <a:rPr sz="1000" spc="10">
                          <a:solidFill>
                            <a:srgbClr val="585858"/>
                          </a:solidFill>
                          <a:latin typeface="微软雅黑"/>
                          <a:cs typeface="微软雅黑"/>
                        </a:rPr>
                        <a:t>利</a:t>
                      </a:r>
                      <a:r>
                        <a:rPr sz="1000">
                          <a:solidFill>
                            <a:srgbClr val="585858"/>
                          </a:solidFill>
                          <a:latin typeface="微软雅黑"/>
                          <a:cs typeface="微软雅黑"/>
                        </a:rPr>
                        <a:t>港澳</a:t>
                      </a:r>
                      <a:r>
                        <a:rPr sz="1000" spc="10">
                          <a:solidFill>
                            <a:srgbClr val="585858"/>
                          </a:solidFill>
                          <a:latin typeface="微软雅黑"/>
                          <a:cs typeface="微软雅黑"/>
                        </a:rPr>
                        <a:t>青</a:t>
                      </a:r>
                      <a:r>
                        <a:rPr sz="1000">
                          <a:solidFill>
                            <a:srgbClr val="585858"/>
                          </a:solidFill>
                          <a:latin typeface="微软雅黑"/>
                          <a:cs typeface="微软雅黑"/>
                        </a:rPr>
                        <a:t>年在</a:t>
                      </a:r>
                      <a:r>
                        <a:rPr sz="1000" spc="10">
                          <a:solidFill>
                            <a:srgbClr val="585858"/>
                          </a:solidFill>
                          <a:latin typeface="微软雅黑"/>
                          <a:cs typeface="微软雅黑"/>
                        </a:rPr>
                        <a:t>粤</a:t>
                      </a:r>
                      <a:r>
                        <a:rPr sz="1000">
                          <a:solidFill>
                            <a:srgbClr val="585858"/>
                          </a:solidFill>
                          <a:latin typeface="微软雅黑"/>
                          <a:cs typeface="微软雅黑"/>
                        </a:rPr>
                        <a:t>港澳</a:t>
                      </a:r>
                      <a:r>
                        <a:rPr sz="1000" spc="10">
                          <a:solidFill>
                            <a:srgbClr val="585858"/>
                          </a:solidFill>
                          <a:latin typeface="微软雅黑"/>
                          <a:cs typeface="微软雅黑"/>
                        </a:rPr>
                        <a:t>大</a:t>
                      </a:r>
                      <a:r>
                        <a:rPr sz="1000">
                          <a:solidFill>
                            <a:srgbClr val="585858"/>
                          </a:solidFill>
                          <a:latin typeface="微软雅黑"/>
                          <a:cs typeface="微软雅黑"/>
                        </a:rPr>
                        <a:t>湾区 </a:t>
                      </a:r>
                      <a:r>
                        <a:rPr sz="1000" spc="-5">
                          <a:solidFill>
                            <a:srgbClr val="585858"/>
                          </a:solidFill>
                          <a:latin typeface="微软雅黑"/>
                          <a:cs typeface="微软雅黑"/>
                        </a:rPr>
                        <a:t>内地城市开展文化和旅游活动、创</a:t>
                      </a:r>
                      <a:r>
                        <a:rPr sz="1000" spc="5">
                          <a:solidFill>
                            <a:srgbClr val="585858"/>
                          </a:solidFill>
                          <a:latin typeface="微软雅黑"/>
                          <a:cs typeface="微软雅黑"/>
                        </a:rPr>
                        <a:t>业</a:t>
                      </a:r>
                      <a:r>
                        <a:rPr sz="1000" spc="-5">
                          <a:solidFill>
                            <a:srgbClr val="585858"/>
                          </a:solidFill>
                          <a:latin typeface="微软雅黑"/>
                          <a:cs typeface="微软雅黑"/>
                        </a:rPr>
                        <a:t>就业</a:t>
                      </a:r>
                      <a:r>
                        <a:rPr sz="1000" spc="5">
                          <a:solidFill>
                            <a:srgbClr val="585858"/>
                          </a:solidFill>
                          <a:latin typeface="微软雅黑"/>
                          <a:cs typeface="微软雅黑"/>
                        </a:rPr>
                        <a:t>政</a:t>
                      </a:r>
                      <a:r>
                        <a:rPr sz="1000" spc="-5">
                          <a:solidFill>
                            <a:srgbClr val="585858"/>
                          </a:solidFill>
                          <a:latin typeface="微软雅黑"/>
                          <a:cs typeface="微软雅黑"/>
                        </a:rPr>
                        <a:t>策。</a:t>
                      </a:r>
                      <a:endParaRPr sz="1000">
                        <a:latin typeface="微软雅黑"/>
                        <a:cs typeface="微软雅黑"/>
                      </a:endParaRPr>
                    </a:p>
                  </a:txBody>
                  <a:tcPr marL="0" marR="0" marT="12700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r>
              <a:tr h="568579">
                <a:tc>
                  <a:txBody>
                    <a:bodyPr vert="horz" wrap="square"/>
                    <a:lstStyle/>
                    <a:p>
                      <a:pPr marL="461009" marR="148590" indent="-304800">
                        <a:lnSpc>
                          <a:spcPct val="100000"/>
                        </a:lnSpc>
                        <a:spcBef>
                          <a:spcPts val="755"/>
                        </a:spcBef>
                      </a:pPr>
                      <a:r>
                        <a:rPr sz="1200">
                          <a:solidFill>
                            <a:srgbClr val="585858"/>
                          </a:solidFill>
                          <a:latin typeface="微软雅黑"/>
                          <a:cs typeface="微软雅黑"/>
                        </a:rPr>
                        <a:t>《关于实施自由贸易试验区文化 市场管理政策的通知》</a:t>
                      </a:r>
                      <a:endParaRPr sz="1200">
                        <a:latin typeface="微软雅黑"/>
                        <a:cs typeface="微软雅黑"/>
                      </a:endParaRPr>
                    </a:p>
                  </a:txBody>
                  <a:tcPr marL="0" marR="0" marT="958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a:lnSpc>
                          <a:spcPct val="100000"/>
                        </a:lnSpc>
                        <a:spcBef>
                          <a:spcPts val="50"/>
                        </a:spcBef>
                      </a:pPr>
                      <a:endParaRPr sz="1350">
                        <a:latin typeface="Times New Roman"/>
                        <a:cs typeface="Times New Roman"/>
                      </a:endParaRPr>
                    </a:p>
                    <a:p>
                      <a:pPr marL="635" algn="ctr">
                        <a:lnSpc>
                          <a:spcPct val="100000"/>
                        </a:lnSpc>
                      </a:pPr>
                      <a:r>
                        <a:rPr sz="1000" spc="-5">
                          <a:solidFill>
                            <a:srgbClr val="585858"/>
                          </a:solidFill>
                          <a:latin typeface="微软雅黑"/>
                          <a:cs typeface="微软雅黑"/>
                        </a:rPr>
                        <a:t>文化和旅游部</a:t>
                      </a:r>
                      <a:endParaRPr sz="1000">
                        <a:latin typeface="微软雅黑"/>
                        <a:cs typeface="微软雅黑"/>
                      </a:endParaRPr>
                    </a:p>
                  </a:txBody>
                  <a:tcPr marL="0" marR="0" marT="635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marL="92075" marR="179705" algn="just">
                        <a:lnSpc>
                          <a:spcPct val="100000"/>
                        </a:lnSpc>
                        <a:spcBef>
                          <a:spcPts val="400"/>
                        </a:spcBef>
                      </a:pPr>
                      <a:r>
                        <a:rPr sz="1000" b="1">
                          <a:solidFill>
                            <a:srgbClr val="B1D234"/>
                          </a:solidFill>
                          <a:latin typeface="微软雅黑"/>
                          <a:cs typeface="微软雅黑"/>
                        </a:rPr>
                        <a:t>允许外国投资者在自贸试验区内设</a:t>
                      </a:r>
                      <a:r>
                        <a:rPr sz="1000" b="1" spc="10">
                          <a:solidFill>
                            <a:srgbClr val="B1D234"/>
                          </a:solidFill>
                          <a:latin typeface="微软雅黑"/>
                          <a:cs typeface="微软雅黑"/>
                        </a:rPr>
                        <a:t>立</a:t>
                      </a:r>
                      <a:r>
                        <a:rPr sz="1000" b="1">
                          <a:solidFill>
                            <a:srgbClr val="B1D234"/>
                          </a:solidFill>
                          <a:latin typeface="微软雅黑"/>
                          <a:cs typeface="微软雅黑"/>
                        </a:rPr>
                        <a:t>互联</a:t>
                      </a:r>
                      <a:r>
                        <a:rPr sz="1000" b="1" spc="10">
                          <a:solidFill>
                            <a:srgbClr val="B1D234"/>
                          </a:solidFill>
                          <a:latin typeface="微软雅黑"/>
                          <a:cs typeface="微软雅黑"/>
                        </a:rPr>
                        <a:t>网</a:t>
                      </a:r>
                      <a:r>
                        <a:rPr sz="1000" b="1">
                          <a:solidFill>
                            <a:srgbClr val="B1D234"/>
                          </a:solidFill>
                          <a:latin typeface="微软雅黑"/>
                          <a:cs typeface="微软雅黑"/>
                        </a:rPr>
                        <a:t>上网</a:t>
                      </a:r>
                      <a:r>
                        <a:rPr sz="1000" b="1" spc="10">
                          <a:solidFill>
                            <a:srgbClr val="B1D234"/>
                          </a:solidFill>
                          <a:latin typeface="微软雅黑"/>
                          <a:cs typeface="微软雅黑"/>
                        </a:rPr>
                        <a:t>服</a:t>
                      </a:r>
                      <a:r>
                        <a:rPr sz="1000" b="1">
                          <a:solidFill>
                            <a:srgbClr val="B1D234"/>
                          </a:solidFill>
                          <a:latin typeface="微软雅黑"/>
                          <a:cs typeface="微软雅黑"/>
                        </a:rPr>
                        <a:t>务营</a:t>
                      </a:r>
                      <a:r>
                        <a:rPr sz="1000" b="1" spc="10">
                          <a:solidFill>
                            <a:srgbClr val="B1D234"/>
                          </a:solidFill>
                          <a:latin typeface="微软雅黑"/>
                          <a:cs typeface="微软雅黑"/>
                        </a:rPr>
                        <a:t>业</a:t>
                      </a:r>
                      <a:r>
                        <a:rPr sz="1000" b="1">
                          <a:solidFill>
                            <a:srgbClr val="B1D234"/>
                          </a:solidFill>
                          <a:latin typeface="微软雅黑"/>
                          <a:cs typeface="微软雅黑"/>
                        </a:rPr>
                        <a:t>场所</a:t>
                      </a:r>
                      <a:r>
                        <a:rPr sz="1000" b="1" spc="10">
                          <a:solidFill>
                            <a:srgbClr val="B1D234"/>
                          </a:solidFill>
                          <a:latin typeface="微软雅黑"/>
                          <a:cs typeface="微软雅黑"/>
                        </a:rPr>
                        <a:t>、</a:t>
                      </a:r>
                      <a:r>
                        <a:rPr sz="1000" b="1">
                          <a:solidFill>
                            <a:srgbClr val="B1D234"/>
                          </a:solidFill>
                          <a:latin typeface="微软雅黑"/>
                          <a:cs typeface="微软雅黑"/>
                        </a:rPr>
                        <a:t>演出</a:t>
                      </a:r>
                      <a:r>
                        <a:rPr sz="1000" b="1" spc="10">
                          <a:solidFill>
                            <a:srgbClr val="B1D234"/>
                          </a:solidFill>
                          <a:latin typeface="微软雅黑"/>
                          <a:cs typeface="微软雅黑"/>
                        </a:rPr>
                        <a:t>经</a:t>
                      </a:r>
                      <a:r>
                        <a:rPr sz="1000" b="1">
                          <a:solidFill>
                            <a:srgbClr val="B1D234"/>
                          </a:solidFill>
                          <a:latin typeface="微软雅黑"/>
                          <a:cs typeface="微软雅黑"/>
                        </a:rPr>
                        <a:t>纪机</a:t>
                      </a:r>
                      <a:r>
                        <a:rPr sz="1000" b="1" spc="10">
                          <a:solidFill>
                            <a:srgbClr val="B1D234"/>
                          </a:solidFill>
                          <a:latin typeface="微软雅黑"/>
                          <a:cs typeface="微软雅黑"/>
                        </a:rPr>
                        <a:t>构</a:t>
                      </a:r>
                      <a:r>
                        <a:rPr sz="1000" b="1">
                          <a:solidFill>
                            <a:srgbClr val="B1D234"/>
                          </a:solidFill>
                          <a:latin typeface="微软雅黑"/>
                          <a:cs typeface="微软雅黑"/>
                        </a:rPr>
                        <a:t>、演</a:t>
                      </a:r>
                      <a:r>
                        <a:rPr sz="1000" b="1" spc="10">
                          <a:solidFill>
                            <a:srgbClr val="B1D234"/>
                          </a:solidFill>
                          <a:latin typeface="微软雅黑"/>
                          <a:cs typeface="微软雅黑"/>
                        </a:rPr>
                        <a:t>出</a:t>
                      </a:r>
                      <a:r>
                        <a:rPr sz="1000" b="1">
                          <a:solidFill>
                            <a:srgbClr val="B1D234"/>
                          </a:solidFill>
                          <a:latin typeface="微软雅黑"/>
                          <a:cs typeface="微软雅黑"/>
                        </a:rPr>
                        <a:t>场所</a:t>
                      </a:r>
                      <a:r>
                        <a:rPr sz="1000" b="1" spc="10">
                          <a:solidFill>
                            <a:srgbClr val="B1D234"/>
                          </a:solidFill>
                          <a:latin typeface="微软雅黑"/>
                          <a:cs typeface="微软雅黑"/>
                        </a:rPr>
                        <a:t>经</a:t>
                      </a:r>
                      <a:r>
                        <a:rPr sz="1000" b="1">
                          <a:solidFill>
                            <a:srgbClr val="B1D234"/>
                          </a:solidFill>
                          <a:latin typeface="微软雅黑"/>
                          <a:cs typeface="微软雅黑"/>
                        </a:rPr>
                        <a:t>营单</a:t>
                      </a:r>
                      <a:r>
                        <a:rPr sz="1000" b="1" spc="10">
                          <a:solidFill>
                            <a:srgbClr val="B1D234"/>
                          </a:solidFill>
                          <a:latin typeface="微软雅黑"/>
                          <a:cs typeface="微软雅黑"/>
                        </a:rPr>
                        <a:t>位</a:t>
                      </a:r>
                      <a:r>
                        <a:rPr sz="1000" b="1">
                          <a:solidFill>
                            <a:srgbClr val="B1D234"/>
                          </a:solidFill>
                          <a:latin typeface="微软雅黑"/>
                          <a:cs typeface="微软雅黑"/>
                        </a:rPr>
                        <a:t>、娱</a:t>
                      </a:r>
                      <a:r>
                        <a:rPr sz="1000" b="1" spc="10">
                          <a:solidFill>
                            <a:srgbClr val="B1D234"/>
                          </a:solidFill>
                          <a:latin typeface="微软雅黑"/>
                          <a:cs typeface="微软雅黑"/>
                        </a:rPr>
                        <a:t>乐</a:t>
                      </a:r>
                      <a:r>
                        <a:rPr sz="1000" b="1">
                          <a:solidFill>
                            <a:srgbClr val="B1D234"/>
                          </a:solidFill>
                          <a:latin typeface="微软雅黑"/>
                          <a:cs typeface="微软雅黑"/>
                        </a:rPr>
                        <a:t>场</a:t>
                      </a:r>
                      <a:r>
                        <a:rPr sz="1000" b="1" spc="15">
                          <a:solidFill>
                            <a:srgbClr val="B1D234"/>
                          </a:solidFill>
                          <a:latin typeface="微软雅黑"/>
                          <a:cs typeface="微软雅黑"/>
                        </a:rPr>
                        <a:t>所</a:t>
                      </a:r>
                      <a:r>
                        <a:rPr sz="1000" b="1" spc="10">
                          <a:solidFill>
                            <a:srgbClr val="585858"/>
                          </a:solidFill>
                          <a:latin typeface="微软雅黑"/>
                          <a:cs typeface="微软雅黑"/>
                        </a:rPr>
                        <a:t>。</a:t>
                      </a:r>
                      <a:r>
                        <a:rPr sz="1000">
                          <a:solidFill>
                            <a:srgbClr val="585858"/>
                          </a:solidFill>
                          <a:latin typeface="微软雅黑"/>
                          <a:cs typeface="微软雅黑"/>
                        </a:rPr>
                        <a:t>香港 特别行政区、澳门特别行政区、台</a:t>
                      </a:r>
                      <a:r>
                        <a:rPr sz="1000" spc="10">
                          <a:solidFill>
                            <a:srgbClr val="585858"/>
                          </a:solidFill>
                          <a:latin typeface="微软雅黑"/>
                          <a:cs typeface="微软雅黑"/>
                        </a:rPr>
                        <a:t>湾</a:t>
                      </a:r>
                      <a:r>
                        <a:rPr sz="1000">
                          <a:solidFill>
                            <a:srgbClr val="585858"/>
                          </a:solidFill>
                          <a:latin typeface="微软雅黑"/>
                          <a:cs typeface="微软雅黑"/>
                        </a:rPr>
                        <a:t>地区</a:t>
                      </a:r>
                      <a:r>
                        <a:rPr sz="1000" spc="10">
                          <a:solidFill>
                            <a:srgbClr val="585858"/>
                          </a:solidFill>
                          <a:latin typeface="微软雅黑"/>
                          <a:cs typeface="微软雅黑"/>
                        </a:rPr>
                        <a:t>投</a:t>
                      </a:r>
                      <a:r>
                        <a:rPr sz="1000">
                          <a:solidFill>
                            <a:srgbClr val="585858"/>
                          </a:solidFill>
                          <a:latin typeface="微软雅黑"/>
                          <a:cs typeface="微软雅黑"/>
                        </a:rPr>
                        <a:t>资者</a:t>
                      </a:r>
                      <a:r>
                        <a:rPr sz="1000" spc="10">
                          <a:solidFill>
                            <a:srgbClr val="585858"/>
                          </a:solidFill>
                          <a:latin typeface="微软雅黑"/>
                          <a:cs typeface="微软雅黑"/>
                        </a:rPr>
                        <a:t>在</a:t>
                      </a:r>
                      <a:r>
                        <a:rPr sz="1000">
                          <a:solidFill>
                            <a:srgbClr val="585858"/>
                          </a:solidFill>
                          <a:latin typeface="微软雅黑"/>
                          <a:cs typeface="微软雅黑"/>
                        </a:rPr>
                        <a:t>自贸</a:t>
                      </a:r>
                      <a:r>
                        <a:rPr sz="1000" spc="10">
                          <a:solidFill>
                            <a:srgbClr val="585858"/>
                          </a:solidFill>
                          <a:latin typeface="微软雅黑"/>
                          <a:cs typeface="微软雅黑"/>
                        </a:rPr>
                        <a:t>试</a:t>
                      </a:r>
                      <a:r>
                        <a:rPr sz="1000">
                          <a:solidFill>
                            <a:srgbClr val="585858"/>
                          </a:solidFill>
                          <a:latin typeface="微软雅黑"/>
                          <a:cs typeface="微软雅黑"/>
                        </a:rPr>
                        <a:t>验区</a:t>
                      </a:r>
                      <a:r>
                        <a:rPr sz="1000" spc="10">
                          <a:solidFill>
                            <a:srgbClr val="585858"/>
                          </a:solidFill>
                          <a:latin typeface="微软雅黑"/>
                          <a:cs typeface="微软雅黑"/>
                        </a:rPr>
                        <a:t>内</a:t>
                      </a:r>
                      <a:r>
                        <a:rPr sz="1000">
                          <a:solidFill>
                            <a:srgbClr val="585858"/>
                          </a:solidFill>
                          <a:latin typeface="微软雅黑"/>
                          <a:cs typeface="微软雅黑"/>
                        </a:rPr>
                        <a:t>投资</a:t>
                      </a:r>
                      <a:r>
                        <a:rPr sz="1000" spc="10">
                          <a:solidFill>
                            <a:srgbClr val="585858"/>
                          </a:solidFill>
                          <a:latin typeface="微软雅黑"/>
                          <a:cs typeface="微软雅黑"/>
                        </a:rPr>
                        <a:t>从</a:t>
                      </a:r>
                      <a:r>
                        <a:rPr sz="1000">
                          <a:solidFill>
                            <a:srgbClr val="585858"/>
                          </a:solidFill>
                          <a:latin typeface="微软雅黑"/>
                          <a:cs typeface="微软雅黑"/>
                        </a:rPr>
                        <a:t>事上</a:t>
                      </a:r>
                      <a:r>
                        <a:rPr sz="1000" spc="10">
                          <a:solidFill>
                            <a:srgbClr val="585858"/>
                          </a:solidFill>
                          <a:latin typeface="微软雅黑"/>
                          <a:cs typeface="微软雅黑"/>
                        </a:rPr>
                        <a:t>述</a:t>
                      </a:r>
                      <a:r>
                        <a:rPr sz="1000">
                          <a:solidFill>
                            <a:srgbClr val="585858"/>
                          </a:solidFill>
                          <a:latin typeface="微软雅黑"/>
                          <a:cs typeface="微软雅黑"/>
                        </a:rPr>
                        <a:t>文化</a:t>
                      </a:r>
                      <a:r>
                        <a:rPr sz="1000" spc="10">
                          <a:solidFill>
                            <a:srgbClr val="585858"/>
                          </a:solidFill>
                          <a:latin typeface="微软雅黑"/>
                          <a:cs typeface="微软雅黑"/>
                        </a:rPr>
                        <a:t>领</a:t>
                      </a:r>
                      <a:r>
                        <a:rPr sz="1000">
                          <a:solidFill>
                            <a:srgbClr val="585858"/>
                          </a:solidFill>
                          <a:latin typeface="微软雅黑"/>
                          <a:cs typeface="微软雅黑"/>
                        </a:rPr>
                        <a:t>域经</a:t>
                      </a:r>
                      <a:r>
                        <a:rPr sz="1000" spc="10">
                          <a:solidFill>
                            <a:srgbClr val="585858"/>
                          </a:solidFill>
                          <a:latin typeface="微软雅黑"/>
                          <a:cs typeface="微软雅黑"/>
                        </a:rPr>
                        <a:t>营</a:t>
                      </a:r>
                      <a:r>
                        <a:rPr sz="1000">
                          <a:solidFill>
                            <a:srgbClr val="585858"/>
                          </a:solidFill>
                          <a:latin typeface="微软雅黑"/>
                          <a:cs typeface="微软雅黑"/>
                        </a:rPr>
                        <a:t>活动</a:t>
                      </a:r>
                      <a:r>
                        <a:rPr sz="1000" spc="10">
                          <a:solidFill>
                            <a:srgbClr val="585858"/>
                          </a:solidFill>
                          <a:latin typeface="微软雅黑"/>
                          <a:cs typeface="微软雅黑"/>
                        </a:rPr>
                        <a:t>，</a:t>
                      </a:r>
                      <a:r>
                        <a:rPr sz="1000">
                          <a:solidFill>
                            <a:srgbClr val="585858"/>
                          </a:solidFill>
                          <a:latin typeface="微软雅黑"/>
                          <a:cs typeface="微软雅黑"/>
                        </a:rPr>
                        <a:t>以及</a:t>
                      </a:r>
                      <a:r>
                        <a:rPr sz="1000" spc="10">
                          <a:solidFill>
                            <a:srgbClr val="585858"/>
                          </a:solidFill>
                          <a:latin typeface="微软雅黑"/>
                          <a:cs typeface="微软雅黑"/>
                        </a:rPr>
                        <a:t>今</a:t>
                      </a:r>
                      <a:r>
                        <a:rPr sz="1000">
                          <a:solidFill>
                            <a:srgbClr val="585858"/>
                          </a:solidFill>
                          <a:latin typeface="微软雅黑"/>
                          <a:cs typeface="微软雅黑"/>
                        </a:rPr>
                        <a:t>后外</a:t>
                      </a:r>
                      <a:r>
                        <a:rPr sz="1000" spc="10">
                          <a:solidFill>
                            <a:srgbClr val="585858"/>
                          </a:solidFill>
                          <a:latin typeface="微软雅黑"/>
                          <a:cs typeface="微软雅黑"/>
                        </a:rPr>
                        <a:t>国</a:t>
                      </a:r>
                      <a:r>
                        <a:rPr sz="1000">
                          <a:solidFill>
                            <a:srgbClr val="585858"/>
                          </a:solidFill>
                          <a:latin typeface="微软雅黑"/>
                          <a:cs typeface="微软雅黑"/>
                        </a:rPr>
                        <a:t>投资 </a:t>
                      </a:r>
                      <a:r>
                        <a:rPr sz="1000" spc="-5">
                          <a:solidFill>
                            <a:srgbClr val="585858"/>
                          </a:solidFill>
                          <a:latin typeface="微软雅黑"/>
                          <a:cs typeface="微软雅黑"/>
                        </a:rPr>
                        <a:t>者在其他新设立的自贸试验区内投</a:t>
                      </a:r>
                      <a:r>
                        <a:rPr sz="1000" spc="5">
                          <a:solidFill>
                            <a:srgbClr val="585858"/>
                          </a:solidFill>
                          <a:latin typeface="微软雅黑"/>
                          <a:cs typeface="微软雅黑"/>
                        </a:rPr>
                        <a:t>资</a:t>
                      </a:r>
                      <a:r>
                        <a:rPr sz="1000" spc="-5">
                          <a:solidFill>
                            <a:srgbClr val="585858"/>
                          </a:solidFill>
                          <a:latin typeface="微软雅黑"/>
                          <a:cs typeface="微软雅黑"/>
                        </a:rPr>
                        <a:t>从事</a:t>
                      </a:r>
                      <a:r>
                        <a:rPr sz="1000" spc="5">
                          <a:solidFill>
                            <a:srgbClr val="585858"/>
                          </a:solidFill>
                          <a:latin typeface="微软雅黑"/>
                          <a:cs typeface="微软雅黑"/>
                        </a:rPr>
                        <a:t>上</a:t>
                      </a:r>
                      <a:r>
                        <a:rPr sz="1000" spc="-5">
                          <a:solidFill>
                            <a:srgbClr val="585858"/>
                          </a:solidFill>
                          <a:latin typeface="微软雅黑"/>
                          <a:cs typeface="微软雅黑"/>
                        </a:rPr>
                        <a:t>述文</a:t>
                      </a:r>
                      <a:r>
                        <a:rPr sz="1000" spc="5">
                          <a:solidFill>
                            <a:srgbClr val="585858"/>
                          </a:solidFill>
                          <a:latin typeface="微软雅黑"/>
                          <a:cs typeface="微软雅黑"/>
                        </a:rPr>
                        <a:t>化</a:t>
                      </a:r>
                      <a:r>
                        <a:rPr sz="1000" spc="-5">
                          <a:solidFill>
                            <a:srgbClr val="585858"/>
                          </a:solidFill>
                          <a:latin typeface="微软雅黑"/>
                          <a:cs typeface="微软雅黑"/>
                        </a:rPr>
                        <a:t>领域</a:t>
                      </a:r>
                      <a:r>
                        <a:rPr sz="1000" spc="5">
                          <a:solidFill>
                            <a:srgbClr val="585858"/>
                          </a:solidFill>
                          <a:latin typeface="微软雅黑"/>
                          <a:cs typeface="微软雅黑"/>
                        </a:rPr>
                        <a:t>经</a:t>
                      </a:r>
                      <a:r>
                        <a:rPr sz="1000" spc="-5">
                          <a:solidFill>
                            <a:srgbClr val="585858"/>
                          </a:solidFill>
                          <a:latin typeface="微软雅黑"/>
                          <a:cs typeface="微软雅黑"/>
                        </a:rPr>
                        <a:t>营活</a:t>
                      </a:r>
                      <a:r>
                        <a:rPr sz="1000" spc="5">
                          <a:solidFill>
                            <a:srgbClr val="585858"/>
                          </a:solidFill>
                          <a:latin typeface="微软雅黑"/>
                          <a:cs typeface="微软雅黑"/>
                        </a:rPr>
                        <a:t>动</a:t>
                      </a:r>
                      <a:r>
                        <a:rPr sz="1000" spc="-5">
                          <a:solidFill>
                            <a:srgbClr val="585858"/>
                          </a:solidFill>
                          <a:latin typeface="微软雅黑"/>
                          <a:cs typeface="微软雅黑"/>
                        </a:rPr>
                        <a:t>，均</a:t>
                      </a:r>
                      <a:r>
                        <a:rPr sz="1000" spc="5">
                          <a:solidFill>
                            <a:srgbClr val="585858"/>
                          </a:solidFill>
                          <a:latin typeface="微软雅黑"/>
                          <a:cs typeface="微软雅黑"/>
                        </a:rPr>
                        <a:t>参</a:t>
                      </a:r>
                      <a:r>
                        <a:rPr sz="1000" spc="-5">
                          <a:solidFill>
                            <a:srgbClr val="585858"/>
                          </a:solidFill>
                          <a:latin typeface="微软雅黑"/>
                          <a:cs typeface="微软雅黑"/>
                        </a:rPr>
                        <a:t>照本</a:t>
                      </a:r>
                      <a:r>
                        <a:rPr sz="1000" spc="5">
                          <a:solidFill>
                            <a:srgbClr val="585858"/>
                          </a:solidFill>
                          <a:latin typeface="微软雅黑"/>
                          <a:cs typeface="微软雅黑"/>
                        </a:rPr>
                        <a:t>通</a:t>
                      </a:r>
                      <a:r>
                        <a:rPr sz="1000" spc="-5">
                          <a:solidFill>
                            <a:srgbClr val="585858"/>
                          </a:solidFill>
                          <a:latin typeface="微软雅黑"/>
                          <a:cs typeface="微软雅黑"/>
                        </a:rPr>
                        <a:t>知执</a:t>
                      </a:r>
                      <a:r>
                        <a:rPr sz="1000" spc="5">
                          <a:solidFill>
                            <a:srgbClr val="585858"/>
                          </a:solidFill>
                          <a:latin typeface="微软雅黑"/>
                          <a:cs typeface="微软雅黑"/>
                        </a:rPr>
                        <a:t>行</a:t>
                      </a:r>
                      <a:r>
                        <a:rPr sz="1000" spc="-5">
                          <a:solidFill>
                            <a:srgbClr val="585858"/>
                          </a:solidFill>
                          <a:latin typeface="微软雅黑"/>
                          <a:cs typeface="微软雅黑"/>
                        </a:rPr>
                        <a:t>。</a:t>
                      </a:r>
                      <a:endParaRPr sz="1000">
                        <a:latin typeface="微软雅黑"/>
                        <a:cs typeface="微软雅黑"/>
                      </a:endParaRPr>
                    </a:p>
                  </a:txBody>
                  <a:tcPr marL="0" marR="0" marT="5080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r>
              <a:tr h="548639">
                <a:tc>
                  <a:txBody>
                    <a:bodyPr vert="horz" wrap="square"/>
                    <a:lstStyle/>
                    <a:p>
                      <a:pPr marL="918210" marR="148590" indent="-762000">
                        <a:lnSpc>
                          <a:spcPct val="100000"/>
                        </a:lnSpc>
                        <a:spcBef>
                          <a:spcPts val="675"/>
                        </a:spcBef>
                      </a:pPr>
                      <a:r>
                        <a:rPr sz="1200">
                          <a:solidFill>
                            <a:srgbClr val="585858"/>
                          </a:solidFill>
                          <a:latin typeface="微软雅黑"/>
                          <a:cs typeface="微软雅黑"/>
                        </a:rPr>
                        <a:t>《关于推动文化产业高质量发展 的意见》</a:t>
                      </a:r>
                      <a:endParaRPr sz="1200">
                        <a:latin typeface="微软雅黑"/>
                        <a:cs typeface="微软雅黑"/>
                      </a:endParaRPr>
                    </a:p>
                  </a:txBody>
                  <a:tcPr marL="0" marR="0" marT="8572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marL="785495" marR="144145" indent="-632460">
                        <a:lnSpc>
                          <a:spcPct val="100000"/>
                        </a:lnSpc>
                        <a:spcBef>
                          <a:spcPts val="925"/>
                        </a:spcBef>
                      </a:pPr>
                      <a:r>
                        <a:rPr sz="1000">
                          <a:solidFill>
                            <a:srgbClr val="585858"/>
                          </a:solidFill>
                          <a:latin typeface="微软雅黑"/>
                          <a:cs typeface="微软雅黑"/>
                        </a:rPr>
                        <a:t>中共广东省委、广东省人民 </a:t>
                      </a:r>
                      <a:r>
                        <a:rPr sz="1000" spc="-5">
                          <a:solidFill>
                            <a:srgbClr val="585858"/>
                          </a:solidFill>
                          <a:latin typeface="微软雅黑"/>
                          <a:cs typeface="微软雅黑"/>
                        </a:rPr>
                        <a:t>政府</a:t>
                      </a:r>
                      <a:endParaRPr sz="1000">
                        <a:latin typeface="微软雅黑"/>
                        <a:cs typeface="微软雅黑"/>
                      </a:endParaRPr>
                    </a:p>
                  </a:txBody>
                  <a:tcPr marL="0" marR="0" marT="11747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marL="92075" marR="179705" algn="just">
                        <a:lnSpc>
                          <a:spcPct val="100000"/>
                        </a:lnSpc>
                        <a:spcBef>
                          <a:spcPts val="325"/>
                        </a:spcBef>
                      </a:pPr>
                      <a:r>
                        <a:rPr sz="1000" b="1">
                          <a:solidFill>
                            <a:srgbClr val="B1D234"/>
                          </a:solidFill>
                          <a:latin typeface="微软雅黑"/>
                          <a:cs typeface="微软雅黑"/>
                        </a:rPr>
                        <a:t>创新文化产业投融资体制</a:t>
                      </a:r>
                      <a:r>
                        <a:rPr sz="1000">
                          <a:solidFill>
                            <a:srgbClr val="585858"/>
                          </a:solidFill>
                          <a:latin typeface="微软雅黑"/>
                          <a:cs typeface="微软雅黑"/>
                        </a:rPr>
                        <a:t>，</a:t>
                      </a:r>
                      <a:r>
                        <a:rPr sz="1000" b="1">
                          <a:solidFill>
                            <a:srgbClr val="B1D234"/>
                          </a:solidFill>
                          <a:latin typeface="微软雅黑"/>
                          <a:cs typeface="微软雅黑"/>
                        </a:rPr>
                        <a:t>完善多</a:t>
                      </a:r>
                      <a:r>
                        <a:rPr sz="1000" b="1" spc="10">
                          <a:solidFill>
                            <a:srgbClr val="B1D234"/>
                          </a:solidFill>
                          <a:latin typeface="微软雅黑"/>
                          <a:cs typeface="微软雅黑"/>
                        </a:rPr>
                        <a:t>层</a:t>
                      </a:r>
                      <a:r>
                        <a:rPr sz="1000" b="1">
                          <a:solidFill>
                            <a:srgbClr val="B1D234"/>
                          </a:solidFill>
                          <a:latin typeface="微软雅黑"/>
                          <a:cs typeface="微软雅黑"/>
                        </a:rPr>
                        <a:t>次、</a:t>
                      </a:r>
                      <a:r>
                        <a:rPr sz="1000" b="1" spc="10">
                          <a:solidFill>
                            <a:srgbClr val="B1D234"/>
                          </a:solidFill>
                          <a:latin typeface="微软雅黑"/>
                          <a:cs typeface="微软雅黑"/>
                        </a:rPr>
                        <a:t>多</a:t>
                      </a:r>
                      <a:r>
                        <a:rPr sz="1000" b="1">
                          <a:solidFill>
                            <a:srgbClr val="B1D234"/>
                          </a:solidFill>
                          <a:latin typeface="微软雅黑"/>
                          <a:cs typeface="微软雅黑"/>
                        </a:rPr>
                        <a:t>元化</a:t>
                      </a:r>
                      <a:r>
                        <a:rPr sz="1000" b="1" spc="10">
                          <a:solidFill>
                            <a:srgbClr val="B1D234"/>
                          </a:solidFill>
                          <a:latin typeface="微软雅黑"/>
                          <a:cs typeface="微软雅黑"/>
                        </a:rPr>
                        <a:t>、</a:t>
                      </a:r>
                      <a:r>
                        <a:rPr sz="1000" b="1">
                          <a:solidFill>
                            <a:srgbClr val="B1D234"/>
                          </a:solidFill>
                          <a:latin typeface="微软雅黑"/>
                          <a:cs typeface="微软雅黑"/>
                        </a:rPr>
                        <a:t>多渠</a:t>
                      </a:r>
                      <a:r>
                        <a:rPr sz="1000" b="1" spc="10">
                          <a:solidFill>
                            <a:srgbClr val="B1D234"/>
                          </a:solidFill>
                          <a:latin typeface="微软雅黑"/>
                          <a:cs typeface="微软雅黑"/>
                        </a:rPr>
                        <a:t>道</a:t>
                      </a:r>
                      <a:r>
                        <a:rPr sz="1000" b="1">
                          <a:solidFill>
                            <a:srgbClr val="B1D234"/>
                          </a:solidFill>
                          <a:latin typeface="微软雅黑"/>
                          <a:cs typeface="微软雅黑"/>
                        </a:rPr>
                        <a:t>文化</a:t>
                      </a:r>
                      <a:r>
                        <a:rPr sz="1000" b="1" spc="10">
                          <a:solidFill>
                            <a:srgbClr val="B1D234"/>
                          </a:solidFill>
                          <a:latin typeface="微软雅黑"/>
                          <a:cs typeface="微软雅黑"/>
                        </a:rPr>
                        <a:t>金</a:t>
                      </a:r>
                      <a:r>
                        <a:rPr sz="1000" b="1">
                          <a:solidFill>
                            <a:srgbClr val="B1D234"/>
                          </a:solidFill>
                          <a:latin typeface="微软雅黑"/>
                          <a:cs typeface="微软雅黑"/>
                        </a:rPr>
                        <a:t>融服</a:t>
                      </a:r>
                      <a:r>
                        <a:rPr sz="1000" b="1" spc="10">
                          <a:solidFill>
                            <a:srgbClr val="B1D234"/>
                          </a:solidFill>
                          <a:latin typeface="微软雅黑"/>
                          <a:cs typeface="微软雅黑"/>
                        </a:rPr>
                        <a:t>务</a:t>
                      </a:r>
                      <a:r>
                        <a:rPr sz="1000" b="1">
                          <a:solidFill>
                            <a:srgbClr val="B1D234"/>
                          </a:solidFill>
                          <a:latin typeface="微软雅黑"/>
                          <a:cs typeface="微软雅黑"/>
                        </a:rPr>
                        <a:t>体</a:t>
                      </a:r>
                      <a:r>
                        <a:rPr sz="1000" b="1" spc="5">
                          <a:solidFill>
                            <a:srgbClr val="B1D234"/>
                          </a:solidFill>
                          <a:latin typeface="微软雅黑"/>
                          <a:cs typeface="微软雅黑"/>
                        </a:rPr>
                        <a:t>系</a:t>
                      </a:r>
                      <a:r>
                        <a:rPr sz="1000" spc="10">
                          <a:solidFill>
                            <a:srgbClr val="585858"/>
                          </a:solidFill>
                          <a:latin typeface="微软雅黑"/>
                          <a:cs typeface="微软雅黑"/>
                        </a:rPr>
                        <a:t>。</a:t>
                      </a:r>
                      <a:r>
                        <a:rPr sz="1000">
                          <a:solidFill>
                            <a:srgbClr val="585858"/>
                          </a:solidFill>
                          <a:latin typeface="微软雅黑"/>
                          <a:cs typeface="微软雅黑"/>
                        </a:rPr>
                        <a:t>鼓励</a:t>
                      </a:r>
                      <a:r>
                        <a:rPr sz="1000" spc="10">
                          <a:solidFill>
                            <a:srgbClr val="585858"/>
                          </a:solidFill>
                          <a:latin typeface="微软雅黑"/>
                          <a:cs typeface="微软雅黑"/>
                        </a:rPr>
                        <a:t>银</a:t>
                      </a:r>
                      <a:r>
                        <a:rPr sz="1000">
                          <a:solidFill>
                            <a:srgbClr val="585858"/>
                          </a:solidFill>
                          <a:latin typeface="微软雅黑"/>
                          <a:cs typeface="微软雅黑"/>
                        </a:rPr>
                        <a:t>行机</a:t>
                      </a:r>
                      <a:r>
                        <a:rPr sz="1000" spc="10">
                          <a:solidFill>
                            <a:srgbClr val="585858"/>
                          </a:solidFill>
                          <a:latin typeface="微软雅黑"/>
                          <a:cs typeface="微软雅黑"/>
                        </a:rPr>
                        <a:t>构</a:t>
                      </a:r>
                      <a:r>
                        <a:rPr sz="1000">
                          <a:solidFill>
                            <a:srgbClr val="585858"/>
                          </a:solidFill>
                          <a:latin typeface="微软雅黑"/>
                          <a:cs typeface="微软雅黑"/>
                        </a:rPr>
                        <a:t>加大</a:t>
                      </a:r>
                      <a:r>
                        <a:rPr sz="1000" spc="10">
                          <a:solidFill>
                            <a:srgbClr val="585858"/>
                          </a:solidFill>
                          <a:latin typeface="微软雅黑"/>
                          <a:cs typeface="微软雅黑"/>
                        </a:rPr>
                        <a:t>对</a:t>
                      </a:r>
                      <a:r>
                        <a:rPr sz="1000">
                          <a:solidFill>
                            <a:srgbClr val="585858"/>
                          </a:solidFill>
                          <a:latin typeface="微软雅黑"/>
                          <a:cs typeface="微软雅黑"/>
                        </a:rPr>
                        <a:t>文化</a:t>
                      </a:r>
                      <a:r>
                        <a:rPr sz="1000" spc="10">
                          <a:solidFill>
                            <a:srgbClr val="585858"/>
                          </a:solidFill>
                          <a:latin typeface="微软雅黑"/>
                          <a:cs typeface="微软雅黑"/>
                        </a:rPr>
                        <a:t>企</a:t>
                      </a:r>
                      <a:r>
                        <a:rPr sz="1000">
                          <a:solidFill>
                            <a:srgbClr val="585858"/>
                          </a:solidFill>
                          <a:latin typeface="微软雅黑"/>
                          <a:cs typeface="微软雅黑"/>
                        </a:rPr>
                        <a:t>业特</a:t>
                      </a:r>
                      <a:r>
                        <a:rPr sz="1000" spc="10">
                          <a:solidFill>
                            <a:srgbClr val="585858"/>
                          </a:solidFill>
                          <a:latin typeface="微软雅黑"/>
                          <a:cs typeface="微软雅黑"/>
                        </a:rPr>
                        <a:t>别</a:t>
                      </a:r>
                      <a:r>
                        <a:rPr sz="1000">
                          <a:solidFill>
                            <a:srgbClr val="585858"/>
                          </a:solidFill>
                          <a:latin typeface="微软雅黑"/>
                          <a:cs typeface="微软雅黑"/>
                        </a:rPr>
                        <a:t>是中 小文化企业的信贷支持，创新文化</a:t>
                      </a:r>
                      <a:r>
                        <a:rPr sz="1000" spc="10">
                          <a:solidFill>
                            <a:srgbClr val="585858"/>
                          </a:solidFill>
                          <a:latin typeface="微软雅黑"/>
                          <a:cs typeface="微软雅黑"/>
                        </a:rPr>
                        <a:t>产</a:t>
                      </a:r>
                      <a:r>
                        <a:rPr sz="1000">
                          <a:solidFill>
                            <a:srgbClr val="585858"/>
                          </a:solidFill>
                          <a:latin typeface="微软雅黑"/>
                          <a:cs typeface="微软雅黑"/>
                        </a:rPr>
                        <a:t>业金</a:t>
                      </a:r>
                      <a:r>
                        <a:rPr sz="1000" spc="10">
                          <a:solidFill>
                            <a:srgbClr val="585858"/>
                          </a:solidFill>
                          <a:latin typeface="微软雅黑"/>
                          <a:cs typeface="微软雅黑"/>
                        </a:rPr>
                        <a:t>融</a:t>
                      </a:r>
                      <a:r>
                        <a:rPr sz="1000">
                          <a:solidFill>
                            <a:srgbClr val="585858"/>
                          </a:solidFill>
                          <a:latin typeface="微软雅黑"/>
                          <a:cs typeface="微软雅黑"/>
                        </a:rPr>
                        <a:t>产品</a:t>
                      </a:r>
                      <a:r>
                        <a:rPr sz="1000" spc="10">
                          <a:solidFill>
                            <a:srgbClr val="585858"/>
                          </a:solidFill>
                          <a:latin typeface="微软雅黑"/>
                          <a:cs typeface="微软雅黑"/>
                        </a:rPr>
                        <a:t>与</a:t>
                      </a:r>
                      <a:r>
                        <a:rPr sz="1000">
                          <a:solidFill>
                            <a:srgbClr val="585858"/>
                          </a:solidFill>
                          <a:latin typeface="微软雅黑"/>
                          <a:cs typeface="微软雅黑"/>
                        </a:rPr>
                        <a:t>服务</a:t>
                      </a:r>
                      <a:r>
                        <a:rPr sz="1000" spc="10">
                          <a:solidFill>
                            <a:srgbClr val="585858"/>
                          </a:solidFill>
                          <a:latin typeface="微软雅黑"/>
                          <a:cs typeface="微软雅黑"/>
                        </a:rPr>
                        <a:t>模</a:t>
                      </a:r>
                      <a:r>
                        <a:rPr sz="1000">
                          <a:solidFill>
                            <a:srgbClr val="585858"/>
                          </a:solidFill>
                          <a:latin typeface="微软雅黑"/>
                          <a:cs typeface="微软雅黑"/>
                        </a:rPr>
                        <a:t>式。</a:t>
                      </a:r>
                      <a:r>
                        <a:rPr sz="1000" spc="10">
                          <a:solidFill>
                            <a:srgbClr val="585858"/>
                          </a:solidFill>
                          <a:latin typeface="微软雅黑"/>
                          <a:cs typeface="微软雅黑"/>
                        </a:rPr>
                        <a:t>鼓</a:t>
                      </a:r>
                      <a:r>
                        <a:rPr sz="1000">
                          <a:solidFill>
                            <a:srgbClr val="585858"/>
                          </a:solidFill>
                          <a:latin typeface="微软雅黑"/>
                          <a:cs typeface="微软雅黑"/>
                        </a:rPr>
                        <a:t>励通</a:t>
                      </a:r>
                      <a:r>
                        <a:rPr sz="1000" spc="10">
                          <a:solidFill>
                            <a:srgbClr val="585858"/>
                          </a:solidFill>
                          <a:latin typeface="微软雅黑"/>
                          <a:cs typeface="微软雅黑"/>
                        </a:rPr>
                        <a:t>过</a:t>
                      </a:r>
                      <a:r>
                        <a:rPr sz="1000">
                          <a:solidFill>
                            <a:srgbClr val="585858"/>
                          </a:solidFill>
                          <a:latin typeface="微软雅黑"/>
                          <a:cs typeface="微软雅黑"/>
                        </a:rPr>
                        <a:t>市场</a:t>
                      </a:r>
                      <a:r>
                        <a:rPr sz="1000" spc="10">
                          <a:solidFill>
                            <a:srgbClr val="585858"/>
                          </a:solidFill>
                          <a:latin typeface="微软雅黑"/>
                          <a:cs typeface="微软雅黑"/>
                        </a:rPr>
                        <a:t>主</a:t>
                      </a:r>
                      <a:r>
                        <a:rPr sz="1000">
                          <a:solidFill>
                            <a:srgbClr val="585858"/>
                          </a:solidFill>
                          <a:latin typeface="微软雅黑"/>
                          <a:cs typeface="微软雅黑"/>
                        </a:rPr>
                        <a:t>导方</a:t>
                      </a:r>
                      <a:r>
                        <a:rPr sz="1000" spc="10">
                          <a:solidFill>
                            <a:srgbClr val="585858"/>
                          </a:solidFill>
                          <a:latin typeface="微软雅黑"/>
                          <a:cs typeface="微软雅黑"/>
                        </a:rPr>
                        <a:t>式</a:t>
                      </a:r>
                      <a:r>
                        <a:rPr sz="1000">
                          <a:solidFill>
                            <a:srgbClr val="585858"/>
                          </a:solidFill>
                          <a:latin typeface="微软雅黑"/>
                          <a:cs typeface="微软雅黑"/>
                        </a:rPr>
                        <a:t>设立</a:t>
                      </a:r>
                      <a:r>
                        <a:rPr sz="1000" spc="10">
                          <a:solidFill>
                            <a:srgbClr val="585858"/>
                          </a:solidFill>
                          <a:latin typeface="微软雅黑"/>
                          <a:cs typeface="微软雅黑"/>
                        </a:rPr>
                        <a:t>各</a:t>
                      </a:r>
                      <a:r>
                        <a:rPr sz="1000">
                          <a:solidFill>
                            <a:srgbClr val="585858"/>
                          </a:solidFill>
                          <a:latin typeface="微软雅黑"/>
                          <a:cs typeface="微软雅黑"/>
                        </a:rPr>
                        <a:t>类文</a:t>
                      </a:r>
                      <a:r>
                        <a:rPr sz="1000" spc="10">
                          <a:solidFill>
                            <a:srgbClr val="585858"/>
                          </a:solidFill>
                          <a:latin typeface="微软雅黑"/>
                          <a:cs typeface="微软雅黑"/>
                        </a:rPr>
                        <a:t>化</a:t>
                      </a:r>
                      <a:r>
                        <a:rPr sz="1000">
                          <a:solidFill>
                            <a:srgbClr val="585858"/>
                          </a:solidFill>
                          <a:latin typeface="微软雅黑"/>
                          <a:cs typeface="微软雅黑"/>
                        </a:rPr>
                        <a:t>产业</a:t>
                      </a:r>
                      <a:r>
                        <a:rPr sz="1000" spc="10">
                          <a:solidFill>
                            <a:srgbClr val="585858"/>
                          </a:solidFill>
                          <a:latin typeface="微软雅黑"/>
                          <a:cs typeface="微软雅黑"/>
                        </a:rPr>
                        <a:t>投</a:t>
                      </a:r>
                      <a:r>
                        <a:rPr sz="1000">
                          <a:solidFill>
                            <a:srgbClr val="585858"/>
                          </a:solidFill>
                          <a:latin typeface="微软雅黑"/>
                          <a:cs typeface="微软雅黑"/>
                        </a:rPr>
                        <a:t>资基</a:t>
                      </a:r>
                      <a:r>
                        <a:rPr sz="1000" spc="10">
                          <a:solidFill>
                            <a:srgbClr val="585858"/>
                          </a:solidFill>
                          <a:latin typeface="微软雅黑"/>
                          <a:cs typeface="微软雅黑"/>
                        </a:rPr>
                        <a:t>金</a:t>
                      </a:r>
                      <a:r>
                        <a:rPr sz="1000">
                          <a:solidFill>
                            <a:srgbClr val="585858"/>
                          </a:solidFill>
                          <a:latin typeface="微软雅黑"/>
                          <a:cs typeface="微软雅黑"/>
                        </a:rPr>
                        <a:t>。建 </a:t>
                      </a:r>
                      <a:r>
                        <a:rPr sz="1000" spc="-5">
                          <a:solidFill>
                            <a:srgbClr val="585858"/>
                          </a:solidFill>
                          <a:latin typeface="微软雅黑"/>
                          <a:cs typeface="微软雅黑"/>
                        </a:rPr>
                        <a:t>立重点文化企业上市培育库，支持</a:t>
                      </a:r>
                      <a:r>
                        <a:rPr sz="1000" spc="5">
                          <a:solidFill>
                            <a:srgbClr val="585858"/>
                          </a:solidFill>
                          <a:latin typeface="微软雅黑"/>
                          <a:cs typeface="微软雅黑"/>
                        </a:rPr>
                        <a:t>符</a:t>
                      </a:r>
                      <a:r>
                        <a:rPr sz="1000" spc="-5">
                          <a:solidFill>
                            <a:srgbClr val="585858"/>
                          </a:solidFill>
                          <a:latin typeface="微软雅黑"/>
                          <a:cs typeface="微软雅黑"/>
                        </a:rPr>
                        <a:t>合条</a:t>
                      </a:r>
                      <a:r>
                        <a:rPr sz="1000" spc="5">
                          <a:solidFill>
                            <a:srgbClr val="585858"/>
                          </a:solidFill>
                          <a:latin typeface="微软雅黑"/>
                          <a:cs typeface="微软雅黑"/>
                        </a:rPr>
                        <a:t>件</a:t>
                      </a:r>
                      <a:r>
                        <a:rPr sz="1000" spc="-5">
                          <a:solidFill>
                            <a:srgbClr val="585858"/>
                          </a:solidFill>
                          <a:latin typeface="微软雅黑"/>
                          <a:cs typeface="微软雅黑"/>
                        </a:rPr>
                        <a:t>的文</a:t>
                      </a:r>
                      <a:r>
                        <a:rPr sz="1000" spc="5">
                          <a:solidFill>
                            <a:srgbClr val="585858"/>
                          </a:solidFill>
                          <a:latin typeface="微软雅黑"/>
                          <a:cs typeface="微软雅黑"/>
                        </a:rPr>
                        <a:t>化</a:t>
                      </a:r>
                      <a:r>
                        <a:rPr sz="1000" spc="-5">
                          <a:solidFill>
                            <a:srgbClr val="585858"/>
                          </a:solidFill>
                          <a:latin typeface="微软雅黑"/>
                          <a:cs typeface="微软雅黑"/>
                        </a:rPr>
                        <a:t>企业</a:t>
                      </a:r>
                      <a:r>
                        <a:rPr sz="1000" spc="5">
                          <a:solidFill>
                            <a:srgbClr val="585858"/>
                          </a:solidFill>
                          <a:latin typeface="微软雅黑"/>
                          <a:cs typeface="微软雅黑"/>
                        </a:rPr>
                        <a:t>上</a:t>
                      </a:r>
                      <a:r>
                        <a:rPr sz="1000" spc="-5">
                          <a:solidFill>
                            <a:srgbClr val="585858"/>
                          </a:solidFill>
                          <a:latin typeface="微软雅黑"/>
                          <a:cs typeface="微软雅黑"/>
                        </a:rPr>
                        <a:t>市或</a:t>
                      </a:r>
                      <a:r>
                        <a:rPr sz="1000" spc="5">
                          <a:solidFill>
                            <a:srgbClr val="585858"/>
                          </a:solidFill>
                          <a:latin typeface="微软雅黑"/>
                          <a:cs typeface="微软雅黑"/>
                        </a:rPr>
                        <a:t>在</a:t>
                      </a:r>
                      <a:r>
                        <a:rPr sz="1000" spc="-5">
                          <a:solidFill>
                            <a:srgbClr val="585858"/>
                          </a:solidFill>
                          <a:latin typeface="微软雅黑"/>
                          <a:cs typeface="微软雅黑"/>
                        </a:rPr>
                        <a:t>新三</a:t>
                      </a:r>
                      <a:r>
                        <a:rPr sz="1000" spc="5">
                          <a:solidFill>
                            <a:srgbClr val="585858"/>
                          </a:solidFill>
                          <a:latin typeface="微软雅黑"/>
                          <a:cs typeface="微软雅黑"/>
                        </a:rPr>
                        <a:t>板</a:t>
                      </a:r>
                      <a:r>
                        <a:rPr sz="1000" spc="-5">
                          <a:solidFill>
                            <a:srgbClr val="585858"/>
                          </a:solidFill>
                          <a:latin typeface="微软雅黑"/>
                          <a:cs typeface="微软雅黑"/>
                        </a:rPr>
                        <a:t>挂牌</a:t>
                      </a:r>
                      <a:r>
                        <a:rPr sz="1000" spc="5">
                          <a:solidFill>
                            <a:srgbClr val="585858"/>
                          </a:solidFill>
                          <a:latin typeface="微软雅黑"/>
                          <a:cs typeface="微软雅黑"/>
                        </a:rPr>
                        <a:t>融</a:t>
                      </a:r>
                      <a:r>
                        <a:rPr sz="1000" spc="-5">
                          <a:solidFill>
                            <a:srgbClr val="585858"/>
                          </a:solidFill>
                          <a:latin typeface="微软雅黑"/>
                          <a:cs typeface="微软雅黑"/>
                        </a:rPr>
                        <a:t>资。</a:t>
                      </a:r>
                      <a:endParaRPr sz="1000">
                        <a:latin typeface="微软雅黑"/>
                        <a:cs typeface="微软雅黑"/>
                      </a:endParaRPr>
                    </a:p>
                  </a:txBody>
                  <a:tcPr marL="0" marR="0" marT="4127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r>
              <a:tr h="701039">
                <a:tc>
                  <a:txBody>
                    <a:bodyPr vert="horz" wrap="square"/>
                    <a:lstStyle/>
                    <a:p>
                      <a:pPr marL="155575" marR="148590" algn="ctr">
                        <a:lnSpc>
                          <a:spcPct val="100000"/>
                        </a:lnSpc>
                        <a:spcBef>
                          <a:spcPts val="555"/>
                        </a:spcBef>
                      </a:pPr>
                      <a:r>
                        <a:rPr sz="1200">
                          <a:solidFill>
                            <a:srgbClr val="585858"/>
                          </a:solidFill>
                          <a:latin typeface="微软雅黑"/>
                          <a:cs typeface="微软雅黑"/>
                        </a:rPr>
                        <a:t>《广东省培育数字创意战略性新 兴产业集群行动计划(2021—  2025年</a:t>
                      </a:r>
                      <a:r>
                        <a:rPr sz="1200" spc="-5">
                          <a:solidFill>
                            <a:srgbClr val="585858"/>
                          </a:solidFill>
                          <a:latin typeface="微软雅黑"/>
                          <a:cs typeface="微软雅黑"/>
                        </a:rPr>
                        <a:t>)</a:t>
                      </a:r>
                      <a:r>
                        <a:rPr sz="1200">
                          <a:solidFill>
                            <a:srgbClr val="585858"/>
                          </a:solidFill>
                          <a:latin typeface="微软雅黑"/>
                          <a:cs typeface="微软雅黑"/>
                        </a:rPr>
                        <a:t>》</a:t>
                      </a:r>
                      <a:endParaRPr sz="1200">
                        <a:latin typeface="微软雅黑"/>
                        <a:cs typeface="微软雅黑"/>
                      </a:endParaRPr>
                    </a:p>
                  </a:txBody>
                  <a:tcPr marL="0" marR="0" marT="704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marL="153035" marR="144145" algn="ctr">
                        <a:lnSpc>
                          <a:spcPct val="100000"/>
                        </a:lnSpc>
                        <a:spcBef>
                          <a:spcPts val="325"/>
                        </a:spcBef>
                      </a:pPr>
                      <a:r>
                        <a:rPr sz="1000">
                          <a:solidFill>
                            <a:srgbClr val="585858"/>
                          </a:solidFill>
                          <a:latin typeface="微软雅黑"/>
                          <a:cs typeface="微软雅黑"/>
                        </a:rPr>
                        <a:t>广东省工业和信息化厅、中 共广东省委宣传部、广东省 文化和旅游厅、广东省广播 </a:t>
                      </a:r>
                      <a:r>
                        <a:rPr sz="1000" spc="-5">
                          <a:solidFill>
                            <a:srgbClr val="585858"/>
                          </a:solidFill>
                          <a:latin typeface="微软雅黑"/>
                          <a:cs typeface="微软雅黑"/>
                        </a:rPr>
                        <a:t>电视局、广东省体育局</a:t>
                      </a:r>
                      <a:endParaRPr sz="1000">
                        <a:latin typeface="微软雅黑"/>
                        <a:cs typeface="微软雅黑"/>
                      </a:endParaRPr>
                    </a:p>
                  </a:txBody>
                  <a:tcPr marL="0" marR="0" marT="4127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marL="92075" marR="179070" algn="just">
                        <a:lnSpc>
                          <a:spcPct val="100000"/>
                        </a:lnSpc>
                        <a:spcBef>
                          <a:spcPts val="925"/>
                        </a:spcBef>
                      </a:pPr>
                      <a:r>
                        <a:rPr sz="1000" b="1" spc="-10">
                          <a:solidFill>
                            <a:srgbClr val="B1D234"/>
                          </a:solidFill>
                          <a:latin typeface="微软雅黑"/>
                          <a:cs typeface="微软雅黑"/>
                        </a:rPr>
                        <a:t>以数字技术为核心驱动力，以高端</a:t>
                      </a:r>
                      <a:r>
                        <a:rPr sz="1000" b="1">
                          <a:solidFill>
                            <a:srgbClr val="B1D234"/>
                          </a:solidFill>
                          <a:latin typeface="微软雅黑"/>
                          <a:cs typeface="微软雅黑"/>
                        </a:rPr>
                        <a:t>化</a:t>
                      </a:r>
                      <a:r>
                        <a:rPr sz="1000" b="1" spc="-10">
                          <a:solidFill>
                            <a:srgbClr val="B1D234"/>
                          </a:solidFill>
                          <a:latin typeface="微软雅黑"/>
                          <a:cs typeface="微软雅黑"/>
                        </a:rPr>
                        <a:t>、专</a:t>
                      </a:r>
                      <a:r>
                        <a:rPr sz="1000" b="1">
                          <a:solidFill>
                            <a:srgbClr val="B1D234"/>
                          </a:solidFill>
                          <a:latin typeface="微软雅黑"/>
                          <a:cs typeface="微软雅黑"/>
                        </a:rPr>
                        <a:t>业</a:t>
                      </a:r>
                      <a:r>
                        <a:rPr sz="1000" b="1" spc="-10">
                          <a:solidFill>
                            <a:srgbClr val="B1D234"/>
                          </a:solidFill>
                          <a:latin typeface="微软雅黑"/>
                          <a:cs typeface="微软雅黑"/>
                        </a:rPr>
                        <a:t>化、</a:t>
                      </a:r>
                      <a:r>
                        <a:rPr sz="1000" b="1">
                          <a:solidFill>
                            <a:srgbClr val="B1D234"/>
                          </a:solidFill>
                          <a:latin typeface="微软雅黑"/>
                          <a:cs typeface="微软雅黑"/>
                        </a:rPr>
                        <a:t>国</a:t>
                      </a:r>
                      <a:r>
                        <a:rPr sz="1000" b="1" spc="-10">
                          <a:solidFill>
                            <a:srgbClr val="B1D234"/>
                          </a:solidFill>
                          <a:latin typeface="微软雅黑"/>
                          <a:cs typeface="微软雅黑"/>
                        </a:rPr>
                        <a:t>际化</a:t>
                      </a:r>
                      <a:r>
                        <a:rPr sz="1000" b="1">
                          <a:solidFill>
                            <a:srgbClr val="B1D234"/>
                          </a:solidFill>
                          <a:latin typeface="微软雅黑"/>
                          <a:cs typeface="微软雅黑"/>
                        </a:rPr>
                        <a:t>为</a:t>
                      </a:r>
                      <a:r>
                        <a:rPr sz="1000" b="1" spc="-10">
                          <a:solidFill>
                            <a:srgbClr val="B1D234"/>
                          </a:solidFill>
                          <a:latin typeface="微软雅黑"/>
                          <a:cs typeface="微软雅黑"/>
                        </a:rPr>
                        <a:t>主攻</a:t>
                      </a:r>
                      <a:r>
                        <a:rPr sz="1000" b="1">
                          <a:solidFill>
                            <a:srgbClr val="B1D234"/>
                          </a:solidFill>
                          <a:latin typeface="微软雅黑"/>
                          <a:cs typeface="微软雅黑"/>
                        </a:rPr>
                        <a:t>方</a:t>
                      </a:r>
                      <a:r>
                        <a:rPr sz="1000" b="1" spc="-10">
                          <a:solidFill>
                            <a:srgbClr val="B1D234"/>
                          </a:solidFill>
                          <a:latin typeface="微软雅黑"/>
                          <a:cs typeface="微软雅黑"/>
                        </a:rPr>
                        <a:t>向，</a:t>
                      </a:r>
                      <a:r>
                        <a:rPr sz="1000" b="1">
                          <a:solidFill>
                            <a:srgbClr val="B1D234"/>
                          </a:solidFill>
                          <a:latin typeface="微软雅黑"/>
                          <a:cs typeface="微软雅黑"/>
                        </a:rPr>
                        <a:t>巩</a:t>
                      </a:r>
                      <a:r>
                        <a:rPr sz="1000" b="1" spc="-10">
                          <a:solidFill>
                            <a:srgbClr val="B1D234"/>
                          </a:solidFill>
                          <a:latin typeface="微软雅黑"/>
                          <a:cs typeface="微软雅黑"/>
                        </a:rPr>
                        <a:t>固提</a:t>
                      </a:r>
                      <a:r>
                        <a:rPr sz="1000" b="1">
                          <a:solidFill>
                            <a:srgbClr val="B1D234"/>
                          </a:solidFill>
                          <a:latin typeface="微软雅黑"/>
                          <a:cs typeface="微软雅黑"/>
                        </a:rPr>
                        <a:t>升</a:t>
                      </a:r>
                      <a:r>
                        <a:rPr sz="1000" b="1" spc="-10">
                          <a:solidFill>
                            <a:srgbClr val="B1D234"/>
                          </a:solidFill>
                          <a:latin typeface="微软雅黑"/>
                          <a:cs typeface="微软雅黑"/>
                        </a:rPr>
                        <a:t>优势</a:t>
                      </a:r>
                      <a:r>
                        <a:rPr sz="1000" b="1">
                          <a:solidFill>
                            <a:srgbClr val="B1D234"/>
                          </a:solidFill>
                          <a:latin typeface="微软雅黑"/>
                          <a:cs typeface="微软雅黑"/>
                        </a:rPr>
                        <a:t>产</a:t>
                      </a:r>
                      <a:r>
                        <a:rPr sz="1000" b="1" spc="-10">
                          <a:solidFill>
                            <a:srgbClr val="B1D234"/>
                          </a:solidFill>
                          <a:latin typeface="微软雅黑"/>
                          <a:cs typeface="微软雅黑"/>
                        </a:rPr>
                        <a:t>业，</a:t>
                      </a:r>
                      <a:r>
                        <a:rPr sz="1000" b="1">
                          <a:solidFill>
                            <a:srgbClr val="B1D234"/>
                          </a:solidFill>
                          <a:latin typeface="微软雅黑"/>
                          <a:cs typeface="微软雅黑"/>
                        </a:rPr>
                        <a:t>提</a:t>
                      </a:r>
                      <a:r>
                        <a:rPr sz="1000" b="1" spc="-10">
                          <a:solidFill>
                            <a:srgbClr val="B1D234"/>
                          </a:solidFill>
                          <a:latin typeface="微软雅黑"/>
                          <a:cs typeface="微软雅黑"/>
                        </a:rPr>
                        <a:t>速发</a:t>
                      </a:r>
                      <a:r>
                        <a:rPr sz="1000" b="1">
                          <a:solidFill>
                            <a:srgbClr val="B1D234"/>
                          </a:solidFill>
                          <a:latin typeface="微软雅黑"/>
                          <a:cs typeface="微软雅黑"/>
                        </a:rPr>
                        <a:t>展</a:t>
                      </a:r>
                      <a:r>
                        <a:rPr sz="1000" b="1" spc="-10">
                          <a:solidFill>
                            <a:srgbClr val="B1D234"/>
                          </a:solidFill>
                          <a:latin typeface="微软雅黑"/>
                          <a:cs typeface="微软雅黑"/>
                        </a:rPr>
                        <a:t>新业</a:t>
                      </a:r>
                      <a:r>
                        <a:rPr sz="1000" b="1">
                          <a:solidFill>
                            <a:srgbClr val="B1D234"/>
                          </a:solidFill>
                          <a:latin typeface="微软雅黑"/>
                          <a:cs typeface="微软雅黑"/>
                        </a:rPr>
                        <a:t>态</a:t>
                      </a:r>
                      <a:r>
                        <a:rPr sz="1000" b="1" spc="-10">
                          <a:solidFill>
                            <a:srgbClr val="B1D234"/>
                          </a:solidFill>
                          <a:latin typeface="微软雅黑"/>
                          <a:cs typeface="微软雅黑"/>
                        </a:rPr>
                        <a:t>，打</a:t>
                      </a:r>
                      <a:r>
                        <a:rPr sz="1000" b="1">
                          <a:solidFill>
                            <a:srgbClr val="B1D234"/>
                          </a:solidFill>
                          <a:latin typeface="微软雅黑"/>
                          <a:cs typeface="微软雅黑"/>
                        </a:rPr>
                        <a:t>造</a:t>
                      </a:r>
                      <a:r>
                        <a:rPr sz="1000" b="1" spc="-10">
                          <a:solidFill>
                            <a:srgbClr val="B1D234"/>
                          </a:solidFill>
                          <a:latin typeface="微软雅黑"/>
                          <a:cs typeface="微软雅黑"/>
                        </a:rPr>
                        <a:t>全球 </a:t>
                      </a:r>
                      <a:r>
                        <a:rPr sz="1000" b="1">
                          <a:solidFill>
                            <a:srgbClr val="B1D234"/>
                          </a:solidFill>
                          <a:latin typeface="微软雅黑"/>
                          <a:cs typeface="微软雅黑"/>
                        </a:rPr>
                        <a:t>数字创意产业发展高地</a:t>
                      </a:r>
                      <a:r>
                        <a:rPr sz="1000">
                          <a:solidFill>
                            <a:srgbClr val="585858"/>
                          </a:solidFill>
                          <a:latin typeface="微软雅黑"/>
                          <a:cs typeface="微软雅黑"/>
                        </a:rPr>
                        <a:t>。统筹安排</a:t>
                      </a:r>
                      <a:r>
                        <a:rPr sz="1000" spc="10">
                          <a:solidFill>
                            <a:srgbClr val="585858"/>
                          </a:solidFill>
                          <a:latin typeface="微软雅黑"/>
                          <a:cs typeface="微软雅黑"/>
                        </a:rPr>
                        <a:t>现</a:t>
                      </a:r>
                      <a:r>
                        <a:rPr sz="1000">
                          <a:solidFill>
                            <a:srgbClr val="585858"/>
                          </a:solidFill>
                          <a:latin typeface="微软雅黑"/>
                          <a:cs typeface="微软雅黑"/>
                        </a:rPr>
                        <a:t>有政</a:t>
                      </a:r>
                      <a:r>
                        <a:rPr sz="1000" spc="10">
                          <a:solidFill>
                            <a:srgbClr val="585858"/>
                          </a:solidFill>
                          <a:latin typeface="微软雅黑"/>
                          <a:cs typeface="微软雅黑"/>
                        </a:rPr>
                        <a:t>策</a:t>
                      </a:r>
                      <a:r>
                        <a:rPr sz="1000">
                          <a:solidFill>
                            <a:srgbClr val="585858"/>
                          </a:solidFill>
                          <a:latin typeface="微软雅黑"/>
                          <a:cs typeface="微软雅黑"/>
                        </a:rPr>
                        <a:t>资源</a:t>
                      </a:r>
                      <a:r>
                        <a:rPr sz="1000" spc="10">
                          <a:solidFill>
                            <a:srgbClr val="585858"/>
                          </a:solidFill>
                          <a:latin typeface="微软雅黑"/>
                          <a:cs typeface="微软雅黑"/>
                        </a:rPr>
                        <a:t>，</a:t>
                      </a:r>
                      <a:r>
                        <a:rPr sz="1000">
                          <a:solidFill>
                            <a:srgbClr val="585858"/>
                          </a:solidFill>
                          <a:latin typeface="微软雅黑"/>
                          <a:cs typeface="微软雅黑"/>
                        </a:rPr>
                        <a:t>建立</a:t>
                      </a:r>
                      <a:r>
                        <a:rPr sz="1000" spc="10">
                          <a:solidFill>
                            <a:srgbClr val="585858"/>
                          </a:solidFill>
                          <a:latin typeface="微软雅黑"/>
                          <a:cs typeface="微软雅黑"/>
                        </a:rPr>
                        <a:t>战</a:t>
                      </a:r>
                      <a:r>
                        <a:rPr sz="1000">
                          <a:solidFill>
                            <a:srgbClr val="585858"/>
                          </a:solidFill>
                          <a:latin typeface="微软雅黑"/>
                          <a:cs typeface="微软雅黑"/>
                        </a:rPr>
                        <a:t>略咨</a:t>
                      </a:r>
                      <a:r>
                        <a:rPr sz="1000" spc="10">
                          <a:solidFill>
                            <a:srgbClr val="585858"/>
                          </a:solidFill>
                          <a:latin typeface="微软雅黑"/>
                          <a:cs typeface="微软雅黑"/>
                        </a:rPr>
                        <a:t>询</a:t>
                      </a:r>
                      <a:r>
                        <a:rPr sz="1000">
                          <a:solidFill>
                            <a:srgbClr val="585858"/>
                          </a:solidFill>
                          <a:latin typeface="微软雅黑"/>
                          <a:cs typeface="微软雅黑"/>
                        </a:rPr>
                        <a:t>支撑</a:t>
                      </a:r>
                      <a:r>
                        <a:rPr sz="1000" spc="10">
                          <a:solidFill>
                            <a:srgbClr val="585858"/>
                          </a:solidFill>
                          <a:latin typeface="微软雅黑"/>
                          <a:cs typeface="微软雅黑"/>
                        </a:rPr>
                        <a:t>机</a:t>
                      </a:r>
                      <a:r>
                        <a:rPr sz="1000">
                          <a:solidFill>
                            <a:srgbClr val="585858"/>
                          </a:solidFill>
                          <a:latin typeface="微软雅黑"/>
                          <a:cs typeface="微软雅黑"/>
                        </a:rPr>
                        <a:t>构</a:t>
                      </a:r>
                      <a:r>
                        <a:rPr sz="1000" spc="5">
                          <a:solidFill>
                            <a:srgbClr val="585858"/>
                          </a:solidFill>
                          <a:latin typeface="微软雅黑"/>
                          <a:cs typeface="微软雅黑"/>
                        </a:rPr>
                        <a:t>，</a:t>
                      </a:r>
                      <a:r>
                        <a:rPr sz="1000" b="1" spc="10">
                          <a:solidFill>
                            <a:srgbClr val="B1D234"/>
                          </a:solidFill>
                          <a:latin typeface="微软雅黑"/>
                          <a:cs typeface="微软雅黑"/>
                        </a:rPr>
                        <a:t>鼓</a:t>
                      </a:r>
                      <a:r>
                        <a:rPr sz="1000" b="1">
                          <a:solidFill>
                            <a:srgbClr val="B1D234"/>
                          </a:solidFill>
                          <a:latin typeface="微软雅黑"/>
                          <a:cs typeface="微软雅黑"/>
                        </a:rPr>
                        <a:t>励社</a:t>
                      </a:r>
                      <a:r>
                        <a:rPr sz="1000" b="1" spc="10">
                          <a:solidFill>
                            <a:srgbClr val="B1D234"/>
                          </a:solidFill>
                          <a:latin typeface="微软雅黑"/>
                          <a:cs typeface="微软雅黑"/>
                        </a:rPr>
                        <a:t>会</a:t>
                      </a:r>
                      <a:r>
                        <a:rPr sz="1000" b="1">
                          <a:solidFill>
                            <a:srgbClr val="B1D234"/>
                          </a:solidFill>
                          <a:latin typeface="微软雅黑"/>
                          <a:cs typeface="微软雅黑"/>
                        </a:rPr>
                        <a:t>资本</a:t>
                      </a:r>
                      <a:r>
                        <a:rPr sz="1000" b="1" spc="10">
                          <a:solidFill>
                            <a:srgbClr val="B1D234"/>
                          </a:solidFill>
                          <a:latin typeface="微软雅黑"/>
                          <a:cs typeface="微软雅黑"/>
                        </a:rPr>
                        <a:t>投</a:t>
                      </a:r>
                      <a:r>
                        <a:rPr sz="1000" b="1" spc="5">
                          <a:solidFill>
                            <a:srgbClr val="B1D234"/>
                          </a:solidFill>
                          <a:latin typeface="微软雅黑"/>
                          <a:cs typeface="微软雅黑"/>
                        </a:rPr>
                        <a:t>资</a:t>
                      </a:r>
                      <a:r>
                        <a:rPr sz="1000">
                          <a:solidFill>
                            <a:srgbClr val="585858"/>
                          </a:solidFill>
                          <a:latin typeface="微软雅黑"/>
                          <a:cs typeface="微软雅黑"/>
                        </a:rPr>
                        <a:t>，</a:t>
                      </a:r>
                      <a:r>
                        <a:rPr sz="1000" spc="10">
                          <a:solidFill>
                            <a:srgbClr val="585858"/>
                          </a:solidFill>
                          <a:latin typeface="微软雅黑"/>
                          <a:cs typeface="微软雅黑"/>
                        </a:rPr>
                        <a:t>共</a:t>
                      </a:r>
                      <a:r>
                        <a:rPr sz="1000">
                          <a:solidFill>
                            <a:srgbClr val="585858"/>
                          </a:solidFill>
                          <a:latin typeface="微软雅黑"/>
                          <a:cs typeface="微软雅黑"/>
                        </a:rPr>
                        <a:t>同加</a:t>
                      </a:r>
                      <a:r>
                        <a:rPr sz="1000" spc="10">
                          <a:solidFill>
                            <a:srgbClr val="585858"/>
                          </a:solidFill>
                          <a:latin typeface="微软雅黑"/>
                          <a:cs typeface="微软雅黑"/>
                        </a:rPr>
                        <a:t>大</a:t>
                      </a:r>
                      <a:r>
                        <a:rPr sz="1000">
                          <a:solidFill>
                            <a:srgbClr val="585858"/>
                          </a:solidFill>
                          <a:latin typeface="微软雅黑"/>
                          <a:cs typeface="微软雅黑"/>
                        </a:rPr>
                        <a:t>支持</a:t>
                      </a:r>
                      <a:r>
                        <a:rPr sz="1000" spc="10">
                          <a:solidFill>
                            <a:srgbClr val="585858"/>
                          </a:solidFill>
                          <a:latin typeface="微软雅黑"/>
                          <a:cs typeface="微软雅黑"/>
                        </a:rPr>
                        <a:t>力</a:t>
                      </a:r>
                      <a:r>
                        <a:rPr sz="1000">
                          <a:solidFill>
                            <a:srgbClr val="585858"/>
                          </a:solidFill>
                          <a:latin typeface="微软雅黑"/>
                          <a:cs typeface="微软雅黑"/>
                        </a:rPr>
                        <a:t>度。 </a:t>
                      </a:r>
                      <a:r>
                        <a:rPr sz="1000" spc="-5">
                          <a:solidFill>
                            <a:srgbClr val="585858"/>
                          </a:solidFill>
                          <a:latin typeface="微软雅黑"/>
                          <a:cs typeface="微软雅黑"/>
                        </a:rPr>
                        <a:t>支持金融机构建立多层次知识产权</a:t>
                      </a:r>
                      <a:r>
                        <a:rPr sz="1000" spc="5">
                          <a:solidFill>
                            <a:srgbClr val="585858"/>
                          </a:solidFill>
                          <a:latin typeface="微软雅黑"/>
                          <a:cs typeface="微软雅黑"/>
                        </a:rPr>
                        <a:t>融</a:t>
                      </a:r>
                      <a:r>
                        <a:rPr sz="1000" spc="-5">
                          <a:solidFill>
                            <a:srgbClr val="585858"/>
                          </a:solidFill>
                          <a:latin typeface="微软雅黑"/>
                          <a:cs typeface="微软雅黑"/>
                        </a:rPr>
                        <a:t>资机</a:t>
                      </a:r>
                      <a:r>
                        <a:rPr sz="1000" spc="5">
                          <a:solidFill>
                            <a:srgbClr val="585858"/>
                          </a:solidFill>
                          <a:latin typeface="微软雅黑"/>
                          <a:cs typeface="微软雅黑"/>
                        </a:rPr>
                        <a:t>制</a:t>
                      </a:r>
                      <a:r>
                        <a:rPr sz="1000">
                          <a:solidFill>
                            <a:srgbClr val="585858"/>
                          </a:solidFill>
                          <a:latin typeface="微软雅黑"/>
                          <a:cs typeface="微软雅黑"/>
                        </a:rPr>
                        <a:t>，</a:t>
                      </a:r>
                      <a:r>
                        <a:rPr sz="1000" b="1" spc="-5">
                          <a:solidFill>
                            <a:srgbClr val="B1D234"/>
                          </a:solidFill>
                          <a:latin typeface="微软雅黑"/>
                          <a:cs typeface="微软雅黑"/>
                        </a:rPr>
                        <a:t>创</a:t>
                      </a:r>
                      <a:r>
                        <a:rPr sz="1000" b="1" spc="5">
                          <a:solidFill>
                            <a:srgbClr val="B1D234"/>
                          </a:solidFill>
                          <a:latin typeface="微软雅黑"/>
                          <a:cs typeface="微软雅黑"/>
                        </a:rPr>
                        <a:t>新</a:t>
                      </a:r>
                      <a:r>
                        <a:rPr sz="1000" b="1" spc="-5">
                          <a:solidFill>
                            <a:srgbClr val="B1D234"/>
                          </a:solidFill>
                          <a:latin typeface="微软雅黑"/>
                          <a:cs typeface="微软雅黑"/>
                        </a:rPr>
                        <a:t>完善</a:t>
                      </a:r>
                      <a:r>
                        <a:rPr sz="1000" b="1" spc="5">
                          <a:solidFill>
                            <a:srgbClr val="B1D234"/>
                          </a:solidFill>
                          <a:latin typeface="微软雅黑"/>
                          <a:cs typeface="微软雅黑"/>
                        </a:rPr>
                        <a:t>中</a:t>
                      </a:r>
                      <a:r>
                        <a:rPr sz="1000" b="1" spc="-5">
                          <a:solidFill>
                            <a:srgbClr val="B1D234"/>
                          </a:solidFill>
                          <a:latin typeface="微软雅黑"/>
                          <a:cs typeface="微软雅黑"/>
                        </a:rPr>
                        <a:t>小企</a:t>
                      </a:r>
                      <a:r>
                        <a:rPr sz="1000" b="1" spc="5">
                          <a:solidFill>
                            <a:srgbClr val="B1D234"/>
                          </a:solidFill>
                          <a:latin typeface="微软雅黑"/>
                          <a:cs typeface="微软雅黑"/>
                        </a:rPr>
                        <a:t>业</a:t>
                      </a:r>
                      <a:r>
                        <a:rPr sz="1000" b="1" spc="-5">
                          <a:solidFill>
                            <a:srgbClr val="B1D234"/>
                          </a:solidFill>
                          <a:latin typeface="微软雅黑"/>
                          <a:cs typeface="微软雅黑"/>
                        </a:rPr>
                        <a:t>融资</a:t>
                      </a:r>
                      <a:r>
                        <a:rPr sz="1000" b="1" spc="5">
                          <a:solidFill>
                            <a:srgbClr val="B1D234"/>
                          </a:solidFill>
                          <a:latin typeface="微软雅黑"/>
                          <a:cs typeface="微软雅黑"/>
                        </a:rPr>
                        <a:t>平</a:t>
                      </a:r>
                      <a:r>
                        <a:rPr sz="1000" b="1" spc="-5">
                          <a:solidFill>
                            <a:srgbClr val="B1D234"/>
                          </a:solidFill>
                          <a:latin typeface="微软雅黑"/>
                          <a:cs typeface="微软雅黑"/>
                        </a:rPr>
                        <a:t>台数</a:t>
                      </a:r>
                      <a:r>
                        <a:rPr sz="1000" b="1" spc="5">
                          <a:solidFill>
                            <a:srgbClr val="B1D234"/>
                          </a:solidFill>
                          <a:latin typeface="微软雅黑"/>
                          <a:cs typeface="微软雅黑"/>
                        </a:rPr>
                        <a:t>字</a:t>
                      </a:r>
                      <a:r>
                        <a:rPr sz="1000" b="1" spc="-5">
                          <a:solidFill>
                            <a:srgbClr val="B1D234"/>
                          </a:solidFill>
                          <a:latin typeface="微软雅黑"/>
                          <a:cs typeface="微软雅黑"/>
                        </a:rPr>
                        <a:t>创意</a:t>
                      </a:r>
                      <a:r>
                        <a:rPr sz="1000" b="1" spc="5">
                          <a:solidFill>
                            <a:srgbClr val="B1D234"/>
                          </a:solidFill>
                          <a:latin typeface="微软雅黑"/>
                          <a:cs typeface="微软雅黑"/>
                        </a:rPr>
                        <a:t>产</a:t>
                      </a:r>
                      <a:r>
                        <a:rPr sz="1000" b="1" spc="-5">
                          <a:solidFill>
                            <a:srgbClr val="B1D234"/>
                          </a:solidFill>
                          <a:latin typeface="微软雅黑"/>
                          <a:cs typeface="微软雅黑"/>
                        </a:rPr>
                        <a:t>业特</a:t>
                      </a:r>
                      <a:r>
                        <a:rPr sz="1000" b="1" spc="5">
                          <a:solidFill>
                            <a:srgbClr val="B1D234"/>
                          </a:solidFill>
                          <a:latin typeface="微软雅黑"/>
                          <a:cs typeface="微软雅黑"/>
                        </a:rPr>
                        <a:t>色</a:t>
                      </a:r>
                      <a:r>
                        <a:rPr sz="1000" b="1" spc="-5">
                          <a:solidFill>
                            <a:srgbClr val="B1D234"/>
                          </a:solidFill>
                          <a:latin typeface="微软雅黑"/>
                          <a:cs typeface="微软雅黑"/>
                        </a:rPr>
                        <a:t>专板</a:t>
                      </a:r>
                      <a:r>
                        <a:rPr sz="1000" b="1" spc="5">
                          <a:solidFill>
                            <a:srgbClr val="B1D234"/>
                          </a:solidFill>
                          <a:latin typeface="微软雅黑"/>
                          <a:cs typeface="微软雅黑"/>
                        </a:rPr>
                        <a:t>和</a:t>
                      </a:r>
                      <a:r>
                        <a:rPr sz="1000" b="1" spc="-5">
                          <a:solidFill>
                            <a:srgbClr val="B1D234"/>
                          </a:solidFill>
                          <a:latin typeface="微软雅黑"/>
                          <a:cs typeface="微软雅黑"/>
                        </a:rPr>
                        <a:t>金融</a:t>
                      </a:r>
                      <a:r>
                        <a:rPr sz="1000" b="1" spc="5">
                          <a:solidFill>
                            <a:srgbClr val="B1D234"/>
                          </a:solidFill>
                          <a:latin typeface="微软雅黑"/>
                          <a:cs typeface="微软雅黑"/>
                        </a:rPr>
                        <a:t>服</a:t>
                      </a:r>
                      <a:r>
                        <a:rPr sz="1000" b="1" spc="-5">
                          <a:solidFill>
                            <a:srgbClr val="B1D234"/>
                          </a:solidFill>
                          <a:latin typeface="微软雅黑"/>
                          <a:cs typeface="微软雅黑"/>
                        </a:rPr>
                        <a:t>务模</a:t>
                      </a:r>
                      <a:r>
                        <a:rPr sz="1000" b="1" spc="15">
                          <a:solidFill>
                            <a:srgbClr val="B1D234"/>
                          </a:solidFill>
                          <a:latin typeface="微软雅黑"/>
                          <a:cs typeface="微软雅黑"/>
                        </a:rPr>
                        <a:t>式</a:t>
                      </a:r>
                      <a:r>
                        <a:rPr sz="1000" spc="-5">
                          <a:solidFill>
                            <a:srgbClr val="585858"/>
                          </a:solidFill>
                          <a:latin typeface="微软雅黑"/>
                          <a:cs typeface="微软雅黑"/>
                        </a:rPr>
                        <a:t>。</a:t>
                      </a:r>
                      <a:endParaRPr sz="1000">
                        <a:latin typeface="微软雅黑"/>
                        <a:cs typeface="微软雅黑"/>
                      </a:endParaRPr>
                    </a:p>
                  </a:txBody>
                  <a:tcPr marL="0" marR="0" marT="11747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r>
              <a:tr h="568070">
                <a:tc>
                  <a:txBody>
                    <a:bodyPr vert="horz" wrap="square"/>
                    <a:lstStyle/>
                    <a:p>
                      <a:pPr marL="613410" marR="148590" indent="-457200">
                        <a:lnSpc>
                          <a:spcPct val="100000"/>
                        </a:lnSpc>
                        <a:spcBef>
                          <a:spcPts val="755"/>
                        </a:spcBef>
                      </a:pPr>
                      <a:r>
                        <a:rPr sz="1200">
                          <a:solidFill>
                            <a:srgbClr val="585858"/>
                          </a:solidFill>
                          <a:latin typeface="微软雅黑"/>
                          <a:cs typeface="微软雅黑"/>
                        </a:rPr>
                        <a:t>《广东省关于加快文化产业发展 的若干政策意见》</a:t>
                      </a:r>
                      <a:endParaRPr sz="1200">
                        <a:latin typeface="微软雅黑"/>
                        <a:cs typeface="微软雅黑"/>
                      </a:endParaRPr>
                    </a:p>
                  </a:txBody>
                  <a:tcPr marL="0" marR="0" marT="958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a:lnSpc>
                          <a:spcPct val="100000"/>
                        </a:lnSpc>
                        <a:spcBef>
                          <a:spcPts val="50"/>
                        </a:spcBef>
                      </a:pPr>
                      <a:endParaRPr sz="1350">
                        <a:latin typeface="Times New Roman"/>
                        <a:cs typeface="Times New Roman"/>
                      </a:endParaRPr>
                    </a:p>
                    <a:p>
                      <a:pPr algn="ctr">
                        <a:lnSpc>
                          <a:spcPct val="100000"/>
                        </a:lnSpc>
                      </a:pPr>
                      <a:r>
                        <a:rPr sz="1000" spc="-5">
                          <a:solidFill>
                            <a:srgbClr val="585858"/>
                          </a:solidFill>
                          <a:latin typeface="微软雅黑"/>
                          <a:cs typeface="微软雅黑"/>
                        </a:rPr>
                        <a:t>广东省文化和旅游厅</a:t>
                      </a:r>
                      <a:endParaRPr sz="1000">
                        <a:latin typeface="微软雅黑"/>
                        <a:cs typeface="微软雅黑"/>
                      </a:endParaRPr>
                    </a:p>
                  </a:txBody>
                  <a:tcPr marL="0" marR="0" marT="635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marL="92075" marR="48895">
                        <a:lnSpc>
                          <a:spcPct val="100000"/>
                        </a:lnSpc>
                        <a:spcBef>
                          <a:spcPts val="1005"/>
                        </a:spcBef>
                      </a:pPr>
                      <a:r>
                        <a:rPr sz="1000" b="1">
                          <a:solidFill>
                            <a:srgbClr val="B1D234"/>
                          </a:solidFill>
                          <a:latin typeface="微软雅黑"/>
                          <a:cs typeface="微软雅黑"/>
                        </a:rPr>
                        <a:t>强化对</a:t>
                      </a:r>
                      <a:r>
                        <a:rPr sz="1000" b="1" spc="10">
                          <a:solidFill>
                            <a:srgbClr val="B1D234"/>
                          </a:solidFill>
                          <a:latin typeface="微软雅黑"/>
                          <a:cs typeface="微软雅黑"/>
                        </a:rPr>
                        <a:t>文</a:t>
                      </a:r>
                      <a:r>
                        <a:rPr sz="1000" b="1">
                          <a:solidFill>
                            <a:srgbClr val="B1D234"/>
                          </a:solidFill>
                          <a:latin typeface="微软雅黑"/>
                          <a:cs typeface="微软雅黑"/>
                        </a:rPr>
                        <a:t>化企</a:t>
                      </a:r>
                      <a:r>
                        <a:rPr sz="1000" b="1" spc="10">
                          <a:solidFill>
                            <a:srgbClr val="B1D234"/>
                          </a:solidFill>
                          <a:latin typeface="微软雅黑"/>
                          <a:cs typeface="微软雅黑"/>
                        </a:rPr>
                        <a:t>业</a:t>
                      </a:r>
                      <a:r>
                        <a:rPr sz="1000" b="1">
                          <a:solidFill>
                            <a:srgbClr val="B1D234"/>
                          </a:solidFill>
                          <a:latin typeface="微软雅黑"/>
                          <a:cs typeface="微软雅黑"/>
                        </a:rPr>
                        <a:t>的金</a:t>
                      </a:r>
                      <a:r>
                        <a:rPr sz="1000" b="1" spc="10">
                          <a:solidFill>
                            <a:srgbClr val="B1D234"/>
                          </a:solidFill>
                          <a:latin typeface="微软雅黑"/>
                          <a:cs typeface="微软雅黑"/>
                        </a:rPr>
                        <a:t>融</a:t>
                      </a:r>
                      <a:r>
                        <a:rPr sz="1000" b="1">
                          <a:solidFill>
                            <a:srgbClr val="B1D234"/>
                          </a:solidFill>
                          <a:latin typeface="微软雅黑"/>
                          <a:cs typeface="微软雅黑"/>
                        </a:rPr>
                        <a:t>支</a:t>
                      </a:r>
                      <a:r>
                        <a:rPr sz="1000" b="1" spc="10">
                          <a:solidFill>
                            <a:srgbClr val="B1D234"/>
                          </a:solidFill>
                          <a:latin typeface="微软雅黑"/>
                          <a:cs typeface="微软雅黑"/>
                        </a:rPr>
                        <a:t>持</a:t>
                      </a:r>
                      <a:r>
                        <a:rPr sz="1000" b="1">
                          <a:solidFill>
                            <a:srgbClr val="B1D234"/>
                          </a:solidFill>
                          <a:latin typeface="微软雅黑"/>
                          <a:cs typeface="微软雅黑"/>
                        </a:rPr>
                        <a:t>：规范</a:t>
                      </a:r>
                      <a:r>
                        <a:rPr sz="1000" b="1" spc="10">
                          <a:solidFill>
                            <a:srgbClr val="B1D234"/>
                          </a:solidFill>
                          <a:latin typeface="微软雅黑"/>
                          <a:cs typeface="微软雅黑"/>
                        </a:rPr>
                        <a:t>发</a:t>
                      </a:r>
                      <a:r>
                        <a:rPr sz="1000" b="1">
                          <a:solidFill>
                            <a:srgbClr val="B1D234"/>
                          </a:solidFill>
                          <a:latin typeface="微软雅黑"/>
                          <a:cs typeface="微软雅黑"/>
                        </a:rPr>
                        <a:t>展文</a:t>
                      </a:r>
                      <a:r>
                        <a:rPr sz="1000" b="1" spc="10">
                          <a:solidFill>
                            <a:srgbClr val="B1D234"/>
                          </a:solidFill>
                          <a:latin typeface="微软雅黑"/>
                          <a:cs typeface="微软雅黑"/>
                        </a:rPr>
                        <a:t>化</a:t>
                      </a:r>
                      <a:r>
                        <a:rPr sz="1000" b="1">
                          <a:solidFill>
                            <a:srgbClr val="B1D234"/>
                          </a:solidFill>
                          <a:latin typeface="微软雅黑"/>
                          <a:cs typeface="微软雅黑"/>
                        </a:rPr>
                        <a:t>产业</a:t>
                      </a:r>
                      <a:r>
                        <a:rPr sz="1000" b="1" spc="10">
                          <a:solidFill>
                            <a:srgbClr val="B1D234"/>
                          </a:solidFill>
                          <a:latin typeface="微软雅黑"/>
                          <a:cs typeface="微软雅黑"/>
                        </a:rPr>
                        <a:t>投</a:t>
                      </a:r>
                      <a:r>
                        <a:rPr sz="1000" b="1">
                          <a:solidFill>
                            <a:srgbClr val="B1D234"/>
                          </a:solidFill>
                          <a:latin typeface="微软雅黑"/>
                          <a:cs typeface="微软雅黑"/>
                        </a:rPr>
                        <a:t>资</a:t>
                      </a:r>
                      <a:r>
                        <a:rPr sz="1000" b="1" spc="10">
                          <a:solidFill>
                            <a:srgbClr val="B1D234"/>
                          </a:solidFill>
                          <a:latin typeface="微软雅黑"/>
                          <a:cs typeface="微软雅黑"/>
                        </a:rPr>
                        <a:t>基</a:t>
                      </a:r>
                      <a:r>
                        <a:rPr sz="1000" b="1">
                          <a:solidFill>
                            <a:srgbClr val="B1D234"/>
                          </a:solidFill>
                          <a:latin typeface="微软雅黑"/>
                          <a:cs typeface="微软雅黑"/>
                        </a:rPr>
                        <a:t>金，创</a:t>
                      </a:r>
                      <a:r>
                        <a:rPr sz="1000" b="1" spc="10">
                          <a:solidFill>
                            <a:srgbClr val="B1D234"/>
                          </a:solidFill>
                          <a:latin typeface="微软雅黑"/>
                          <a:cs typeface="微软雅黑"/>
                        </a:rPr>
                        <a:t>新</a:t>
                      </a:r>
                      <a:r>
                        <a:rPr sz="1000" b="1">
                          <a:solidFill>
                            <a:srgbClr val="B1D234"/>
                          </a:solidFill>
                          <a:latin typeface="微软雅黑"/>
                          <a:cs typeface="微软雅黑"/>
                        </a:rPr>
                        <a:t>文化</a:t>
                      </a:r>
                      <a:r>
                        <a:rPr sz="1000" b="1" spc="10">
                          <a:solidFill>
                            <a:srgbClr val="B1D234"/>
                          </a:solidFill>
                          <a:latin typeface="微软雅黑"/>
                          <a:cs typeface="微软雅黑"/>
                        </a:rPr>
                        <a:t>产</a:t>
                      </a:r>
                      <a:r>
                        <a:rPr sz="1000" b="1">
                          <a:solidFill>
                            <a:srgbClr val="B1D234"/>
                          </a:solidFill>
                          <a:latin typeface="微软雅黑"/>
                          <a:cs typeface="微软雅黑"/>
                        </a:rPr>
                        <a:t>业投</a:t>
                      </a:r>
                      <a:r>
                        <a:rPr sz="1000" b="1" spc="10">
                          <a:solidFill>
                            <a:srgbClr val="B1D234"/>
                          </a:solidFill>
                          <a:latin typeface="微软雅黑"/>
                          <a:cs typeface="微软雅黑"/>
                        </a:rPr>
                        <a:t>融</a:t>
                      </a:r>
                      <a:r>
                        <a:rPr sz="1000" b="1">
                          <a:solidFill>
                            <a:srgbClr val="B1D234"/>
                          </a:solidFill>
                          <a:latin typeface="微软雅黑"/>
                          <a:cs typeface="微软雅黑"/>
                        </a:rPr>
                        <a:t>资</a:t>
                      </a:r>
                      <a:r>
                        <a:rPr sz="1000" b="1" spc="10">
                          <a:solidFill>
                            <a:srgbClr val="B1D234"/>
                          </a:solidFill>
                          <a:latin typeface="微软雅黑"/>
                          <a:cs typeface="微软雅黑"/>
                        </a:rPr>
                        <a:t>体</a:t>
                      </a:r>
                      <a:r>
                        <a:rPr sz="1000" b="1">
                          <a:solidFill>
                            <a:srgbClr val="B1D234"/>
                          </a:solidFill>
                          <a:latin typeface="微软雅黑"/>
                          <a:cs typeface="微软雅黑"/>
                        </a:rPr>
                        <a:t>制，推</a:t>
                      </a:r>
                      <a:r>
                        <a:rPr sz="1000" b="1" spc="10">
                          <a:solidFill>
                            <a:srgbClr val="B1D234"/>
                          </a:solidFill>
                          <a:latin typeface="微软雅黑"/>
                          <a:cs typeface="微软雅黑"/>
                        </a:rPr>
                        <a:t>动</a:t>
                      </a:r>
                      <a:r>
                        <a:rPr sz="1000" b="1">
                          <a:solidFill>
                            <a:srgbClr val="B1D234"/>
                          </a:solidFill>
                          <a:latin typeface="微软雅黑"/>
                          <a:cs typeface="微软雅黑"/>
                        </a:rPr>
                        <a:t>文化</a:t>
                      </a:r>
                      <a:r>
                        <a:rPr sz="1000" b="1" spc="10">
                          <a:solidFill>
                            <a:srgbClr val="B1D234"/>
                          </a:solidFill>
                          <a:latin typeface="微软雅黑"/>
                          <a:cs typeface="微软雅黑"/>
                        </a:rPr>
                        <a:t>企</a:t>
                      </a:r>
                      <a:r>
                        <a:rPr sz="1000" b="1">
                          <a:solidFill>
                            <a:srgbClr val="B1D234"/>
                          </a:solidFill>
                          <a:latin typeface="微软雅黑"/>
                          <a:cs typeface="微软雅黑"/>
                        </a:rPr>
                        <a:t>业融</a:t>
                      </a:r>
                      <a:r>
                        <a:rPr sz="1000" b="1" spc="10">
                          <a:solidFill>
                            <a:srgbClr val="B1D234"/>
                          </a:solidFill>
                          <a:latin typeface="微软雅黑"/>
                          <a:cs typeface="微软雅黑"/>
                        </a:rPr>
                        <a:t>资</a:t>
                      </a:r>
                      <a:r>
                        <a:rPr sz="1000" b="1">
                          <a:solidFill>
                            <a:srgbClr val="B1D234"/>
                          </a:solidFill>
                          <a:latin typeface="微软雅黑"/>
                          <a:cs typeface="微软雅黑"/>
                        </a:rPr>
                        <a:t>渠</a:t>
                      </a:r>
                      <a:r>
                        <a:rPr sz="1000" b="1" spc="10">
                          <a:solidFill>
                            <a:srgbClr val="B1D234"/>
                          </a:solidFill>
                          <a:latin typeface="微软雅黑"/>
                          <a:cs typeface="微软雅黑"/>
                        </a:rPr>
                        <a:t>道</a:t>
                      </a:r>
                      <a:r>
                        <a:rPr sz="1000" b="1">
                          <a:solidFill>
                            <a:srgbClr val="B1D234"/>
                          </a:solidFill>
                          <a:latin typeface="微软雅黑"/>
                          <a:cs typeface="微软雅黑"/>
                        </a:rPr>
                        <a:t>多元化， </a:t>
                      </a:r>
                      <a:r>
                        <a:rPr sz="1000" b="1" spc="-5">
                          <a:solidFill>
                            <a:srgbClr val="B1D234"/>
                          </a:solidFill>
                          <a:latin typeface="微软雅黑"/>
                          <a:cs typeface="微软雅黑"/>
                        </a:rPr>
                        <a:t>推动文化金融服务创新。</a:t>
                      </a:r>
                      <a:endParaRPr sz="1000">
                        <a:latin typeface="微软雅黑"/>
                        <a:cs typeface="微软雅黑"/>
                      </a:endParaRPr>
                    </a:p>
                  </a:txBody>
                  <a:tcPr marL="0" marR="0" marT="12763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r>
              <a:tr h="568579">
                <a:tc>
                  <a:txBody>
                    <a:bodyPr vert="horz" wrap="square"/>
                    <a:lstStyle/>
                    <a:p>
                      <a:pPr marL="842010" marR="148590" indent="-685800">
                        <a:lnSpc>
                          <a:spcPct val="100000"/>
                        </a:lnSpc>
                        <a:spcBef>
                          <a:spcPts val="760"/>
                        </a:spcBef>
                      </a:pPr>
                      <a:r>
                        <a:rPr sz="1200">
                          <a:solidFill>
                            <a:srgbClr val="585858"/>
                          </a:solidFill>
                          <a:latin typeface="微软雅黑"/>
                          <a:cs typeface="微软雅黑"/>
                        </a:rPr>
                        <a:t>《广东省省级文化产业示范园区 管理办法》</a:t>
                      </a:r>
                      <a:endParaRPr sz="1200">
                        <a:latin typeface="微软雅黑"/>
                        <a:cs typeface="微软雅黑"/>
                      </a:endParaRPr>
                    </a:p>
                  </a:txBody>
                  <a:tcPr marL="0" marR="0" marT="9652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a:lnSpc>
                          <a:spcPct val="100000"/>
                        </a:lnSpc>
                        <a:spcBef>
                          <a:spcPts val="55"/>
                        </a:spcBef>
                      </a:pPr>
                      <a:endParaRPr sz="1350">
                        <a:latin typeface="Times New Roman"/>
                        <a:cs typeface="Times New Roman"/>
                      </a:endParaRPr>
                    </a:p>
                    <a:p>
                      <a:pPr algn="ctr">
                        <a:lnSpc>
                          <a:spcPct val="100000"/>
                        </a:lnSpc>
                      </a:pPr>
                      <a:r>
                        <a:rPr sz="1000" spc="-5">
                          <a:solidFill>
                            <a:srgbClr val="585858"/>
                          </a:solidFill>
                          <a:latin typeface="微软雅黑"/>
                          <a:cs typeface="微软雅黑"/>
                        </a:rPr>
                        <a:t>广东省文化和旅游厅</a:t>
                      </a:r>
                      <a:endParaRPr sz="1000">
                        <a:latin typeface="微软雅黑"/>
                        <a:cs typeface="微软雅黑"/>
                      </a:endParaRPr>
                    </a:p>
                  </a:txBody>
                  <a:tcPr marL="0" marR="0" marT="69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marL="92075" marR="180340">
                        <a:lnSpc>
                          <a:spcPct val="100000"/>
                        </a:lnSpc>
                        <a:spcBef>
                          <a:spcPts val="1005"/>
                        </a:spcBef>
                      </a:pPr>
                      <a:r>
                        <a:rPr sz="1000" b="1">
                          <a:solidFill>
                            <a:srgbClr val="B1D234"/>
                          </a:solidFill>
                          <a:latin typeface="微软雅黑"/>
                          <a:cs typeface="微软雅黑"/>
                        </a:rPr>
                        <a:t>鼓励并支持园区资源共享，开展管</a:t>
                      </a:r>
                      <a:r>
                        <a:rPr sz="1000" b="1" spc="10">
                          <a:solidFill>
                            <a:srgbClr val="B1D234"/>
                          </a:solidFill>
                          <a:latin typeface="微软雅黑"/>
                          <a:cs typeface="微软雅黑"/>
                        </a:rPr>
                        <a:t>理</a:t>
                      </a:r>
                      <a:r>
                        <a:rPr sz="1000" b="1">
                          <a:solidFill>
                            <a:srgbClr val="B1D234"/>
                          </a:solidFill>
                          <a:latin typeface="微软雅黑"/>
                          <a:cs typeface="微软雅黑"/>
                        </a:rPr>
                        <a:t>咨询</a:t>
                      </a:r>
                      <a:r>
                        <a:rPr sz="1000" b="1" spc="10">
                          <a:solidFill>
                            <a:srgbClr val="B1D234"/>
                          </a:solidFill>
                          <a:latin typeface="微软雅黑"/>
                          <a:cs typeface="微软雅黑"/>
                        </a:rPr>
                        <a:t>服</a:t>
                      </a:r>
                      <a:r>
                        <a:rPr sz="1000" b="1">
                          <a:solidFill>
                            <a:srgbClr val="B1D234"/>
                          </a:solidFill>
                          <a:latin typeface="微软雅黑"/>
                          <a:cs typeface="微软雅黑"/>
                        </a:rPr>
                        <a:t>务、</a:t>
                      </a:r>
                      <a:r>
                        <a:rPr sz="1000" b="1" spc="10">
                          <a:solidFill>
                            <a:srgbClr val="B1D234"/>
                          </a:solidFill>
                          <a:latin typeface="微软雅黑"/>
                          <a:cs typeface="微软雅黑"/>
                        </a:rPr>
                        <a:t>投</a:t>
                      </a:r>
                      <a:r>
                        <a:rPr sz="1000" b="1">
                          <a:solidFill>
                            <a:srgbClr val="B1D234"/>
                          </a:solidFill>
                          <a:latin typeface="微软雅黑"/>
                          <a:cs typeface="微软雅黑"/>
                        </a:rPr>
                        <a:t>融资</a:t>
                      </a:r>
                      <a:r>
                        <a:rPr sz="1000" b="1" spc="10">
                          <a:solidFill>
                            <a:srgbClr val="B1D234"/>
                          </a:solidFill>
                          <a:latin typeface="微软雅黑"/>
                          <a:cs typeface="微软雅黑"/>
                        </a:rPr>
                        <a:t>服</a:t>
                      </a:r>
                      <a:r>
                        <a:rPr sz="1000" b="1" spc="5">
                          <a:solidFill>
                            <a:srgbClr val="B1D234"/>
                          </a:solidFill>
                          <a:latin typeface="微软雅黑"/>
                          <a:cs typeface="微软雅黑"/>
                        </a:rPr>
                        <a:t>务</a:t>
                      </a:r>
                      <a:r>
                        <a:rPr sz="1000">
                          <a:solidFill>
                            <a:srgbClr val="585858"/>
                          </a:solidFill>
                          <a:latin typeface="微软雅黑"/>
                          <a:cs typeface="微软雅黑"/>
                        </a:rPr>
                        <a:t>、</a:t>
                      </a:r>
                      <a:r>
                        <a:rPr sz="1000" spc="10">
                          <a:solidFill>
                            <a:srgbClr val="585858"/>
                          </a:solidFill>
                          <a:latin typeface="微软雅黑"/>
                          <a:cs typeface="微软雅黑"/>
                        </a:rPr>
                        <a:t>专</a:t>
                      </a:r>
                      <a:r>
                        <a:rPr sz="1000">
                          <a:solidFill>
                            <a:srgbClr val="585858"/>
                          </a:solidFill>
                          <a:latin typeface="微软雅黑"/>
                          <a:cs typeface="微软雅黑"/>
                        </a:rPr>
                        <a:t>业技</a:t>
                      </a:r>
                      <a:r>
                        <a:rPr sz="1000" spc="10">
                          <a:solidFill>
                            <a:srgbClr val="585858"/>
                          </a:solidFill>
                          <a:latin typeface="微软雅黑"/>
                          <a:cs typeface="微软雅黑"/>
                        </a:rPr>
                        <a:t>术</a:t>
                      </a:r>
                      <a:r>
                        <a:rPr sz="1000">
                          <a:solidFill>
                            <a:srgbClr val="585858"/>
                          </a:solidFill>
                          <a:latin typeface="微软雅黑"/>
                          <a:cs typeface="微软雅黑"/>
                        </a:rPr>
                        <a:t>服务</a:t>
                      </a:r>
                      <a:r>
                        <a:rPr sz="1000" spc="10">
                          <a:solidFill>
                            <a:srgbClr val="585858"/>
                          </a:solidFill>
                          <a:latin typeface="微软雅黑"/>
                          <a:cs typeface="微软雅黑"/>
                        </a:rPr>
                        <a:t>等</a:t>
                      </a:r>
                      <a:r>
                        <a:rPr sz="1000">
                          <a:solidFill>
                            <a:srgbClr val="585858"/>
                          </a:solidFill>
                          <a:latin typeface="微软雅黑"/>
                          <a:cs typeface="微软雅黑"/>
                        </a:rPr>
                        <a:t>旨在</a:t>
                      </a:r>
                      <a:r>
                        <a:rPr sz="1000" spc="10">
                          <a:solidFill>
                            <a:srgbClr val="585858"/>
                          </a:solidFill>
                          <a:latin typeface="微软雅黑"/>
                          <a:cs typeface="微软雅黑"/>
                        </a:rPr>
                        <a:t>为</a:t>
                      </a:r>
                      <a:r>
                        <a:rPr sz="1000">
                          <a:solidFill>
                            <a:srgbClr val="585858"/>
                          </a:solidFill>
                          <a:latin typeface="微软雅黑"/>
                          <a:cs typeface="微软雅黑"/>
                        </a:rPr>
                        <a:t>入园</a:t>
                      </a:r>
                      <a:r>
                        <a:rPr sz="1000" spc="10">
                          <a:solidFill>
                            <a:srgbClr val="585858"/>
                          </a:solidFill>
                          <a:latin typeface="微软雅黑"/>
                          <a:cs typeface="微软雅黑"/>
                        </a:rPr>
                        <a:t>文</a:t>
                      </a:r>
                      <a:r>
                        <a:rPr sz="1000">
                          <a:solidFill>
                            <a:srgbClr val="585858"/>
                          </a:solidFill>
                          <a:latin typeface="微软雅黑"/>
                          <a:cs typeface="微软雅黑"/>
                        </a:rPr>
                        <a:t>化企</a:t>
                      </a:r>
                      <a:r>
                        <a:rPr sz="1000" spc="10">
                          <a:solidFill>
                            <a:srgbClr val="585858"/>
                          </a:solidFill>
                          <a:latin typeface="微软雅黑"/>
                          <a:cs typeface="微软雅黑"/>
                        </a:rPr>
                        <a:t>业</a:t>
                      </a:r>
                      <a:r>
                        <a:rPr sz="1000">
                          <a:solidFill>
                            <a:srgbClr val="585858"/>
                          </a:solidFill>
                          <a:latin typeface="微软雅黑"/>
                          <a:cs typeface="微软雅黑"/>
                        </a:rPr>
                        <a:t>提供</a:t>
                      </a:r>
                      <a:r>
                        <a:rPr sz="1000" spc="10">
                          <a:solidFill>
                            <a:srgbClr val="585858"/>
                          </a:solidFill>
                          <a:latin typeface="微软雅黑"/>
                          <a:cs typeface="微软雅黑"/>
                        </a:rPr>
                        <a:t>孵</a:t>
                      </a:r>
                      <a:r>
                        <a:rPr sz="1000">
                          <a:solidFill>
                            <a:srgbClr val="585858"/>
                          </a:solidFill>
                          <a:latin typeface="微软雅黑"/>
                          <a:cs typeface="微软雅黑"/>
                        </a:rPr>
                        <a:t>化作</a:t>
                      </a:r>
                      <a:r>
                        <a:rPr sz="1000" spc="10">
                          <a:solidFill>
                            <a:srgbClr val="585858"/>
                          </a:solidFill>
                          <a:latin typeface="微软雅黑"/>
                          <a:cs typeface="微软雅黑"/>
                        </a:rPr>
                        <a:t>用</a:t>
                      </a:r>
                      <a:r>
                        <a:rPr sz="1000">
                          <a:solidFill>
                            <a:srgbClr val="585858"/>
                          </a:solidFill>
                          <a:latin typeface="微软雅黑"/>
                          <a:cs typeface="微软雅黑"/>
                        </a:rPr>
                        <a:t>的各 </a:t>
                      </a:r>
                      <a:r>
                        <a:rPr sz="1000" spc="-5">
                          <a:solidFill>
                            <a:srgbClr val="585858"/>
                          </a:solidFill>
                          <a:latin typeface="微软雅黑"/>
                          <a:cs typeface="微软雅黑"/>
                        </a:rPr>
                        <a:t>类活动。</a:t>
                      </a:r>
                      <a:endParaRPr sz="1000">
                        <a:latin typeface="微软雅黑"/>
                        <a:cs typeface="微软雅黑"/>
                      </a:endParaRPr>
                    </a:p>
                  </a:txBody>
                  <a:tcPr marL="0" marR="0" marT="12763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r>
              <a:tr h="568553">
                <a:tc>
                  <a:txBody>
                    <a:bodyPr vert="horz" wrap="square"/>
                    <a:lstStyle/>
                    <a:p>
                      <a:pPr>
                        <a:lnSpc>
                          <a:spcPct val="100000"/>
                        </a:lnSpc>
                        <a:spcBef>
                          <a:spcPts val="40"/>
                        </a:spcBef>
                      </a:pPr>
                      <a:endParaRPr sz="1250">
                        <a:latin typeface="Times New Roman"/>
                        <a:cs typeface="Times New Roman"/>
                      </a:endParaRPr>
                    </a:p>
                    <a:p>
                      <a:pPr algn="ctr">
                        <a:lnSpc>
                          <a:spcPct val="100000"/>
                        </a:lnSpc>
                        <a:spcBef>
                          <a:spcPts val="5"/>
                        </a:spcBef>
                      </a:pPr>
                      <a:r>
                        <a:rPr sz="1200">
                          <a:solidFill>
                            <a:srgbClr val="585858"/>
                          </a:solidFill>
                          <a:latin typeface="微软雅黑"/>
                          <a:cs typeface="微软雅黑"/>
                        </a:rPr>
                        <a:t>《香港2023施政报告》</a:t>
                      </a:r>
                      <a:endParaRPr sz="1200">
                        <a:latin typeface="微软雅黑"/>
                        <a:cs typeface="微软雅黑"/>
                      </a:endParaRPr>
                    </a:p>
                  </a:txBody>
                  <a:tcPr marL="0" marR="0" marT="508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a:lnSpc>
                          <a:spcPct val="100000"/>
                        </a:lnSpc>
                        <a:spcBef>
                          <a:spcPts val="55"/>
                        </a:spcBef>
                      </a:pPr>
                      <a:endParaRPr sz="1350">
                        <a:latin typeface="Times New Roman"/>
                        <a:cs typeface="Times New Roman"/>
                      </a:endParaRPr>
                    </a:p>
                    <a:p>
                      <a:pPr marL="635" algn="ctr">
                        <a:lnSpc>
                          <a:spcPct val="100000"/>
                        </a:lnSpc>
                      </a:pPr>
                      <a:r>
                        <a:rPr sz="1000" spc="-5">
                          <a:solidFill>
                            <a:srgbClr val="585858"/>
                          </a:solidFill>
                          <a:latin typeface="微软雅黑"/>
                          <a:cs typeface="微软雅黑"/>
                        </a:rPr>
                        <a:t>香港特区行政长官</a:t>
                      </a:r>
                      <a:endParaRPr sz="1000">
                        <a:latin typeface="微软雅黑"/>
                        <a:cs typeface="微软雅黑"/>
                      </a:endParaRPr>
                    </a:p>
                  </a:txBody>
                  <a:tcPr marL="0" marR="0" marT="69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c>
                  <a:txBody>
                    <a:bodyPr vert="horz" wrap="square"/>
                    <a:lstStyle/>
                    <a:p>
                      <a:pPr marL="92075" marR="48895">
                        <a:lnSpc>
                          <a:spcPct val="100000"/>
                        </a:lnSpc>
                        <a:spcBef>
                          <a:spcPts val="405"/>
                        </a:spcBef>
                      </a:pPr>
                      <a:r>
                        <a:rPr sz="1000" spc="-5">
                          <a:solidFill>
                            <a:srgbClr val="585858"/>
                          </a:solidFill>
                          <a:latin typeface="微软雅黑"/>
                          <a:cs typeface="微软雅黑"/>
                        </a:rPr>
                        <a:t>提出计划制定“文艺创新产业发展</a:t>
                      </a:r>
                      <a:r>
                        <a:rPr sz="1000" spc="5">
                          <a:solidFill>
                            <a:srgbClr val="585858"/>
                          </a:solidFill>
                          <a:latin typeface="微软雅黑"/>
                          <a:cs typeface="微软雅黑"/>
                        </a:rPr>
                        <a:t>蓝</a:t>
                      </a:r>
                      <a:r>
                        <a:rPr sz="1000" spc="-5">
                          <a:solidFill>
                            <a:srgbClr val="585858"/>
                          </a:solidFill>
                          <a:latin typeface="微软雅黑"/>
                          <a:cs typeface="微软雅黑"/>
                        </a:rPr>
                        <a:t>图”</a:t>
                      </a:r>
                      <a:r>
                        <a:rPr sz="1000" spc="5">
                          <a:solidFill>
                            <a:srgbClr val="585858"/>
                          </a:solidFill>
                          <a:latin typeface="微软雅黑"/>
                          <a:cs typeface="微软雅黑"/>
                        </a:rPr>
                        <a:t>培</a:t>
                      </a:r>
                      <a:r>
                        <a:rPr sz="1000" spc="-5">
                          <a:solidFill>
                            <a:srgbClr val="585858"/>
                          </a:solidFill>
                          <a:latin typeface="微软雅黑"/>
                          <a:cs typeface="微软雅黑"/>
                        </a:rPr>
                        <a:t>育多</a:t>
                      </a:r>
                      <a:r>
                        <a:rPr sz="1000" spc="5">
                          <a:solidFill>
                            <a:srgbClr val="585858"/>
                          </a:solidFill>
                          <a:latin typeface="微软雅黑"/>
                          <a:cs typeface="微软雅黑"/>
                        </a:rPr>
                        <a:t>元</a:t>
                      </a:r>
                      <a:r>
                        <a:rPr sz="1000" spc="-5">
                          <a:solidFill>
                            <a:srgbClr val="585858"/>
                          </a:solidFill>
                          <a:latin typeface="微软雅黑"/>
                          <a:cs typeface="微软雅黑"/>
                        </a:rPr>
                        <a:t>人才</a:t>
                      </a:r>
                      <a:r>
                        <a:rPr sz="1000" spc="5">
                          <a:solidFill>
                            <a:srgbClr val="585858"/>
                          </a:solidFill>
                          <a:latin typeface="微软雅黑"/>
                          <a:cs typeface="微软雅黑"/>
                        </a:rPr>
                        <a:t>、</a:t>
                      </a:r>
                      <a:r>
                        <a:rPr sz="1000" spc="-5">
                          <a:solidFill>
                            <a:srgbClr val="585858"/>
                          </a:solidFill>
                          <a:latin typeface="微软雅黑"/>
                          <a:cs typeface="微软雅黑"/>
                        </a:rPr>
                        <a:t>提升</a:t>
                      </a:r>
                      <a:r>
                        <a:rPr sz="1000" spc="5">
                          <a:solidFill>
                            <a:srgbClr val="585858"/>
                          </a:solidFill>
                          <a:latin typeface="微软雅黑"/>
                          <a:cs typeface="微软雅黑"/>
                        </a:rPr>
                        <a:t>文</a:t>
                      </a:r>
                      <a:r>
                        <a:rPr sz="1000" spc="-5">
                          <a:solidFill>
                            <a:srgbClr val="585858"/>
                          </a:solidFill>
                          <a:latin typeface="微软雅黑"/>
                          <a:cs typeface="微软雅黑"/>
                        </a:rPr>
                        <a:t>化基</a:t>
                      </a:r>
                      <a:r>
                        <a:rPr sz="1000" spc="5">
                          <a:solidFill>
                            <a:srgbClr val="585858"/>
                          </a:solidFill>
                          <a:latin typeface="微软雅黑"/>
                          <a:cs typeface="微软雅黑"/>
                        </a:rPr>
                        <a:t>建</a:t>
                      </a:r>
                      <a:r>
                        <a:rPr sz="1000" spc="-5">
                          <a:solidFill>
                            <a:srgbClr val="585858"/>
                          </a:solidFill>
                          <a:latin typeface="微软雅黑"/>
                          <a:cs typeface="微软雅黑"/>
                        </a:rPr>
                        <a:t>、丰</a:t>
                      </a:r>
                      <a:r>
                        <a:rPr sz="1000" spc="5">
                          <a:solidFill>
                            <a:srgbClr val="585858"/>
                          </a:solidFill>
                          <a:latin typeface="微软雅黑"/>
                          <a:cs typeface="微软雅黑"/>
                        </a:rPr>
                        <a:t>富</a:t>
                      </a:r>
                      <a:r>
                        <a:rPr sz="1000" spc="-5">
                          <a:solidFill>
                            <a:srgbClr val="585858"/>
                          </a:solidFill>
                          <a:latin typeface="微软雅黑"/>
                          <a:cs typeface="微软雅黑"/>
                        </a:rPr>
                        <a:t>文艺</a:t>
                      </a:r>
                      <a:r>
                        <a:rPr sz="1000" spc="5">
                          <a:solidFill>
                            <a:srgbClr val="585858"/>
                          </a:solidFill>
                          <a:latin typeface="微软雅黑"/>
                          <a:cs typeface="微软雅黑"/>
                        </a:rPr>
                        <a:t>创</a:t>
                      </a:r>
                      <a:r>
                        <a:rPr sz="1000" spc="-5">
                          <a:solidFill>
                            <a:srgbClr val="585858"/>
                          </a:solidFill>
                          <a:latin typeface="微软雅黑"/>
                          <a:cs typeface="微软雅黑"/>
                        </a:rPr>
                        <a:t>意内</a:t>
                      </a:r>
                      <a:r>
                        <a:rPr sz="1000" spc="5">
                          <a:solidFill>
                            <a:srgbClr val="585858"/>
                          </a:solidFill>
                          <a:latin typeface="微软雅黑"/>
                          <a:cs typeface="微软雅黑"/>
                        </a:rPr>
                        <a:t>容</a:t>
                      </a:r>
                      <a:r>
                        <a:rPr sz="1000" spc="-5">
                          <a:solidFill>
                            <a:srgbClr val="585858"/>
                          </a:solidFill>
                          <a:latin typeface="微软雅黑"/>
                          <a:cs typeface="微软雅黑"/>
                        </a:rPr>
                        <a:t>和推</a:t>
                      </a:r>
                      <a:r>
                        <a:rPr sz="1000" spc="5">
                          <a:solidFill>
                            <a:srgbClr val="585858"/>
                          </a:solidFill>
                          <a:latin typeface="微软雅黑"/>
                          <a:cs typeface="微软雅黑"/>
                        </a:rPr>
                        <a:t>动</a:t>
                      </a:r>
                      <a:r>
                        <a:rPr sz="1000" spc="-5">
                          <a:solidFill>
                            <a:srgbClr val="585858"/>
                          </a:solidFill>
                          <a:latin typeface="微软雅黑"/>
                          <a:cs typeface="微软雅黑"/>
                        </a:rPr>
                        <a:t>文艺</a:t>
                      </a:r>
                      <a:r>
                        <a:rPr sz="1000" spc="5">
                          <a:solidFill>
                            <a:srgbClr val="585858"/>
                          </a:solidFill>
                          <a:latin typeface="微软雅黑"/>
                          <a:cs typeface="微软雅黑"/>
                        </a:rPr>
                        <a:t>产</a:t>
                      </a:r>
                      <a:r>
                        <a:rPr sz="1000" spc="-5">
                          <a:solidFill>
                            <a:srgbClr val="585858"/>
                          </a:solidFill>
                          <a:latin typeface="微软雅黑"/>
                          <a:cs typeface="微软雅黑"/>
                        </a:rPr>
                        <a:t>业平</a:t>
                      </a:r>
                      <a:r>
                        <a:rPr sz="1000" spc="5">
                          <a:solidFill>
                            <a:srgbClr val="585858"/>
                          </a:solidFill>
                          <a:latin typeface="微软雅黑"/>
                          <a:cs typeface="微软雅黑"/>
                        </a:rPr>
                        <a:t>台</a:t>
                      </a:r>
                      <a:r>
                        <a:rPr sz="1000" spc="-5">
                          <a:solidFill>
                            <a:srgbClr val="585858"/>
                          </a:solidFill>
                          <a:latin typeface="微软雅黑"/>
                          <a:cs typeface="微软雅黑"/>
                        </a:rPr>
                        <a:t>等具 体发展举措。政府进一步完善管制</a:t>
                      </a:r>
                      <a:r>
                        <a:rPr sz="1000" spc="5">
                          <a:solidFill>
                            <a:srgbClr val="585858"/>
                          </a:solidFill>
                          <a:latin typeface="微软雅黑"/>
                          <a:cs typeface="微软雅黑"/>
                        </a:rPr>
                        <a:t>架</a:t>
                      </a:r>
                      <a:r>
                        <a:rPr sz="1000" spc="-5">
                          <a:solidFill>
                            <a:srgbClr val="585858"/>
                          </a:solidFill>
                          <a:latin typeface="微软雅黑"/>
                          <a:cs typeface="微软雅黑"/>
                        </a:rPr>
                        <a:t>构，</a:t>
                      </a:r>
                      <a:r>
                        <a:rPr sz="1000" b="1" spc="5">
                          <a:solidFill>
                            <a:srgbClr val="B1D234"/>
                          </a:solidFill>
                          <a:latin typeface="微软雅黑"/>
                          <a:cs typeface="微软雅黑"/>
                        </a:rPr>
                        <a:t>加</a:t>
                      </a:r>
                      <a:r>
                        <a:rPr sz="1000" b="1" spc="-5">
                          <a:solidFill>
                            <a:srgbClr val="B1D234"/>
                          </a:solidFill>
                          <a:latin typeface="微软雅黑"/>
                          <a:cs typeface="微软雅黑"/>
                        </a:rPr>
                        <a:t>强文</a:t>
                      </a:r>
                      <a:r>
                        <a:rPr sz="1000" b="1" spc="5">
                          <a:solidFill>
                            <a:srgbClr val="B1D234"/>
                          </a:solidFill>
                          <a:latin typeface="微软雅黑"/>
                          <a:cs typeface="微软雅黑"/>
                        </a:rPr>
                        <a:t>化</a:t>
                      </a:r>
                      <a:r>
                        <a:rPr sz="1000" b="1" spc="-5">
                          <a:solidFill>
                            <a:srgbClr val="B1D234"/>
                          </a:solidFill>
                          <a:latin typeface="微软雅黑"/>
                          <a:cs typeface="微软雅黑"/>
                        </a:rPr>
                        <a:t>相关</a:t>
                      </a:r>
                      <a:r>
                        <a:rPr sz="1000" b="1" spc="5">
                          <a:solidFill>
                            <a:srgbClr val="B1D234"/>
                          </a:solidFill>
                          <a:latin typeface="微软雅黑"/>
                          <a:cs typeface="微软雅黑"/>
                        </a:rPr>
                        <a:t>政</a:t>
                      </a:r>
                      <a:r>
                        <a:rPr sz="1000" b="1" spc="-5">
                          <a:solidFill>
                            <a:srgbClr val="B1D234"/>
                          </a:solidFill>
                          <a:latin typeface="微软雅黑"/>
                          <a:cs typeface="微软雅黑"/>
                        </a:rPr>
                        <a:t>策与</a:t>
                      </a:r>
                      <a:r>
                        <a:rPr sz="1000" b="1" spc="5">
                          <a:solidFill>
                            <a:srgbClr val="B1D234"/>
                          </a:solidFill>
                          <a:latin typeface="微软雅黑"/>
                          <a:cs typeface="微软雅黑"/>
                        </a:rPr>
                        <a:t>资</a:t>
                      </a:r>
                      <a:r>
                        <a:rPr sz="1000" b="1" spc="-5">
                          <a:solidFill>
                            <a:srgbClr val="B1D234"/>
                          </a:solidFill>
                          <a:latin typeface="微软雅黑"/>
                          <a:cs typeface="微软雅黑"/>
                        </a:rPr>
                        <a:t>源融</a:t>
                      </a:r>
                      <a:r>
                        <a:rPr sz="1000" b="1" spc="5">
                          <a:solidFill>
                            <a:srgbClr val="B1D234"/>
                          </a:solidFill>
                          <a:latin typeface="微软雅黑"/>
                          <a:cs typeface="微软雅黑"/>
                        </a:rPr>
                        <a:t>合</a:t>
                      </a:r>
                      <a:r>
                        <a:rPr sz="1000" b="1" spc="-5">
                          <a:solidFill>
                            <a:srgbClr val="B1D234"/>
                          </a:solidFill>
                          <a:latin typeface="微软雅黑"/>
                          <a:cs typeface="微软雅黑"/>
                        </a:rPr>
                        <a:t>，增</a:t>
                      </a:r>
                      <a:r>
                        <a:rPr sz="1000" b="1" spc="5">
                          <a:solidFill>
                            <a:srgbClr val="B1D234"/>
                          </a:solidFill>
                          <a:latin typeface="微软雅黑"/>
                          <a:cs typeface="微软雅黑"/>
                        </a:rPr>
                        <a:t>加</a:t>
                      </a:r>
                      <a:r>
                        <a:rPr sz="1000" b="1" spc="-5">
                          <a:solidFill>
                            <a:srgbClr val="B1D234"/>
                          </a:solidFill>
                          <a:latin typeface="微软雅黑"/>
                          <a:cs typeface="微软雅黑"/>
                        </a:rPr>
                        <a:t>经常</a:t>
                      </a:r>
                      <a:r>
                        <a:rPr sz="1000" b="1" spc="5">
                          <a:solidFill>
                            <a:srgbClr val="B1D234"/>
                          </a:solidFill>
                          <a:latin typeface="微软雅黑"/>
                          <a:cs typeface="微软雅黑"/>
                        </a:rPr>
                        <a:t>性</a:t>
                      </a:r>
                      <a:r>
                        <a:rPr sz="1000" b="1" spc="-5">
                          <a:solidFill>
                            <a:srgbClr val="B1D234"/>
                          </a:solidFill>
                          <a:latin typeface="微软雅黑"/>
                          <a:cs typeface="微软雅黑"/>
                        </a:rPr>
                        <a:t>拨款</a:t>
                      </a:r>
                      <a:r>
                        <a:rPr sz="1000" b="1" spc="5">
                          <a:solidFill>
                            <a:srgbClr val="B1D234"/>
                          </a:solidFill>
                          <a:latin typeface="微软雅黑"/>
                          <a:cs typeface="微软雅黑"/>
                        </a:rPr>
                        <a:t>至</a:t>
                      </a:r>
                      <a:r>
                        <a:rPr sz="1000" b="1" spc="-5">
                          <a:solidFill>
                            <a:srgbClr val="B1D234"/>
                          </a:solidFill>
                          <a:latin typeface="微软雅黑"/>
                          <a:cs typeface="微软雅黑"/>
                        </a:rPr>
                        <a:t>7,000万元</a:t>
                      </a:r>
                      <a:r>
                        <a:rPr sz="1000" spc="5">
                          <a:solidFill>
                            <a:srgbClr val="585858"/>
                          </a:solidFill>
                          <a:latin typeface="微软雅黑"/>
                          <a:cs typeface="微软雅黑"/>
                        </a:rPr>
                        <a:t>，</a:t>
                      </a:r>
                      <a:r>
                        <a:rPr sz="1000" spc="-5">
                          <a:solidFill>
                            <a:srgbClr val="585858"/>
                          </a:solidFill>
                          <a:latin typeface="微软雅黑"/>
                          <a:cs typeface="微软雅黑"/>
                        </a:rPr>
                        <a:t>支持</a:t>
                      </a:r>
                      <a:r>
                        <a:rPr sz="1000" spc="5">
                          <a:solidFill>
                            <a:srgbClr val="585858"/>
                          </a:solidFill>
                          <a:latin typeface="微软雅黑"/>
                          <a:cs typeface="微软雅黑"/>
                        </a:rPr>
                        <a:t>更</a:t>
                      </a:r>
                      <a:r>
                        <a:rPr sz="1000" spc="-5">
                          <a:solidFill>
                            <a:srgbClr val="585858"/>
                          </a:solidFill>
                          <a:latin typeface="微软雅黑"/>
                          <a:cs typeface="微软雅黑"/>
                        </a:rPr>
                        <a:t>多香 </a:t>
                      </a:r>
                      <a:r>
                        <a:rPr sz="1000">
                          <a:solidFill>
                            <a:srgbClr val="585858"/>
                          </a:solidFill>
                          <a:latin typeface="微软雅黑"/>
                          <a:cs typeface="微软雅黑"/>
                        </a:rPr>
                        <a:t>港艺团</a:t>
                      </a:r>
                      <a:r>
                        <a:rPr sz="1000" spc="10">
                          <a:solidFill>
                            <a:srgbClr val="585858"/>
                          </a:solidFill>
                          <a:latin typeface="微软雅黑"/>
                          <a:cs typeface="微软雅黑"/>
                        </a:rPr>
                        <a:t>和</a:t>
                      </a:r>
                      <a:r>
                        <a:rPr sz="1000">
                          <a:solidFill>
                            <a:srgbClr val="585858"/>
                          </a:solidFill>
                          <a:latin typeface="微软雅黑"/>
                          <a:cs typeface="微软雅黑"/>
                        </a:rPr>
                        <a:t>艺术</a:t>
                      </a:r>
                      <a:r>
                        <a:rPr sz="1000" spc="10">
                          <a:solidFill>
                            <a:srgbClr val="585858"/>
                          </a:solidFill>
                          <a:latin typeface="微软雅黑"/>
                          <a:cs typeface="微软雅黑"/>
                        </a:rPr>
                        <a:t>家</a:t>
                      </a:r>
                      <a:r>
                        <a:rPr sz="1000">
                          <a:solidFill>
                            <a:srgbClr val="585858"/>
                          </a:solidFill>
                          <a:latin typeface="微软雅黑"/>
                          <a:cs typeface="微软雅黑"/>
                        </a:rPr>
                        <a:t>演出</a:t>
                      </a:r>
                      <a:r>
                        <a:rPr sz="1000" spc="10">
                          <a:solidFill>
                            <a:srgbClr val="585858"/>
                          </a:solidFill>
                          <a:latin typeface="微软雅黑"/>
                          <a:cs typeface="微软雅黑"/>
                        </a:rPr>
                        <a:t>、</a:t>
                      </a:r>
                      <a:r>
                        <a:rPr sz="1000">
                          <a:solidFill>
                            <a:srgbClr val="585858"/>
                          </a:solidFill>
                          <a:latin typeface="微软雅黑"/>
                          <a:cs typeface="微软雅黑"/>
                        </a:rPr>
                        <a:t>展</a:t>
                      </a:r>
                      <a:r>
                        <a:rPr sz="1000" spc="10">
                          <a:solidFill>
                            <a:srgbClr val="585858"/>
                          </a:solidFill>
                          <a:latin typeface="微软雅黑"/>
                          <a:cs typeface="微软雅黑"/>
                        </a:rPr>
                        <a:t>览</a:t>
                      </a:r>
                      <a:r>
                        <a:rPr sz="1000">
                          <a:solidFill>
                            <a:srgbClr val="585858"/>
                          </a:solidFill>
                          <a:latin typeface="微软雅黑"/>
                          <a:cs typeface="微软雅黑"/>
                        </a:rPr>
                        <a:t>或参加</a:t>
                      </a:r>
                      <a:r>
                        <a:rPr sz="1000" spc="10">
                          <a:solidFill>
                            <a:srgbClr val="585858"/>
                          </a:solidFill>
                          <a:latin typeface="微软雅黑"/>
                          <a:cs typeface="微软雅黑"/>
                        </a:rPr>
                        <a:t>交</a:t>
                      </a:r>
                      <a:r>
                        <a:rPr sz="1000">
                          <a:solidFill>
                            <a:srgbClr val="585858"/>
                          </a:solidFill>
                          <a:latin typeface="微软雅黑"/>
                          <a:cs typeface="微软雅黑"/>
                        </a:rPr>
                        <a:t>流活</a:t>
                      </a:r>
                      <a:r>
                        <a:rPr sz="1000" spc="10">
                          <a:solidFill>
                            <a:srgbClr val="585858"/>
                          </a:solidFill>
                          <a:latin typeface="微软雅黑"/>
                          <a:cs typeface="微软雅黑"/>
                        </a:rPr>
                        <a:t>动</a:t>
                      </a:r>
                      <a:r>
                        <a:rPr sz="1000">
                          <a:solidFill>
                            <a:srgbClr val="585858"/>
                          </a:solidFill>
                          <a:latin typeface="微软雅黑"/>
                          <a:cs typeface="微软雅黑"/>
                        </a:rPr>
                        <a:t>，不</a:t>
                      </a:r>
                      <a:r>
                        <a:rPr sz="1000" spc="10">
                          <a:solidFill>
                            <a:srgbClr val="585858"/>
                          </a:solidFill>
                          <a:latin typeface="微软雅黑"/>
                          <a:cs typeface="微软雅黑"/>
                        </a:rPr>
                        <a:t>断</a:t>
                      </a:r>
                      <a:r>
                        <a:rPr sz="1000">
                          <a:solidFill>
                            <a:srgbClr val="585858"/>
                          </a:solidFill>
                          <a:latin typeface="微软雅黑"/>
                          <a:cs typeface="微软雅黑"/>
                        </a:rPr>
                        <a:t>优</a:t>
                      </a:r>
                      <a:r>
                        <a:rPr sz="1000" spc="10">
                          <a:solidFill>
                            <a:srgbClr val="585858"/>
                          </a:solidFill>
                          <a:latin typeface="微软雅黑"/>
                          <a:cs typeface="微软雅黑"/>
                        </a:rPr>
                        <a:t>化</a:t>
                      </a:r>
                      <a:r>
                        <a:rPr sz="1000">
                          <a:solidFill>
                            <a:srgbClr val="585858"/>
                          </a:solidFill>
                          <a:latin typeface="微软雅黑"/>
                          <a:cs typeface="微软雅黑"/>
                        </a:rPr>
                        <a:t>文艺创</a:t>
                      </a:r>
                      <a:r>
                        <a:rPr sz="1000" spc="10">
                          <a:solidFill>
                            <a:srgbClr val="585858"/>
                          </a:solidFill>
                          <a:latin typeface="微软雅黑"/>
                          <a:cs typeface="微软雅黑"/>
                        </a:rPr>
                        <a:t>意</a:t>
                      </a:r>
                      <a:r>
                        <a:rPr sz="1000">
                          <a:solidFill>
                            <a:srgbClr val="585858"/>
                          </a:solidFill>
                          <a:latin typeface="微软雅黑"/>
                          <a:cs typeface="微软雅黑"/>
                        </a:rPr>
                        <a:t>内容</a:t>
                      </a:r>
                      <a:r>
                        <a:rPr sz="1000" spc="10">
                          <a:solidFill>
                            <a:srgbClr val="585858"/>
                          </a:solidFill>
                          <a:latin typeface="微软雅黑"/>
                          <a:cs typeface="微软雅黑"/>
                        </a:rPr>
                        <a:t>和</a:t>
                      </a:r>
                      <a:r>
                        <a:rPr sz="1000">
                          <a:solidFill>
                            <a:srgbClr val="585858"/>
                          </a:solidFill>
                          <a:latin typeface="微软雅黑"/>
                          <a:cs typeface="微软雅黑"/>
                        </a:rPr>
                        <a:t>完善</a:t>
                      </a:r>
                      <a:r>
                        <a:rPr sz="1000" spc="10">
                          <a:solidFill>
                            <a:srgbClr val="585858"/>
                          </a:solidFill>
                          <a:latin typeface="微软雅黑"/>
                          <a:cs typeface="微软雅黑"/>
                        </a:rPr>
                        <a:t>文</a:t>
                      </a:r>
                      <a:r>
                        <a:rPr sz="1000">
                          <a:solidFill>
                            <a:srgbClr val="585858"/>
                          </a:solidFill>
                          <a:latin typeface="微软雅黑"/>
                          <a:cs typeface="微软雅黑"/>
                        </a:rPr>
                        <a:t>化</a:t>
                      </a:r>
                      <a:r>
                        <a:rPr sz="1000" spc="10">
                          <a:solidFill>
                            <a:srgbClr val="585858"/>
                          </a:solidFill>
                          <a:latin typeface="微软雅黑"/>
                          <a:cs typeface="微软雅黑"/>
                        </a:rPr>
                        <a:t>产</a:t>
                      </a:r>
                      <a:r>
                        <a:rPr sz="1000">
                          <a:solidFill>
                            <a:srgbClr val="585858"/>
                          </a:solidFill>
                          <a:latin typeface="微软雅黑"/>
                          <a:cs typeface="微软雅黑"/>
                        </a:rPr>
                        <a:t>业生态</a:t>
                      </a:r>
                      <a:r>
                        <a:rPr sz="1000" spc="10">
                          <a:solidFill>
                            <a:srgbClr val="585858"/>
                          </a:solidFill>
                          <a:latin typeface="微软雅黑"/>
                          <a:cs typeface="微软雅黑"/>
                        </a:rPr>
                        <a:t>，</a:t>
                      </a:r>
                      <a:r>
                        <a:rPr sz="1000">
                          <a:solidFill>
                            <a:srgbClr val="585858"/>
                          </a:solidFill>
                          <a:latin typeface="微软雅黑"/>
                          <a:cs typeface="微软雅黑"/>
                        </a:rPr>
                        <a:t>丰富</a:t>
                      </a:r>
                      <a:r>
                        <a:rPr sz="1000" spc="10">
                          <a:solidFill>
                            <a:srgbClr val="585858"/>
                          </a:solidFill>
                          <a:latin typeface="微软雅黑"/>
                          <a:cs typeface="微软雅黑"/>
                        </a:rPr>
                        <a:t>多</a:t>
                      </a:r>
                      <a:r>
                        <a:rPr sz="1000">
                          <a:solidFill>
                            <a:srgbClr val="585858"/>
                          </a:solidFill>
                          <a:latin typeface="微软雅黑"/>
                          <a:cs typeface="微软雅黑"/>
                        </a:rPr>
                        <a:t>种形</a:t>
                      </a:r>
                      <a:r>
                        <a:rPr sz="1000" spc="10">
                          <a:solidFill>
                            <a:srgbClr val="585858"/>
                          </a:solidFill>
                          <a:latin typeface="微软雅黑"/>
                          <a:cs typeface="微软雅黑"/>
                        </a:rPr>
                        <a:t>式</a:t>
                      </a:r>
                      <a:r>
                        <a:rPr sz="1000">
                          <a:solidFill>
                            <a:srgbClr val="585858"/>
                          </a:solidFill>
                          <a:latin typeface="微软雅黑"/>
                          <a:cs typeface="微软雅黑"/>
                        </a:rPr>
                        <a:t>的</a:t>
                      </a:r>
                      <a:r>
                        <a:rPr sz="1000" spc="10">
                          <a:solidFill>
                            <a:srgbClr val="585858"/>
                          </a:solidFill>
                          <a:latin typeface="微软雅黑"/>
                          <a:cs typeface="微软雅黑"/>
                        </a:rPr>
                        <a:t>文</a:t>
                      </a:r>
                      <a:r>
                        <a:rPr sz="1000">
                          <a:solidFill>
                            <a:srgbClr val="585858"/>
                          </a:solidFill>
                          <a:latin typeface="微软雅黑"/>
                          <a:cs typeface="微软雅黑"/>
                        </a:rPr>
                        <a:t>化供给。</a:t>
                      </a:r>
                      <a:endParaRPr sz="1000">
                        <a:latin typeface="微软雅黑"/>
                        <a:cs typeface="微软雅黑"/>
                      </a:endParaRPr>
                    </a:p>
                  </a:txBody>
                  <a:tcPr marL="0" marR="0" marT="5143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solidFill>
                      <a:srgbClr val="F1F1F1"/>
                    </a:solidFill>
                  </a:tcPr>
                </a:tc>
              </a:tr>
              <a:tr h="568566">
                <a:tc>
                  <a:txBody>
                    <a:bodyPr vert="horz" wrap="square"/>
                    <a:lstStyle/>
                    <a:p>
                      <a:pPr algn="ctr">
                        <a:lnSpc>
                          <a:spcPct val="100000"/>
                        </a:lnSpc>
                        <a:spcBef>
                          <a:spcPts val="760"/>
                        </a:spcBef>
                      </a:pPr>
                      <a:r>
                        <a:rPr sz="1200">
                          <a:solidFill>
                            <a:srgbClr val="585858"/>
                          </a:solidFill>
                          <a:latin typeface="微软雅黑"/>
                          <a:cs typeface="微软雅黑"/>
                        </a:rPr>
                        <a:t>《文化产业发展政策框架（2020-</a:t>
                      </a:r>
                      <a:endParaRPr sz="1200">
                        <a:latin typeface="微软雅黑"/>
                        <a:cs typeface="微软雅黑"/>
                      </a:endParaRPr>
                    </a:p>
                    <a:p>
                      <a:pPr algn="ctr">
                        <a:lnSpc>
                          <a:spcPct val="100000"/>
                        </a:lnSpc>
                      </a:pPr>
                      <a:r>
                        <a:rPr sz="1200">
                          <a:solidFill>
                            <a:srgbClr val="585858"/>
                          </a:solidFill>
                          <a:latin typeface="微软雅黑"/>
                          <a:cs typeface="微软雅黑"/>
                        </a:rPr>
                        <a:t>2024）</a:t>
                      </a:r>
                      <a:r>
                        <a:rPr sz="1200" spc="-5">
                          <a:solidFill>
                            <a:srgbClr val="585858"/>
                          </a:solidFill>
                          <a:latin typeface="微软雅黑"/>
                          <a:cs typeface="微软雅黑"/>
                        </a:rPr>
                        <a:t>》</a:t>
                      </a:r>
                      <a:endParaRPr sz="1200">
                        <a:latin typeface="微软雅黑"/>
                        <a:cs typeface="微软雅黑"/>
                      </a:endParaRPr>
                    </a:p>
                  </a:txBody>
                  <a:tcPr marL="0" marR="0" marT="96520"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a:lnSpc>
                          <a:spcPct val="100000"/>
                        </a:lnSpc>
                        <a:spcBef>
                          <a:spcPts val="55"/>
                        </a:spcBef>
                      </a:pPr>
                      <a:endParaRPr sz="1350">
                        <a:latin typeface="Times New Roman"/>
                        <a:cs typeface="Times New Roman"/>
                      </a:endParaRPr>
                    </a:p>
                    <a:p>
                      <a:pPr algn="ctr">
                        <a:lnSpc>
                          <a:spcPct val="100000"/>
                        </a:lnSpc>
                      </a:pPr>
                      <a:r>
                        <a:rPr sz="1000" spc="-5">
                          <a:solidFill>
                            <a:srgbClr val="585858"/>
                          </a:solidFill>
                          <a:latin typeface="微软雅黑"/>
                          <a:cs typeface="微软雅黑"/>
                        </a:rPr>
                        <a:t>澳门特别行政区政府</a:t>
                      </a:r>
                      <a:endParaRPr sz="1000">
                        <a:latin typeface="微软雅黑"/>
                        <a:cs typeface="微软雅黑"/>
                      </a:endParaRPr>
                    </a:p>
                  </a:txBody>
                  <a:tcPr marL="0" marR="0" marT="698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c>
                  <a:txBody>
                    <a:bodyPr vert="horz" wrap="square"/>
                    <a:lstStyle/>
                    <a:p>
                      <a:pPr marL="92075">
                        <a:lnSpc>
                          <a:spcPct val="100000"/>
                        </a:lnSpc>
                        <a:spcBef>
                          <a:spcPts val="1005"/>
                        </a:spcBef>
                      </a:pPr>
                      <a:r>
                        <a:rPr sz="1000" b="1" spc="-5">
                          <a:solidFill>
                            <a:srgbClr val="B1D234"/>
                          </a:solidFill>
                          <a:latin typeface="微软雅黑"/>
                          <a:cs typeface="微软雅黑"/>
                        </a:rPr>
                        <a:t>在大文</a:t>
                      </a:r>
                      <a:r>
                        <a:rPr sz="1000" b="1" spc="5">
                          <a:solidFill>
                            <a:srgbClr val="B1D234"/>
                          </a:solidFill>
                          <a:latin typeface="微软雅黑"/>
                          <a:cs typeface="微软雅黑"/>
                        </a:rPr>
                        <a:t>化</a:t>
                      </a:r>
                      <a:r>
                        <a:rPr sz="1000" b="1" spc="-5">
                          <a:solidFill>
                            <a:srgbClr val="B1D234"/>
                          </a:solidFill>
                          <a:latin typeface="微软雅黑"/>
                          <a:cs typeface="微软雅黑"/>
                        </a:rPr>
                        <a:t>产业</a:t>
                      </a:r>
                      <a:r>
                        <a:rPr sz="1000" b="1" spc="5">
                          <a:solidFill>
                            <a:srgbClr val="B1D234"/>
                          </a:solidFill>
                          <a:latin typeface="微软雅黑"/>
                          <a:cs typeface="微软雅黑"/>
                        </a:rPr>
                        <a:t>概</a:t>
                      </a:r>
                      <a:r>
                        <a:rPr sz="1000" b="1" spc="-5">
                          <a:solidFill>
                            <a:srgbClr val="B1D234"/>
                          </a:solidFill>
                          <a:latin typeface="微软雅黑"/>
                          <a:cs typeface="微软雅黑"/>
                        </a:rPr>
                        <a:t>念的</a:t>
                      </a:r>
                      <a:r>
                        <a:rPr sz="1000" b="1" spc="5">
                          <a:solidFill>
                            <a:srgbClr val="B1D234"/>
                          </a:solidFill>
                          <a:latin typeface="微软雅黑"/>
                          <a:cs typeface="微软雅黑"/>
                        </a:rPr>
                        <a:t>引</a:t>
                      </a:r>
                      <a:r>
                        <a:rPr sz="1000" b="1" spc="-5">
                          <a:solidFill>
                            <a:srgbClr val="B1D234"/>
                          </a:solidFill>
                          <a:latin typeface="微软雅黑"/>
                          <a:cs typeface="微软雅黑"/>
                        </a:rPr>
                        <a:t>领</a:t>
                      </a:r>
                      <a:r>
                        <a:rPr sz="1000" b="1" spc="5">
                          <a:solidFill>
                            <a:srgbClr val="B1D234"/>
                          </a:solidFill>
                          <a:latin typeface="微软雅黑"/>
                          <a:cs typeface="微软雅黑"/>
                        </a:rPr>
                        <a:t>下</a:t>
                      </a:r>
                      <a:r>
                        <a:rPr sz="1000" b="1" spc="-5">
                          <a:solidFill>
                            <a:srgbClr val="B1D234"/>
                          </a:solidFill>
                          <a:latin typeface="微软雅黑"/>
                          <a:cs typeface="微软雅黑"/>
                        </a:rPr>
                        <a:t>，构建</a:t>
                      </a:r>
                      <a:r>
                        <a:rPr sz="1000" b="1" spc="5">
                          <a:solidFill>
                            <a:srgbClr val="B1D234"/>
                          </a:solidFill>
                          <a:latin typeface="微软雅黑"/>
                          <a:cs typeface="微软雅黑"/>
                        </a:rPr>
                        <a:t>高</a:t>
                      </a:r>
                      <a:r>
                        <a:rPr sz="1000" b="1" spc="-5">
                          <a:solidFill>
                            <a:srgbClr val="B1D234"/>
                          </a:solidFill>
                          <a:latin typeface="微软雅黑"/>
                          <a:cs typeface="微软雅黑"/>
                        </a:rPr>
                        <a:t>质量</a:t>
                      </a:r>
                      <a:r>
                        <a:rPr sz="1000" b="1" spc="5">
                          <a:solidFill>
                            <a:srgbClr val="B1D234"/>
                          </a:solidFill>
                          <a:latin typeface="微软雅黑"/>
                          <a:cs typeface="微软雅黑"/>
                        </a:rPr>
                        <a:t>的</a:t>
                      </a:r>
                      <a:r>
                        <a:rPr sz="1000" b="1" spc="-5">
                          <a:solidFill>
                            <a:srgbClr val="B1D234"/>
                          </a:solidFill>
                          <a:latin typeface="微软雅黑"/>
                          <a:cs typeface="微软雅黑"/>
                        </a:rPr>
                        <a:t>文化</a:t>
                      </a:r>
                      <a:r>
                        <a:rPr sz="1000" b="1" spc="5">
                          <a:solidFill>
                            <a:srgbClr val="B1D234"/>
                          </a:solidFill>
                          <a:latin typeface="微软雅黑"/>
                          <a:cs typeface="微软雅黑"/>
                        </a:rPr>
                        <a:t>市</a:t>
                      </a:r>
                      <a:r>
                        <a:rPr sz="1000" b="1" spc="-5">
                          <a:solidFill>
                            <a:srgbClr val="B1D234"/>
                          </a:solidFill>
                          <a:latin typeface="微软雅黑"/>
                          <a:cs typeface="微软雅黑"/>
                        </a:rPr>
                        <a:t>场</a:t>
                      </a:r>
                      <a:r>
                        <a:rPr sz="1000" b="1" spc="5">
                          <a:solidFill>
                            <a:srgbClr val="B1D234"/>
                          </a:solidFill>
                          <a:latin typeface="微软雅黑"/>
                          <a:cs typeface="微软雅黑"/>
                        </a:rPr>
                        <a:t>体</a:t>
                      </a:r>
                      <a:r>
                        <a:rPr sz="1000" b="1" spc="-5">
                          <a:solidFill>
                            <a:srgbClr val="B1D234"/>
                          </a:solidFill>
                          <a:latin typeface="微软雅黑"/>
                          <a:cs typeface="微软雅黑"/>
                        </a:rPr>
                        <a:t>系，打</a:t>
                      </a:r>
                      <a:r>
                        <a:rPr sz="1000" b="1" spc="5">
                          <a:solidFill>
                            <a:srgbClr val="B1D234"/>
                          </a:solidFill>
                          <a:latin typeface="微软雅黑"/>
                          <a:cs typeface="微软雅黑"/>
                        </a:rPr>
                        <a:t>造</a:t>
                      </a:r>
                      <a:r>
                        <a:rPr sz="1000" b="1" spc="-5">
                          <a:solidFill>
                            <a:srgbClr val="B1D234"/>
                          </a:solidFill>
                          <a:latin typeface="微软雅黑"/>
                          <a:cs typeface="微软雅黑"/>
                        </a:rPr>
                        <a:t>完整</a:t>
                      </a:r>
                      <a:r>
                        <a:rPr sz="1000" b="1" spc="5">
                          <a:solidFill>
                            <a:srgbClr val="B1D234"/>
                          </a:solidFill>
                          <a:latin typeface="微软雅黑"/>
                          <a:cs typeface="微软雅黑"/>
                        </a:rPr>
                        <a:t>文</a:t>
                      </a:r>
                      <a:r>
                        <a:rPr sz="1000" b="1" spc="-5">
                          <a:solidFill>
                            <a:srgbClr val="B1D234"/>
                          </a:solidFill>
                          <a:latin typeface="微软雅黑"/>
                          <a:cs typeface="微软雅黑"/>
                        </a:rPr>
                        <a:t>化产</a:t>
                      </a:r>
                      <a:r>
                        <a:rPr sz="1000" b="1" spc="5">
                          <a:solidFill>
                            <a:srgbClr val="B1D234"/>
                          </a:solidFill>
                          <a:latin typeface="微软雅黑"/>
                          <a:cs typeface="微软雅黑"/>
                        </a:rPr>
                        <a:t>业</a:t>
                      </a:r>
                      <a:r>
                        <a:rPr sz="1000" b="1" spc="-5">
                          <a:solidFill>
                            <a:srgbClr val="B1D234"/>
                          </a:solidFill>
                          <a:latin typeface="微软雅黑"/>
                          <a:cs typeface="微软雅黑"/>
                        </a:rPr>
                        <a:t>生</a:t>
                      </a:r>
                      <a:r>
                        <a:rPr sz="1000" b="1" spc="5">
                          <a:solidFill>
                            <a:srgbClr val="B1D234"/>
                          </a:solidFill>
                          <a:latin typeface="微软雅黑"/>
                          <a:cs typeface="微软雅黑"/>
                        </a:rPr>
                        <a:t>态</a:t>
                      </a:r>
                      <a:r>
                        <a:rPr sz="1000" b="1" spc="-5">
                          <a:solidFill>
                            <a:srgbClr val="B1D234"/>
                          </a:solidFill>
                          <a:latin typeface="微软雅黑"/>
                          <a:cs typeface="微软雅黑"/>
                        </a:rPr>
                        <a:t>链，推</a:t>
                      </a:r>
                      <a:r>
                        <a:rPr sz="1000" b="1" spc="5">
                          <a:solidFill>
                            <a:srgbClr val="B1D234"/>
                          </a:solidFill>
                          <a:latin typeface="微软雅黑"/>
                          <a:cs typeface="微软雅黑"/>
                        </a:rPr>
                        <a:t>动</a:t>
                      </a:r>
                      <a:r>
                        <a:rPr sz="1000" b="1" spc="-5">
                          <a:solidFill>
                            <a:srgbClr val="B1D234"/>
                          </a:solidFill>
                          <a:latin typeface="微软雅黑"/>
                          <a:cs typeface="微软雅黑"/>
                        </a:rPr>
                        <a:t>澳门</a:t>
                      </a:r>
                      <a:r>
                        <a:rPr sz="1000" b="1" spc="5">
                          <a:solidFill>
                            <a:srgbClr val="B1D234"/>
                          </a:solidFill>
                          <a:latin typeface="微软雅黑"/>
                          <a:cs typeface="微软雅黑"/>
                        </a:rPr>
                        <a:t>成</a:t>
                      </a:r>
                      <a:r>
                        <a:rPr sz="1000" b="1" spc="-5">
                          <a:solidFill>
                            <a:srgbClr val="B1D234"/>
                          </a:solidFill>
                          <a:latin typeface="微软雅黑"/>
                          <a:cs typeface="微软雅黑"/>
                        </a:rPr>
                        <a:t>为具</a:t>
                      </a:r>
                      <a:r>
                        <a:rPr sz="1000" b="1" spc="5">
                          <a:solidFill>
                            <a:srgbClr val="B1D234"/>
                          </a:solidFill>
                          <a:latin typeface="微软雅黑"/>
                          <a:cs typeface="微软雅黑"/>
                        </a:rPr>
                        <a:t>有</a:t>
                      </a:r>
                      <a:r>
                        <a:rPr sz="1000" b="1" spc="-5">
                          <a:solidFill>
                            <a:srgbClr val="B1D234"/>
                          </a:solidFill>
                          <a:latin typeface="微软雅黑"/>
                          <a:cs typeface="微软雅黑"/>
                        </a:rPr>
                        <a:t>多</a:t>
                      </a:r>
                      <a:r>
                        <a:rPr sz="1000" b="1" spc="5">
                          <a:solidFill>
                            <a:srgbClr val="B1D234"/>
                          </a:solidFill>
                          <a:latin typeface="微软雅黑"/>
                          <a:cs typeface="微软雅黑"/>
                        </a:rPr>
                        <a:t>元</a:t>
                      </a:r>
                      <a:r>
                        <a:rPr sz="1000" b="1" spc="-5">
                          <a:solidFill>
                            <a:srgbClr val="B1D234"/>
                          </a:solidFill>
                          <a:latin typeface="微软雅黑"/>
                          <a:cs typeface="微软雅黑"/>
                        </a:rPr>
                        <a:t>、包容、</a:t>
                      </a:r>
                      <a:endParaRPr sz="1000">
                        <a:latin typeface="微软雅黑"/>
                        <a:cs typeface="微软雅黑"/>
                      </a:endParaRPr>
                    </a:p>
                    <a:p>
                      <a:pPr marL="92075">
                        <a:lnSpc>
                          <a:spcPct val="100000"/>
                        </a:lnSpc>
                      </a:pPr>
                      <a:r>
                        <a:rPr sz="1000" b="1" spc="-10">
                          <a:solidFill>
                            <a:srgbClr val="B1D234"/>
                          </a:solidFill>
                          <a:latin typeface="微软雅黑"/>
                          <a:cs typeface="微软雅黑"/>
                        </a:rPr>
                        <a:t>特色、时尚、活力的国际文化创新</a:t>
                      </a:r>
                      <a:r>
                        <a:rPr sz="1000" b="1">
                          <a:solidFill>
                            <a:srgbClr val="B1D234"/>
                          </a:solidFill>
                          <a:latin typeface="微软雅黑"/>
                          <a:cs typeface="微软雅黑"/>
                        </a:rPr>
                        <a:t>城</a:t>
                      </a:r>
                      <a:r>
                        <a:rPr sz="1000" b="1" spc="-10">
                          <a:solidFill>
                            <a:srgbClr val="B1D234"/>
                          </a:solidFill>
                          <a:latin typeface="微软雅黑"/>
                          <a:cs typeface="微软雅黑"/>
                        </a:rPr>
                        <a:t>市。</a:t>
                      </a:r>
                      <a:endParaRPr sz="1000">
                        <a:latin typeface="微软雅黑"/>
                        <a:cs typeface="微软雅黑"/>
                      </a:endParaRPr>
                    </a:p>
                  </a:txBody>
                  <a:tcPr marL="0" marR="0" marT="127635" marB="0">
                    <a:lnL w="6350">
                      <a:solidFill>
                        <a:srgbClr val="FFFFFF"/>
                      </a:solidFill>
                      <a:prstDash val="solid"/>
                    </a:lnL>
                    <a:lnR w="6350">
                      <a:solidFill>
                        <a:srgbClr val="FFFFFF"/>
                      </a:solidFill>
                      <a:prstDash val="solid"/>
                    </a:lnR>
                    <a:lnT w="6350">
                      <a:solidFill>
                        <a:srgbClr val="FFFFFF"/>
                      </a:solidFill>
                      <a:prstDash val="solid"/>
                    </a:lnT>
                    <a:lnB w="6350">
                      <a:solidFill>
                        <a:srgbClr val="FFFFFF"/>
                      </a:solidFill>
                      <a:prstDash val="solid"/>
                    </a:lnB>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7100" y="408178"/>
            <a:ext cx="9626600" cy="574040"/>
          </a:xfrm>
          <a:prstGeom prst="rect">
            <a:avLst/>
          </a:prstGeom>
        </p:spPr>
        <p:txBody>
          <a:bodyPr vert="horz" wrap="square" lIns="0" tIns="12700" rIns="0" bIns="0" rtlCol="0">
            <a:spAutoFit/>
          </a:bodyPr>
          <a:lstStyle/>
          <a:p>
            <a:pPr marL="12700">
              <a:lnSpc>
                <a:spcPct val="100000"/>
              </a:lnSpc>
              <a:spcBef>
                <a:spcPts val="100"/>
              </a:spcBef>
            </a:pPr>
            <a:r>
              <a:rPr/>
              <a:t>大湾区资本市场成熟，文化产业投融资功能稳健</a:t>
            </a:r>
          </a:p>
        </p:txBody>
      </p:sp>
      <p:sp>
        <p:nvSpPr>
          <p:cNvPr id="3" name="object 3"/>
          <p:cNvSpPr txBox="1"/>
          <p:nvPr/>
        </p:nvSpPr>
        <p:spPr>
          <a:xfrm>
            <a:off x="526795" y="1076071"/>
            <a:ext cx="11000740" cy="103378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三大金融中心加持，大湾区金融投资底蕴深厚</a:t>
            </a:r>
            <a:endParaRPr sz="1800">
              <a:latin typeface="微软雅黑"/>
              <a:cs typeface="微软雅黑"/>
            </a:endParaRPr>
          </a:p>
          <a:p>
            <a:pPr marL="14604" marR="5080" algn="just">
              <a:lnSpc>
                <a:spcPct val="120000"/>
              </a:lnSpc>
              <a:spcBef>
                <a:spcPts val="595"/>
              </a:spcBef>
            </a:pPr>
            <a:r>
              <a:rPr sz="1200">
                <a:solidFill>
                  <a:srgbClr val="404040"/>
                </a:solidFill>
                <a:latin typeface="微软雅黑"/>
                <a:cs typeface="微软雅黑"/>
              </a:rPr>
              <a:t>粤港澳大湾区囊括了香港、深圳和广州三大亚洲乃至世界级的金融中心，坐拥港交所与深交所两大交易所、上百家券商以及上千家投资机构，金融资本体量巨大、活 跃度极高。这为大湾区文化产业的投融资，提供了坚实的金融资本支持。此外，注册于香港的中国文化艺术品产权交易所，也为文化领域的藏品流转提供了极大的便 利。截至2022年，香港已经成为仅次于纽约的世界第二大艺术品交易市场。</a:t>
            </a:r>
            <a:endParaRPr sz="1200">
              <a:latin typeface="微软雅黑"/>
              <a:cs typeface="微软雅黑"/>
            </a:endParaRPr>
          </a:p>
        </p:txBody>
      </p:sp>
      <p:sp>
        <p:nvSpPr>
          <p:cNvPr id="4" name="object 4"/>
          <p:cNvSpPr/>
          <p:nvPr/>
        </p:nvSpPr>
        <p:spPr>
          <a:xfrm>
            <a:off x="583691" y="3461003"/>
            <a:ext cx="1264920" cy="478790"/>
          </a:xfrm>
          <a:custGeom>
            <a:rect l="l" t="t" r="r" b="b"/>
            <a:pathLst>
              <a:path w="1264920" h="478789">
                <a:moveTo>
                  <a:pt x="1054100" y="0"/>
                </a:moveTo>
                <a:lnTo>
                  <a:pt x="210820" y="0"/>
                </a:lnTo>
                <a:lnTo>
                  <a:pt x="128752" y="1650"/>
                </a:lnTo>
                <a:lnTo>
                  <a:pt x="61747" y="6223"/>
                </a:lnTo>
                <a:lnTo>
                  <a:pt x="16560" y="13081"/>
                </a:lnTo>
                <a:lnTo>
                  <a:pt x="0" y="21336"/>
                </a:lnTo>
                <a:lnTo>
                  <a:pt x="0" y="457200"/>
                </a:lnTo>
                <a:lnTo>
                  <a:pt x="16560" y="465455"/>
                </a:lnTo>
                <a:lnTo>
                  <a:pt x="61747" y="472313"/>
                </a:lnTo>
                <a:lnTo>
                  <a:pt x="128752" y="476885"/>
                </a:lnTo>
                <a:lnTo>
                  <a:pt x="210820" y="478536"/>
                </a:lnTo>
                <a:lnTo>
                  <a:pt x="1054100" y="478536"/>
                </a:lnTo>
                <a:lnTo>
                  <a:pt x="1136141" y="476885"/>
                </a:lnTo>
                <a:lnTo>
                  <a:pt x="1203197" y="472313"/>
                </a:lnTo>
                <a:lnTo>
                  <a:pt x="1248409" y="465455"/>
                </a:lnTo>
                <a:lnTo>
                  <a:pt x="1264920" y="457200"/>
                </a:lnTo>
                <a:lnTo>
                  <a:pt x="1264920" y="21336"/>
                </a:lnTo>
                <a:lnTo>
                  <a:pt x="1248409" y="13081"/>
                </a:lnTo>
                <a:lnTo>
                  <a:pt x="1203197" y="6223"/>
                </a:lnTo>
                <a:lnTo>
                  <a:pt x="1136141" y="1650"/>
                </a:lnTo>
                <a:lnTo>
                  <a:pt x="1054100" y="0"/>
                </a:lnTo>
                <a:close/>
              </a:path>
            </a:pathLst>
          </a:custGeom>
          <a:solidFill>
            <a:srgbClr val="1EC7F3"/>
          </a:solidFill>
        </p:spPr>
        <p:txBody>
          <a:bodyPr wrap="square" lIns="0" tIns="0" rIns="0" bIns="0" rtlCol="0"/>
          <a:lstStyle/>
          <a:p/>
        </p:txBody>
      </p:sp>
      <p:sp>
        <p:nvSpPr>
          <p:cNvPr id="5" name="object 5"/>
          <p:cNvSpPr/>
          <p:nvPr/>
        </p:nvSpPr>
        <p:spPr>
          <a:xfrm>
            <a:off x="583691" y="3461003"/>
            <a:ext cx="1264920" cy="478790"/>
          </a:xfrm>
          <a:custGeom>
            <a:rect l="l" t="t" r="r" b="b"/>
            <a:pathLst>
              <a:path w="1264920" h="478789">
                <a:moveTo>
                  <a:pt x="1054100" y="0"/>
                </a:moveTo>
                <a:lnTo>
                  <a:pt x="210820" y="0"/>
                </a:lnTo>
                <a:lnTo>
                  <a:pt x="128752" y="1650"/>
                </a:lnTo>
                <a:lnTo>
                  <a:pt x="61747" y="6223"/>
                </a:lnTo>
                <a:lnTo>
                  <a:pt x="16560" y="13081"/>
                </a:lnTo>
                <a:lnTo>
                  <a:pt x="0" y="21336"/>
                </a:lnTo>
                <a:lnTo>
                  <a:pt x="0" y="457200"/>
                </a:lnTo>
                <a:lnTo>
                  <a:pt x="16560" y="465455"/>
                </a:lnTo>
                <a:lnTo>
                  <a:pt x="61747" y="472313"/>
                </a:lnTo>
                <a:lnTo>
                  <a:pt x="128752" y="476885"/>
                </a:lnTo>
                <a:lnTo>
                  <a:pt x="210820" y="478536"/>
                </a:lnTo>
                <a:lnTo>
                  <a:pt x="1054100" y="478536"/>
                </a:lnTo>
                <a:lnTo>
                  <a:pt x="1136141" y="476885"/>
                </a:lnTo>
                <a:lnTo>
                  <a:pt x="1203197" y="472313"/>
                </a:lnTo>
                <a:lnTo>
                  <a:pt x="1248409" y="465455"/>
                </a:lnTo>
                <a:lnTo>
                  <a:pt x="1264920" y="457200"/>
                </a:lnTo>
                <a:lnTo>
                  <a:pt x="1264920" y="21336"/>
                </a:lnTo>
                <a:lnTo>
                  <a:pt x="1248409" y="13081"/>
                </a:lnTo>
                <a:lnTo>
                  <a:pt x="1203197" y="6223"/>
                </a:lnTo>
                <a:lnTo>
                  <a:pt x="1136141" y="1650"/>
                </a:lnTo>
                <a:lnTo>
                  <a:pt x="1054100" y="0"/>
                </a:lnTo>
                <a:close/>
              </a:path>
            </a:pathLst>
          </a:custGeom>
          <a:ln w="9525">
            <a:solidFill>
              <a:srgbClr val="0095D2"/>
            </a:solidFill>
          </a:ln>
        </p:spPr>
        <p:txBody>
          <a:bodyPr wrap="square" lIns="0" tIns="0" rIns="0" bIns="0" rtlCol="0"/>
          <a:lstStyle/>
          <a:p/>
        </p:txBody>
      </p:sp>
      <p:sp>
        <p:nvSpPr>
          <p:cNvPr id="6" name="object 6"/>
          <p:cNvSpPr/>
          <p:nvPr/>
        </p:nvSpPr>
        <p:spPr>
          <a:xfrm>
            <a:off x="584454" y="3461765"/>
            <a:ext cx="1264920" cy="478790"/>
          </a:xfrm>
          <a:custGeom>
            <a:rect l="l" t="t" r="r" b="b"/>
            <a:pathLst>
              <a:path w="1264920" h="478789">
                <a:moveTo>
                  <a:pt x="1054100" y="0"/>
                </a:moveTo>
                <a:lnTo>
                  <a:pt x="210819" y="0"/>
                </a:lnTo>
                <a:lnTo>
                  <a:pt x="128752" y="1650"/>
                </a:lnTo>
                <a:lnTo>
                  <a:pt x="61747" y="6223"/>
                </a:lnTo>
                <a:lnTo>
                  <a:pt x="16560" y="13081"/>
                </a:lnTo>
                <a:lnTo>
                  <a:pt x="0" y="21336"/>
                </a:lnTo>
                <a:lnTo>
                  <a:pt x="0" y="457200"/>
                </a:lnTo>
                <a:lnTo>
                  <a:pt x="16560" y="465455"/>
                </a:lnTo>
                <a:lnTo>
                  <a:pt x="61747" y="472313"/>
                </a:lnTo>
                <a:lnTo>
                  <a:pt x="128752" y="476885"/>
                </a:lnTo>
                <a:lnTo>
                  <a:pt x="210819" y="478536"/>
                </a:lnTo>
                <a:lnTo>
                  <a:pt x="1054100" y="478536"/>
                </a:lnTo>
                <a:lnTo>
                  <a:pt x="1136141" y="476885"/>
                </a:lnTo>
                <a:lnTo>
                  <a:pt x="1203197" y="472313"/>
                </a:lnTo>
                <a:lnTo>
                  <a:pt x="1248409" y="465455"/>
                </a:lnTo>
                <a:lnTo>
                  <a:pt x="1264920" y="457200"/>
                </a:lnTo>
                <a:lnTo>
                  <a:pt x="1264920" y="21336"/>
                </a:lnTo>
                <a:lnTo>
                  <a:pt x="1248409" y="13081"/>
                </a:lnTo>
                <a:lnTo>
                  <a:pt x="1203197" y="6223"/>
                </a:lnTo>
                <a:lnTo>
                  <a:pt x="1136141" y="1650"/>
                </a:lnTo>
                <a:lnTo>
                  <a:pt x="1054100" y="0"/>
                </a:lnTo>
                <a:close/>
              </a:path>
            </a:pathLst>
          </a:custGeom>
          <a:solidFill>
            <a:srgbClr val="F38285"/>
          </a:solidFill>
        </p:spPr>
        <p:txBody>
          <a:bodyPr wrap="square" lIns="0" tIns="0" rIns="0" bIns="0" rtlCol="0"/>
          <a:lstStyle/>
          <a:p/>
        </p:txBody>
      </p:sp>
      <p:sp>
        <p:nvSpPr>
          <p:cNvPr id="7" name="object 7"/>
          <p:cNvSpPr/>
          <p:nvPr/>
        </p:nvSpPr>
        <p:spPr>
          <a:xfrm>
            <a:off x="584454" y="3461765"/>
            <a:ext cx="1264920" cy="478790"/>
          </a:xfrm>
          <a:custGeom>
            <a:rect l="l" t="t" r="r" b="b"/>
            <a:pathLst>
              <a:path w="1264920" h="478789">
                <a:moveTo>
                  <a:pt x="0" y="21336"/>
                </a:moveTo>
                <a:lnTo>
                  <a:pt x="16560" y="13081"/>
                </a:lnTo>
                <a:lnTo>
                  <a:pt x="61747" y="6223"/>
                </a:lnTo>
                <a:lnTo>
                  <a:pt x="128752" y="1650"/>
                </a:lnTo>
                <a:lnTo>
                  <a:pt x="210819" y="0"/>
                </a:lnTo>
                <a:lnTo>
                  <a:pt x="1054100" y="0"/>
                </a:lnTo>
                <a:lnTo>
                  <a:pt x="1136141" y="1650"/>
                </a:lnTo>
                <a:lnTo>
                  <a:pt x="1203197" y="6223"/>
                </a:lnTo>
                <a:lnTo>
                  <a:pt x="1248409" y="13081"/>
                </a:lnTo>
                <a:lnTo>
                  <a:pt x="1264920" y="21336"/>
                </a:lnTo>
                <a:lnTo>
                  <a:pt x="1264920" y="457200"/>
                </a:lnTo>
                <a:lnTo>
                  <a:pt x="1248409" y="465455"/>
                </a:lnTo>
                <a:lnTo>
                  <a:pt x="1203197" y="472313"/>
                </a:lnTo>
                <a:lnTo>
                  <a:pt x="1136141" y="476885"/>
                </a:lnTo>
                <a:lnTo>
                  <a:pt x="1054100" y="478536"/>
                </a:lnTo>
                <a:lnTo>
                  <a:pt x="210819" y="478536"/>
                </a:lnTo>
                <a:lnTo>
                  <a:pt x="128752" y="476885"/>
                </a:lnTo>
                <a:lnTo>
                  <a:pt x="61747" y="472313"/>
                </a:lnTo>
                <a:lnTo>
                  <a:pt x="16560" y="465455"/>
                </a:lnTo>
                <a:lnTo>
                  <a:pt x="0" y="457200"/>
                </a:lnTo>
                <a:lnTo>
                  <a:pt x="0" y="21336"/>
                </a:lnTo>
                <a:close/>
              </a:path>
            </a:pathLst>
          </a:custGeom>
          <a:ln w="19050">
            <a:solidFill>
              <a:srgbClr val="AA0F16"/>
            </a:solidFill>
          </a:ln>
        </p:spPr>
        <p:txBody>
          <a:bodyPr wrap="square" lIns="0" tIns="0" rIns="0" bIns="0" rtlCol="0"/>
          <a:lstStyle/>
          <a:p/>
        </p:txBody>
      </p:sp>
      <p:sp>
        <p:nvSpPr>
          <p:cNvPr id="8" name="object 8"/>
          <p:cNvSpPr txBox="1"/>
          <p:nvPr/>
        </p:nvSpPr>
        <p:spPr>
          <a:xfrm>
            <a:off x="602259" y="3539490"/>
            <a:ext cx="1229360" cy="269240"/>
          </a:xfrm>
          <a:prstGeom prst="rect">
            <a:avLst/>
          </a:prstGeom>
        </p:spPr>
        <p:txBody>
          <a:bodyPr vert="horz" wrap="square" lIns="0" tIns="12065" rIns="0" bIns="0" rtlCol="0">
            <a:spAutoFit/>
          </a:bodyPr>
          <a:lstStyle/>
          <a:p>
            <a:pPr marL="144145">
              <a:lnSpc>
                <a:spcPct val="100000"/>
              </a:lnSpc>
              <a:spcBef>
                <a:spcPts val="95"/>
              </a:spcBef>
            </a:pPr>
            <a:r>
              <a:rPr sz="1600" b="1" spc="-5">
                <a:solidFill>
                  <a:srgbClr val="FFFFFF"/>
                </a:solidFill>
                <a:latin typeface="微软雅黑"/>
                <a:cs typeface="微软雅黑"/>
              </a:rPr>
              <a:t>香港</a:t>
            </a:r>
            <a:r>
              <a:rPr sz="1600" b="1" spc="-10">
                <a:solidFill>
                  <a:srgbClr val="FFFFFF"/>
                </a:solidFill>
                <a:latin typeface="微软雅黑"/>
                <a:cs typeface="微软雅黑"/>
              </a:rPr>
              <a:t>（4）</a:t>
            </a:r>
            <a:endParaRPr sz="1600">
              <a:latin typeface="微软雅黑"/>
              <a:cs typeface="微软雅黑"/>
            </a:endParaRPr>
          </a:p>
        </p:txBody>
      </p:sp>
      <p:sp>
        <p:nvSpPr>
          <p:cNvPr id="9" name="object 9"/>
          <p:cNvSpPr/>
          <p:nvPr/>
        </p:nvSpPr>
        <p:spPr>
          <a:xfrm>
            <a:off x="583691" y="4334255"/>
            <a:ext cx="1264920" cy="478790"/>
          </a:xfrm>
          <a:custGeom>
            <a:rect l="l" t="t" r="r" b="b"/>
            <a:pathLst>
              <a:path w="1264920" h="478789">
                <a:moveTo>
                  <a:pt x="1054100" y="0"/>
                </a:moveTo>
                <a:lnTo>
                  <a:pt x="210820" y="0"/>
                </a:lnTo>
                <a:lnTo>
                  <a:pt x="128752" y="1651"/>
                </a:lnTo>
                <a:lnTo>
                  <a:pt x="61747" y="6223"/>
                </a:lnTo>
                <a:lnTo>
                  <a:pt x="16560" y="13081"/>
                </a:lnTo>
                <a:lnTo>
                  <a:pt x="0" y="21336"/>
                </a:lnTo>
                <a:lnTo>
                  <a:pt x="0" y="457200"/>
                </a:lnTo>
                <a:lnTo>
                  <a:pt x="16560" y="465455"/>
                </a:lnTo>
                <a:lnTo>
                  <a:pt x="61747" y="472313"/>
                </a:lnTo>
                <a:lnTo>
                  <a:pt x="128752" y="476885"/>
                </a:lnTo>
                <a:lnTo>
                  <a:pt x="210820" y="478536"/>
                </a:lnTo>
                <a:lnTo>
                  <a:pt x="1054100" y="478536"/>
                </a:lnTo>
                <a:lnTo>
                  <a:pt x="1136141" y="476885"/>
                </a:lnTo>
                <a:lnTo>
                  <a:pt x="1203197" y="472313"/>
                </a:lnTo>
                <a:lnTo>
                  <a:pt x="1248409" y="465455"/>
                </a:lnTo>
                <a:lnTo>
                  <a:pt x="1264920" y="457200"/>
                </a:lnTo>
                <a:lnTo>
                  <a:pt x="1264920" y="21336"/>
                </a:lnTo>
                <a:lnTo>
                  <a:pt x="1248409" y="13081"/>
                </a:lnTo>
                <a:lnTo>
                  <a:pt x="1203197" y="6223"/>
                </a:lnTo>
                <a:lnTo>
                  <a:pt x="1136141" y="1651"/>
                </a:lnTo>
                <a:lnTo>
                  <a:pt x="1054100" y="0"/>
                </a:lnTo>
                <a:close/>
              </a:path>
            </a:pathLst>
          </a:custGeom>
          <a:solidFill>
            <a:srgbClr val="1EC7F3"/>
          </a:solidFill>
        </p:spPr>
        <p:txBody>
          <a:bodyPr wrap="square" lIns="0" tIns="0" rIns="0" bIns="0" rtlCol="0"/>
          <a:lstStyle/>
          <a:p/>
        </p:txBody>
      </p:sp>
      <p:sp>
        <p:nvSpPr>
          <p:cNvPr id="10" name="object 10"/>
          <p:cNvSpPr/>
          <p:nvPr/>
        </p:nvSpPr>
        <p:spPr>
          <a:xfrm>
            <a:off x="583691" y="4334255"/>
            <a:ext cx="1264920" cy="478790"/>
          </a:xfrm>
          <a:custGeom>
            <a:rect l="l" t="t" r="r" b="b"/>
            <a:pathLst>
              <a:path w="1264920" h="478789">
                <a:moveTo>
                  <a:pt x="1054100" y="0"/>
                </a:moveTo>
                <a:lnTo>
                  <a:pt x="210820" y="0"/>
                </a:lnTo>
                <a:lnTo>
                  <a:pt x="128752" y="1651"/>
                </a:lnTo>
                <a:lnTo>
                  <a:pt x="61747" y="6223"/>
                </a:lnTo>
                <a:lnTo>
                  <a:pt x="16560" y="13081"/>
                </a:lnTo>
                <a:lnTo>
                  <a:pt x="0" y="21336"/>
                </a:lnTo>
                <a:lnTo>
                  <a:pt x="0" y="457200"/>
                </a:lnTo>
                <a:lnTo>
                  <a:pt x="16560" y="465455"/>
                </a:lnTo>
                <a:lnTo>
                  <a:pt x="61747" y="472313"/>
                </a:lnTo>
                <a:lnTo>
                  <a:pt x="128752" y="476885"/>
                </a:lnTo>
                <a:lnTo>
                  <a:pt x="210820" y="478536"/>
                </a:lnTo>
                <a:lnTo>
                  <a:pt x="1054100" y="478536"/>
                </a:lnTo>
                <a:lnTo>
                  <a:pt x="1136141" y="476885"/>
                </a:lnTo>
                <a:lnTo>
                  <a:pt x="1203197" y="472313"/>
                </a:lnTo>
                <a:lnTo>
                  <a:pt x="1248409" y="465455"/>
                </a:lnTo>
                <a:lnTo>
                  <a:pt x="1264920" y="457200"/>
                </a:lnTo>
                <a:lnTo>
                  <a:pt x="1264920" y="21336"/>
                </a:lnTo>
                <a:lnTo>
                  <a:pt x="1248409" y="13081"/>
                </a:lnTo>
                <a:lnTo>
                  <a:pt x="1203197" y="6223"/>
                </a:lnTo>
                <a:lnTo>
                  <a:pt x="1136141" y="1651"/>
                </a:lnTo>
                <a:lnTo>
                  <a:pt x="1054100" y="0"/>
                </a:lnTo>
                <a:close/>
              </a:path>
            </a:pathLst>
          </a:custGeom>
          <a:ln w="9525">
            <a:solidFill>
              <a:srgbClr val="0095D2"/>
            </a:solidFill>
          </a:ln>
        </p:spPr>
        <p:txBody>
          <a:bodyPr wrap="square" lIns="0" tIns="0" rIns="0" bIns="0" rtlCol="0"/>
          <a:lstStyle/>
          <a:p/>
        </p:txBody>
      </p:sp>
      <p:sp>
        <p:nvSpPr>
          <p:cNvPr id="11" name="object 11"/>
          <p:cNvSpPr/>
          <p:nvPr/>
        </p:nvSpPr>
        <p:spPr>
          <a:xfrm>
            <a:off x="584454" y="4335017"/>
            <a:ext cx="1264920" cy="478790"/>
          </a:xfrm>
          <a:custGeom>
            <a:rect l="l" t="t" r="r" b="b"/>
            <a:pathLst>
              <a:path w="1264920" h="478789">
                <a:moveTo>
                  <a:pt x="1054100" y="0"/>
                </a:moveTo>
                <a:lnTo>
                  <a:pt x="210819" y="0"/>
                </a:lnTo>
                <a:lnTo>
                  <a:pt x="128752" y="1650"/>
                </a:lnTo>
                <a:lnTo>
                  <a:pt x="61747" y="6222"/>
                </a:lnTo>
                <a:lnTo>
                  <a:pt x="16560" y="13080"/>
                </a:lnTo>
                <a:lnTo>
                  <a:pt x="0" y="21335"/>
                </a:lnTo>
                <a:lnTo>
                  <a:pt x="0" y="457199"/>
                </a:lnTo>
                <a:lnTo>
                  <a:pt x="16560" y="465454"/>
                </a:lnTo>
                <a:lnTo>
                  <a:pt x="61747" y="472312"/>
                </a:lnTo>
                <a:lnTo>
                  <a:pt x="128752" y="476884"/>
                </a:lnTo>
                <a:lnTo>
                  <a:pt x="210819" y="478535"/>
                </a:lnTo>
                <a:lnTo>
                  <a:pt x="1054100" y="478535"/>
                </a:lnTo>
                <a:lnTo>
                  <a:pt x="1136141" y="476884"/>
                </a:lnTo>
                <a:lnTo>
                  <a:pt x="1203197" y="472312"/>
                </a:lnTo>
                <a:lnTo>
                  <a:pt x="1248409" y="465454"/>
                </a:lnTo>
                <a:lnTo>
                  <a:pt x="1264920" y="457199"/>
                </a:lnTo>
                <a:lnTo>
                  <a:pt x="1264920" y="21335"/>
                </a:lnTo>
                <a:lnTo>
                  <a:pt x="1248409" y="13080"/>
                </a:lnTo>
                <a:lnTo>
                  <a:pt x="1203197" y="6222"/>
                </a:lnTo>
                <a:lnTo>
                  <a:pt x="1136141" y="1650"/>
                </a:lnTo>
                <a:lnTo>
                  <a:pt x="1054100" y="0"/>
                </a:lnTo>
                <a:close/>
              </a:path>
            </a:pathLst>
          </a:custGeom>
          <a:solidFill>
            <a:srgbClr val="FFCF00"/>
          </a:solidFill>
        </p:spPr>
        <p:txBody>
          <a:bodyPr wrap="square" lIns="0" tIns="0" rIns="0" bIns="0" rtlCol="0"/>
          <a:lstStyle/>
          <a:p/>
        </p:txBody>
      </p:sp>
      <p:sp>
        <p:nvSpPr>
          <p:cNvPr id="12" name="object 12"/>
          <p:cNvSpPr/>
          <p:nvPr/>
        </p:nvSpPr>
        <p:spPr>
          <a:xfrm>
            <a:off x="584454" y="4335017"/>
            <a:ext cx="1264920" cy="478790"/>
          </a:xfrm>
          <a:custGeom>
            <a:rect l="l" t="t" r="r" b="b"/>
            <a:pathLst>
              <a:path w="1264920" h="478789">
                <a:moveTo>
                  <a:pt x="0" y="21335"/>
                </a:moveTo>
                <a:lnTo>
                  <a:pt x="16560" y="13080"/>
                </a:lnTo>
                <a:lnTo>
                  <a:pt x="61747" y="6222"/>
                </a:lnTo>
                <a:lnTo>
                  <a:pt x="128752" y="1650"/>
                </a:lnTo>
                <a:lnTo>
                  <a:pt x="210819" y="0"/>
                </a:lnTo>
                <a:lnTo>
                  <a:pt x="1054100" y="0"/>
                </a:lnTo>
                <a:lnTo>
                  <a:pt x="1136141" y="1650"/>
                </a:lnTo>
                <a:lnTo>
                  <a:pt x="1203197" y="6222"/>
                </a:lnTo>
                <a:lnTo>
                  <a:pt x="1248409" y="13080"/>
                </a:lnTo>
                <a:lnTo>
                  <a:pt x="1264920" y="21335"/>
                </a:lnTo>
                <a:lnTo>
                  <a:pt x="1264920" y="457199"/>
                </a:lnTo>
                <a:lnTo>
                  <a:pt x="1248409" y="465454"/>
                </a:lnTo>
                <a:lnTo>
                  <a:pt x="1203197" y="472312"/>
                </a:lnTo>
                <a:lnTo>
                  <a:pt x="1136141" y="476884"/>
                </a:lnTo>
                <a:lnTo>
                  <a:pt x="1054100" y="478535"/>
                </a:lnTo>
                <a:lnTo>
                  <a:pt x="210819" y="478535"/>
                </a:lnTo>
                <a:lnTo>
                  <a:pt x="128752" y="476884"/>
                </a:lnTo>
                <a:lnTo>
                  <a:pt x="61747" y="472312"/>
                </a:lnTo>
                <a:lnTo>
                  <a:pt x="16560" y="465454"/>
                </a:lnTo>
                <a:lnTo>
                  <a:pt x="0" y="457199"/>
                </a:lnTo>
                <a:lnTo>
                  <a:pt x="0" y="21335"/>
                </a:lnTo>
                <a:close/>
              </a:path>
            </a:pathLst>
          </a:custGeom>
          <a:ln w="19050">
            <a:solidFill>
              <a:srgbClr val="7E6800"/>
            </a:solidFill>
          </a:ln>
        </p:spPr>
        <p:txBody>
          <a:bodyPr wrap="square" lIns="0" tIns="0" rIns="0" bIns="0" rtlCol="0"/>
          <a:lstStyle/>
          <a:p/>
        </p:txBody>
      </p:sp>
      <p:sp>
        <p:nvSpPr>
          <p:cNvPr id="13" name="object 13"/>
          <p:cNvSpPr txBox="1"/>
          <p:nvPr/>
        </p:nvSpPr>
        <p:spPr>
          <a:xfrm>
            <a:off x="602259" y="4412996"/>
            <a:ext cx="1229360" cy="269240"/>
          </a:xfrm>
          <a:prstGeom prst="rect">
            <a:avLst/>
          </a:prstGeom>
        </p:spPr>
        <p:txBody>
          <a:bodyPr vert="horz" wrap="square" lIns="0" tIns="12065" rIns="0" bIns="0" rtlCol="0">
            <a:spAutoFit/>
          </a:bodyPr>
          <a:lstStyle/>
          <a:p>
            <a:pPr marL="81915">
              <a:lnSpc>
                <a:spcPct val="100000"/>
              </a:lnSpc>
              <a:spcBef>
                <a:spcPts val="95"/>
              </a:spcBef>
            </a:pPr>
            <a:r>
              <a:rPr sz="1600" b="1" spc="-5">
                <a:solidFill>
                  <a:srgbClr val="FFFFFF"/>
                </a:solidFill>
                <a:latin typeface="微软雅黑"/>
                <a:cs typeface="微软雅黑"/>
              </a:rPr>
              <a:t>深圳</a:t>
            </a:r>
            <a:r>
              <a:rPr sz="1600" b="1" spc="-10">
                <a:solidFill>
                  <a:srgbClr val="FFFFFF"/>
                </a:solidFill>
                <a:latin typeface="微软雅黑"/>
                <a:cs typeface="微软雅黑"/>
              </a:rPr>
              <a:t>（12）</a:t>
            </a:r>
            <a:endParaRPr sz="1600">
              <a:latin typeface="微软雅黑"/>
              <a:cs typeface="微软雅黑"/>
            </a:endParaRPr>
          </a:p>
        </p:txBody>
      </p:sp>
      <p:sp>
        <p:nvSpPr>
          <p:cNvPr id="14" name="object 14"/>
          <p:cNvSpPr/>
          <p:nvPr/>
        </p:nvSpPr>
        <p:spPr>
          <a:xfrm>
            <a:off x="583691" y="5207508"/>
            <a:ext cx="1264920" cy="478790"/>
          </a:xfrm>
          <a:custGeom>
            <a:rect l="l" t="t" r="r" b="b"/>
            <a:pathLst>
              <a:path w="1264920" h="478789">
                <a:moveTo>
                  <a:pt x="1054100" y="0"/>
                </a:moveTo>
                <a:lnTo>
                  <a:pt x="210820" y="0"/>
                </a:lnTo>
                <a:lnTo>
                  <a:pt x="128752" y="1651"/>
                </a:lnTo>
                <a:lnTo>
                  <a:pt x="61747" y="6223"/>
                </a:lnTo>
                <a:lnTo>
                  <a:pt x="16560" y="13081"/>
                </a:lnTo>
                <a:lnTo>
                  <a:pt x="0" y="21336"/>
                </a:lnTo>
                <a:lnTo>
                  <a:pt x="0" y="457136"/>
                </a:lnTo>
                <a:lnTo>
                  <a:pt x="16560" y="465467"/>
                </a:lnTo>
                <a:lnTo>
                  <a:pt x="61747" y="472262"/>
                </a:lnTo>
                <a:lnTo>
                  <a:pt x="128752" y="476859"/>
                </a:lnTo>
                <a:lnTo>
                  <a:pt x="210820" y="478536"/>
                </a:lnTo>
                <a:lnTo>
                  <a:pt x="1054100" y="478536"/>
                </a:lnTo>
                <a:lnTo>
                  <a:pt x="1136141" y="476859"/>
                </a:lnTo>
                <a:lnTo>
                  <a:pt x="1203197" y="472262"/>
                </a:lnTo>
                <a:lnTo>
                  <a:pt x="1248409" y="465467"/>
                </a:lnTo>
                <a:lnTo>
                  <a:pt x="1264920" y="457136"/>
                </a:lnTo>
                <a:lnTo>
                  <a:pt x="1264920" y="21336"/>
                </a:lnTo>
                <a:lnTo>
                  <a:pt x="1248409" y="13081"/>
                </a:lnTo>
                <a:lnTo>
                  <a:pt x="1203197" y="6223"/>
                </a:lnTo>
                <a:lnTo>
                  <a:pt x="1136141" y="1651"/>
                </a:lnTo>
                <a:lnTo>
                  <a:pt x="1054100" y="0"/>
                </a:lnTo>
                <a:close/>
              </a:path>
            </a:pathLst>
          </a:custGeom>
          <a:solidFill>
            <a:srgbClr val="1EC7F3"/>
          </a:solidFill>
        </p:spPr>
        <p:txBody>
          <a:bodyPr wrap="square" lIns="0" tIns="0" rIns="0" bIns="0" rtlCol="0"/>
          <a:lstStyle/>
          <a:p/>
        </p:txBody>
      </p:sp>
      <p:sp>
        <p:nvSpPr>
          <p:cNvPr id="15" name="object 15"/>
          <p:cNvSpPr/>
          <p:nvPr/>
        </p:nvSpPr>
        <p:spPr>
          <a:xfrm>
            <a:off x="583691" y="5207508"/>
            <a:ext cx="1264920" cy="478790"/>
          </a:xfrm>
          <a:custGeom>
            <a:rect l="l" t="t" r="r" b="b"/>
            <a:pathLst>
              <a:path w="1264920" h="478789">
                <a:moveTo>
                  <a:pt x="1054100" y="0"/>
                </a:moveTo>
                <a:lnTo>
                  <a:pt x="210820" y="0"/>
                </a:lnTo>
                <a:lnTo>
                  <a:pt x="128752" y="1651"/>
                </a:lnTo>
                <a:lnTo>
                  <a:pt x="61747" y="6223"/>
                </a:lnTo>
                <a:lnTo>
                  <a:pt x="16560" y="13081"/>
                </a:lnTo>
                <a:lnTo>
                  <a:pt x="0" y="21336"/>
                </a:lnTo>
                <a:lnTo>
                  <a:pt x="0" y="457136"/>
                </a:lnTo>
                <a:lnTo>
                  <a:pt x="16560" y="465467"/>
                </a:lnTo>
                <a:lnTo>
                  <a:pt x="61747" y="472262"/>
                </a:lnTo>
                <a:lnTo>
                  <a:pt x="128752" y="476859"/>
                </a:lnTo>
                <a:lnTo>
                  <a:pt x="210820" y="478536"/>
                </a:lnTo>
                <a:lnTo>
                  <a:pt x="1054100" y="478536"/>
                </a:lnTo>
                <a:lnTo>
                  <a:pt x="1136141" y="476859"/>
                </a:lnTo>
                <a:lnTo>
                  <a:pt x="1203197" y="472262"/>
                </a:lnTo>
                <a:lnTo>
                  <a:pt x="1248409" y="465467"/>
                </a:lnTo>
                <a:lnTo>
                  <a:pt x="1264920" y="457136"/>
                </a:lnTo>
                <a:lnTo>
                  <a:pt x="1264920" y="21336"/>
                </a:lnTo>
                <a:lnTo>
                  <a:pt x="1248409" y="13081"/>
                </a:lnTo>
                <a:lnTo>
                  <a:pt x="1203197" y="6223"/>
                </a:lnTo>
                <a:lnTo>
                  <a:pt x="1136141" y="1651"/>
                </a:lnTo>
                <a:lnTo>
                  <a:pt x="1054100" y="0"/>
                </a:lnTo>
                <a:close/>
              </a:path>
            </a:pathLst>
          </a:custGeom>
          <a:ln w="9525">
            <a:solidFill>
              <a:srgbClr val="0095D2"/>
            </a:solidFill>
          </a:ln>
        </p:spPr>
        <p:txBody>
          <a:bodyPr wrap="square" lIns="0" tIns="0" rIns="0" bIns="0" rtlCol="0"/>
          <a:lstStyle/>
          <a:p/>
        </p:txBody>
      </p:sp>
      <p:sp>
        <p:nvSpPr>
          <p:cNvPr id="16" name="object 16"/>
          <p:cNvSpPr/>
          <p:nvPr/>
        </p:nvSpPr>
        <p:spPr>
          <a:xfrm>
            <a:off x="584454" y="5208270"/>
            <a:ext cx="1264920" cy="478790"/>
          </a:xfrm>
          <a:custGeom>
            <a:rect l="l" t="t" r="r" b="b"/>
            <a:pathLst>
              <a:path w="1264920" h="478789">
                <a:moveTo>
                  <a:pt x="1054100" y="0"/>
                </a:moveTo>
                <a:lnTo>
                  <a:pt x="210819" y="0"/>
                </a:lnTo>
                <a:lnTo>
                  <a:pt x="128752" y="1650"/>
                </a:lnTo>
                <a:lnTo>
                  <a:pt x="61747" y="6222"/>
                </a:lnTo>
                <a:lnTo>
                  <a:pt x="16560" y="13080"/>
                </a:lnTo>
                <a:lnTo>
                  <a:pt x="0" y="21335"/>
                </a:lnTo>
                <a:lnTo>
                  <a:pt x="0" y="457136"/>
                </a:lnTo>
                <a:lnTo>
                  <a:pt x="16560" y="465467"/>
                </a:lnTo>
                <a:lnTo>
                  <a:pt x="61747" y="472262"/>
                </a:lnTo>
                <a:lnTo>
                  <a:pt x="128752" y="476859"/>
                </a:lnTo>
                <a:lnTo>
                  <a:pt x="210819" y="478535"/>
                </a:lnTo>
                <a:lnTo>
                  <a:pt x="1054100" y="478535"/>
                </a:lnTo>
                <a:lnTo>
                  <a:pt x="1136141" y="476859"/>
                </a:lnTo>
                <a:lnTo>
                  <a:pt x="1203197" y="472262"/>
                </a:lnTo>
                <a:lnTo>
                  <a:pt x="1248409" y="465467"/>
                </a:lnTo>
                <a:lnTo>
                  <a:pt x="1264920" y="457136"/>
                </a:lnTo>
                <a:lnTo>
                  <a:pt x="1264920" y="21335"/>
                </a:lnTo>
                <a:lnTo>
                  <a:pt x="1248409" y="13080"/>
                </a:lnTo>
                <a:lnTo>
                  <a:pt x="1203197" y="6222"/>
                </a:lnTo>
                <a:lnTo>
                  <a:pt x="1136141" y="1650"/>
                </a:lnTo>
                <a:lnTo>
                  <a:pt x="1054100" y="0"/>
                </a:lnTo>
                <a:close/>
              </a:path>
            </a:pathLst>
          </a:custGeom>
          <a:solidFill>
            <a:srgbClr val="8AC53E"/>
          </a:solidFill>
        </p:spPr>
        <p:txBody>
          <a:bodyPr wrap="square" lIns="0" tIns="0" rIns="0" bIns="0" rtlCol="0"/>
          <a:lstStyle/>
          <a:p/>
        </p:txBody>
      </p:sp>
      <p:sp>
        <p:nvSpPr>
          <p:cNvPr id="17" name="object 17"/>
          <p:cNvSpPr/>
          <p:nvPr/>
        </p:nvSpPr>
        <p:spPr>
          <a:xfrm>
            <a:off x="584454" y="5208270"/>
            <a:ext cx="1264920" cy="478790"/>
          </a:xfrm>
          <a:custGeom>
            <a:rect l="l" t="t" r="r" b="b"/>
            <a:pathLst>
              <a:path w="1264920" h="478789">
                <a:moveTo>
                  <a:pt x="0" y="21335"/>
                </a:moveTo>
                <a:lnTo>
                  <a:pt x="16560" y="13080"/>
                </a:lnTo>
                <a:lnTo>
                  <a:pt x="61747" y="6222"/>
                </a:lnTo>
                <a:lnTo>
                  <a:pt x="128752" y="1650"/>
                </a:lnTo>
                <a:lnTo>
                  <a:pt x="210819" y="0"/>
                </a:lnTo>
                <a:lnTo>
                  <a:pt x="1054100" y="0"/>
                </a:lnTo>
                <a:lnTo>
                  <a:pt x="1136141" y="1650"/>
                </a:lnTo>
                <a:lnTo>
                  <a:pt x="1203197" y="6222"/>
                </a:lnTo>
                <a:lnTo>
                  <a:pt x="1248409" y="13080"/>
                </a:lnTo>
                <a:lnTo>
                  <a:pt x="1264920" y="21335"/>
                </a:lnTo>
                <a:lnTo>
                  <a:pt x="1264920" y="457136"/>
                </a:lnTo>
                <a:lnTo>
                  <a:pt x="1248409" y="465467"/>
                </a:lnTo>
                <a:lnTo>
                  <a:pt x="1203197" y="472262"/>
                </a:lnTo>
                <a:lnTo>
                  <a:pt x="1136141" y="476859"/>
                </a:lnTo>
                <a:lnTo>
                  <a:pt x="1054100" y="478535"/>
                </a:lnTo>
                <a:lnTo>
                  <a:pt x="210819" y="478535"/>
                </a:lnTo>
                <a:lnTo>
                  <a:pt x="128752" y="476859"/>
                </a:lnTo>
                <a:lnTo>
                  <a:pt x="61747" y="472262"/>
                </a:lnTo>
                <a:lnTo>
                  <a:pt x="16560" y="465467"/>
                </a:lnTo>
                <a:lnTo>
                  <a:pt x="0" y="457136"/>
                </a:lnTo>
                <a:lnTo>
                  <a:pt x="0" y="21335"/>
                </a:lnTo>
                <a:close/>
              </a:path>
            </a:pathLst>
          </a:custGeom>
          <a:ln w="19050">
            <a:solidFill>
              <a:srgbClr val="46631E"/>
            </a:solidFill>
          </a:ln>
        </p:spPr>
        <p:txBody>
          <a:bodyPr wrap="square" lIns="0" tIns="0" rIns="0" bIns="0" rtlCol="0"/>
          <a:lstStyle/>
          <a:p/>
        </p:txBody>
      </p:sp>
      <p:sp>
        <p:nvSpPr>
          <p:cNvPr id="18" name="object 18"/>
          <p:cNvSpPr txBox="1"/>
          <p:nvPr/>
        </p:nvSpPr>
        <p:spPr>
          <a:xfrm>
            <a:off x="602259" y="5286247"/>
            <a:ext cx="1229360" cy="269240"/>
          </a:xfrm>
          <a:prstGeom prst="rect">
            <a:avLst/>
          </a:prstGeom>
        </p:spPr>
        <p:txBody>
          <a:bodyPr vert="horz" wrap="square" lIns="0" tIns="12065" rIns="0" bIns="0" rtlCol="0">
            <a:spAutoFit/>
          </a:bodyPr>
          <a:lstStyle/>
          <a:p>
            <a:pPr marL="81915">
              <a:lnSpc>
                <a:spcPct val="100000"/>
              </a:lnSpc>
              <a:spcBef>
                <a:spcPts val="95"/>
              </a:spcBef>
            </a:pPr>
            <a:r>
              <a:rPr sz="1600" b="1" spc="-5">
                <a:solidFill>
                  <a:srgbClr val="FFFFFF"/>
                </a:solidFill>
                <a:latin typeface="微软雅黑"/>
                <a:cs typeface="微软雅黑"/>
              </a:rPr>
              <a:t>广州</a:t>
            </a:r>
            <a:r>
              <a:rPr sz="1600" b="1" spc="-10">
                <a:solidFill>
                  <a:srgbClr val="FFFFFF"/>
                </a:solidFill>
                <a:latin typeface="微软雅黑"/>
                <a:cs typeface="微软雅黑"/>
              </a:rPr>
              <a:t>（29）</a:t>
            </a:r>
            <a:endParaRPr sz="1600">
              <a:latin typeface="微软雅黑"/>
              <a:cs typeface="微软雅黑"/>
            </a:endParaRPr>
          </a:p>
        </p:txBody>
      </p:sp>
      <p:sp>
        <p:nvSpPr>
          <p:cNvPr id="19" name="object 19"/>
          <p:cNvSpPr/>
          <p:nvPr/>
        </p:nvSpPr>
        <p:spPr>
          <a:xfrm>
            <a:off x="2112158" y="4094988"/>
            <a:ext cx="1319981" cy="631102"/>
          </a:xfrm>
          <a:prstGeom prst="rect">
            <a:avLst/>
          </a:prstGeom>
          <a:blipFill>
            <a:blip r:embed="rId2"/>
            <a:stretch>
              <a:fillRect/>
            </a:stretch>
          </a:blipFill>
        </p:spPr>
        <p:txBody>
          <a:bodyPr wrap="square" lIns="0" tIns="0" rIns="0" bIns="0" rtlCol="0"/>
          <a:lstStyle/>
          <a:p/>
        </p:txBody>
      </p:sp>
      <p:sp>
        <p:nvSpPr>
          <p:cNvPr id="20" name="object 20"/>
          <p:cNvSpPr/>
          <p:nvPr/>
        </p:nvSpPr>
        <p:spPr>
          <a:xfrm>
            <a:off x="2139695" y="3182111"/>
            <a:ext cx="1281683" cy="620268"/>
          </a:xfrm>
          <a:prstGeom prst="rect">
            <a:avLst/>
          </a:prstGeom>
          <a:blipFill>
            <a:blip r:embed="rId3"/>
            <a:stretch>
              <a:fillRect/>
            </a:stretch>
          </a:blipFill>
        </p:spPr>
        <p:txBody>
          <a:bodyPr wrap="square" lIns="0" tIns="0" rIns="0" bIns="0" rtlCol="0"/>
          <a:lstStyle/>
          <a:p/>
        </p:txBody>
      </p:sp>
      <p:sp>
        <p:nvSpPr>
          <p:cNvPr id="21" name="object 21"/>
          <p:cNvSpPr txBox="1"/>
          <p:nvPr/>
        </p:nvSpPr>
        <p:spPr>
          <a:xfrm>
            <a:off x="3553714" y="4131716"/>
            <a:ext cx="1336675" cy="574040"/>
          </a:xfrm>
          <a:prstGeom prst="rect">
            <a:avLst/>
          </a:prstGeom>
        </p:spPr>
        <p:txBody>
          <a:bodyPr vert="horz" wrap="square" lIns="0" tIns="12700" rIns="0" bIns="0" rtlCol="0">
            <a:spAutoFit/>
          </a:bodyPr>
          <a:lstStyle/>
          <a:p>
            <a:pPr marL="12700" marR="5080">
              <a:lnSpc>
                <a:spcPct val="120000"/>
              </a:lnSpc>
              <a:spcBef>
                <a:spcPts val="100"/>
              </a:spcBef>
            </a:pPr>
            <a:r>
              <a:rPr sz="1000" spc="-5">
                <a:solidFill>
                  <a:srgbClr val="585858"/>
                </a:solidFill>
                <a:latin typeface="微软雅黑"/>
                <a:cs typeface="微软雅黑"/>
              </a:rPr>
              <a:t>深市上市公司2022年实 现营业总收入20万亿元</a:t>
            </a:r>
            <a:endParaRPr sz="1000">
              <a:latin typeface="微软雅黑"/>
              <a:cs typeface="微软雅黑"/>
            </a:endParaRPr>
          </a:p>
          <a:p>
            <a:pPr marL="12700">
              <a:lnSpc>
                <a:spcPct val="100000"/>
              </a:lnSpc>
              <a:spcBef>
                <a:spcPts val="240"/>
              </a:spcBef>
            </a:pPr>
            <a:r>
              <a:rPr sz="1000" spc="-5">
                <a:solidFill>
                  <a:srgbClr val="585858"/>
                </a:solidFill>
                <a:latin typeface="微软雅黑"/>
                <a:cs typeface="微软雅黑"/>
              </a:rPr>
              <a:t>，同比增长7.0%</a:t>
            </a:r>
            <a:endParaRPr sz="1000">
              <a:latin typeface="微软雅黑"/>
              <a:cs typeface="微软雅黑"/>
            </a:endParaRPr>
          </a:p>
        </p:txBody>
      </p:sp>
      <p:sp>
        <p:nvSpPr>
          <p:cNvPr id="22" name="object 22"/>
          <p:cNvSpPr txBox="1"/>
          <p:nvPr/>
        </p:nvSpPr>
        <p:spPr>
          <a:xfrm>
            <a:off x="2383282" y="2675382"/>
            <a:ext cx="2519045" cy="1101090"/>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两大证券交易所</a:t>
            </a:r>
            <a:r>
              <a:rPr sz="1400" b="1" spc="-5">
                <a:solidFill>
                  <a:srgbClr val="404040"/>
                </a:solidFill>
                <a:latin typeface="微软雅黑"/>
                <a:cs typeface="微软雅黑"/>
              </a:rPr>
              <a:t>+</a:t>
            </a:r>
            <a:r>
              <a:rPr sz="1400" b="1">
                <a:solidFill>
                  <a:srgbClr val="404040"/>
                </a:solidFill>
                <a:latin typeface="微软雅黑"/>
                <a:cs typeface="微软雅黑"/>
              </a:rPr>
              <a:t>文交所</a:t>
            </a:r>
            <a:endParaRPr sz="1400">
              <a:latin typeface="微软雅黑"/>
              <a:cs typeface="微软雅黑"/>
            </a:endParaRPr>
          </a:p>
          <a:p>
            <a:pPr marL="1183005" marR="5080">
              <a:lnSpc>
                <a:spcPct val="120000"/>
              </a:lnSpc>
              <a:spcBef>
                <a:spcPts val="1025"/>
              </a:spcBef>
            </a:pPr>
            <a:r>
              <a:rPr sz="1000" spc="-5">
                <a:solidFill>
                  <a:srgbClr val="585858"/>
                </a:solidFill>
                <a:latin typeface="微软雅黑"/>
                <a:cs typeface="微软雅黑"/>
              </a:rPr>
              <a:t>作为内地与国际资本的 重要桥梁，</a:t>
            </a:r>
            <a:r>
              <a:rPr sz="1000" b="1" spc="-5">
                <a:solidFill>
                  <a:srgbClr val="585858"/>
                </a:solidFill>
                <a:latin typeface="微软雅黑"/>
                <a:cs typeface="微软雅黑"/>
              </a:rPr>
              <a:t>超</a:t>
            </a:r>
            <a:r>
              <a:rPr sz="1000" b="1" spc="-10">
                <a:solidFill>
                  <a:srgbClr val="585858"/>
                </a:solidFill>
                <a:latin typeface="微软雅黑"/>
                <a:cs typeface="微软雅黑"/>
              </a:rPr>
              <a:t>1400</a:t>
            </a:r>
            <a:r>
              <a:rPr sz="1000" b="1" spc="-5">
                <a:solidFill>
                  <a:srgbClr val="585858"/>
                </a:solidFill>
                <a:latin typeface="微软雅黑"/>
                <a:cs typeface="微软雅黑"/>
              </a:rPr>
              <a:t>家内 地企业在港交所上市</a:t>
            </a:r>
            <a:r>
              <a:rPr sz="1000" spc="-5">
                <a:solidFill>
                  <a:srgbClr val="585858"/>
                </a:solidFill>
                <a:latin typeface="微软雅黑"/>
                <a:cs typeface="微软雅黑"/>
              </a:rPr>
              <a:t>，  占其总市值的77%。</a:t>
            </a:r>
            <a:endParaRPr sz="1000">
              <a:latin typeface="微软雅黑"/>
              <a:cs typeface="微软雅黑"/>
            </a:endParaRPr>
          </a:p>
        </p:txBody>
      </p:sp>
      <p:sp>
        <p:nvSpPr>
          <p:cNvPr id="23" name="object 23"/>
          <p:cNvSpPr txBox="1"/>
          <p:nvPr/>
        </p:nvSpPr>
        <p:spPr>
          <a:xfrm>
            <a:off x="8410447" y="2675382"/>
            <a:ext cx="269684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大湾区金融机构众多，</a:t>
            </a:r>
            <a:r>
              <a:rPr sz="1400" b="1" spc="-15">
                <a:solidFill>
                  <a:srgbClr val="404040"/>
                </a:solidFill>
                <a:latin typeface="微软雅黑"/>
                <a:cs typeface="微软雅黑"/>
              </a:rPr>
              <a:t>资</a:t>
            </a:r>
            <a:r>
              <a:rPr sz="1400" b="1">
                <a:solidFill>
                  <a:srgbClr val="404040"/>
                </a:solidFill>
                <a:latin typeface="微软雅黑"/>
                <a:cs typeface="微软雅黑"/>
              </a:rPr>
              <a:t>本量</a:t>
            </a:r>
            <a:r>
              <a:rPr sz="1400" b="1" spc="-15">
                <a:solidFill>
                  <a:srgbClr val="404040"/>
                </a:solidFill>
                <a:latin typeface="微软雅黑"/>
                <a:cs typeface="微软雅黑"/>
              </a:rPr>
              <a:t>巨</a:t>
            </a:r>
            <a:r>
              <a:rPr sz="1400" b="1">
                <a:solidFill>
                  <a:srgbClr val="404040"/>
                </a:solidFill>
                <a:latin typeface="微软雅黑"/>
                <a:cs typeface="微软雅黑"/>
              </a:rPr>
              <a:t>大</a:t>
            </a:r>
            <a:endParaRPr sz="1400">
              <a:latin typeface="微软雅黑"/>
              <a:cs typeface="微软雅黑"/>
            </a:endParaRPr>
          </a:p>
        </p:txBody>
      </p:sp>
      <p:sp>
        <p:nvSpPr>
          <p:cNvPr id="24" name="object 24"/>
          <p:cNvSpPr/>
          <p:nvPr/>
        </p:nvSpPr>
        <p:spPr>
          <a:xfrm>
            <a:off x="6220205" y="3330702"/>
            <a:ext cx="1196340" cy="690880"/>
          </a:xfrm>
          <a:custGeom>
            <a:rect l="l" t="t" r="r" b="b"/>
            <a:pathLst>
              <a:path w="1196340" h="690879">
                <a:moveTo>
                  <a:pt x="0" y="345186"/>
                </a:moveTo>
                <a:lnTo>
                  <a:pt x="12154" y="275622"/>
                </a:lnTo>
                <a:lnTo>
                  <a:pt x="47011" y="210829"/>
                </a:lnTo>
                <a:lnTo>
                  <a:pt x="72202" y="180656"/>
                </a:lnTo>
                <a:lnTo>
                  <a:pt x="102166" y="152195"/>
                </a:lnTo>
                <a:lnTo>
                  <a:pt x="136603" y="125621"/>
                </a:lnTo>
                <a:lnTo>
                  <a:pt x="175212" y="101107"/>
                </a:lnTo>
                <a:lnTo>
                  <a:pt x="217692" y="78828"/>
                </a:lnTo>
                <a:lnTo>
                  <a:pt x="263742" y="58956"/>
                </a:lnTo>
                <a:lnTo>
                  <a:pt x="313061" y="41664"/>
                </a:lnTo>
                <a:lnTo>
                  <a:pt x="365349" y="27128"/>
                </a:lnTo>
                <a:lnTo>
                  <a:pt x="420304" y="15520"/>
                </a:lnTo>
                <a:lnTo>
                  <a:pt x="477627" y="7013"/>
                </a:lnTo>
                <a:lnTo>
                  <a:pt x="537016" y="1782"/>
                </a:lnTo>
                <a:lnTo>
                  <a:pt x="598170" y="0"/>
                </a:lnTo>
                <a:lnTo>
                  <a:pt x="659323" y="1782"/>
                </a:lnTo>
                <a:lnTo>
                  <a:pt x="718712" y="7013"/>
                </a:lnTo>
                <a:lnTo>
                  <a:pt x="776035" y="15520"/>
                </a:lnTo>
                <a:lnTo>
                  <a:pt x="830990" y="27128"/>
                </a:lnTo>
                <a:lnTo>
                  <a:pt x="883278" y="41664"/>
                </a:lnTo>
                <a:lnTo>
                  <a:pt x="932597" y="58956"/>
                </a:lnTo>
                <a:lnTo>
                  <a:pt x="978647" y="78828"/>
                </a:lnTo>
                <a:lnTo>
                  <a:pt x="1021127" y="101107"/>
                </a:lnTo>
                <a:lnTo>
                  <a:pt x="1059736" y="125621"/>
                </a:lnTo>
                <a:lnTo>
                  <a:pt x="1094173" y="152195"/>
                </a:lnTo>
                <a:lnTo>
                  <a:pt x="1124137" y="180656"/>
                </a:lnTo>
                <a:lnTo>
                  <a:pt x="1149328" y="210829"/>
                </a:lnTo>
                <a:lnTo>
                  <a:pt x="1184185" y="275622"/>
                </a:lnTo>
                <a:lnTo>
                  <a:pt x="1196340" y="345186"/>
                </a:lnTo>
                <a:lnTo>
                  <a:pt x="1193251" y="380476"/>
                </a:lnTo>
                <a:lnTo>
                  <a:pt x="1169444" y="447828"/>
                </a:lnTo>
                <a:lnTo>
                  <a:pt x="1124137" y="509715"/>
                </a:lnTo>
                <a:lnTo>
                  <a:pt x="1094173" y="538176"/>
                </a:lnTo>
                <a:lnTo>
                  <a:pt x="1059736" y="564750"/>
                </a:lnTo>
                <a:lnTo>
                  <a:pt x="1021127" y="589264"/>
                </a:lnTo>
                <a:lnTo>
                  <a:pt x="978647" y="611543"/>
                </a:lnTo>
                <a:lnTo>
                  <a:pt x="932597" y="631415"/>
                </a:lnTo>
                <a:lnTo>
                  <a:pt x="883278" y="648707"/>
                </a:lnTo>
                <a:lnTo>
                  <a:pt x="830990" y="663243"/>
                </a:lnTo>
                <a:lnTo>
                  <a:pt x="776035" y="674851"/>
                </a:lnTo>
                <a:lnTo>
                  <a:pt x="718712" y="683358"/>
                </a:lnTo>
                <a:lnTo>
                  <a:pt x="659323" y="688589"/>
                </a:lnTo>
                <a:lnTo>
                  <a:pt x="598170" y="690372"/>
                </a:lnTo>
                <a:lnTo>
                  <a:pt x="537016" y="688589"/>
                </a:lnTo>
                <a:lnTo>
                  <a:pt x="477627" y="683358"/>
                </a:lnTo>
                <a:lnTo>
                  <a:pt x="420304" y="674851"/>
                </a:lnTo>
                <a:lnTo>
                  <a:pt x="365349" y="663243"/>
                </a:lnTo>
                <a:lnTo>
                  <a:pt x="313061" y="648707"/>
                </a:lnTo>
                <a:lnTo>
                  <a:pt x="263742" y="631415"/>
                </a:lnTo>
                <a:lnTo>
                  <a:pt x="217692" y="611543"/>
                </a:lnTo>
                <a:lnTo>
                  <a:pt x="175212" y="589264"/>
                </a:lnTo>
                <a:lnTo>
                  <a:pt x="136603" y="564750"/>
                </a:lnTo>
                <a:lnTo>
                  <a:pt x="102166" y="538176"/>
                </a:lnTo>
                <a:lnTo>
                  <a:pt x="72202" y="509715"/>
                </a:lnTo>
                <a:lnTo>
                  <a:pt x="47011" y="479542"/>
                </a:lnTo>
                <a:lnTo>
                  <a:pt x="12154" y="414749"/>
                </a:lnTo>
                <a:lnTo>
                  <a:pt x="0" y="345186"/>
                </a:lnTo>
                <a:close/>
              </a:path>
            </a:pathLst>
          </a:custGeom>
          <a:ln w="25400">
            <a:solidFill>
              <a:srgbClr val="64AE45"/>
            </a:solidFill>
          </a:ln>
        </p:spPr>
        <p:txBody>
          <a:bodyPr wrap="square" lIns="0" tIns="0" rIns="0" bIns="0" rtlCol="0"/>
          <a:lstStyle/>
          <a:p/>
        </p:txBody>
      </p:sp>
      <p:sp>
        <p:nvSpPr>
          <p:cNvPr id="25" name="object 25"/>
          <p:cNvSpPr/>
          <p:nvPr/>
        </p:nvSpPr>
        <p:spPr>
          <a:xfrm>
            <a:off x="5054346" y="3876294"/>
            <a:ext cx="940435" cy="571500"/>
          </a:xfrm>
          <a:custGeom>
            <a:rect l="l" t="t" r="r" b="b"/>
            <a:pathLst>
              <a:path w="940435" h="571500">
                <a:moveTo>
                  <a:pt x="0" y="285749"/>
                </a:moveTo>
                <a:lnTo>
                  <a:pt x="14355" y="215375"/>
                </a:lnTo>
                <a:lnTo>
                  <a:pt x="55074" y="151397"/>
                </a:lnTo>
                <a:lnTo>
                  <a:pt x="84220" y="122474"/>
                </a:lnTo>
                <a:lnTo>
                  <a:pt x="118636" y="95953"/>
                </a:lnTo>
                <a:lnTo>
                  <a:pt x="157883" y="72101"/>
                </a:lnTo>
                <a:lnTo>
                  <a:pt x="201520" y="51184"/>
                </a:lnTo>
                <a:lnTo>
                  <a:pt x="249107" y="33471"/>
                </a:lnTo>
                <a:lnTo>
                  <a:pt x="300204" y="19228"/>
                </a:lnTo>
                <a:lnTo>
                  <a:pt x="354371" y="8724"/>
                </a:lnTo>
                <a:lnTo>
                  <a:pt x="411167" y="2225"/>
                </a:lnTo>
                <a:lnTo>
                  <a:pt x="470153" y="0"/>
                </a:lnTo>
                <a:lnTo>
                  <a:pt x="529140" y="2225"/>
                </a:lnTo>
                <a:lnTo>
                  <a:pt x="585936" y="8724"/>
                </a:lnTo>
                <a:lnTo>
                  <a:pt x="640103" y="19228"/>
                </a:lnTo>
                <a:lnTo>
                  <a:pt x="691200" y="33471"/>
                </a:lnTo>
                <a:lnTo>
                  <a:pt x="738787" y="51184"/>
                </a:lnTo>
                <a:lnTo>
                  <a:pt x="782424" y="72101"/>
                </a:lnTo>
                <a:lnTo>
                  <a:pt x="821671" y="95953"/>
                </a:lnTo>
                <a:lnTo>
                  <a:pt x="856087" y="122474"/>
                </a:lnTo>
                <a:lnTo>
                  <a:pt x="885233" y="151397"/>
                </a:lnTo>
                <a:lnTo>
                  <a:pt x="908668" y="182453"/>
                </a:lnTo>
                <a:lnTo>
                  <a:pt x="936645" y="249897"/>
                </a:lnTo>
                <a:lnTo>
                  <a:pt x="940307" y="285749"/>
                </a:lnTo>
                <a:lnTo>
                  <a:pt x="936645" y="321602"/>
                </a:lnTo>
                <a:lnTo>
                  <a:pt x="908668" y="389046"/>
                </a:lnTo>
                <a:lnTo>
                  <a:pt x="885233" y="420102"/>
                </a:lnTo>
                <a:lnTo>
                  <a:pt x="856087" y="449025"/>
                </a:lnTo>
                <a:lnTo>
                  <a:pt x="821671" y="475546"/>
                </a:lnTo>
                <a:lnTo>
                  <a:pt x="782424" y="499398"/>
                </a:lnTo>
                <a:lnTo>
                  <a:pt x="738787" y="520315"/>
                </a:lnTo>
                <a:lnTo>
                  <a:pt x="691200" y="538028"/>
                </a:lnTo>
                <a:lnTo>
                  <a:pt x="640103" y="552271"/>
                </a:lnTo>
                <a:lnTo>
                  <a:pt x="585936" y="562775"/>
                </a:lnTo>
                <a:lnTo>
                  <a:pt x="529140" y="569274"/>
                </a:lnTo>
                <a:lnTo>
                  <a:pt x="470153" y="571499"/>
                </a:lnTo>
                <a:lnTo>
                  <a:pt x="411167" y="569274"/>
                </a:lnTo>
                <a:lnTo>
                  <a:pt x="354371" y="562775"/>
                </a:lnTo>
                <a:lnTo>
                  <a:pt x="300204" y="552271"/>
                </a:lnTo>
                <a:lnTo>
                  <a:pt x="249107" y="538028"/>
                </a:lnTo>
                <a:lnTo>
                  <a:pt x="201520" y="520315"/>
                </a:lnTo>
                <a:lnTo>
                  <a:pt x="157883" y="499398"/>
                </a:lnTo>
                <a:lnTo>
                  <a:pt x="118636" y="475546"/>
                </a:lnTo>
                <a:lnTo>
                  <a:pt x="84220" y="449025"/>
                </a:lnTo>
                <a:lnTo>
                  <a:pt x="55074" y="420102"/>
                </a:lnTo>
                <a:lnTo>
                  <a:pt x="31639" y="389046"/>
                </a:lnTo>
                <a:lnTo>
                  <a:pt x="3662" y="321602"/>
                </a:lnTo>
                <a:lnTo>
                  <a:pt x="0" y="285749"/>
                </a:lnTo>
                <a:close/>
              </a:path>
            </a:pathLst>
          </a:custGeom>
          <a:ln w="25400">
            <a:solidFill>
              <a:srgbClr val="8AC53E"/>
            </a:solidFill>
          </a:ln>
        </p:spPr>
        <p:txBody>
          <a:bodyPr wrap="square" lIns="0" tIns="0" rIns="0" bIns="0" rtlCol="0"/>
          <a:lstStyle/>
          <a:p/>
        </p:txBody>
      </p:sp>
      <p:sp>
        <p:nvSpPr>
          <p:cNvPr id="26" name="object 26"/>
          <p:cNvSpPr txBox="1"/>
          <p:nvPr/>
        </p:nvSpPr>
        <p:spPr>
          <a:xfrm>
            <a:off x="5244210" y="4530090"/>
            <a:ext cx="55626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2002年</a:t>
            </a:r>
            <a:endParaRPr sz="1200">
              <a:latin typeface="微软雅黑"/>
              <a:cs typeface="微软雅黑"/>
            </a:endParaRPr>
          </a:p>
        </p:txBody>
      </p:sp>
      <p:sp>
        <p:nvSpPr>
          <p:cNvPr id="27" name="object 27"/>
          <p:cNvSpPr txBox="1"/>
          <p:nvPr/>
        </p:nvSpPr>
        <p:spPr>
          <a:xfrm>
            <a:off x="5146928" y="4059173"/>
            <a:ext cx="751205" cy="193675"/>
          </a:xfrm>
          <a:prstGeom prst="rect">
            <a:avLst/>
          </a:prstGeom>
        </p:spPr>
        <p:txBody>
          <a:bodyPr vert="horz" wrap="square" lIns="0" tIns="12700" rIns="0" bIns="0" rtlCol="0">
            <a:spAutoFit/>
          </a:bodyPr>
          <a:lstStyle/>
          <a:p>
            <a:pPr marL="12700">
              <a:lnSpc>
                <a:spcPct val="100000"/>
              </a:lnSpc>
              <a:spcBef>
                <a:spcPts val="100"/>
              </a:spcBef>
            </a:pPr>
            <a:r>
              <a:rPr sz="1100" spc="-5">
                <a:solidFill>
                  <a:srgbClr val="585858"/>
                </a:solidFill>
                <a:latin typeface="微软雅黑"/>
                <a:cs typeface="微软雅黑"/>
              </a:rPr>
              <a:t>2189.8</a:t>
            </a:r>
            <a:r>
              <a:rPr sz="1100">
                <a:solidFill>
                  <a:srgbClr val="585858"/>
                </a:solidFill>
                <a:latin typeface="微软雅黑"/>
                <a:cs typeface="微软雅黑"/>
              </a:rPr>
              <a:t>亿元</a:t>
            </a:r>
            <a:endParaRPr sz="1100">
              <a:latin typeface="微软雅黑"/>
              <a:cs typeface="微软雅黑"/>
            </a:endParaRPr>
          </a:p>
        </p:txBody>
      </p:sp>
      <p:sp>
        <p:nvSpPr>
          <p:cNvPr id="28" name="object 28"/>
          <p:cNvSpPr txBox="1"/>
          <p:nvPr/>
        </p:nvSpPr>
        <p:spPr>
          <a:xfrm>
            <a:off x="6365875" y="3575430"/>
            <a:ext cx="90551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微软雅黑"/>
                <a:cs typeface="微软雅黑"/>
              </a:rPr>
              <a:t>15410.9</a:t>
            </a:r>
            <a:r>
              <a:rPr sz="1200">
                <a:solidFill>
                  <a:srgbClr val="585858"/>
                </a:solidFill>
                <a:latin typeface="微软雅黑"/>
                <a:cs typeface="微软雅黑"/>
              </a:rPr>
              <a:t>亿元</a:t>
            </a:r>
            <a:endParaRPr sz="1200">
              <a:latin typeface="微软雅黑"/>
              <a:cs typeface="微软雅黑"/>
            </a:endParaRPr>
          </a:p>
        </p:txBody>
      </p:sp>
      <p:sp>
        <p:nvSpPr>
          <p:cNvPr id="29" name="object 29"/>
          <p:cNvSpPr/>
          <p:nvPr/>
        </p:nvSpPr>
        <p:spPr>
          <a:xfrm>
            <a:off x="5981319" y="3910710"/>
            <a:ext cx="417830" cy="249554"/>
          </a:xfrm>
          <a:custGeom>
            <a:rect l="l" t="t" r="r" b="b"/>
            <a:pathLst>
              <a:path w="417829" h="249552">
                <a:moveTo>
                  <a:pt x="3809" y="220725"/>
                </a:moveTo>
                <a:lnTo>
                  <a:pt x="34416" y="247650"/>
                </a:lnTo>
                <a:lnTo>
                  <a:pt x="68325" y="249427"/>
                </a:lnTo>
                <a:lnTo>
                  <a:pt x="85216" y="249174"/>
                </a:lnTo>
                <a:lnTo>
                  <a:pt x="134365" y="243839"/>
                </a:lnTo>
                <a:lnTo>
                  <a:pt x="181355" y="232156"/>
                </a:lnTo>
                <a:lnTo>
                  <a:pt x="195507" y="227202"/>
                </a:lnTo>
                <a:lnTo>
                  <a:pt x="68071" y="227202"/>
                </a:lnTo>
                <a:lnTo>
                  <a:pt x="52196" y="226694"/>
                </a:lnTo>
                <a:lnTo>
                  <a:pt x="36067" y="225425"/>
                </a:lnTo>
                <a:lnTo>
                  <a:pt x="19938" y="223393"/>
                </a:lnTo>
                <a:lnTo>
                  <a:pt x="3809" y="220725"/>
                </a:lnTo>
                <a:close/>
              </a:path>
              <a:path w="417829" h="249552">
                <a:moveTo>
                  <a:pt x="345990" y="68073"/>
                </a:moveTo>
                <a:lnTo>
                  <a:pt x="325500" y="103250"/>
                </a:lnTo>
                <a:lnTo>
                  <a:pt x="297688" y="136016"/>
                </a:lnTo>
                <a:lnTo>
                  <a:pt x="265048" y="164337"/>
                </a:lnTo>
                <a:lnTo>
                  <a:pt x="228600" y="187706"/>
                </a:lnTo>
                <a:lnTo>
                  <a:pt x="188340" y="206120"/>
                </a:lnTo>
                <a:lnTo>
                  <a:pt x="144906" y="219075"/>
                </a:lnTo>
                <a:lnTo>
                  <a:pt x="99440" y="226059"/>
                </a:lnTo>
                <a:lnTo>
                  <a:pt x="68071" y="227202"/>
                </a:lnTo>
                <a:lnTo>
                  <a:pt x="195507" y="227202"/>
                </a:lnTo>
                <a:lnTo>
                  <a:pt x="239648" y="207009"/>
                </a:lnTo>
                <a:lnTo>
                  <a:pt x="279272" y="181482"/>
                </a:lnTo>
                <a:lnTo>
                  <a:pt x="313943" y="151256"/>
                </a:lnTo>
                <a:lnTo>
                  <a:pt x="343788" y="115950"/>
                </a:lnTo>
                <a:lnTo>
                  <a:pt x="367090" y="75321"/>
                </a:lnTo>
                <a:lnTo>
                  <a:pt x="345990" y="68073"/>
                </a:lnTo>
                <a:close/>
              </a:path>
              <a:path w="417829" h="249552">
                <a:moveTo>
                  <a:pt x="403532" y="55499"/>
                </a:moveTo>
                <a:lnTo>
                  <a:pt x="351535" y="55499"/>
                </a:lnTo>
                <a:lnTo>
                  <a:pt x="371855" y="64515"/>
                </a:lnTo>
                <a:lnTo>
                  <a:pt x="367090" y="75321"/>
                </a:lnTo>
                <a:lnTo>
                  <a:pt x="417702" y="92709"/>
                </a:lnTo>
                <a:lnTo>
                  <a:pt x="403532" y="55499"/>
                </a:lnTo>
                <a:close/>
              </a:path>
              <a:path w="417829" h="249552">
                <a:moveTo>
                  <a:pt x="351535" y="55499"/>
                </a:moveTo>
                <a:lnTo>
                  <a:pt x="345990" y="68073"/>
                </a:lnTo>
                <a:lnTo>
                  <a:pt x="367090" y="75321"/>
                </a:lnTo>
                <a:lnTo>
                  <a:pt x="371855" y="64515"/>
                </a:lnTo>
                <a:lnTo>
                  <a:pt x="351535" y="55499"/>
                </a:lnTo>
                <a:close/>
              </a:path>
              <a:path w="417829" h="249552">
                <a:moveTo>
                  <a:pt x="382396" y="0"/>
                </a:moveTo>
                <a:lnTo>
                  <a:pt x="297560" y="51434"/>
                </a:lnTo>
                <a:lnTo>
                  <a:pt x="345990" y="68073"/>
                </a:lnTo>
                <a:lnTo>
                  <a:pt x="351535" y="55499"/>
                </a:lnTo>
                <a:lnTo>
                  <a:pt x="403532" y="55499"/>
                </a:lnTo>
                <a:lnTo>
                  <a:pt x="382396" y="0"/>
                </a:lnTo>
                <a:close/>
              </a:path>
            </a:pathLst>
          </a:custGeom>
          <a:solidFill>
            <a:srgbClr val="8AC53E"/>
          </a:solidFill>
        </p:spPr>
        <p:txBody>
          <a:bodyPr wrap="square" lIns="0" tIns="0" rIns="0" bIns="0" rtlCol="0"/>
          <a:lstStyle/>
          <a:p/>
        </p:txBody>
      </p:sp>
      <p:sp>
        <p:nvSpPr>
          <p:cNvPr id="30" name="object 30"/>
          <p:cNvSpPr txBox="1"/>
          <p:nvPr/>
        </p:nvSpPr>
        <p:spPr>
          <a:xfrm>
            <a:off x="6619747" y="4531614"/>
            <a:ext cx="55626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2021年</a:t>
            </a:r>
            <a:endParaRPr sz="1200">
              <a:latin typeface="微软雅黑"/>
              <a:cs typeface="微软雅黑"/>
            </a:endParaRPr>
          </a:p>
        </p:txBody>
      </p:sp>
      <p:sp>
        <p:nvSpPr>
          <p:cNvPr id="31" name="object 31"/>
          <p:cNvSpPr txBox="1"/>
          <p:nvPr/>
        </p:nvSpPr>
        <p:spPr>
          <a:xfrm>
            <a:off x="5194172" y="3375786"/>
            <a:ext cx="678815" cy="330200"/>
          </a:xfrm>
          <a:prstGeom prst="rect">
            <a:avLst/>
          </a:prstGeom>
        </p:spPr>
        <p:txBody>
          <a:bodyPr vert="horz" wrap="square" lIns="0" tIns="12065" rIns="0" bIns="0" rtlCol="0">
            <a:spAutoFit/>
          </a:bodyPr>
          <a:lstStyle/>
          <a:p>
            <a:pPr marL="12700" marR="5080" indent="8890">
              <a:lnSpc>
                <a:spcPct val="100000"/>
              </a:lnSpc>
              <a:spcBef>
                <a:spcPts val="95"/>
              </a:spcBef>
            </a:pPr>
            <a:r>
              <a:rPr sz="1000" b="1" spc="-5">
                <a:solidFill>
                  <a:srgbClr val="B1D234"/>
                </a:solidFill>
                <a:latin typeface="微软雅黑"/>
                <a:cs typeface="微软雅黑"/>
              </a:rPr>
              <a:t>年复合增长 率接近</a:t>
            </a:r>
            <a:r>
              <a:rPr sz="1000" b="1" spc="-10">
                <a:solidFill>
                  <a:srgbClr val="B1D234"/>
                </a:solidFill>
                <a:latin typeface="微软雅黑"/>
                <a:cs typeface="微软雅黑"/>
              </a:rPr>
              <a:t>11%</a:t>
            </a:r>
            <a:endParaRPr sz="1000">
              <a:latin typeface="微软雅黑"/>
              <a:cs typeface="微软雅黑"/>
            </a:endParaRPr>
          </a:p>
        </p:txBody>
      </p:sp>
      <p:sp>
        <p:nvSpPr>
          <p:cNvPr id="32" name="object 32"/>
          <p:cNvSpPr txBox="1"/>
          <p:nvPr/>
        </p:nvSpPr>
        <p:spPr>
          <a:xfrm>
            <a:off x="5147817" y="5170068"/>
            <a:ext cx="2208530" cy="574675"/>
          </a:xfrm>
          <a:prstGeom prst="rect">
            <a:avLst/>
          </a:prstGeom>
        </p:spPr>
        <p:txBody>
          <a:bodyPr vert="horz" wrap="square" lIns="0" tIns="12700" rIns="0" bIns="0" rtlCol="0">
            <a:spAutoFit/>
          </a:bodyPr>
          <a:lstStyle/>
          <a:p>
            <a:pPr marL="12700" marR="5080">
              <a:lnSpc>
                <a:spcPct val="120000"/>
              </a:lnSpc>
              <a:spcBef>
                <a:spcPts val="100"/>
              </a:spcBef>
            </a:pPr>
            <a:r>
              <a:rPr sz="1000" spc="-5">
                <a:solidFill>
                  <a:srgbClr val="585858"/>
                </a:solidFill>
                <a:latin typeface="微软雅黑"/>
                <a:cs typeface="微软雅黑"/>
              </a:rPr>
              <a:t>粤港澳大湾区金融业占比，在2018年 以10.7</a:t>
            </a:r>
            <a:r>
              <a:rPr sz="1000">
                <a:solidFill>
                  <a:srgbClr val="585858"/>
                </a:solidFill>
                <a:latin typeface="微软雅黑"/>
                <a:cs typeface="微软雅黑"/>
              </a:rPr>
              <a:t>%</a:t>
            </a:r>
            <a:r>
              <a:rPr sz="1000" spc="-5">
                <a:solidFill>
                  <a:srgbClr val="585858"/>
                </a:solidFill>
                <a:latin typeface="微软雅黑"/>
                <a:cs typeface="微软雅黑"/>
              </a:rPr>
              <a:t>的数值</a:t>
            </a:r>
            <a:r>
              <a:rPr sz="1000" spc="5">
                <a:solidFill>
                  <a:srgbClr val="585858"/>
                </a:solidFill>
                <a:latin typeface="微软雅黑"/>
                <a:cs typeface="微软雅黑"/>
              </a:rPr>
              <a:t>超</a:t>
            </a:r>
            <a:r>
              <a:rPr sz="1000" spc="-5">
                <a:solidFill>
                  <a:srgbClr val="585858"/>
                </a:solidFill>
                <a:latin typeface="微软雅黑"/>
                <a:cs typeface="微软雅黑"/>
              </a:rPr>
              <a:t>越东</a:t>
            </a:r>
            <a:r>
              <a:rPr sz="1000" spc="5">
                <a:solidFill>
                  <a:srgbClr val="585858"/>
                </a:solidFill>
                <a:latin typeface="微软雅黑"/>
                <a:cs typeface="微软雅黑"/>
              </a:rPr>
              <a:t>京湾</a:t>
            </a:r>
            <a:r>
              <a:rPr sz="1000" spc="-5">
                <a:solidFill>
                  <a:srgbClr val="585858"/>
                </a:solidFill>
                <a:latin typeface="微软雅黑"/>
                <a:cs typeface="微软雅黑"/>
              </a:rPr>
              <a:t>区的9.3%， 正不断向旧金山湾区的15%靠拢。</a:t>
            </a:r>
            <a:endParaRPr sz="1000">
              <a:latin typeface="微软雅黑"/>
              <a:cs typeface="微软雅黑"/>
            </a:endParaRPr>
          </a:p>
        </p:txBody>
      </p:sp>
      <p:sp>
        <p:nvSpPr>
          <p:cNvPr id="33" name="object 33"/>
          <p:cNvSpPr txBox="1"/>
          <p:nvPr/>
        </p:nvSpPr>
        <p:spPr>
          <a:xfrm>
            <a:off x="5221985" y="2675382"/>
            <a:ext cx="216408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大湾区金融业占比快速</a:t>
            </a:r>
            <a:r>
              <a:rPr sz="1400" b="1" spc="-15">
                <a:solidFill>
                  <a:srgbClr val="404040"/>
                </a:solidFill>
                <a:latin typeface="微软雅黑"/>
                <a:cs typeface="微软雅黑"/>
              </a:rPr>
              <a:t>提</a:t>
            </a:r>
            <a:r>
              <a:rPr sz="1400" b="1">
                <a:solidFill>
                  <a:srgbClr val="404040"/>
                </a:solidFill>
                <a:latin typeface="微软雅黑"/>
                <a:cs typeface="微软雅黑"/>
              </a:rPr>
              <a:t>升</a:t>
            </a:r>
            <a:endParaRPr sz="1400">
              <a:latin typeface="微软雅黑"/>
              <a:cs typeface="微软雅黑"/>
            </a:endParaRPr>
          </a:p>
        </p:txBody>
      </p:sp>
      <p:sp>
        <p:nvSpPr>
          <p:cNvPr id="34" name="object 34"/>
          <p:cNvSpPr txBox="1"/>
          <p:nvPr/>
        </p:nvSpPr>
        <p:spPr>
          <a:xfrm>
            <a:off x="7665846" y="3374516"/>
            <a:ext cx="91694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7E7E7E"/>
                </a:solidFill>
                <a:latin typeface="微软雅黑"/>
                <a:cs typeface="微软雅黑"/>
              </a:rPr>
              <a:t>证券公司数</a:t>
            </a:r>
            <a:endParaRPr sz="1400">
              <a:latin typeface="微软雅黑"/>
              <a:cs typeface="微软雅黑"/>
            </a:endParaRPr>
          </a:p>
        </p:txBody>
      </p:sp>
      <p:sp>
        <p:nvSpPr>
          <p:cNvPr id="35" name="object 35"/>
          <p:cNvSpPr/>
          <p:nvPr/>
        </p:nvSpPr>
        <p:spPr>
          <a:xfrm>
            <a:off x="8782811" y="3052572"/>
            <a:ext cx="1239520" cy="742315"/>
          </a:xfrm>
          <a:custGeom>
            <a:rect l="l" t="t" r="r" b="b"/>
            <a:pathLst>
              <a:path w="1239520" h="742314">
                <a:moveTo>
                  <a:pt x="1115314" y="0"/>
                </a:moveTo>
                <a:lnTo>
                  <a:pt x="123698" y="0"/>
                </a:lnTo>
                <a:lnTo>
                  <a:pt x="75545" y="9719"/>
                </a:lnTo>
                <a:lnTo>
                  <a:pt x="36226" y="36226"/>
                </a:lnTo>
                <a:lnTo>
                  <a:pt x="9719" y="75545"/>
                </a:lnTo>
                <a:lnTo>
                  <a:pt x="0" y="123698"/>
                </a:lnTo>
                <a:lnTo>
                  <a:pt x="0" y="618489"/>
                </a:lnTo>
                <a:lnTo>
                  <a:pt x="9719" y="666642"/>
                </a:lnTo>
                <a:lnTo>
                  <a:pt x="36226" y="705961"/>
                </a:lnTo>
                <a:lnTo>
                  <a:pt x="75545" y="732468"/>
                </a:lnTo>
                <a:lnTo>
                  <a:pt x="123698" y="742188"/>
                </a:lnTo>
                <a:lnTo>
                  <a:pt x="1115314" y="742188"/>
                </a:lnTo>
                <a:lnTo>
                  <a:pt x="1163466" y="732468"/>
                </a:lnTo>
                <a:lnTo>
                  <a:pt x="1202785" y="705961"/>
                </a:lnTo>
                <a:lnTo>
                  <a:pt x="1229292" y="666642"/>
                </a:lnTo>
                <a:lnTo>
                  <a:pt x="1239012" y="618489"/>
                </a:lnTo>
                <a:lnTo>
                  <a:pt x="1239012" y="123698"/>
                </a:lnTo>
                <a:lnTo>
                  <a:pt x="1229292" y="75545"/>
                </a:lnTo>
                <a:lnTo>
                  <a:pt x="1202785" y="36226"/>
                </a:lnTo>
                <a:lnTo>
                  <a:pt x="1163466" y="9719"/>
                </a:lnTo>
                <a:lnTo>
                  <a:pt x="1115314" y="0"/>
                </a:lnTo>
                <a:close/>
              </a:path>
            </a:pathLst>
          </a:custGeom>
          <a:solidFill>
            <a:srgbClr val="B1D234"/>
          </a:solidFill>
        </p:spPr>
        <p:txBody>
          <a:bodyPr wrap="square" lIns="0" tIns="0" rIns="0" bIns="0" rtlCol="0"/>
          <a:lstStyle/>
          <a:p/>
        </p:txBody>
      </p:sp>
      <p:sp>
        <p:nvSpPr>
          <p:cNvPr id="36" name="object 36"/>
          <p:cNvSpPr txBox="1"/>
          <p:nvPr/>
        </p:nvSpPr>
        <p:spPr>
          <a:xfrm>
            <a:off x="8913114" y="3134995"/>
            <a:ext cx="976630" cy="574675"/>
          </a:xfrm>
          <a:prstGeom prst="rect">
            <a:avLst/>
          </a:prstGeom>
        </p:spPr>
        <p:txBody>
          <a:bodyPr vert="horz" wrap="square" lIns="0" tIns="12700" rIns="0" bIns="0" rtlCol="0">
            <a:spAutoFit/>
          </a:bodyPr>
          <a:lstStyle/>
          <a:p>
            <a:pPr marL="12065" marR="5080" algn="ctr">
              <a:lnSpc>
                <a:spcPct val="100000"/>
              </a:lnSpc>
              <a:spcBef>
                <a:spcPts val="100"/>
              </a:spcBef>
            </a:pPr>
            <a:r>
              <a:rPr sz="1200" b="1">
                <a:solidFill>
                  <a:srgbClr val="FFFFFF"/>
                </a:solidFill>
                <a:latin typeface="微软雅黑"/>
                <a:cs typeface="微软雅黑"/>
              </a:rPr>
              <a:t>广东范围内 下辖29家证券 公司（总部）</a:t>
            </a:r>
            <a:endParaRPr sz="1200">
              <a:latin typeface="微软雅黑"/>
              <a:cs typeface="微软雅黑"/>
            </a:endParaRPr>
          </a:p>
        </p:txBody>
      </p:sp>
      <p:sp>
        <p:nvSpPr>
          <p:cNvPr id="37" name="object 37"/>
          <p:cNvSpPr/>
          <p:nvPr/>
        </p:nvSpPr>
        <p:spPr>
          <a:xfrm>
            <a:off x="10187940" y="3057144"/>
            <a:ext cx="1240790" cy="744220"/>
          </a:xfrm>
          <a:custGeom>
            <a:rect l="l" t="t" r="r" b="b"/>
            <a:pathLst>
              <a:path w="1240790" h="744220">
                <a:moveTo>
                  <a:pt x="1116583" y="0"/>
                </a:moveTo>
                <a:lnTo>
                  <a:pt x="123951" y="0"/>
                </a:lnTo>
                <a:lnTo>
                  <a:pt x="75705" y="9741"/>
                </a:lnTo>
                <a:lnTo>
                  <a:pt x="36306" y="36306"/>
                </a:lnTo>
                <a:lnTo>
                  <a:pt x="9741" y="75705"/>
                </a:lnTo>
                <a:lnTo>
                  <a:pt x="0" y="123951"/>
                </a:lnTo>
                <a:lnTo>
                  <a:pt x="0" y="619759"/>
                </a:lnTo>
                <a:lnTo>
                  <a:pt x="9741" y="668006"/>
                </a:lnTo>
                <a:lnTo>
                  <a:pt x="36306" y="707405"/>
                </a:lnTo>
                <a:lnTo>
                  <a:pt x="75705" y="733970"/>
                </a:lnTo>
                <a:lnTo>
                  <a:pt x="123951" y="743711"/>
                </a:lnTo>
                <a:lnTo>
                  <a:pt x="1116583" y="743711"/>
                </a:lnTo>
                <a:lnTo>
                  <a:pt x="1164830" y="733970"/>
                </a:lnTo>
                <a:lnTo>
                  <a:pt x="1204229" y="707405"/>
                </a:lnTo>
                <a:lnTo>
                  <a:pt x="1230794" y="668006"/>
                </a:lnTo>
                <a:lnTo>
                  <a:pt x="1240535" y="619759"/>
                </a:lnTo>
                <a:lnTo>
                  <a:pt x="1240535" y="123951"/>
                </a:lnTo>
                <a:lnTo>
                  <a:pt x="1230794" y="75705"/>
                </a:lnTo>
                <a:lnTo>
                  <a:pt x="1204229" y="36306"/>
                </a:lnTo>
                <a:lnTo>
                  <a:pt x="1164830" y="9741"/>
                </a:lnTo>
                <a:lnTo>
                  <a:pt x="1116583" y="0"/>
                </a:lnTo>
                <a:close/>
              </a:path>
            </a:pathLst>
          </a:custGeom>
          <a:solidFill>
            <a:srgbClr val="F38285"/>
          </a:solidFill>
        </p:spPr>
        <p:txBody>
          <a:bodyPr wrap="square" lIns="0" tIns="0" rIns="0" bIns="0" rtlCol="0"/>
          <a:lstStyle/>
          <a:p/>
        </p:txBody>
      </p:sp>
      <p:sp>
        <p:nvSpPr>
          <p:cNvPr id="38" name="object 38"/>
          <p:cNvSpPr txBox="1"/>
          <p:nvPr/>
        </p:nvSpPr>
        <p:spPr>
          <a:xfrm>
            <a:off x="10337418" y="3137661"/>
            <a:ext cx="939800" cy="574040"/>
          </a:xfrm>
          <a:prstGeom prst="rect">
            <a:avLst/>
          </a:prstGeom>
        </p:spPr>
        <p:txBody>
          <a:bodyPr vert="horz" wrap="square" lIns="0" tIns="12700" rIns="0" bIns="0" rtlCol="0">
            <a:spAutoFit/>
          </a:bodyPr>
          <a:lstStyle/>
          <a:p>
            <a:pPr marL="12700" marR="5080" algn="just">
              <a:lnSpc>
                <a:spcPct val="100000"/>
              </a:lnSpc>
              <a:spcBef>
                <a:spcPts val="100"/>
              </a:spcBef>
            </a:pPr>
            <a:r>
              <a:rPr sz="1200" b="1">
                <a:solidFill>
                  <a:srgbClr val="FFFFFF"/>
                </a:solidFill>
                <a:latin typeface="微软雅黑"/>
                <a:cs typeface="微软雅黑"/>
              </a:rPr>
              <a:t>香港市场拥有 上百家国内外 头部券商参与</a:t>
            </a:r>
            <a:endParaRPr sz="1200">
              <a:latin typeface="微软雅黑"/>
              <a:cs typeface="微软雅黑"/>
            </a:endParaRPr>
          </a:p>
        </p:txBody>
      </p:sp>
      <p:sp>
        <p:nvSpPr>
          <p:cNvPr id="39" name="object 39"/>
          <p:cNvSpPr txBox="1"/>
          <p:nvPr/>
        </p:nvSpPr>
        <p:spPr>
          <a:xfrm>
            <a:off x="7665846" y="4527296"/>
            <a:ext cx="9169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7E7E7E"/>
                </a:solidFill>
                <a:latin typeface="微软雅黑"/>
                <a:cs typeface="微软雅黑"/>
              </a:rPr>
              <a:t>投资机构数</a:t>
            </a:r>
            <a:endParaRPr sz="1400">
              <a:latin typeface="微软雅黑"/>
              <a:cs typeface="微软雅黑"/>
            </a:endParaRPr>
          </a:p>
        </p:txBody>
      </p:sp>
      <p:sp>
        <p:nvSpPr>
          <p:cNvPr id="40" name="object 40"/>
          <p:cNvSpPr/>
          <p:nvPr/>
        </p:nvSpPr>
        <p:spPr>
          <a:xfrm>
            <a:off x="8782811" y="4204715"/>
            <a:ext cx="1239520" cy="744220"/>
          </a:xfrm>
          <a:custGeom>
            <a:rect l="l" t="t" r="r" b="b"/>
            <a:pathLst>
              <a:path w="1239520" h="744220">
                <a:moveTo>
                  <a:pt x="1115060" y="0"/>
                </a:moveTo>
                <a:lnTo>
                  <a:pt x="123952" y="0"/>
                </a:lnTo>
                <a:lnTo>
                  <a:pt x="75705" y="9741"/>
                </a:lnTo>
                <a:lnTo>
                  <a:pt x="36306" y="36306"/>
                </a:lnTo>
                <a:lnTo>
                  <a:pt x="9741" y="75705"/>
                </a:lnTo>
                <a:lnTo>
                  <a:pt x="0" y="123951"/>
                </a:lnTo>
                <a:lnTo>
                  <a:pt x="0" y="619759"/>
                </a:lnTo>
                <a:lnTo>
                  <a:pt x="9741" y="668006"/>
                </a:lnTo>
                <a:lnTo>
                  <a:pt x="36306" y="707405"/>
                </a:lnTo>
                <a:lnTo>
                  <a:pt x="75705" y="733970"/>
                </a:lnTo>
                <a:lnTo>
                  <a:pt x="123952" y="743711"/>
                </a:lnTo>
                <a:lnTo>
                  <a:pt x="1115060" y="743711"/>
                </a:lnTo>
                <a:lnTo>
                  <a:pt x="1163306" y="733970"/>
                </a:lnTo>
                <a:lnTo>
                  <a:pt x="1202705" y="707405"/>
                </a:lnTo>
                <a:lnTo>
                  <a:pt x="1229270" y="668006"/>
                </a:lnTo>
                <a:lnTo>
                  <a:pt x="1239012" y="619759"/>
                </a:lnTo>
                <a:lnTo>
                  <a:pt x="1239012" y="123951"/>
                </a:lnTo>
                <a:lnTo>
                  <a:pt x="1229270" y="75705"/>
                </a:lnTo>
                <a:lnTo>
                  <a:pt x="1202705" y="36306"/>
                </a:lnTo>
                <a:lnTo>
                  <a:pt x="1163306" y="9741"/>
                </a:lnTo>
                <a:lnTo>
                  <a:pt x="1115060" y="0"/>
                </a:lnTo>
                <a:close/>
              </a:path>
            </a:pathLst>
          </a:custGeom>
          <a:solidFill>
            <a:srgbClr val="B1D234"/>
          </a:solidFill>
        </p:spPr>
        <p:txBody>
          <a:bodyPr wrap="square" lIns="0" tIns="0" rIns="0" bIns="0" rtlCol="0"/>
          <a:lstStyle/>
          <a:p/>
        </p:txBody>
      </p:sp>
      <p:sp>
        <p:nvSpPr>
          <p:cNvPr id="41" name="object 41"/>
          <p:cNvSpPr txBox="1"/>
          <p:nvPr/>
        </p:nvSpPr>
        <p:spPr>
          <a:xfrm>
            <a:off x="8931402" y="4287773"/>
            <a:ext cx="939800" cy="574675"/>
          </a:xfrm>
          <a:prstGeom prst="rect">
            <a:avLst/>
          </a:prstGeom>
        </p:spPr>
        <p:txBody>
          <a:bodyPr vert="horz" wrap="square" lIns="0" tIns="12700" rIns="0" bIns="0" rtlCol="0">
            <a:spAutoFit/>
          </a:bodyPr>
          <a:lstStyle/>
          <a:p>
            <a:pPr marL="12700" marR="5080" algn="ctr">
              <a:lnSpc>
                <a:spcPct val="100000"/>
              </a:lnSpc>
              <a:spcBef>
                <a:spcPts val="100"/>
              </a:spcBef>
            </a:pPr>
            <a:r>
              <a:rPr sz="1200" b="1">
                <a:solidFill>
                  <a:srgbClr val="FFFFFF"/>
                </a:solidFill>
                <a:latin typeface="微软雅黑"/>
                <a:cs typeface="微软雅黑"/>
              </a:rPr>
              <a:t>广东范围内 投资机构高达  1300余家</a:t>
            </a:r>
            <a:endParaRPr sz="1200">
              <a:latin typeface="微软雅黑"/>
              <a:cs typeface="微软雅黑"/>
            </a:endParaRPr>
          </a:p>
        </p:txBody>
      </p:sp>
      <p:sp>
        <p:nvSpPr>
          <p:cNvPr id="42" name="object 42"/>
          <p:cNvSpPr/>
          <p:nvPr/>
        </p:nvSpPr>
        <p:spPr>
          <a:xfrm>
            <a:off x="10187940" y="4210811"/>
            <a:ext cx="1240790" cy="742315"/>
          </a:xfrm>
          <a:custGeom>
            <a:rect l="l" t="t" r="r" b="b"/>
            <a:pathLst>
              <a:path w="1240790" h="742314">
                <a:moveTo>
                  <a:pt x="1116837" y="0"/>
                </a:moveTo>
                <a:lnTo>
                  <a:pt x="123698" y="0"/>
                </a:lnTo>
                <a:lnTo>
                  <a:pt x="75545" y="9719"/>
                </a:lnTo>
                <a:lnTo>
                  <a:pt x="36226" y="36226"/>
                </a:lnTo>
                <a:lnTo>
                  <a:pt x="9719" y="75545"/>
                </a:lnTo>
                <a:lnTo>
                  <a:pt x="0" y="123698"/>
                </a:lnTo>
                <a:lnTo>
                  <a:pt x="0" y="618489"/>
                </a:lnTo>
                <a:lnTo>
                  <a:pt x="9719" y="666642"/>
                </a:lnTo>
                <a:lnTo>
                  <a:pt x="36226" y="705961"/>
                </a:lnTo>
                <a:lnTo>
                  <a:pt x="75545" y="732468"/>
                </a:lnTo>
                <a:lnTo>
                  <a:pt x="123698" y="742188"/>
                </a:lnTo>
                <a:lnTo>
                  <a:pt x="1116837" y="742188"/>
                </a:lnTo>
                <a:lnTo>
                  <a:pt x="1164990" y="732468"/>
                </a:lnTo>
                <a:lnTo>
                  <a:pt x="1204309" y="705961"/>
                </a:lnTo>
                <a:lnTo>
                  <a:pt x="1230816" y="666642"/>
                </a:lnTo>
                <a:lnTo>
                  <a:pt x="1240535" y="618489"/>
                </a:lnTo>
                <a:lnTo>
                  <a:pt x="1240535" y="123698"/>
                </a:lnTo>
                <a:lnTo>
                  <a:pt x="1230816" y="75545"/>
                </a:lnTo>
                <a:lnTo>
                  <a:pt x="1204309" y="36226"/>
                </a:lnTo>
                <a:lnTo>
                  <a:pt x="1164990" y="9719"/>
                </a:lnTo>
                <a:lnTo>
                  <a:pt x="1116837" y="0"/>
                </a:lnTo>
                <a:close/>
              </a:path>
            </a:pathLst>
          </a:custGeom>
          <a:solidFill>
            <a:srgbClr val="F38285"/>
          </a:solidFill>
        </p:spPr>
        <p:txBody>
          <a:bodyPr wrap="square" lIns="0" tIns="0" rIns="0" bIns="0" rtlCol="0"/>
          <a:lstStyle/>
          <a:p/>
        </p:txBody>
      </p:sp>
      <p:sp>
        <p:nvSpPr>
          <p:cNvPr id="43" name="object 43"/>
          <p:cNvSpPr txBox="1"/>
          <p:nvPr/>
        </p:nvSpPr>
        <p:spPr>
          <a:xfrm>
            <a:off x="10271886" y="4381880"/>
            <a:ext cx="1071245" cy="391160"/>
          </a:xfrm>
          <a:prstGeom prst="rect">
            <a:avLst/>
          </a:prstGeom>
        </p:spPr>
        <p:txBody>
          <a:bodyPr vert="horz" wrap="square" lIns="0" tIns="12700" rIns="0" bIns="0" rtlCol="0">
            <a:spAutoFit/>
          </a:bodyPr>
          <a:lstStyle/>
          <a:p>
            <a:pPr marL="12700" marR="5080" indent="65405">
              <a:lnSpc>
                <a:spcPct val="100000"/>
              </a:lnSpc>
              <a:spcBef>
                <a:spcPts val="100"/>
              </a:spcBef>
            </a:pPr>
            <a:r>
              <a:rPr sz="1200" b="1">
                <a:solidFill>
                  <a:srgbClr val="FFFFFF"/>
                </a:solidFill>
                <a:latin typeface="微软雅黑"/>
                <a:cs typeface="微软雅黑"/>
              </a:rPr>
              <a:t>香港范围内投 资机构为166家</a:t>
            </a:r>
            <a:endParaRPr sz="1200">
              <a:latin typeface="微软雅黑"/>
              <a:cs typeface="微软雅黑"/>
            </a:endParaRPr>
          </a:p>
        </p:txBody>
      </p:sp>
      <p:sp>
        <p:nvSpPr>
          <p:cNvPr id="44" name="object 44"/>
          <p:cNvSpPr txBox="1"/>
          <p:nvPr/>
        </p:nvSpPr>
        <p:spPr>
          <a:xfrm>
            <a:off x="7654290" y="5075682"/>
            <a:ext cx="3830320" cy="1015365"/>
          </a:xfrm>
          <a:prstGeom prst="rect">
            <a:avLst/>
          </a:prstGeom>
          <a:ln w="25400">
            <a:solidFill>
              <a:srgbClr val="64AE45"/>
            </a:solidFill>
          </a:ln>
        </p:spPr>
        <p:txBody>
          <a:bodyPr vert="horz" wrap="square" lIns="0" tIns="26034" rIns="0" bIns="0" rtlCol="0">
            <a:spAutoFit/>
          </a:bodyPr>
          <a:lstStyle/>
          <a:p>
            <a:pPr marL="105410" marR="137160">
              <a:lnSpc>
                <a:spcPct val="111100"/>
              </a:lnSpc>
              <a:spcBef>
                <a:spcPts val="204"/>
              </a:spcBef>
            </a:pPr>
            <a:r>
              <a:rPr sz="1200">
                <a:solidFill>
                  <a:srgbClr val="585858"/>
                </a:solidFill>
                <a:latin typeface="微软雅黑"/>
                <a:cs typeface="微软雅黑"/>
              </a:rPr>
              <a:t>在2022年7月港交所与深交所联合主办的大湾区资本 市场论坛上，港交所总裁欧冠升表示：“未来十年，  大湾区内将有大规模的双向资本流动，</a:t>
            </a:r>
            <a:r>
              <a:rPr sz="1200" b="1">
                <a:solidFill>
                  <a:srgbClr val="585858"/>
                </a:solidFill>
                <a:latin typeface="微软雅黑"/>
                <a:cs typeface="微软雅黑"/>
              </a:rPr>
              <a:t>截至2030年， 大湾区内的可持续金融投资规模将达</a:t>
            </a:r>
            <a:r>
              <a:rPr sz="1200" b="1">
                <a:solidFill>
                  <a:srgbClr val="64AE45"/>
                </a:solidFill>
                <a:latin typeface="微软雅黑"/>
                <a:cs typeface="微软雅黑"/>
              </a:rPr>
              <a:t>4500亿美元</a:t>
            </a:r>
            <a:r>
              <a:rPr sz="1200" b="1">
                <a:solidFill>
                  <a:srgbClr val="585858"/>
                </a:solidFill>
                <a:latin typeface="微软雅黑"/>
                <a:cs typeface="微软雅黑"/>
              </a:rPr>
              <a:t>。</a:t>
            </a:r>
            <a:endParaRPr sz="1200">
              <a:latin typeface="微软雅黑"/>
              <a:cs typeface="微软雅黑"/>
            </a:endParaRPr>
          </a:p>
        </p:txBody>
      </p:sp>
      <p:sp>
        <p:nvSpPr>
          <p:cNvPr id="45" name="object 45"/>
          <p:cNvSpPr/>
          <p:nvPr/>
        </p:nvSpPr>
        <p:spPr>
          <a:xfrm>
            <a:off x="2139695" y="5056632"/>
            <a:ext cx="1199387" cy="848868"/>
          </a:xfrm>
          <a:prstGeom prst="rect">
            <a:avLst/>
          </a:prstGeom>
          <a:blipFill>
            <a:blip r:embed="rId4"/>
            <a:stretch>
              <a:fillRect/>
            </a:stretch>
          </a:blipFill>
        </p:spPr>
        <p:txBody>
          <a:bodyPr wrap="square" lIns="0" tIns="0" rIns="0" bIns="0" rtlCol="0"/>
          <a:lstStyle/>
          <a:p/>
        </p:txBody>
      </p:sp>
      <p:sp>
        <p:nvSpPr>
          <p:cNvPr id="46" name="object 46"/>
          <p:cNvSpPr txBox="1"/>
          <p:nvPr/>
        </p:nvSpPr>
        <p:spPr>
          <a:xfrm>
            <a:off x="3553714" y="5088788"/>
            <a:ext cx="1421130" cy="756920"/>
          </a:xfrm>
          <a:prstGeom prst="rect">
            <a:avLst/>
          </a:prstGeom>
        </p:spPr>
        <p:txBody>
          <a:bodyPr vert="horz" wrap="square" lIns="0" tIns="12700" rIns="0" bIns="0" rtlCol="0">
            <a:spAutoFit/>
          </a:bodyPr>
          <a:lstStyle/>
          <a:p>
            <a:pPr marL="12700" marR="5080">
              <a:lnSpc>
                <a:spcPct val="120000"/>
              </a:lnSpc>
              <a:spcBef>
                <a:spcPts val="100"/>
              </a:spcBef>
            </a:pPr>
            <a:r>
              <a:rPr sz="1000" spc="-5">
                <a:solidFill>
                  <a:srgbClr val="585858"/>
                </a:solidFill>
                <a:latin typeface="微软雅黑"/>
                <a:cs typeface="微软雅黑"/>
              </a:rPr>
              <a:t>2022年，香港在艺术品 交易方</a:t>
            </a:r>
            <a:r>
              <a:rPr sz="1000" spc="5">
                <a:solidFill>
                  <a:srgbClr val="585858"/>
                </a:solidFill>
                <a:latin typeface="微软雅黑"/>
                <a:cs typeface="微软雅黑"/>
              </a:rPr>
              <a:t>面</a:t>
            </a:r>
            <a:r>
              <a:rPr sz="1000" spc="-5">
                <a:solidFill>
                  <a:srgbClr val="585858"/>
                </a:solidFill>
                <a:latin typeface="微软雅黑"/>
                <a:cs typeface="微软雅黑"/>
              </a:rPr>
              <a:t>已经</a:t>
            </a:r>
            <a:r>
              <a:rPr sz="1000" spc="5">
                <a:solidFill>
                  <a:srgbClr val="585858"/>
                </a:solidFill>
                <a:latin typeface="微软雅黑"/>
                <a:cs typeface="微软雅黑"/>
              </a:rPr>
              <a:t>超</a:t>
            </a:r>
            <a:r>
              <a:rPr sz="1000" spc="-5">
                <a:solidFill>
                  <a:srgbClr val="585858"/>
                </a:solidFill>
                <a:latin typeface="微软雅黑"/>
                <a:cs typeface="微软雅黑"/>
              </a:rPr>
              <a:t>过伦</a:t>
            </a:r>
            <a:r>
              <a:rPr sz="1000" spc="5">
                <a:solidFill>
                  <a:srgbClr val="585858"/>
                </a:solidFill>
                <a:latin typeface="微软雅黑"/>
                <a:cs typeface="微软雅黑"/>
              </a:rPr>
              <a:t>敦</a:t>
            </a:r>
            <a:r>
              <a:rPr sz="1000" spc="-5">
                <a:solidFill>
                  <a:srgbClr val="585858"/>
                </a:solidFill>
                <a:latin typeface="微软雅黑"/>
                <a:cs typeface="微软雅黑"/>
              </a:rPr>
              <a:t>， 成为继纽约后世界第二 大艺术品交易市场。</a:t>
            </a:r>
            <a:endParaRPr sz="1000">
              <a:latin typeface="微软雅黑"/>
              <a:cs typeface="微软雅黑"/>
            </a:endParaRPr>
          </a:p>
        </p:txBody>
      </p:sp>
      <p:sp>
        <p:nvSpPr>
          <p:cNvPr id="50" name="object 50"/>
          <p:cNvSpPr txBox="1"/>
          <p:nvPr/>
        </p:nvSpPr>
        <p:spPr>
          <a:xfrm>
            <a:off x="523748" y="6408262"/>
            <a:ext cx="9291955" cy="30416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艺术品交易数据源自《香港2023施政</a:t>
            </a:r>
            <a:r>
              <a:rPr sz="700" spc="5">
                <a:solidFill>
                  <a:srgbClr val="7E7E7E"/>
                </a:solidFill>
                <a:latin typeface="微软雅黑"/>
                <a:cs typeface="微软雅黑"/>
              </a:rPr>
              <a:t>报</a:t>
            </a:r>
            <a:r>
              <a:rPr sz="700" spc="-5">
                <a:solidFill>
                  <a:srgbClr val="7E7E7E"/>
                </a:solidFill>
                <a:latin typeface="微软雅黑"/>
                <a:cs typeface="微软雅黑"/>
              </a:rPr>
              <a:t>告</a:t>
            </a:r>
            <a:r>
              <a:rPr sz="700" spc="5">
                <a:solidFill>
                  <a:srgbClr val="7E7E7E"/>
                </a:solidFill>
                <a:latin typeface="微软雅黑"/>
                <a:cs typeface="微软雅黑"/>
              </a:rPr>
              <a:t>》</a:t>
            </a:r>
            <a:r>
              <a:rPr sz="700" spc="-5">
                <a:solidFill>
                  <a:srgbClr val="7E7E7E"/>
                </a:solidFill>
                <a:latin typeface="微软雅黑"/>
                <a:cs typeface="微软雅黑"/>
              </a:rPr>
              <a:t>；大</a:t>
            </a:r>
            <a:r>
              <a:rPr sz="700" spc="5">
                <a:solidFill>
                  <a:srgbClr val="7E7E7E"/>
                </a:solidFill>
                <a:latin typeface="微软雅黑"/>
                <a:cs typeface="微软雅黑"/>
              </a:rPr>
              <a:t>湾</a:t>
            </a:r>
            <a:r>
              <a:rPr sz="700" spc="-5">
                <a:solidFill>
                  <a:srgbClr val="7E7E7E"/>
                </a:solidFill>
                <a:latin typeface="微软雅黑"/>
                <a:cs typeface="微软雅黑"/>
              </a:rPr>
              <a:t>区金</a:t>
            </a:r>
            <a:r>
              <a:rPr sz="700" spc="5">
                <a:solidFill>
                  <a:srgbClr val="7E7E7E"/>
                </a:solidFill>
                <a:latin typeface="微软雅黑"/>
                <a:cs typeface="微软雅黑"/>
              </a:rPr>
              <a:t>融</a:t>
            </a:r>
            <a:r>
              <a:rPr sz="700" spc="-5">
                <a:solidFill>
                  <a:srgbClr val="7E7E7E"/>
                </a:solidFill>
                <a:latin typeface="微软雅黑"/>
                <a:cs typeface="微软雅黑"/>
              </a:rPr>
              <a:t>业数</a:t>
            </a:r>
            <a:r>
              <a:rPr sz="700" spc="5">
                <a:solidFill>
                  <a:srgbClr val="7E7E7E"/>
                </a:solidFill>
                <a:latin typeface="微软雅黑"/>
                <a:cs typeface="微软雅黑"/>
              </a:rPr>
              <a:t>据</a:t>
            </a:r>
            <a:r>
              <a:rPr sz="700" spc="-5">
                <a:solidFill>
                  <a:srgbClr val="7E7E7E"/>
                </a:solidFill>
                <a:latin typeface="微软雅黑"/>
                <a:cs typeface="微软雅黑"/>
              </a:rPr>
              <a:t>源自</a:t>
            </a:r>
            <a:r>
              <a:rPr sz="700" spc="5">
                <a:solidFill>
                  <a:srgbClr val="7E7E7E"/>
                </a:solidFill>
                <a:latin typeface="微软雅黑"/>
                <a:cs typeface="微软雅黑"/>
              </a:rPr>
              <a:t>粤</a:t>
            </a:r>
            <a:r>
              <a:rPr sz="700" spc="-5">
                <a:solidFill>
                  <a:srgbClr val="7E7E7E"/>
                </a:solidFill>
                <a:latin typeface="微软雅黑"/>
                <a:cs typeface="微软雅黑"/>
              </a:rPr>
              <a:t>开证</a:t>
            </a:r>
            <a:r>
              <a:rPr sz="700" spc="5">
                <a:solidFill>
                  <a:srgbClr val="7E7E7E"/>
                </a:solidFill>
                <a:latin typeface="微软雅黑"/>
                <a:cs typeface="微软雅黑"/>
              </a:rPr>
              <a:t>券</a:t>
            </a:r>
            <a:r>
              <a:rPr sz="700" spc="-5">
                <a:solidFill>
                  <a:srgbClr val="7E7E7E"/>
                </a:solidFill>
                <a:latin typeface="微软雅黑"/>
                <a:cs typeface="微软雅黑"/>
              </a:rPr>
              <a:t>研报</a:t>
            </a:r>
            <a:r>
              <a:rPr sz="700" spc="5">
                <a:solidFill>
                  <a:srgbClr val="7E7E7E"/>
                </a:solidFill>
                <a:latin typeface="微软雅黑"/>
                <a:cs typeface="微软雅黑"/>
              </a:rPr>
              <a:t>《</a:t>
            </a:r>
            <a:r>
              <a:rPr sz="700" spc="-5">
                <a:solidFill>
                  <a:srgbClr val="7E7E7E"/>
                </a:solidFill>
                <a:latin typeface="微软雅黑"/>
                <a:cs typeface="微软雅黑"/>
              </a:rPr>
              <a:t>粤港</a:t>
            </a:r>
            <a:r>
              <a:rPr sz="700" spc="5">
                <a:solidFill>
                  <a:srgbClr val="7E7E7E"/>
                </a:solidFill>
                <a:latin typeface="微软雅黑"/>
                <a:cs typeface="微软雅黑"/>
              </a:rPr>
              <a:t>澳</a:t>
            </a:r>
            <a:r>
              <a:rPr sz="700" spc="-5">
                <a:solidFill>
                  <a:srgbClr val="7E7E7E"/>
                </a:solidFill>
                <a:latin typeface="微软雅黑"/>
                <a:cs typeface="微软雅黑"/>
              </a:rPr>
              <a:t>大湾</a:t>
            </a:r>
            <a:r>
              <a:rPr sz="700" spc="5">
                <a:solidFill>
                  <a:srgbClr val="7E7E7E"/>
                </a:solidFill>
                <a:latin typeface="微软雅黑"/>
                <a:cs typeface="微软雅黑"/>
              </a:rPr>
              <a:t>区</a:t>
            </a:r>
            <a:r>
              <a:rPr sz="700" spc="-5">
                <a:solidFill>
                  <a:srgbClr val="7E7E7E"/>
                </a:solidFill>
                <a:latin typeface="微软雅黑"/>
                <a:cs typeface="微软雅黑"/>
              </a:rPr>
              <a:t>金融</a:t>
            </a:r>
            <a:r>
              <a:rPr sz="700" spc="5">
                <a:solidFill>
                  <a:srgbClr val="7E7E7E"/>
                </a:solidFill>
                <a:latin typeface="微软雅黑"/>
                <a:cs typeface="微软雅黑"/>
              </a:rPr>
              <a:t>业</a:t>
            </a:r>
            <a:r>
              <a:rPr sz="700" spc="-5">
                <a:solidFill>
                  <a:srgbClr val="7E7E7E"/>
                </a:solidFill>
                <a:latin typeface="微软雅黑"/>
                <a:cs typeface="微软雅黑"/>
              </a:rPr>
              <a:t>发展</a:t>
            </a:r>
            <a:r>
              <a:rPr sz="700" spc="5">
                <a:solidFill>
                  <a:srgbClr val="7E7E7E"/>
                </a:solidFill>
                <a:latin typeface="微软雅黑"/>
                <a:cs typeface="微软雅黑"/>
              </a:rPr>
              <a:t>的</a:t>
            </a:r>
            <a:r>
              <a:rPr sz="700" spc="-5">
                <a:solidFill>
                  <a:srgbClr val="7E7E7E"/>
                </a:solidFill>
                <a:latin typeface="微软雅黑"/>
                <a:cs typeface="微软雅黑"/>
              </a:rPr>
              <a:t>现状</a:t>
            </a:r>
            <a:r>
              <a:rPr sz="700" spc="5">
                <a:solidFill>
                  <a:srgbClr val="7E7E7E"/>
                </a:solidFill>
                <a:latin typeface="微软雅黑"/>
                <a:cs typeface="微软雅黑"/>
              </a:rPr>
              <a:t>、</a:t>
            </a:r>
            <a:r>
              <a:rPr sz="700" spc="-5">
                <a:solidFill>
                  <a:srgbClr val="7E7E7E"/>
                </a:solidFill>
                <a:latin typeface="微软雅黑"/>
                <a:cs typeface="微软雅黑"/>
              </a:rPr>
              <a:t>问题</a:t>
            </a:r>
            <a:r>
              <a:rPr sz="700" spc="5">
                <a:solidFill>
                  <a:srgbClr val="7E7E7E"/>
                </a:solidFill>
                <a:latin typeface="微软雅黑"/>
                <a:cs typeface="微软雅黑"/>
              </a:rPr>
              <a:t>及</a:t>
            </a:r>
            <a:r>
              <a:rPr sz="700" spc="-5">
                <a:solidFill>
                  <a:srgbClr val="7E7E7E"/>
                </a:solidFill>
                <a:latin typeface="微软雅黑"/>
                <a:cs typeface="微软雅黑"/>
              </a:rPr>
              <a:t>对策</a:t>
            </a:r>
            <a:r>
              <a:rPr sz="700" spc="5">
                <a:solidFill>
                  <a:srgbClr val="7E7E7E"/>
                </a:solidFill>
                <a:latin typeface="微软雅黑"/>
                <a:cs typeface="微软雅黑"/>
              </a:rPr>
              <a:t>》</a:t>
            </a:r>
            <a:r>
              <a:rPr sz="700" spc="-5">
                <a:solidFill>
                  <a:srgbClr val="7E7E7E"/>
                </a:solidFill>
                <a:latin typeface="微软雅黑"/>
                <a:cs typeface="微软雅黑"/>
              </a:rPr>
              <a:t>；大</a:t>
            </a:r>
            <a:r>
              <a:rPr sz="700" spc="5">
                <a:solidFill>
                  <a:srgbClr val="7E7E7E"/>
                </a:solidFill>
                <a:latin typeface="微软雅黑"/>
                <a:cs typeface="微软雅黑"/>
              </a:rPr>
              <a:t>湾</a:t>
            </a:r>
            <a:r>
              <a:rPr sz="700" spc="-5">
                <a:solidFill>
                  <a:srgbClr val="7E7E7E"/>
                </a:solidFill>
                <a:latin typeface="微软雅黑"/>
                <a:cs typeface="微软雅黑"/>
              </a:rPr>
              <a:t>区金</a:t>
            </a:r>
            <a:r>
              <a:rPr sz="700" spc="5">
                <a:solidFill>
                  <a:srgbClr val="7E7E7E"/>
                </a:solidFill>
                <a:latin typeface="微软雅黑"/>
                <a:cs typeface="微软雅黑"/>
              </a:rPr>
              <a:t>融</a:t>
            </a:r>
            <a:r>
              <a:rPr sz="700" spc="-5">
                <a:solidFill>
                  <a:srgbClr val="7E7E7E"/>
                </a:solidFill>
                <a:latin typeface="微软雅黑"/>
                <a:cs typeface="微软雅黑"/>
              </a:rPr>
              <a:t>机构</a:t>
            </a:r>
            <a:r>
              <a:rPr sz="700" spc="5">
                <a:solidFill>
                  <a:srgbClr val="7E7E7E"/>
                </a:solidFill>
                <a:latin typeface="微软雅黑"/>
                <a:cs typeface="微软雅黑"/>
              </a:rPr>
              <a:t>数</a:t>
            </a:r>
            <a:r>
              <a:rPr sz="700" spc="-5">
                <a:solidFill>
                  <a:srgbClr val="7E7E7E"/>
                </a:solidFill>
                <a:latin typeface="微软雅黑"/>
                <a:cs typeface="微软雅黑"/>
              </a:rPr>
              <a:t>据源</a:t>
            </a:r>
            <a:r>
              <a:rPr sz="700" spc="5">
                <a:solidFill>
                  <a:srgbClr val="7E7E7E"/>
                </a:solidFill>
                <a:latin typeface="微软雅黑"/>
                <a:cs typeface="微软雅黑"/>
              </a:rPr>
              <a:t>自</a:t>
            </a:r>
            <a:r>
              <a:rPr sz="700" spc="-5">
                <a:solidFill>
                  <a:srgbClr val="7E7E7E"/>
                </a:solidFill>
                <a:latin typeface="微软雅黑"/>
                <a:cs typeface="微软雅黑"/>
              </a:rPr>
              <a:t>深圳</a:t>
            </a:r>
            <a:r>
              <a:rPr sz="700" spc="5">
                <a:solidFill>
                  <a:srgbClr val="7E7E7E"/>
                </a:solidFill>
                <a:latin typeface="微软雅黑"/>
                <a:cs typeface="微软雅黑"/>
              </a:rPr>
              <a:t>证</a:t>
            </a:r>
            <a:r>
              <a:rPr sz="700" spc="-5">
                <a:solidFill>
                  <a:srgbClr val="7E7E7E"/>
                </a:solidFill>
                <a:latin typeface="微软雅黑"/>
                <a:cs typeface="微软雅黑"/>
              </a:rPr>
              <a:t>监局</a:t>
            </a:r>
            <a:r>
              <a:rPr sz="700" spc="5">
                <a:solidFill>
                  <a:srgbClr val="7E7E7E"/>
                </a:solidFill>
                <a:latin typeface="微软雅黑"/>
                <a:cs typeface="微软雅黑"/>
              </a:rPr>
              <a:t>、</a:t>
            </a:r>
            <a:r>
              <a:rPr sz="700" spc="-5">
                <a:solidFill>
                  <a:srgbClr val="7E7E7E"/>
                </a:solidFill>
                <a:latin typeface="微软雅黑"/>
                <a:cs typeface="微软雅黑"/>
              </a:rPr>
              <a:t>广东</a:t>
            </a:r>
            <a:r>
              <a:rPr sz="700" spc="5">
                <a:solidFill>
                  <a:srgbClr val="7E7E7E"/>
                </a:solidFill>
                <a:latin typeface="微软雅黑"/>
                <a:cs typeface="微软雅黑"/>
              </a:rPr>
              <a:t>证</a:t>
            </a:r>
            <a:r>
              <a:rPr sz="700" spc="-5">
                <a:solidFill>
                  <a:srgbClr val="7E7E7E"/>
                </a:solidFill>
                <a:latin typeface="微软雅黑"/>
                <a:cs typeface="微软雅黑"/>
              </a:rPr>
              <a:t>监局</a:t>
            </a:r>
            <a:r>
              <a:rPr sz="700" spc="5">
                <a:solidFill>
                  <a:srgbClr val="7E7E7E"/>
                </a:solidFill>
                <a:latin typeface="微软雅黑"/>
                <a:cs typeface="微软雅黑"/>
              </a:rPr>
              <a:t>监</a:t>
            </a:r>
            <a:r>
              <a:rPr sz="700" spc="-5">
                <a:solidFill>
                  <a:srgbClr val="7E7E7E"/>
                </a:solidFill>
                <a:latin typeface="微软雅黑"/>
                <a:cs typeface="微软雅黑"/>
              </a:rPr>
              <a:t>管辖</a:t>
            </a:r>
            <a:r>
              <a:rPr sz="700" spc="5">
                <a:solidFill>
                  <a:srgbClr val="7E7E7E"/>
                </a:solidFill>
                <a:latin typeface="微软雅黑"/>
                <a:cs typeface="微软雅黑"/>
              </a:rPr>
              <a:t>区</a:t>
            </a:r>
            <a:r>
              <a:rPr sz="700" spc="-5">
                <a:solidFill>
                  <a:srgbClr val="7E7E7E"/>
                </a:solidFill>
                <a:latin typeface="微软雅黑"/>
                <a:cs typeface="微软雅黑"/>
              </a:rPr>
              <a:t>机构</a:t>
            </a:r>
            <a:r>
              <a:rPr sz="700" spc="5">
                <a:solidFill>
                  <a:srgbClr val="7E7E7E"/>
                </a:solidFill>
                <a:latin typeface="微软雅黑"/>
                <a:cs typeface="微软雅黑"/>
              </a:rPr>
              <a:t>名</a:t>
            </a:r>
            <a:r>
              <a:rPr sz="700" spc="-5">
                <a:solidFill>
                  <a:srgbClr val="7E7E7E"/>
                </a:solidFill>
                <a:latin typeface="微软雅黑"/>
                <a:cs typeface="微软雅黑"/>
              </a:rPr>
              <a:t>单，</a:t>
            </a:r>
            <a:r>
              <a:rPr sz="700" spc="5">
                <a:solidFill>
                  <a:srgbClr val="7E7E7E"/>
                </a:solidFill>
                <a:latin typeface="微软雅黑"/>
                <a:cs typeface="微软雅黑"/>
              </a:rPr>
              <a:t>以</a:t>
            </a:r>
            <a:r>
              <a:rPr sz="700" spc="20">
                <a:solidFill>
                  <a:srgbClr val="7E7E7E"/>
                </a:solidFill>
                <a:latin typeface="微软雅黑"/>
                <a:cs typeface="微软雅黑"/>
              </a:rPr>
              <a:t>及</a:t>
            </a:r>
            <a:r>
              <a:rPr sz="700" spc="-10">
                <a:solidFill>
                  <a:srgbClr val="7E7E7E"/>
                </a:solidFill>
                <a:latin typeface="微软雅黑"/>
                <a:cs typeface="微软雅黑"/>
              </a:rPr>
              <a:t>IT</a:t>
            </a:r>
            <a:r>
              <a:rPr sz="700" spc="-5">
                <a:solidFill>
                  <a:srgbClr val="7E7E7E"/>
                </a:solidFill>
                <a:latin typeface="微软雅黑"/>
                <a:cs typeface="微软雅黑"/>
              </a:rPr>
              <a:t>桔</a:t>
            </a:r>
            <a:r>
              <a:rPr sz="700" spc="5">
                <a:solidFill>
                  <a:srgbClr val="7E7E7E"/>
                </a:solidFill>
                <a:latin typeface="微软雅黑"/>
                <a:cs typeface="微软雅黑"/>
              </a:rPr>
              <a:t>子</a:t>
            </a:r>
            <a:r>
              <a:rPr sz="700" spc="-5">
                <a:solidFill>
                  <a:srgbClr val="7E7E7E"/>
                </a:solidFill>
                <a:latin typeface="微软雅黑"/>
                <a:cs typeface="微软雅黑"/>
              </a:rPr>
              <a:t>投资</a:t>
            </a:r>
            <a:r>
              <a:rPr sz="700" spc="5">
                <a:solidFill>
                  <a:srgbClr val="7E7E7E"/>
                </a:solidFill>
                <a:latin typeface="微软雅黑"/>
                <a:cs typeface="微软雅黑"/>
              </a:rPr>
              <a:t>机</a:t>
            </a:r>
            <a:r>
              <a:rPr sz="700" spc="-5">
                <a:solidFill>
                  <a:srgbClr val="7E7E7E"/>
                </a:solidFill>
                <a:latin typeface="微软雅黑"/>
                <a:cs typeface="微软雅黑"/>
              </a:rPr>
              <a:t>构数</a:t>
            </a:r>
            <a:r>
              <a:rPr sz="700" spc="5">
                <a:solidFill>
                  <a:srgbClr val="7E7E7E"/>
                </a:solidFill>
                <a:latin typeface="微软雅黑"/>
                <a:cs typeface="微软雅黑"/>
              </a:rPr>
              <a:t>据</a:t>
            </a:r>
            <a:r>
              <a:rPr sz="700" spc="-5">
                <a:solidFill>
                  <a:srgbClr val="7E7E7E"/>
                </a:solidFill>
                <a:latin typeface="微软雅黑"/>
                <a:cs typeface="微软雅黑"/>
              </a:rPr>
              <a:t>整理。</a:t>
            </a:r>
            <a:endParaRPr sz="700">
              <a:latin typeface="微软雅黑"/>
              <a:cs typeface="微软雅黑"/>
            </a:endParaRPr>
          </a:p>
          <a:p>
            <a:pPr marL="12700">
              <a:lnSpc>
                <a:spcPct val="100000"/>
              </a:lnSpc>
              <a:spcBef>
                <a:spcPts val="470"/>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1" name="object 51"/>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5"/>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14</a:t>
            </a:fld>
            <a:endParaRPr sz="800">
              <a:latin typeface="微软雅黑"/>
              <a:cs typeface="微软雅黑"/>
            </a:endParaRPr>
          </a:p>
        </p:txBody>
      </p:sp>
      <p:sp>
        <p:nvSpPr>
          <p:cNvPr id="47" name="object 47"/>
          <p:cNvSpPr txBox="1"/>
          <p:nvPr/>
        </p:nvSpPr>
        <p:spPr>
          <a:xfrm>
            <a:off x="523138" y="2675382"/>
            <a:ext cx="145224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三大世界金融中心</a:t>
            </a:r>
            <a:endParaRPr sz="1400">
              <a:latin typeface="微软雅黑"/>
              <a:cs typeface="微软雅黑"/>
            </a:endParaRPr>
          </a:p>
        </p:txBody>
      </p:sp>
      <p:sp>
        <p:nvSpPr>
          <p:cNvPr id="48" name="object 48"/>
          <p:cNvSpPr txBox="1"/>
          <p:nvPr/>
        </p:nvSpPr>
        <p:spPr>
          <a:xfrm>
            <a:off x="552399" y="3141726"/>
            <a:ext cx="1397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括号内为世界金融中心排名</a:t>
            </a:r>
            <a:endParaRPr sz="900">
              <a:latin typeface="微软雅黑"/>
              <a:cs typeface="微软雅黑"/>
            </a:endParaRPr>
          </a:p>
        </p:txBody>
      </p:sp>
      <p:sp>
        <p:nvSpPr>
          <p:cNvPr id="49" name="object 49"/>
          <p:cNvSpPr txBox="1"/>
          <p:nvPr/>
        </p:nvSpPr>
        <p:spPr>
          <a:xfrm>
            <a:off x="532282" y="6306718"/>
            <a:ext cx="1104646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来源：世界金融中心排名数据源自</a:t>
            </a:r>
            <a:r>
              <a:rPr sz="700" spc="5">
                <a:solidFill>
                  <a:srgbClr val="7E7E7E"/>
                </a:solidFill>
                <a:latin typeface="微软雅黑"/>
                <a:cs typeface="微软雅黑"/>
              </a:rPr>
              <a:t>英</a:t>
            </a:r>
            <a:r>
              <a:rPr sz="700" spc="-5">
                <a:solidFill>
                  <a:srgbClr val="7E7E7E"/>
                </a:solidFill>
                <a:latin typeface="微软雅黑"/>
                <a:cs typeface="微软雅黑"/>
              </a:rPr>
              <a:t>国智</a:t>
            </a:r>
            <a:r>
              <a:rPr sz="700" spc="10">
                <a:solidFill>
                  <a:srgbClr val="7E7E7E"/>
                </a:solidFill>
                <a:latin typeface="微软雅黑"/>
                <a:cs typeface="微软雅黑"/>
              </a:rPr>
              <a:t>库</a:t>
            </a:r>
            <a:r>
              <a:rPr sz="700" spc="-5">
                <a:solidFill>
                  <a:srgbClr val="7E7E7E"/>
                </a:solidFill>
                <a:latin typeface="微软雅黑"/>
                <a:cs typeface="微软雅黑"/>
              </a:rPr>
              <a:t>Z/Yen</a:t>
            </a:r>
            <a:r>
              <a:rPr sz="700" spc="5">
                <a:solidFill>
                  <a:srgbClr val="7E7E7E"/>
                </a:solidFill>
                <a:latin typeface="微软雅黑"/>
                <a:cs typeface="微软雅黑"/>
              </a:rPr>
              <a:t>集</a:t>
            </a:r>
            <a:r>
              <a:rPr sz="700" spc="-5">
                <a:solidFill>
                  <a:srgbClr val="7E7E7E"/>
                </a:solidFill>
                <a:latin typeface="微软雅黑"/>
                <a:cs typeface="微软雅黑"/>
              </a:rPr>
              <a:t>团与</a:t>
            </a:r>
            <a:r>
              <a:rPr sz="700" spc="5">
                <a:solidFill>
                  <a:srgbClr val="7E7E7E"/>
                </a:solidFill>
                <a:latin typeface="微软雅黑"/>
                <a:cs typeface="微软雅黑"/>
              </a:rPr>
              <a:t>中</a:t>
            </a:r>
            <a:r>
              <a:rPr sz="700" spc="-5">
                <a:solidFill>
                  <a:srgbClr val="7E7E7E"/>
                </a:solidFill>
                <a:latin typeface="微软雅黑"/>
                <a:cs typeface="微软雅黑"/>
              </a:rPr>
              <a:t>国（</a:t>
            </a:r>
            <a:r>
              <a:rPr sz="700" spc="5">
                <a:solidFill>
                  <a:srgbClr val="7E7E7E"/>
                </a:solidFill>
                <a:latin typeface="微软雅黑"/>
                <a:cs typeface="微软雅黑"/>
              </a:rPr>
              <a:t>深</a:t>
            </a:r>
            <a:r>
              <a:rPr sz="700" spc="-5">
                <a:solidFill>
                  <a:srgbClr val="7E7E7E"/>
                </a:solidFill>
                <a:latin typeface="微软雅黑"/>
                <a:cs typeface="微软雅黑"/>
              </a:rPr>
              <a:t>圳）</a:t>
            </a:r>
            <a:r>
              <a:rPr sz="700" spc="5">
                <a:solidFill>
                  <a:srgbClr val="7E7E7E"/>
                </a:solidFill>
                <a:latin typeface="微软雅黑"/>
                <a:cs typeface="微软雅黑"/>
              </a:rPr>
              <a:t>综</a:t>
            </a:r>
            <a:r>
              <a:rPr sz="700" spc="-5">
                <a:solidFill>
                  <a:srgbClr val="7E7E7E"/>
                </a:solidFill>
                <a:latin typeface="微软雅黑"/>
                <a:cs typeface="微软雅黑"/>
              </a:rPr>
              <a:t>合开</a:t>
            </a:r>
            <a:r>
              <a:rPr sz="700" spc="5">
                <a:solidFill>
                  <a:srgbClr val="7E7E7E"/>
                </a:solidFill>
                <a:latin typeface="微软雅黑"/>
                <a:cs typeface="微软雅黑"/>
              </a:rPr>
              <a:t>发</a:t>
            </a:r>
            <a:r>
              <a:rPr sz="700" spc="-5">
                <a:solidFill>
                  <a:srgbClr val="7E7E7E"/>
                </a:solidFill>
                <a:latin typeface="微软雅黑"/>
                <a:cs typeface="微软雅黑"/>
              </a:rPr>
              <a:t>研究</a:t>
            </a:r>
            <a:r>
              <a:rPr sz="700" spc="5">
                <a:solidFill>
                  <a:srgbClr val="7E7E7E"/>
                </a:solidFill>
                <a:latin typeface="微软雅黑"/>
                <a:cs typeface="微软雅黑"/>
              </a:rPr>
              <a:t>院</a:t>
            </a:r>
            <a:r>
              <a:rPr sz="700" spc="-5">
                <a:solidFill>
                  <a:srgbClr val="7E7E7E"/>
                </a:solidFill>
                <a:latin typeface="微软雅黑"/>
                <a:cs typeface="微软雅黑"/>
              </a:rPr>
              <a:t>联合</a:t>
            </a:r>
            <a:r>
              <a:rPr sz="700" spc="5">
                <a:solidFill>
                  <a:srgbClr val="7E7E7E"/>
                </a:solidFill>
                <a:latin typeface="微软雅黑"/>
                <a:cs typeface="微软雅黑"/>
              </a:rPr>
              <a:t>发</a:t>
            </a:r>
            <a:r>
              <a:rPr sz="700" spc="-5">
                <a:solidFill>
                  <a:srgbClr val="7E7E7E"/>
                </a:solidFill>
                <a:latin typeface="微软雅黑"/>
                <a:cs typeface="微软雅黑"/>
              </a:rPr>
              <a:t>布“</a:t>
            </a:r>
            <a:r>
              <a:rPr sz="700" spc="15">
                <a:solidFill>
                  <a:srgbClr val="7E7E7E"/>
                </a:solidFill>
                <a:latin typeface="微软雅黑"/>
                <a:cs typeface="微软雅黑"/>
              </a:rPr>
              <a:t>第</a:t>
            </a:r>
            <a:r>
              <a:rPr sz="700" spc="-10">
                <a:solidFill>
                  <a:srgbClr val="7E7E7E"/>
                </a:solidFill>
                <a:latin typeface="微软雅黑"/>
                <a:cs typeface="微软雅黑"/>
              </a:rPr>
              <a:t>34</a:t>
            </a:r>
            <a:r>
              <a:rPr sz="700" spc="5">
                <a:solidFill>
                  <a:srgbClr val="7E7E7E"/>
                </a:solidFill>
                <a:latin typeface="微软雅黑"/>
                <a:cs typeface="微软雅黑"/>
              </a:rPr>
              <a:t>期</a:t>
            </a:r>
            <a:r>
              <a:rPr sz="700" spc="-5">
                <a:solidFill>
                  <a:srgbClr val="7E7E7E"/>
                </a:solidFill>
                <a:latin typeface="微软雅黑"/>
                <a:cs typeface="微软雅黑"/>
              </a:rPr>
              <a:t>全球</a:t>
            </a:r>
            <a:r>
              <a:rPr sz="700" spc="5">
                <a:solidFill>
                  <a:srgbClr val="7E7E7E"/>
                </a:solidFill>
                <a:latin typeface="微软雅黑"/>
                <a:cs typeface="微软雅黑"/>
              </a:rPr>
              <a:t>金</a:t>
            </a:r>
            <a:r>
              <a:rPr sz="700" spc="-5">
                <a:solidFill>
                  <a:srgbClr val="7E7E7E"/>
                </a:solidFill>
                <a:latin typeface="微软雅黑"/>
                <a:cs typeface="微软雅黑"/>
              </a:rPr>
              <a:t>融中</a:t>
            </a:r>
            <a:r>
              <a:rPr sz="700" spc="5">
                <a:solidFill>
                  <a:srgbClr val="7E7E7E"/>
                </a:solidFill>
                <a:latin typeface="微软雅黑"/>
                <a:cs typeface="微软雅黑"/>
              </a:rPr>
              <a:t>心</a:t>
            </a:r>
            <a:r>
              <a:rPr sz="700" spc="-5">
                <a:solidFill>
                  <a:srgbClr val="7E7E7E"/>
                </a:solidFill>
                <a:latin typeface="微软雅黑"/>
                <a:cs typeface="微软雅黑"/>
              </a:rPr>
              <a:t>指数</a:t>
            </a:r>
            <a:r>
              <a:rPr sz="700" spc="5">
                <a:solidFill>
                  <a:srgbClr val="7E7E7E"/>
                </a:solidFill>
                <a:latin typeface="微软雅黑"/>
                <a:cs typeface="微软雅黑"/>
              </a:rPr>
              <a:t>报</a:t>
            </a:r>
            <a:r>
              <a:rPr sz="700" spc="-5">
                <a:solidFill>
                  <a:srgbClr val="7E7E7E"/>
                </a:solidFill>
                <a:latin typeface="微软雅黑"/>
                <a:cs typeface="微软雅黑"/>
              </a:rPr>
              <a:t>告</a:t>
            </a:r>
            <a:r>
              <a:rPr sz="700">
                <a:solidFill>
                  <a:srgbClr val="7E7E7E"/>
                </a:solidFill>
                <a:latin typeface="微软雅黑"/>
                <a:cs typeface="微软雅黑"/>
              </a:rPr>
              <a:t>（GFCI</a:t>
            </a:r>
            <a:r>
              <a:rPr sz="700" spc="80">
                <a:solidFill>
                  <a:srgbClr val="7E7E7E"/>
                </a:solidFill>
                <a:latin typeface="微软雅黑"/>
                <a:cs typeface="微软雅黑"/>
              </a:rPr>
              <a:t> </a:t>
            </a:r>
            <a:r>
              <a:rPr sz="700" spc="-5">
                <a:solidFill>
                  <a:srgbClr val="7E7E7E"/>
                </a:solidFill>
                <a:latin typeface="微软雅黑"/>
                <a:cs typeface="微软雅黑"/>
              </a:rPr>
              <a:t>34）；港交所数据源自香港财政</a:t>
            </a:r>
            <a:r>
              <a:rPr sz="700" spc="5">
                <a:solidFill>
                  <a:srgbClr val="7E7E7E"/>
                </a:solidFill>
                <a:latin typeface="微软雅黑"/>
                <a:cs typeface="微软雅黑"/>
              </a:rPr>
              <a:t>司</a:t>
            </a:r>
            <a:r>
              <a:rPr sz="700" spc="-5">
                <a:solidFill>
                  <a:srgbClr val="7E7E7E"/>
                </a:solidFill>
                <a:latin typeface="微软雅黑"/>
                <a:cs typeface="微软雅黑"/>
              </a:rPr>
              <a:t>司长</a:t>
            </a:r>
            <a:r>
              <a:rPr sz="700" spc="5">
                <a:solidFill>
                  <a:srgbClr val="7E7E7E"/>
                </a:solidFill>
                <a:latin typeface="微软雅黑"/>
                <a:cs typeface="微软雅黑"/>
              </a:rPr>
              <a:t>陈</a:t>
            </a:r>
            <a:r>
              <a:rPr sz="700" spc="-5">
                <a:solidFill>
                  <a:srgbClr val="7E7E7E"/>
                </a:solidFill>
                <a:latin typeface="微软雅黑"/>
                <a:cs typeface="微软雅黑"/>
              </a:rPr>
              <a:t>茂波</a:t>
            </a:r>
            <a:r>
              <a:rPr sz="700" spc="5">
                <a:solidFill>
                  <a:srgbClr val="7E7E7E"/>
                </a:solidFill>
                <a:latin typeface="微软雅黑"/>
                <a:cs typeface="微软雅黑"/>
              </a:rPr>
              <a:t>在</a:t>
            </a:r>
            <a:r>
              <a:rPr sz="700" spc="-5">
                <a:solidFill>
                  <a:srgbClr val="7E7E7E"/>
                </a:solidFill>
                <a:latin typeface="微软雅黑"/>
                <a:cs typeface="微软雅黑"/>
              </a:rPr>
              <a:t>港交</a:t>
            </a:r>
            <a:r>
              <a:rPr sz="700" spc="5">
                <a:solidFill>
                  <a:srgbClr val="7E7E7E"/>
                </a:solidFill>
                <a:latin typeface="微软雅黑"/>
                <a:cs typeface="微软雅黑"/>
              </a:rPr>
              <a:t>所</a:t>
            </a:r>
            <a:r>
              <a:rPr sz="700" spc="-5">
                <a:solidFill>
                  <a:srgbClr val="7E7E7E"/>
                </a:solidFill>
                <a:latin typeface="微软雅黑"/>
                <a:cs typeface="微软雅黑"/>
              </a:rPr>
              <a:t>庆</a:t>
            </a:r>
            <a:r>
              <a:rPr sz="700">
                <a:solidFill>
                  <a:srgbClr val="7E7E7E"/>
                </a:solidFill>
                <a:latin typeface="微软雅黑"/>
                <a:cs typeface="微软雅黑"/>
              </a:rPr>
              <a:t>祝</a:t>
            </a:r>
            <a:r>
              <a:rPr sz="700" spc="-5">
                <a:solidFill>
                  <a:srgbClr val="7E7E7E"/>
                </a:solidFill>
                <a:latin typeface="微软雅黑"/>
                <a:cs typeface="微软雅黑"/>
              </a:rPr>
              <a:t>H</a:t>
            </a:r>
            <a:r>
              <a:rPr sz="700" spc="5">
                <a:solidFill>
                  <a:srgbClr val="7E7E7E"/>
                </a:solidFill>
                <a:latin typeface="微软雅黑"/>
                <a:cs typeface="微软雅黑"/>
              </a:rPr>
              <a:t>股</a:t>
            </a:r>
            <a:r>
              <a:rPr sz="700" spc="-5">
                <a:solidFill>
                  <a:srgbClr val="7E7E7E"/>
                </a:solidFill>
                <a:latin typeface="微软雅黑"/>
                <a:cs typeface="微软雅黑"/>
              </a:rPr>
              <a:t>上市</a:t>
            </a:r>
            <a:r>
              <a:rPr sz="700">
                <a:solidFill>
                  <a:srgbClr val="7E7E7E"/>
                </a:solidFill>
                <a:latin typeface="微软雅黑"/>
                <a:cs typeface="微软雅黑"/>
              </a:rPr>
              <a:t>30</a:t>
            </a:r>
            <a:r>
              <a:rPr sz="700" spc="-5">
                <a:solidFill>
                  <a:srgbClr val="7E7E7E"/>
                </a:solidFill>
                <a:latin typeface="微软雅黑"/>
                <a:cs typeface="微软雅黑"/>
              </a:rPr>
              <a:t>周</a:t>
            </a:r>
            <a:r>
              <a:rPr sz="700" spc="5">
                <a:solidFill>
                  <a:srgbClr val="7E7E7E"/>
                </a:solidFill>
                <a:latin typeface="微软雅黑"/>
                <a:cs typeface="微软雅黑"/>
              </a:rPr>
              <a:t>年</a:t>
            </a:r>
            <a:r>
              <a:rPr sz="700" spc="-5">
                <a:solidFill>
                  <a:srgbClr val="7E7E7E"/>
                </a:solidFill>
                <a:latin typeface="微软雅黑"/>
                <a:cs typeface="微软雅黑"/>
              </a:rPr>
              <a:t>致词</a:t>
            </a:r>
            <a:r>
              <a:rPr sz="700" spc="5">
                <a:solidFill>
                  <a:srgbClr val="7E7E7E"/>
                </a:solidFill>
                <a:latin typeface="微软雅黑"/>
                <a:cs typeface="微软雅黑"/>
              </a:rPr>
              <a:t>内</a:t>
            </a:r>
            <a:r>
              <a:rPr sz="700" spc="-5">
                <a:solidFill>
                  <a:srgbClr val="7E7E7E"/>
                </a:solidFill>
                <a:latin typeface="微软雅黑"/>
                <a:cs typeface="微软雅黑"/>
              </a:rPr>
              <a:t>容；</a:t>
            </a:r>
            <a:r>
              <a:rPr sz="700" spc="5">
                <a:solidFill>
                  <a:srgbClr val="7E7E7E"/>
                </a:solidFill>
                <a:latin typeface="微软雅黑"/>
                <a:cs typeface="微软雅黑"/>
              </a:rPr>
              <a:t>深</a:t>
            </a:r>
            <a:r>
              <a:rPr sz="700" spc="-5">
                <a:solidFill>
                  <a:srgbClr val="7E7E7E"/>
                </a:solidFill>
                <a:latin typeface="微软雅黑"/>
                <a:cs typeface="微软雅黑"/>
              </a:rPr>
              <a:t>交所</a:t>
            </a:r>
            <a:r>
              <a:rPr sz="700" spc="5">
                <a:solidFill>
                  <a:srgbClr val="7E7E7E"/>
                </a:solidFill>
                <a:latin typeface="微软雅黑"/>
                <a:cs typeface="微软雅黑"/>
              </a:rPr>
              <a:t>数</a:t>
            </a:r>
            <a:r>
              <a:rPr sz="700" spc="-5">
                <a:solidFill>
                  <a:srgbClr val="7E7E7E"/>
                </a:solidFill>
                <a:latin typeface="微软雅黑"/>
                <a:cs typeface="微软雅黑"/>
              </a:rPr>
              <a:t>据源</a:t>
            </a:r>
            <a:r>
              <a:rPr sz="700" spc="5">
                <a:solidFill>
                  <a:srgbClr val="7E7E7E"/>
                </a:solidFill>
                <a:latin typeface="微软雅黑"/>
                <a:cs typeface="微软雅黑"/>
              </a:rPr>
              <a:t>自</a:t>
            </a:r>
            <a:r>
              <a:rPr sz="700" spc="-5">
                <a:solidFill>
                  <a:srgbClr val="7E7E7E"/>
                </a:solidFill>
                <a:latin typeface="微软雅黑"/>
                <a:cs typeface="微软雅黑"/>
              </a:rPr>
              <a:t>《深</a:t>
            </a:r>
            <a:r>
              <a:rPr sz="700" spc="5">
                <a:solidFill>
                  <a:srgbClr val="7E7E7E"/>
                </a:solidFill>
                <a:latin typeface="微软雅黑"/>
                <a:cs typeface="微软雅黑"/>
              </a:rPr>
              <a:t>市</a:t>
            </a:r>
            <a:r>
              <a:rPr sz="700" spc="-5">
                <a:solidFill>
                  <a:srgbClr val="7E7E7E"/>
                </a:solidFill>
                <a:latin typeface="微软雅黑"/>
                <a:cs typeface="微软雅黑"/>
              </a:rPr>
              <a:t>上市</a:t>
            </a:r>
            <a:r>
              <a:rPr sz="700" spc="5">
                <a:solidFill>
                  <a:srgbClr val="7E7E7E"/>
                </a:solidFill>
                <a:latin typeface="微软雅黑"/>
                <a:cs typeface="微软雅黑"/>
              </a:rPr>
              <a:t>公</a:t>
            </a:r>
            <a:r>
              <a:rPr sz="700">
                <a:solidFill>
                  <a:srgbClr val="7E7E7E"/>
                </a:solidFill>
                <a:latin typeface="微软雅黑"/>
                <a:cs typeface="微软雅黑"/>
              </a:rPr>
              <a:t>司</a:t>
            </a:r>
            <a:r>
              <a:rPr sz="700" spc="-5">
                <a:solidFill>
                  <a:srgbClr val="7E7E7E"/>
                </a:solidFill>
                <a:latin typeface="微软雅黑"/>
                <a:cs typeface="微软雅黑"/>
              </a:rPr>
              <a:t>2022</a:t>
            </a:r>
            <a:r>
              <a:rPr sz="700" spc="5">
                <a:solidFill>
                  <a:srgbClr val="7E7E7E"/>
                </a:solidFill>
                <a:latin typeface="微软雅黑"/>
                <a:cs typeface="微软雅黑"/>
              </a:rPr>
              <a:t>年</a:t>
            </a:r>
            <a:r>
              <a:rPr sz="700" spc="-5">
                <a:solidFill>
                  <a:srgbClr val="7E7E7E"/>
                </a:solidFill>
                <a:latin typeface="微软雅黑"/>
                <a:cs typeface="微软雅黑"/>
              </a:rPr>
              <a:t>报实</a:t>
            </a:r>
            <a:r>
              <a:rPr sz="700" spc="5">
                <a:solidFill>
                  <a:srgbClr val="7E7E7E"/>
                </a:solidFill>
                <a:latin typeface="微软雅黑"/>
                <a:cs typeface="微软雅黑"/>
              </a:rPr>
              <a:t>证</a:t>
            </a:r>
            <a:r>
              <a:rPr sz="700" spc="-5">
                <a:solidFill>
                  <a:srgbClr val="7E7E7E"/>
                </a:solidFill>
                <a:latin typeface="微软雅黑"/>
                <a:cs typeface="微软雅黑"/>
              </a:rPr>
              <a:t>分析</a:t>
            </a:r>
            <a:r>
              <a:rPr sz="700" spc="5">
                <a:solidFill>
                  <a:srgbClr val="7E7E7E"/>
                </a:solidFill>
                <a:latin typeface="微软雅黑"/>
                <a:cs typeface="微软雅黑"/>
              </a:rPr>
              <a:t>报</a:t>
            </a:r>
            <a:r>
              <a:rPr sz="700" spc="-5">
                <a:solidFill>
                  <a:srgbClr val="7E7E7E"/>
                </a:solidFill>
                <a:latin typeface="微软雅黑"/>
                <a:cs typeface="微软雅黑"/>
              </a:rPr>
              <a:t>告》；</a:t>
            </a:r>
            <a:endParaRPr sz="7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7100" y="408178"/>
            <a:ext cx="9626600" cy="574040"/>
          </a:xfrm>
          <a:prstGeom prst="rect">
            <a:avLst/>
          </a:prstGeom>
        </p:spPr>
        <p:txBody>
          <a:bodyPr vert="horz" wrap="square" lIns="0" tIns="12700" rIns="0" bIns="0" rtlCol="0">
            <a:spAutoFit/>
          </a:bodyPr>
          <a:lstStyle/>
          <a:p>
            <a:pPr marL="12700">
              <a:lnSpc>
                <a:spcPct val="100000"/>
              </a:lnSpc>
              <a:spcBef>
                <a:spcPts val="100"/>
              </a:spcBef>
            </a:pPr>
            <a:r>
              <a:rPr/>
              <a:t>大湾区资本市场成熟，文化产业投融资功能稳健</a:t>
            </a:r>
          </a:p>
        </p:txBody>
      </p:sp>
      <p:sp>
        <p:nvSpPr>
          <p:cNvPr id="3" name="object 3"/>
          <p:cNvSpPr txBox="1"/>
          <p:nvPr/>
        </p:nvSpPr>
        <p:spPr>
          <a:xfrm>
            <a:off x="526795" y="928804"/>
            <a:ext cx="10998200" cy="1168400"/>
          </a:xfrm>
          <a:prstGeom prst="rect">
            <a:avLst/>
          </a:prstGeom>
        </p:spPr>
        <p:txBody>
          <a:bodyPr vert="horz" wrap="square" lIns="0" tIns="160020" rIns="0" bIns="0" rtlCol="0">
            <a:spAutoFit/>
          </a:bodyPr>
          <a:lstStyle/>
          <a:p>
            <a:pPr marL="12700">
              <a:lnSpc>
                <a:spcPct val="100000"/>
              </a:lnSpc>
              <a:spcBef>
                <a:spcPts val="1260"/>
              </a:spcBef>
            </a:pPr>
            <a:r>
              <a:rPr sz="1800">
                <a:solidFill>
                  <a:srgbClr val="585858"/>
                </a:solidFill>
                <a:latin typeface="微软雅黑"/>
                <a:cs typeface="微软雅黑"/>
              </a:rPr>
              <a:t>各类资本积极参与，文化产业投融资市场活力十足</a:t>
            </a:r>
            <a:endParaRPr sz="1800">
              <a:latin typeface="微软雅黑"/>
              <a:cs typeface="微软雅黑"/>
            </a:endParaRPr>
          </a:p>
          <a:p>
            <a:pPr marL="12700" marR="5080" algn="just">
              <a:lnSpc>
                <a:spcPct val="120100"/>
              </a:lnSpc>
              <a:spcBef>
                <a:spcPts val="484"/>
              </a:spcBef>
            </a:pPr>
            <a:r>
              <a:rPr sz="1200" spc="-5">
                <a:solidFill>
                  <a:srgbClr val="404040"/>
                </a:solidFill>
                <a:latin typeface="微软雅黑"/>
                <a:cs typeface="微软雅黑"/>
              </a:rPr>
              <a:t>在文化产业投融资方面，大湾区各种金融市场主体积极参与：既有广东文化产业投资基金这种有政府背书的官方基金扶持，也有中科科创为代表的市场化资本积极参 </a:t>
            </a:r>
            <a:r>
              <a:rPr sz="1200">
                <a:solidFill>
                  <a:srgbClr val="404040"/>
                </a:solidFill>
                <a:latin typeface="微软雅黑"/>
                <a:cs typeface="微软雅黑"/>
              </a:rPr>
              <a:t>与。此外，商业银行也通过信贷产品和服务模式创新的方式参与其中，共同推进知识产权融资模式创新，探索扩大供应链融资，完善文化与金融合作平台，构建完善 的企业信用体系等具体任务。</a:t>
            </a:r>
            <a:endParaRPr sz="1200">
              <a:latin typeface="微软雅黑"/>
              <a:cs typeface="微软雅黑"/>
            </a:endParaRPr>
          </a:p>
        </p:txBody>
      </p:sp>
      <p:sp>
        <p:nvSpPr>
          <p:cNvPr id="4" name="object 4"/>
          <p:cNvSpPr txBox="1"/>
          <p:nvPr/>
        </p:nvSpPr>
        <p:spPr>
          <a:xfrm>
            <a:off x="1386839" y="5974079"/>
            <a:ext cx="3610610" cy="323215"/>
          </a:xfrm>
          <a:prstGeom prst="rect">
            <a:avLst/>
          </a:prstGeom>
          <a:solidFill>
            <a:srgbClr val="1EC7F3"/>
          </a:solidFill>
        </p:spPr>
        <p:txBody>
          <a:bodyPr vert="horz" wrap="square" lIns="0" tIns="50800" rIns="0" bIns="0" rtlCol="0">
            <a:spAutoFit/>
          </a:bodyPr>
          <a:lstStyle/>
          <a:p>
            <a:pPr marL="379095">
              <a:lnSpc>
                <a:spcPct val="100000"/>
              </a:lnSpc>
              <a:spcBef>
                <a:spcPts val="400"/>
              </a:spcBef>
            </a:pPr>
            <a:r>
              <a:rPr sz="1400" b="1">
                <a:solidFill>
                  <a:srgbClr val="FFFFFF"/>
                </a:solidFill>
                <a:latin typeface="微软雅黑"/>
                <a:cs typeface="微软雅黑"/>
              </a:rPr>
              <a:t>粤港澳大湾区文化产业</a:t>
            </a:r>
            <a:r>
              <a:rPr sz="1400" b="1" spc="-15">
                <a:solidFill>
                  <a:srgbClr val="FFFFFF"/>
                </a:solidFill>
                <a:latin typeface="微软雅黑"/>
                <a:cs typeface="微软雅黑"/>
              </a:rPr>
              <a:t>投</a:t>
            </a:r>
            <a:r>
              <a:rPr sz="1400" b="1">
                <a:solidFill>
                  <a:srgbClr val="FFFFFF"/>
                </a:solidFill>
                <a:latin typeface="微软雅黑"/>
                <a:cs typeface="微软雅黑"/>
              </a:rPr>
              <a:t>资基</a:t>
            </a:r>
            <a:r>
              <a:rPr sz="1400" b="1" spc="-15">
                <a:solidFill>
                  <a:srgbClr val="FFFFFF"/>
                </a:solidFill>
                <a:latin typeface="微软雅黑"/>
                <a:cs typeface="微软雅黑"/>
              </a:rPr>
              <a:t>金</a:t>
            </a:r>
            <a:r>
              <a:rPr sz="1400" b="1">
                <a:solidFill>
                  <a:srgbClr val="FFFFFF"/>
                </a:solidFill>
                <a:latin typeface="微软雅黑"/>
                <a:cs typeface="微软雅黑"/>
              </a:rPr>
              <a:t>一期</a:t>
            </a:r>
            <a:endParaRPr sz="1400">
              <a:latin typeface="微软雅黑"/>
              <a:cs typeface="微软雅黑"/>
            </a:endParaRPr>
          </a:p>
        </p:txBody>
      </p:sp>
      <p:sp>
        <p:nvSpPr>
          <p:cNvPr id="5" name="object 5"/>
          <p:cNvSpPr txBox="1"/>
          <p:nvPr/>
        </p:nvSpPr>
        <p:spPr>
          <a:xfrm>
            <a:off x="7104888" y="5969508"/>
            <a:ext cx="3611879" cy="323215"/>
          </a:xfrm>
          <a:prstGeom prst="rect">
            <a:avLst/>
          </a:prstGeom>
          <a:solidFill>
            <a:srgbClr val="F38285"/>
          </a:solidFill>
        </p:spPr>
        <p:txBody>
          <a:bodyPr vert="horz" wrap="square" lIns="0" tIns="50800" rIns="0" bIns="0" rtlCol="0">
            <a:spAutoFit/>
          </a:bodyPr>
          <a:lstStyle/>
          <a:p>
            <a:pPr marL="381000">
              <a:lnSpc>
                <a:spcPct val="100000"/>
              </a:lnSpc>
              <a:spcBef>
                <a:spcPts val="400"/>
              </a:spcBef>
            </a:pPr>
            <a:r>
              <a:rPr sz="1400" b="1">
                <a:solidFill>
                  <a:srgbClr val="FFFFFF"/>
                </a:solidFill>
                <a:latin typeface="微软雅黑"/>
                <a:cs typeface="微软雅黑"/>
              </a:rPr>
              <a:t>中科科创创业投资管理</a:t>
            </a:r>
            <a:r>
              <a:rPr sz="1400" b="1" spc="-15">
                <a:solidFill>
                  <a:srgbClr val="FFFFFF"/>
                </a:solidFill>
                <a:latin typeface="微软雅黑"/>
                <a:cs typeface="微软雅黑"/>
              </a:rPr>
              <a:t>有</a:t>
            </a:r>
            <a:r>
              <a:rPr sz="1400" b="1">
                <a:solidFill>
                  <a:srgbClr val="FFFFFF"/>
                </a:solidFill>
                <a:latin typeface="微软雅黑"/>
                <a:cs typeface="微软雅黑"/>
              </a:rPr>
              <a:t>限责</a:t>
            </a:r>
            <a:r>
              <a:rPr sz="1400" b="1" spc="-15">
                <a:solidFill>
                  <a:srgbClr val="FFFFFF"/>
                </a:solidFill>
                <a:latin typeface="微软雅黑"/>
                <a:cs typeface="微软雅黑"/>
              </a:rPr>
              <a:t>任</a:t>
            </a:r>
            <a:r>
              <a:rPr sz="1400" b="1">
                <a:solidFill>
                  <a:srgbClr val="FFFFFF"/>
                </a:solidFill>
                <a:latin typeface="微软雅黑"/>
                <a:cs typeface="微软雅黑"/>
              </a:rPr>
              <a:t>公司</a:t>
            </a:r>
            <a:endParaRPr sz="1400">
              <a:latin typeface="微软雅黑"/>
              <a:cs typeface="微软雅黑"/>
            </a:endParaRPr>
          </a:p>
        </p:txBody>
      </p:sp>
      <p:sp>
        <p:nvSpPr>
          <p:cNvPr id="6" name="object 6"/>
          <p:cNvSpPr txBox="1"/>
          <p:nvPr/>
        </p:nvSpPr>
        <p:spPr>
          <a:xfrm>
            <a:off x="899261" y="2198496"/>
            <a:ext cx="4865370" cy="1398270"/>
          </a:xfrm>
          <a:prstGeom prst="rect">
            <a:avLst/>
          </a:prstGeom>
        </p:spPr>
        <p:txBody>
          <a:bodyPr vert="horz" wrap="square" lIns="0" tIns="104139" rIns="0" bIns="0" rtlCol="0">
            <a:spAutoFit/>
          </a:bodyPr>
          <a:lstStyle/>
          <a:p>
            <a:pPr marL="12700">
              <a:lnSpc>
                <a:spcPct val="100000"/>
              </a:lnSpc>
              <a:spcBef>
                <a:spcPts val="819"/>
              </a:spcBef>
            </a:pPr>
            <a:r>
              <a:rPr sz="1200">
                <a:solidFill>
                  <a:srgbClr val="585858"/>
                </a:solidFill>
                <a:latin typeface="微软雅黑"/>
                <a:cs typeface="微软雅黑"/>
              </a:rPr>
              <a:t>由广州城投集团下属大湾区基金公司牵头组建，基金目标规</a:t>
            </a:r>
            <a:r>
              <a:rPr sz="1200" spc="5">
                <a:solidFill>
                  <a:srgbClr val="585858"/>
                </a:solidFill>
                <a:latin typeface="微软雅黑"/>
                <a:cs typeface="微软雅黑"/>
              </a:rPr>
              <a:t>模</a:t>
            </a:r>
            <a:r>
              <a:rPr sz="1200">
                <a:solidFill>
                  <a:srgbClr val="585858"/>
                </a:solidFill>
                <a:latin typeface="微软雅黑"/>
                <a:cs typeface="微软雅黑"/>
              </a:rPr>
              <a:t>1</a:t>
            </a:r>
            <a:r>
              <a:rPr sz="1200" spc="-10">
                <a:solidFill>
                  <a:srgbClr val="585858"/>
                </a:solidFill>
                <a:latin typeface="微软雅黑"/>
                <a:cs typeface="微软雅黑"/>
              </a:rPr>
              <a:t>0</a:t>
            </a:r>
            <a:r>
              <a:rPr sz="1200" spc="5">
                <a:solidFill>
                  <a:srgbClr val="585858"/>
                </a:solidFill>
                <a:latin typeface="微软雅黑"/>
                <a:cs typeface="微软雅黑"/>
              </a:rPr>
              <a:t>0</a:t>
            </a:r>
            <a:r>
              <a:rPr sz="1200" spc="-15">
                <a:solidFill>
                  <a:srgbClr val="585858"/>
                </a:solidFill>
                <a:latin typeface="微软雅黑"/>
                <a:cs typeface="微软雅黑"/>
              </a:rPr>
              <a:t>亿</a:t>
            </a:r>
            <a:r>
              <a:rPr sz="1200">
                <a:solidFill>
                  <a:srgbClr val="585858"/>
                </a:solidFill>
                <a:latin typeface="微软雅黑"/>
                <a:cs typeface="微软雅黑"/>
              </a:rPr>
              <a:t>元，</a:t>
            </a:r>
            <a:endParaRPr sz="1200">
              <a:latin typeface="微软雅黑"/>
              <a:cs typeface="微软雅黑"/>
            </a:endParaRPr>
          </a:p>
          <a:p>
            <a:pPr marL="12700">
              <a:lnSpc>
                <a:spcPct val="100000"/>
              </a:lnSpc>
              <a:spcBef>
                <a:spcPts val="725"/>
              </a:spcBef>
            </a:pPr>
            <a:r>
              <a:rPr sz="1200" b="1">
                <a:solidFill>
                  <a:srgbClr val="64AE45"/>
                </a:solidFill>
                <a:latin typeface="微软雅黑"/>
                <a:cs typeface="微软雅黑"/>
              </a:rPr>
              <a:t>以“服务好人文湾区建设，支持区域文化产业协同发展”为使</a:t>
            </a:r>
            <a:r>
              <a:rPr sz="1200" b="1" spc="5">
                <a:solidFill>
                  <a:srgbClr val="64AE45"/>
                </a:solidFill>
                <a:latin typeface="微软雅黑"/>
                <a:cs typeface="微软雅黑"/>
              </a:rPr>
              <a:t>命</a:t>
            </a:r>
            <a:r>
              <a:rPr sz="1200">
                <a:solidFill>
                  <a:srgbClr val="585858"/>
                </a:solidFill>
                <a:latin typeface="微软雅黑"/>
                <a:cs typeface="微软雅黑"/>
              </a:rPr>
              <a:t>，积</a:t>
            </a:r>
            <a:endParaRPr sz="1200">
              <a:latin typeface="微软雅黑"/>
              <a:cs typeface="微软雅黑"/>
            </a:endParaRPr>
          </a:p>
          <a:p>
            <a:pPr marL="12700" marR="7620">
              <a:lnSpc>
                <a:spcPct val="150000"/>
              </a:lnSpc>
            </a:pPr>
            <a:r>
              <a:rPr sz="1200">
                <a:solidFill>
                  <a:srgbClr val="585858"/>
                </a:solidFill>
                <a:latin typeface="微软雅黑"/>
                <a:cs typeface="微软雅黑"/>
              </a:rPr>
              <a:t>极挖掘并投资文化产业核心领域及“文化</a:t>
            </a:r>
            <a:r>
              <a:rPr sz="1200" spc="-5">
                <a:solidFill>
                  <a:srgbClr val="585858"/>
                </a:solidFill>
                <a:latin typeface="微软雅黑"/>
                <a:cs typeface="微软雅黑"/>
              </a:rPr>
              <a:t>+</a:t>
            </a:r>
            <a:r>
              <a:rPr sz="1200">
                <a:solidFill>
                  <a:srgbClr val="585858"/>
                </a:solidFill>
                <a:latin typeface="微软雅黑"/>
                <a:cs typeface="微软雅黑"/>
              </a:rPr>
              <a:t>”科技、消费、旅游、教育、 体育等生态关联的优质企业，有力推动广州乃至粤港澳大湾区文化相</a:t>
            </a:r>
            <a:endParaRPr sz="1200">
              <a:latin typeface="微软雅黑"/>
              <a:cs typeface="微软雅黑"/>
            </a:endParaRPr>
          </a:p>
          <a:p>
            <a:pPr marL="12700">
              <a:lnSpc>
                <a:spcPct val="100000"/>
              </a:lnSpc>
              <a:spcBef>
                <a:spcPts val="720"/>
              </a:spcBef>
            </a:pPr>
            <a:r>
              <a:rPr sz="1200">
                <a:solidFill>
                  <a:srgbClr val="585858"/>
                </a:solidFill>
                <a:latin typeface="微软雅黑"/>
                <a:cs typeface="微软雅黑"/>
              </a:rPr>
              <a:t>关产业融合发展。</a:t>
            </a:r>
            <a:endParaRPr sz="1200">
              <a:latin typeface="微软雅黑"/>
              <a:cs typeface="微软雅黑"/>
            </a:endParaRPr>
          </a:p>
        </p:txBody>
      </p:sp>
      <p:sp>
        <p:nvSpPr>
          <p:cNvPr id="7" name="object 7"/>
          <p:cNvSpPr txBox="1"/>
          <p:nvPr/>
        </p:nvSpPr>
        <p:spPr>
          <a:xfrm>
            <a:off x="6486271" y="2198496"/>
            <a:ext cx="4675505" cy="1672589"/>
          </a:xfrm>
          <a:prstGeom prst="rect">
            <a:avLst/>
          </a:prstGeom>
        </p:spPr>
        <p:txBody>
          <a:bodyPr vert="horz" wrap="square" lIns="0" tIns="12700" rIns="0" bIns="0" rtlCol="0">
            <a:spAutoFit/>
          </a:bodyPr>
          <a:lstStyle/>
          <a:p>
            <a:pPr marL="12700" marR="5080">
              <a:lnSpc>
                <a:spcPct val="150000"/>
              </a:lnSpc>
              <a:spcBef>
                <a:spcPts val="100"/>
              </a:spcBef>
            </a:pPr>
            <a:r>
              <a:rPr sz="1200">
                <a:solidFill>
                  <a:srgbClr val="585858"/>
                </a:solidFill>
                <a:latin typeface="微软雅黑"/>
                <a:cs typeface="微软雅黑"/>
              </a:rPr>
              <a:t>中科科创作为一家</a:t>
            </a:r>
            <a:r>
              <a:rPr sz="1200" b="1">
                <a:solidFill>
                  <a:srgbClr val="00AFEF"/>
                </a:solidFill>
                <a:latin typeface="微软雅黑"/>
                <a:cs typeface="微软雅黑"/>
              </a:rPr>
              <a:t>扎根粤港澳大湾区“果农型”科创精品产业赋能投 资管理平台</a:t>
            </a:r>
            <a:r>
              <a:rPr sz="1200">
                <a:solidFill>
                  <a:srgbClr val="585858"/>
                </a:solidFill>
                <a:latin typeface="微软雅黑"/>
                <a:cs typeface="微软雅黑"/>
              </a:rPr>
              <a:t>，公司拥有超过100人的专业队伍，累计管理基金超过50  支，管理基金规模超过1</a:t>
            </a:r>
            <a:r>
              <a:rPr sz="1200" spc="-10">
                <a:solidFill>
                  <a:srgbClr val="585858"/>
                </a:solidFill>
                <a:latin typeface="微软雅黑"/>
                <a:cs typeface="微软雅黑"/>
              </a:rPr>
              <a:t>5</a:t>
            </a:r>
            <a:r>
              <a:rPr sz="1200" spc="5">
                <a:solidFill>
                  <a:srgbClr val="585858"/>
                </a:solidFill>
                <a:latin typeface="微软雅黑"/>
                <a:cs typeface="微软雅黑"/>
              </a:rPr>
              <a:t>0</a:t>
            </a:r>
            <a:r>
              <a:rPr sz="1200">
                <a:solidFill>
                  <a:srgbClr val="585858"/>
                </a:solidFill>
                <a:latin typeface="微软雅黑"/>
                <a:cs typeface="微软雅黑"/>
              </a:rPr>
              <a:t>亿。</a:t>
            </a:r>
            <a:r>
              <a:rPr sz="1200" b="1">
                <a:solidFill>
                  <a:srgbClr val="00AFEF"/>
                </a:solidFill>
                <a:latin typeface="微软雅黑"/>
                <a:cs typeface="微软雅黑"/>
              </a:rPr>
              <a:t>聚焦重点文</a:t>
            </a:r>
            <a:r>
              <a:rPr sz="1200" b="1" spc="-15">
                <a:solidFill>
                  <a:srgbClr val="00AFEF"/>
                </a:solidFill>
                <a:latin typeface="微软雅黑"/>
                <a:cs typeface="微软雅黑"/>
              </a:rPr>
              <a:t>创</a:t>
            </a:r>
            <a:r>
              <a:rPr sz="1200" b="1" spc="-5">
                <a:solidFill>
                  <a:srgbClr val="00AFEF"/>
                </a:solidFill>
                <a:latin typeface="微软雅黑"/>
                <a:cs typeface="微软雅黑"/>
              </a:rPr>
              <a:t>+</a:t>
            </a:r>
            <a:r>
              <a:rPr sz="1200" b="1">
                <a:solidFill>
                  <a:srgbClr val="00AFEF"/>
                </a:solidFill>
                <a:latin typeface="微软雅黑"/>
                <a:cs typeface="微软雅黑"/>
              </a:rPr>
              <a:t>数字经济、生物医疗、 新能源新材料三大赛道</a:t>
            </a:r>
            <a:r>
              <a:rPr sz="1200">
                <a:solidFill>
                  <a:srgbClr val="585858"/>
                </a:solidFill>
                <a:latin typeface="微软雅黑"/>
                <a:cs typeface="微软雅黑"/>
              </a:rPr>
              <a:t>。近年来中科科创</a:t>
            </a:r>
            <a:r>
              <a:rPr sz="1200" b="1">
                <a:solidFill>
                  <a:srgbClr val="00AFEF"/>
                </a:solidFill>
                <a:latin typeface="微软雅黑"/>
                <a:cs typeface="微软雅黑"/>
              </a:rPr>
              <a:t>在文化产业领域持续发力</a:t>
            </a:r>
            <a:r>
              <a:rPr sz="1200">
                <a:solidFill>
                  <a:srgbClr val="585858"/>
                </a:solidFill>
                <a:latin typeface="微软雅黑"/>
                <a:cs typeface="微软雅黑"/>
              </a:rPr>
              <a:t>，  投资了凡拓数创、广东广电网络等大湾区本地文化产业标的，是大湾 区文化产业投融资的重要参与者。</a:t>
            </a:r>
            <a:endParaRPr sz="1200">
              <a:latin typeface="微软雅黑"/>
              <a:cs typeface="微软雅黑"/>
            </a:endParaRPr>
          </a:p>
        </p:txBody>
      </p:sp>
      <p:sp>
        <p:nvSpPr>
          <p:cNvPr id="8" name="object 8"/>
          <p:cNvSpPr/>
          <p:nvPr/>
        </p:nvSpPr>
        <p:spPr>
          <a:xfrm>
            <a:off x="1386839" y="4070603"/>
            <a:ext cx="3610355" cy="1912620"/>
          </a:xfrm>
          <a:prstGeom prst="rect">
            <a:avLst/>
          </a:prstGeom>
          <a:blipFill>
            <a:blip r:embed="rId2"/>
            <a:stretch>
              <a:fillRect/>
            </a:stretch>
          </a:blipFill>
        </p:spPr>
        <p:txBody>
          <a:bodyPr wrap="square" lIns="0" tIns="0" rIns="0" bIns="0" rtlCol="0"/>
          <a:lstStyle/>
          <a:p/>
        </p:txBody>
      </p:sp>
      <p:sp>
        <p:nvSpPr>
          <p:cNvPr id="9" name="object 9"/>
          <p:cNvSpPr/>
          <p:nvPr/>
        </p:nvSpPr>
        <p:spPr>
          <a:xfrm>
            <a:off x="7104888" y="4061459"/>
            <a:ext cx="3619500" cy="1908048"/>
          </a:xfrm>
          <a:prstGeom prst="rect">
            <a:avLst/>
          </a:prstGeom>
          <a:blipFill>
            <a:blip r:embed="rId3"/>
            <a:stretch>
              <a:fillRect/>
            </a:stretch>
          </a:blipFill>
        </p:spPr>
        <p:txBody>
          <a:bodyPr wrap="square" lIns="0" tIns="0" rIns="0" bIns="0" rtlCol="0"/>
          <a:lstStyle/>
          <a:p/>
        </p:txBody>
      </p:sp>
      <p:sp>
        <p:nvSpPr>
          <p:cNvPr id="10" name="object 10"/>
          <p:cNvSpPr txBox="1"/>
          <p:nvPr/>
        </p:nvSpPr>
        <p:spPr>
          <a:xfrm>
            <a:off x="523748" y="6390583"/>
            <a:ext cx="118364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来源：互联网公开信息整理。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0">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1" name="object 11"/>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4"/>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15</a:t>
            </a:fld>
            <a:endParaRPr sz="8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890759" y="53339"/>
            <a:ext cx="1021079" cy="1019555"/>
          </a:xfrm>
          <a:prstGeom prst="rect">
            <a:avLst/>
          </a:prstGeom>
          <a:blipFill>
            <a:blip r:embed="rId2"/>
            <a:stretch>
              <a:fillRect/>
            </a:stretch>
          </a:blipFill>
        </p:spPr>
        <p:txBody>
          <a:bodyPr wrap="square" lIns="0" tIns="0" rIns="0" bIns="0" rtlCol="0"/>
          <a:lstStyle/>
          <a:p/>
        </p:txBody>
      </p:sp>
      <p:sp>
        <p:nvSpPr>
          <p:cNvPr id="3" name="object 3"/>
          <p:cNvSpPr/>
          <p:nvPr/>
        </p:nvSpPr>
        <p:spPr>
          <a:xfrm flipH="1">
            <a:off x="10986516" y="414527"/>
            <a:ext cx="0" cy="262255"/>
          </a:xfrm>
          <a:custGeom>
            <a:rect l="l" t="t" r="r" b="b"/>
            <a:pathLst>
              <a:path h="262255">
                <a:moveTo>
                  <a:pt x="0" y="0"/>
                </a:moveTo>
                <a:lnTo>
                  <a:pt x="0" y="262000"/>
                </a:lnTo>
              </a:path>
            </a:pathLst>
          </a:custGeom>
          <a:ln w="6350">
            <a:solidFill>
              <a:srgbClr val="FFFFFF"/>
            </a:solidFill>
          </a:ln>
        </p:spPr>
        <p:txBody>
          <a:bodyPr wrap="square" lIns="0" tIns="0" rIns="0" bIns="0" rtlCol="0"/>
          <a:lstStyle/>
          <a:p/>
        </p:txBody>
      </p:sp>
      <p:sp>
        <p:nvSpPr>
          <p:cNvPr id="4" name="object 4"/>
          <p:cNvSpPr/>
          <p:nvPr/>
        </p:nvSpPr>
        <p:spPr>
          <a:xfrm>
            <a:off x="10834116" y="79247"/>
            <a:ext cx="1283207" cy="964691"/>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4216400" y="2529656"/>
            <a:ext cx="7305675" cy="1713864"/>
          </a:xfrm>
          <a:prstGeom prst="rect">
            <a:avLst/>
          </a:prstGeom>
        </p:spPr>
        <p:txBody>
          <a:bodyPr vert="horz" wrap="square" lIns="0" tIns="113030" rIns="0" bIns="0" rtlCol="0">
            <a:spAutoFit/>
          </a:bodyPr>
          <a:lstStyle/>
          <a:p>
            <a:pPr marL="17145">
              <a:lnSpc>
                <a:spcPct val="100000"/>
              </a:lnSpc>
              <a:spcBef>
                <a:spcPts val="890"/>
              </a:spcBef>
            </a:pPr>
            <a:r>
              <a:rPr sz="4400" b="1">
                <a:solidFill>
                  <a:srgbClr val="FFFFFF"/>
                </a:solidFill>
                <a:latin typeface="微软雅黑"/>
                <a:cs typeface="微软雅黑"/>
              </a:rPr>
              <a:t>大湾区文化产业投资热点聚焦</a:t>
            </a:r>
            <a:endParaRPr sz="4400">
              <a:latin typeface="微软雅黑"/>
              <a:cs typeface="微软雅黑"/>
            </a:endParaRPr>
          </a:p>
          <a:p>
            <a:pPr marL="12700" marR="761365">
              <a:lnSpc>
                <a:spcPct val="100000"/>
              </a:lnSpc>
              <a:spcBef>
                <a:spcPts val="500"/>
              </a:spcBef>
            </a:pPr>
            <a:r>
              <a:rPr sz="2800" spc="-5">
                <a:solidFill>
                  <a:srgbClr val="FFFFFF"/>
                </a:solidFill>
                <a:latin typeface="Arial"/>
                <a:cs typeface="Arial"/>
              </a:rPr>
              <a:t>Focus on </a:t>
            </a:r>
            <a:r>
              <a:rPr sz="2800">
                <a:solidFill>
                  <a:srgbClr val="FFFFFF"/>
                </a:solidFill>
                <a:latin typeface="Arial"/>
                <a:cs typeface="Arial"/>
              </a:rPr>
              <a:t>Investment </a:t>
            </a:r>
            <a:r>
              <a:rPr sz="2800" spc="-5">
                <a:solidFill>
                  <a:srgbClr val="FFFFFF"/>
                </a:solidFill>
                <a:latin typeface="Arial"/>
                <a:cs typeface="Arial"/>
              </a:rPr>
              <a:t>Hotspots of Cultural  </a:t>
            </a:r>
            <a:r>
              <a:rPr sz="2800">
                <a:solidFill>
                  <a:srgbClr val="FFFFFF"/>
                </a:solidFill>
                <a:latin typeface="Arial"/>
                <a:cs typeface="Arial"/>
              </a:rPr>
              <a:t>Industry </a:t>
            </a:r>
            <a:r>
              <a:rPr sz="2800" spc="-5">
                <a:solidFill>
                  <a:srgbClr val="FFFFFF"/>
                </a:solidFill>
                <a:latin typeface="Arial"/>
                <a:cs typeface="Arial"/>
              </a:rPr>
              <a:t>in the Greater Bay</a:t>
            </a:r>
            <a:r>
              <a:rPr sz="2800" spc="-145">
                <a:solidFill>
                  <a:srgbClr val="FFFFFF"/>
                </a:solidFill>
                <a:latin typeface="Arial"/>
                <a:cs typeface="Arial"/>
              </a:rPr>
              <a:t> </a:t>
            </a:r>
            <a:r>
              <a:rPr sz="2800" spc="-5">
                <a:solidFill>
                  <a:srgbClr val="FFFFFF"/>
                </a:solidFill>
                <a:latin typeface="Arial"/>
                <a:cs typeface="Arial"/>
              </a:rPr>
              <a:t>Area</a:t>
            </a:r>
            <a:endParaRPr sz="2800">
              <a:latin typeface="Arial"/>
              <a:cs typeface="Arial"/>
            </a:endParaRPr>
          </a:p>
        </p:txBody>
      </p:sp>
      <p:sp>
        <p:nvSpPr>
          <p:cNvPr id="6" name="object 6"/>
          <p:cNvSpPr txBox="1">
            <a:spLocks noGrp="1"/>
          </p:cNvSpPr>
          <p:nvPr>
            <p:ph type="title"/>
          </p:nvPr>
        </p:nvSpPr>
        <p:spPr>
          <a:xfrm>
            <a:off x="2223642" y="2311349"/>
            <a:ext cx="1269365"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02</a:t>
            </a:r>
            <a:endParaRPr sz="8800">
              <a:latin typeface="Arial"/>
              <a:cs typeface="Arial"/>
            </a:endParaRPr>
          </a:p>
        </p:txBody>
      </p:sp>
      <p:sp>
        <p:nvSpPr>
          <p:cNvPr id="7" name="object 7"/>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8" name="object 8"/>
          <p:cNvSpPr txBox="1">
            <a:spLocks noGrp="1"/>
          </p:cNvSpPr>
          <p:nvPr>
            <p:ph type="sldNum" sz="quarter" idx="7"/>
          </p:nvPr>
        </p:nvSpPr>
        <p:spPr>
          <a:prstGeom prst="rect">
            <a:avLst/>
          </a:prstGeom>
        </p:spPr>
        <p:txBody>
          <a:bodyPr vert="horz" wrap="square" lIns="0" tIns="19050" rIns="0" bIns="0" rtlCol="0">
            <a:spAutoFit/>
          </a:bodyPr>
          <a:lstStyle/>
          <a:p>
            <a:pPr marL="38100">
              <a:lnSpc>
                <a:spcPct val="100000"/>
              </a:lnSpc>
              <a:spcBef>
                <a:spcPts val="150"/>
              </a:spcBef>
            </a:pPr>
            <a:fld id="{81D60167-4931-47E6-BA6A-407CBD079E47}" type="slidenum">
              <a:rPr/>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890759" y="53339"/>
            <a:ext cx="1021079" cy="1019555"/>
          </a:xfrm>
          <a:prstGeom prst="rect">
            <a:avLst/>
          </a:prstGeom>
          <a:blipFill>
            <a:blip r:embed="rId2"/>
            <a:stretch>
              <a:fillRect/>
            </a:stretch>
          </a:blipFill>
        </p:spPr>
        <p:txBody>
          <a:bodyPr wrap="square" lIns="0" tIns="0" rIns="0" bIns="0" rtlCol="0"/>
          <a:lstStyle/>
          <a:p/>
        </p:txBody>
      </p:sp>
      <p:sp>
        <p:nvSpPr>
          <p:cNvPr id="3" name="object 3"/>
          <p:cNvSpPr/>
          <p:nvPr/>
        </p:nvSpPr>
        <p:spPr>
          <a:xfrm flipH="1">
            <a:off x="10986516" y="414527"/>
            <a:ext cx="0" cy="262255"/>
          </a:xfrm>
          <a:custGeom>
            <a:rect l="l" t="t" r="r" b="b"/>
            <a:pathLst>
              <a:path h="262255">
                <a:moveTo>
                  <a:pt x="0" y="0"/>
                </a:moveTo>
                <a:lnTo>
                  <a:pt x="0" y="262000"/>
                </a:lnTo>
              </a:path>
            </a:pathLst>
          </a:custGeom>
          <a:ln w="6350">
            <a:solidFill>
              <a:srgbClr val="FFFFFF"/>
            </a:solidFill>
          </a:ln>
        </p:spPr>
        <p:txBody>
          <a:bodyPr wrap="square" lIns="0" tIns="0" rIns="0" bIns="0" rtlCol="0"/>
          <a:lstStyle/>
          <a:p/>
        </p:txBody>
      </p:sp>
      <p:sp>
        <p:nvSpPr>
          <p:cNvPr id="4" name="object 4"/>
          <p:cNvSpPr/>
          <p:nvPr/>
        </p:nvSpPr>
        <p:spPr>
          <a:xfrm>
            <a:off x="10834116" y="79247"/>
            <a:ext cx="1283207" cy="964691"/>
          </a:xfrm>
          <a:prstGeom prst="rect">
            <a:avLst/>
          </a:prstGeom>
          <a:blipFill>
            <a:blip r:embed="rId3"/>
            <a:stretch>
              <a:fillRect/>
            </a:stretch>
          </a:blipFill>
        </p:spPr>
        <p:txBody>
          <a:bodyPr wrap="square" lIns="0" tIns="0" rIns="0" bIns="0" rtlCol="0"/>
          <a:lstStyle/>
          <a:p/>
        </p:txBody>
      </p:sp>
      <p:sp>
        <p:nvSpPr>
          <p:cNvPr id="5" name="object 5"/>
          <p:cNvSpPr txBox="1">
            <a:spLocks noGrp="1"/>
          </p:cNvSpPr>
          <p:nvPr>
            <p:ph type="title"/>
          </p:nvPr>
        </p:nvSpPr>
        <p:spPr>
          <a:xfrm>
            <a:off x="4221226" y="2629916"/>
            <a:ext cx="6181725" cy="696595"/>
          </a:xfrm>
          <a:prstGeom prst="rect">
            <a:avLst/>
          </a:prstGeom>
        </p:spPr>
        <p:txBody>
          <a:bodyPr vert="horz" wrap="square" lIns="0" tIns="13335" rIns="0" bIns="0" rtlCol="0">
            <a:spAutoFit/>
          </a:bodyPr>
          <a:lstStyle/>
          <a:p>
            <a:pPr marL="12700">
              <a:lnSpc>
                <a:spcPct val="100000"/>
              </a:lnSpc>
              <a:spcBef>
                <a:spcPts val="105"/>
              </a:spcBef>
            </a:pPr>
            <a:r>
              <a:rPr sz="4400" b="1">
                <a:solidFill>
                  <a:srgbClr val="FFFFFF"/>
                </a:solidFill>
                <a:latin typeface="微软雅黑"/>
                <a:cs typeface="微软雅黑"/>
              </a:rPr>
              <a:t>大湾区文化产业投资盘点</a:t>
            </a:r>
            <a:endParaRPr sz="4400">
              <a:latin typeface="微软雅黑"/>
              <a:cs typeface="微软雅黑"/>
            </a:endParaRPr>
          </a:p>
        </p:txBody>
      </p:sp>
      <p:sp>
        <p:nvSpPr>
          <p:cNvPr id="6" name="object 6"/>
          <p:cNvSpPr txBox="1"/>
          <p:nvPr/>
        </p:nvSpPr>
        <p:spPr>
          <a:xfrm>
            <a:off x="1954783" y="2311349"/>
            <a:ext cx="1578610"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2.1</a:t>
            </a:r>
            <a:endParaRPr sz="8800">
              <a:latin typeface="Arial"/>
              <a:cs typeface="Arial"/>
            </a:endParaRPr>
          </a:p>
        </p:txBody>
      </p:sp>
      <p:sp>
        <p:nvSpPr>
          <p:cNvPr id="7" name="object 7"/>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8" name="object 8"/>
          <p:cNvSpPr txBox="1">
            <a:spLocks noGrp="1"/>
          </p:cNvSpPr>
          <p:nvPr>
            <p:ph type="sldNum" sz="quarter" idx="7"/>
          </p:nvPr>
        </p:nvSpPr>
        <p:spPr>
          <a:prstGeom prst="rect">
            <a:avLst/>
          </a:prstGeom>
        </p:spPr>
        <p:txBody>
          <a:bodyPr vert="horz" wrap="square" lIns="0" tIns="19050" rIns="0" bIns="0" rtlCol="0">
            <a:spAutoFit/>
          </a:bodyPr>
          <a:lstStyle/>
          <a:p>
            <a:pPr marL="38100">
              <a:lnSpc>
                <a:spcPct val="100000"/>
              </a:lnSpc>
              <a:spcBef>
                <a:spcPts val="150"/>
              </a:spcBef>
            </a:pPr>
            <a:fld id="{81D60167-4931-47E6-BA6A-407CBD079E47}" type="slidenum">
              <a:rPr/>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9243695" cy="574040"/>
          </a:xfrm>
          <a:prstGeom prst="rect">
            <a:avLst/>
          </a:prstGeom>
        </p:spPr>
        <p:txBody>
          <a:bodyPr vert="horz" wrap="square" lIns="0" tIns="12700" rIns="0" bIns="0" rtlCol="0">
            <a:spAutoFit/>
          </a:bodyPr>
          <a:lstStyle/>
          <a:p>
            <a:pPr marL="12700">
              <a:lnSpc>
                <a:spcPct val="100000"/>
              </a:lnSpc>
              <a:spcBef>
                <a:spcPts val="100"/>
              </a:spcBef>
            </a:pPr>
            <a:r>
              <a:rPr/>
              <a:t>大湾区文化产业投资情况盘</a:t>
            </a:r>
            <a:r>
              <a:rPr spc="5"/>
              <a:t>点</a:t>
            </a:r>
            <a:r>
              <a:rPr/>
              <a:t>—</a:t>
            </a:r>
            <a:r>
              <a:rPr spc="-5"/>
              <a:t>—</a:t>
            </a:r>
            <a:r>
              <a:rPr/>
              <a:t>投融资规模</a:t>
            </a:r>
          </a:p>
        </p:txBody>
      </p:sp>
      <p:sp>
        <p:nvSpPr>
          <p:cNvPr id="3" name="object 3"/>
          <p:cNvSpPr txBox="1"/>
          <p:nvPr/>
        </p:nvSpPr>
        <p:spPr>
          <a:xfrm>
            <a:off x="526795" y="1076071"/>
            <a:ext cx="4368800" cy="29972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广深投融资事件数占比高，过亿投资笔数多</a:t>
            </a:r>
            <a:endParaRPr sz="1800">
              <a:latin typeface="微软雅黑"/>
              <a:cs typeface="微软雅黑"/>
            </a:endParaRPr>
          </a:p>
        </p:txBody>
      </p:sp>
      <p:sp>
        <p:nvSpPr>
          <p:cNvPr id="4" name="object 4"/>
          <p:cNvSpPr txBox="1"/>
          <p:nvPr/>
        </p:nvSpPr>
        <p:spPr>
          <a:xfrm>
            <a:off x="532282" y="6326835"/>
            <a:ext cx="3143250" cy="238760"/>
          </a:xfrm>
          <a:prstGeom prst="rect">
            <a:avLst/>
          </a:prstGeom>
        </p:spPr>
        <p:txBody>
          <a:bodyPr vert="horz" wrap="square" lIns="0" tIns="12065" rIns="0" bIns="0" rtlCol="0">
            <a:spAutoFit/>
          </a:bodyPr>
          <a:lstStyle/>
          <a:p>
            <a:pPr marL="12700" marR="5080">
              <a:lnSpc>
                <a:spcPct val="100000"/>
              </a:lnSpc>
              <a:spcBef>
                <a:spcPts val="95"/>
              </a:spcBef>
            </a:pPr>
            <a:r>
              <a:rPr sz="700" spc="-5">
                <a:solidFill>
                  <a:srgbClr val="7E7E7E"/>
                </a:solidFill>
                <a:latin typeface="微软雅黑"/>
                <a:cs typeface="微软雅黑"/>
              </a:rPr>
              <a:t>来源：投融资相关数据源</a:t>
            </a:r>
            <a:r>
              <a:rPr sz="700" spc="5">
                <a:solidFill>
                  <a:srgbClr val="7E7E7E"/>
                </a:solidFill>
                <a:latin typeface="微软雅黑"/>
                <a:cs typeface="微软雅黑"/>
              </a:rPr>
              <a:t>自</a:t>
            </a:r>
            <a:r>
              <a:rPr sz="700" spc="-20">
                <a:solidFill>
                  <a:srgbClr val="7E7E7E"/>
                </a:solidFill>
                <a:latin typeface="Arial"/>
                <a:cs typeface="Arial"/>
              </a:rPr>
              <a:t>I</a:t>
            </a:r>
            <a:r>
              <a:rPr sz="700">
                <a:solidFill>
                  <a:srgbClr val="7E7E7E"/>
                </a:solidFill>
                <a:latin typeface="Arial"/>
                <a:cs typeface="Arial"/>
              </a:rPr>
              <a:t>T</a:t>
            </a:r>
            <a:r>
              <a:rPr sz="700" spc="-5">
                <a:solidFill>
                  <a:srgbClr val="7E7E7E"/>
                </a:solidFill>
                <a:latin typeface="微软雅黑"/>
                <a:cs typeface="微软雅黑"/>
              </a:rPr>
              <a:t>桔子以及</a:t>
            </a:r>
            <a:r>
              <a:rPr sz="700" spc="30">
                <a:solidFill>
                  <a:srgbClr val="7E7E7E"/>
                </a:solidFill>
                <a:latin typeface="Arial"/>
                <a:cs typeface="Arial"/>
              </a:rPr>
              <a:t>W</a:t>
            </a:r>
            <a:r>
              <a:rPr sz="700" spc="-5">
                <a:solidFill>
                  <a:srgbClr val="7E7E7E"/>
                </a:solidFill>
                <a:latin typeface="Arial"/>
                <a:cs typeface="Arial"/>
              </a:rPr>
              <a:t>in</a:t>
            </a:r>
            <a:r>
              <a:rPr sz="700" spc="-10">
                <a:solidFill>
                  <a:srgbClr val="7E7E7E"/>
                </a:solidFill>
                <a:latin typeface="Arial"/>
                <a:cs typeface="Arial"/>
              </a:rPr>
              <a:t>d</a:t>
            </a:r>
            <a:r>
              <a:rPr sz="700" spc="-5">
                <a:solidFill>
                  <a:srgbClr val="7E7E7E"/>
                </a:solidFill>
                <a:latin typeface="微软雅黑"/>
                <a:cs typeface="微软雅黑"/>
              </a:rPr>
              <a:t>资讯相关数据的</a:t>
            </a:r>
            <a:r>
              <a:rPr sz="700" spc="5">
                <a:solidFill>
                  <a:srgbClr val="7E7E7E"/>
                </a:solidFill>
                <a:latin typeface="微软雅黑"/>
                <a:cs typeface="微软雅黑"/>
              </a:rPr>
              <a:t>搜</a:t>
            </a:r>
            <a:r>
              <a:rPr sz="700" spc="-5">
                <a:solidFill>
                  <a:srgbClr val="7E7E7E"/>
                </a:solidFill>
                <a:latin typeface="微软雅黑"/>
                <a:cs typeface="微软雅黑"/>
              </a:rPr>
              <a:t>索、</a:t>
            </a:r>
            <a:r>
              <a:rPr sz="700" spc="5">
                <a:solidFill>
                  <a:srgbClr val="7E7E7E"/>
                </a:solidFill>
                <a:latin typeface="微软雅黑"/>
                <a:cs typeface="微软雅黑"/>
              </a:rPr>
              <a:t>甄</a:t>
            </a:r>
            <a:r>
              <a:rPr sz="700" spc="-5">
                <a:solidFill>
                  <a:srgbClr val="7E7E7E"/>
                </a:solidFill>
                <a:latin typeface="微软雅黑"/>
                <a:cs typeface="微软雅黑"/>
              </a:rPr>
              <a:t>别、</a:t>
            </a:r>
            <a:r>
              <a:rPr sz="700" spc="5">
                <a:solidFill>
                  <a:srgbClr val="7E7E7E"/>
                </a:solidFill>
                <a:latin typeface="微软雅黑"/>
                <a:cs typeface="微软雅黑"/>
              </a:rPr>
              <a:t>整</a:t>
            </a:r>
            <a:r>
              <a:rPr sz="700" spc="-5">
                <a:solidFill>
                  <a:srgbClr val="7E7E7E"/>
                </a:solidFill>
                <a:latin typeface="微软雅黑"/>
                <a:cs typeface="微软雅黑"/>
              </a:rPr>
              <a:t>理。 注：由于部分投融资事件并未明确</a:t>
            </a:r>
            <a:r>
              <a:rPr sz="700" spc="5">
                <a:solidFill>
                  <a:srgbClr val="7E7E7E"/>
                </a:solidFill>
                <a:latin typeface="微软雅黑"/>
                <a:cs typeface="微软雅黑"/>
              </a:rPr>
              <a:t>公</a:t>
            </a:r>
            <a:r>
              <a:rPr sz="700" spc="-5">
                <a:solidFill>
                  <a:srgbClr val="7E7E7E"/>
                </a:solidFill>
                <a:latin typeface="微软雅黑"/>
                <a:cs typeface="微软雅黑"/>
              </a:rPr>
              <a:t>布金</a:t>
            </a:r>
            <a:r>
              <a:rPr sz="700" spc="5">
                <a:solidFill>
                  <a:srgbClr val="7E7E7E"/>
                </a:solidFill>
                <a:latin typeface="微软雅黑"/>
                <a:cs typeface="微软雅黑"/>
              </a:rPr>
              <a:t>额</a:t>
            </a:r>
            <a:r>
              <a:rPr sz="700" spc="-5">
                <a:solidFill>
                  <a:srgbClr val="7E7E7E"/>
                </a:solidFill>
                <a:latin typeface="微软雅黑"/>
                <a:cs typeface="微软雅黑"/>
              </a:rPr>
              <a:t>，故</a:t>
            </a:r>
            <a:r>
              <a:rPr sz="700" spc="5">
                <a:solidFill>
                  <a:srgbClr val="7E7E7E"/>
                </a:solidFill>
                <a:latin typeface="微软雅黑"/>
                <a:cs typeface="微软雅黑"/>
              </a:rPr>
              <a:t>金</a:t>
            </a:r>
            <a:r>
              <a:rPr sz="700" spc="-5">
                <a:solidFill>
                  <a:srgbClr val="7E7E7E"/>
                </a:solidFill>
                <a:latin typeface="微软雅黑"/>
                <a:cs typeface="微软雅黑"/>
              </a:rPr>
              <a:t>额情</a:t>
            </a:r>
            <a:r>
              <a:rPr sz="700" spc="5">
                <a:solidFill>
                  <a:srgbClr val="7E7E7E"/>
                </a:solidFill>
                <a:latin typeface="微软雅黑"/>
                <a:cs typeface="微软雅黑"/>
              </a:rPr>
              <a:t>况</a:t>
            </a:r>
            <a:r>
              <a:rPr sz="700" spc="-5">
                <a:solidFill>
                  <a:srgbClr val="7E7E7E"/>
                </a:solidFill>
                <a:latin typeface="微软雅黑"/>
                <a:cs typeface="微软雅黑"/>
              </a:rPr>
              <a:t>存在</a:t>
            </a:r>
            <a:r>
              <a:rPr sz="700" spc="5">
                <a:solidFill>
                  <a:srgbClr val="7E7E7E"/>
                </a:solidFill>
                <a:latin typeface="微软雅黑"/>
                <a:cs typeface="微软雅黑"/>
              </a:rPr>
              <a:t>估</a:t>
            </a:r>
            <a:r>
              <a:rPr sz="700" spc="-5">
                <a:solidFill>
                  <a:srgbClr val="7E7E7E"/>
                </a:solidFill>
                <a:latin typeface="微软雅黑"/>
                <a:cs typeface="微软雅黑"/>
              </a:rPr>
              <a:t>算。</a:t>
            </a:r>
            <a:endParaRPr sz="700">
              <a:latin typeface="微软雅黑"/>
              <a:cs typeface="微软雅黑"/>
            </a:endParaRPr>
          </a:p>
        </p:txBody>
      </p:sp>
      <p:sp>
        <p:nvSpPr>
          <p:cNvPr id="5" name="object 5"/>
          <p:cNvSpPr txBox="1"/>
          <p:nvPr/>
        </p:nvSpPr>
        <p:spPr>
          <a:xfrm>
            <a:off x="526795" y="1475994"/>
            <a:ext cx="1102106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585858"/>
                </a:solidFill>
                <a:latin typeface="微软雅黑"/>
                <a:cs typeface="微软雅黑"/>
              </a:rPr>
              <a:t>2019年</a:t>
            </a:r>
            <a:r>
              <a:rPr sz="1200" spc="-5">
                <a:solidFill>
                  <a:srgbClr val="585858"/>
                </a:solidFill>
                <a:latin typeface="微软雅黑"/>
                <a:cs typeface="微软雅黑"/>
              </a:rPr>
              <a:t>-</a:t>
            </a:r>
            <a:r>
              <a:rPr sz="1200">
                <a:solidFill>
                  <a:srgbClr val="585858"/>
                </a:solidFill>
                <a:latin typeface="微软雅黑"/>
                <a:cs typeface="微软雅黑"/>
              </a:rPr>
              <a:t>20</a:t>
            </a:r>
            <a:r>
              <a:rPr sz="1200" spc="-10">
                <a:solidFill>
                  <a:srgbClr val="585858"/>
                </a:solidFill>
                <a:latin typeface="微软雅黑"/>
                <a:cs typeface="微软雅黑"/>
              </a:rPr>
              <a:t>23</a:t>
            </a:r>
            <a:r>
              <a:rPr sz="1200">
                <a:solidFill>
                  <a:srgbClr val="585858"/>
                </a:solidFill>
                <a:latin typeface="微软雅黑"/>
                <a:cs typeface="微软雅黑"/>
              </a:rPr>
              <a:t>年1</a:t>
            </a:r>
            <a:r>
              <a:rPr sz="1200" spc="-10">
                <a:solidFill>
                  <a:srgbClr val="585858"/>
                </a:solidFill>
                <a:latin typeface="微软雅黑"/>
                <a:cs typeface="微软雅黑"/>
              </a:rPr>
              <a:t>0</a:t>
            </a:r>
            <a:r>
              <a:rPr sz="1200">
                <a:solidFill>
                  <a:srgbClr val="585858"/>
                </a:solidFill>
                <a:latin typeface="微软雅黑"/>
                <a:cs typeface="微软雅黑"/>
              </a:rPr>
              <a:t>月，大湾区文化产业合计产生融资事件</a:t>
            </a:r>
            <a:r>
              <a:rPr sz="1200" spc="-10">
                <a:solidFill>
                  <a:srgbClr val="585858"/>
                </a:solidFill>
                <a:latin typeface="微软雅黑"/>
                <a:cs typeface="微软雅黑"/>
              </a:rPr>
              <a:t>5</a:t>
            </a:r>
            <a:r>
              <a:rPr sz="1200">
                <a:solidFill>
                  <a:srgbClr val="585858"/>
                </a:solidFill>
                <a:latin typeface="微软雅黑"/>
                <a:cs typeface="微软雅黑"/>
              </a:rPr>
              <a:t>2</a:t>
            </a:r>
            <a:r>
              <a:rPr sz="1200" spc="-10">
                <a:solidFill>
                  <a:srgbClr val="585858"/>
                </a:solidFill>
                <a:latin typeface="微软雅黑"/>
                <a:cs typeface="微软雅黑"/>
              </a:rPr>
              <a:t>7</a:t>
            </a:r>
            <a:r>
              <a:rPr sz="1200">
                <a:solidFill>
                  <a:srgbClr val="585858"/>
                </a:solidFill>
                <a:latin typeface="微软雅黑"/>
                <a:cs typeface="微软雅黑"/>
              </a:rPr>
              <a:t>件，据估算总融资金额约为</a:t>
            </a:r>
            <a:r>
              <a:rPr sz="1200" spc="-10">
                <a:solidFill>
                  <a:srgbClr val="585858"/>
                </a:solidFill>
                <a:latin typeface="微软雅黑"/>
                <a:cs typeface="微软雅黑"/>
              </a:rPr>
              <a:t>4</a:t>
            </a:r>
            <a:r>
              <a:rPr sz="1200">
                <a:solidFill>
                  <a:srgbClr val="585858"/>
                </a:solidFill>
                <a:latin typeface="微软雅黑"/>
                <a:cs typeface="微软雅黑"/>
              </a:rPr>
              <a:t>0</a:t>
            </a:r>
            <a:r>
              <a:rPr sz="1200" spc="-10">
                <a:solidFill>
                  <a:srgbClr val="585858"/>
                </a:solidFill>
                <a:latin typeface="微软雅黑"/>
                <a:cs typeface="微软雅黑"/>
              </a:rPr>
              <a:t>7</a:t>
            </a:r>
            <a:r>
              <a:rPr sz="1200">
                <a:solidFill>
                  <a:srgbClr val="585858"/>
                </a:solidFill>
                <a:latin typeface="微软雅黑"/>
                <a:cs typeface="微软雅黑"/>
              </a:rPr>
              <a:t>.</a:t>
            </a:r>
            <a:r>
              <a:rPr sz="1200" spc="-10">
                <a:solidFill>
                  <a:srgbClr val="585858"/>
                </a:solidFill>
                <a:latin typeface="微软雅黑"/>
                <a:cs typeface="微软雅黑"/>
              </a:rPr>
              <a:t>3</a:t>
            </a:r>
            <a:r>
              <a:rPr sz="1200">
                <a:solidFill>
                  <a:srgbClr val="585858"/>
                </a:solidFill>
                <a:latin typeface="微软雅黑"/>
                <a:cs typeface="微软雅黑"/>
              </a:rPr>
              <a:t>亿元，其中融资金额主要分布于5</a:t>
            </a:r>
            <a:r>
              <a:rPr sz="1200" spc="-10">
                <a:solidFill>
                  <a:srgbClr val="585858"/>
                </a:solidFill>
                <a:latin typeface="微软雅黑"/>
                <a:cs typeface="微软雅黑"/>
              </a:rPr>
              <a:t>0</a:t>
            </a:r>
            <a:r>
              <a:rPr sz="1200" spc="-5">
                <a:solidFill>
                  <a:srgbClr val="585858"/>
                </a:solidFill>
                <a:latin typeface="微软雅黑"/>
                <a:cs typeface="微软雅黑"/>
              </a:rPr>
              <a:t>1-</a:t>
            </a:r>
            <a:r>
              <a:rPr sz="1200">
                <a:solidFill>
                  <a:srgbClr val="585858"/>
                </a:solidFill>
                <a:latin typeface="微软雅黑"/>
                <a:cs typeface="微软雅黑"/>
              </a:rPr>
              <a:t>30</a:t>
            </a:r>
            <a:r>
              <a:rPr sz="1200" spc="-10">
                <a:solidFill>
                  <a:srgbClr val="585858"/>
                </a:solidFill>
                <a:latin typeface="微软雅黑"/>
                <a:cs typeface="微软雅黑"/>
              </a:rPr>
              <a:t>00</a:t>
            </a:r>
            <a:r>
              <a:rPr sz="1200">
                <a:solidFill>
                  <a:srgbClr val="585858"/>
                </a:solidFill>
                <a:latin typeface="微软雅黑"/>
                <a:cs typeface="微软雅黑"/>
              </a:rPr>
              <a:t>万元之间，但一亿元以上的 融资也高达74笔，甚至有3笔投融资规模达到十亿级。与此同时，深圳以</a:t>
            </a:r>
            <a:r>
              <a:rPr sz="1200" spc="-5">
                <a:solidFill>
                  <a:srgbClr val="585858"/>
                </a:solidFill>
                <a:latin typeface="微软雅黑"/>
                <a:cs typeface="微软雅黑"/>
              </a:rPr>
              <a:t>366</a:t>
            </a:r>
            <a:r>
              <a:rPr sz="1200">
                <a:solidFill>
                  <a:srgbClr val="585858"/>
                </a:solidFill>
                <a:latin typeface="微软雅黑"/>
                <a:cs typeface="微软雅黑"/>
              </a:rPr>
              <a:t>次投融资成为大湾区文化产业投融资最主要城市，广州以</a:t>
            </a:r>
            <a:r>
              <a:rPr sz="1200" spc="-10">
                <a:solidFill>
                  <a:srgbClr val="585858"/>
                </a:solidFill>
                <a:latin typeface="微软雅黑"/>
                <a:cs typeface="微软雅黑"/>
              </a:rPr>
              <a:t>128</a:t>
            </a:r>
            <a:r>
              <a:rPr sz="1200">
                <a:solidFill>
                  <a:srgbClr val="585858"/>
                </a:solidFill>
                <a:latin typeface="微软雅黑"/>
                <a:cs typeface="微软雅黑"/>
              </a:rPr>
              <a:t>次投融资位列第二。</a:t>
            </a:r>
            <a:endParaRPr sz="1200">
              <a:latin typeface="微软雅黑"/>
              <a:cs typeface="微软雅黑"/>
            </a:endParaRPr>
          </a:p>
        </p:txBody>
      </p:sp>
      <p:sp>
        <p:nvSpPr>
          <p:cNvPr id="6" name="object 6"/>
          <p:cNvSpPr txBox="1"/>
          <p:nvPr/>
        </p:nvSpPr>
        <p:spPr>
          <a:xfrm>
            <a:off x="953516" y="2724150"/>
            <a:ext cx="3296285" cy="453390"/>
          </a:xfrm>
          <a:prstGeom prst="rect">
            <a:avLst/>
          </a:prstGeom>
        </p:spPr>
        <p:txBody>
          <a:bodyPr vert="horz" wrap="square" lIns="0" tIns="13335" rIns="0" bIns="0" rtlCol="0">
            <a:spAutoFit/>
          </a:bodyPr>
          <a:lstStyle/>
          <a:p>
            <a:pPr algn="ctr">
              <a:lnSpc>
                <a:spcPct val="100000"/>
              </a:lnSpc>
              <a:spcBef>
                <a:spcPts val="105"/>
              </a:spcBef>
            </a:pPr>
            <a:r>
              <a:rPr sz="1400" b="1" spc="-5">
                <a:solidFill>
                  <a:srgbClr val="585858"/>
                </a:solidFill>
                <a:latin typeface="微软雅黑"/>
                <a:cs typeface="微软雅黑"/>
              </a:rPr>
              <a:t>2019-2023</a:t>
            </a:r>
            <a:r>
              <a:rPr sz="1400" b="1">
                <a:solidFill>
                  <a:srgbClr val="585858"/>
                </a:solidFill>
                <a:latin typeface="微软雅黑"/>
                <a:cs typeface="微软雅黑"/>
              </a:rPr>
              <a:t>年大湾区文化产</a:t>
            </a:r>
            <a:r>
              <a:rPr sz="1400" b="1" spc="-15">
                <a:solidFill>
                  <a:srgbClr val="585858"/>
                </a:solidFill>
                <a:latin typeface="微软雅黑"/>
                <a:cs typeface="微软雅黑"/>
              </a:rPr>
              <a:t>业</a:t>
            </a:r>
            <a:r>
              <a:rPr sz="1400" b="1">
                <a:solidFill>
                  <a:srgbClr val="585858"/>
                </a:solidFill>
                <a:latin typeface="微软雅黑"/>
                <a:cs typeface="微软雅黑"/>
              </a:rPr>
              <a:t>投融</a:t>
            </a:r>
            <a:r>
              <a:rPr sz="1400" b="1" spc="-15">
                <a:solidFill>
                  <a:srgbClr val="585858"/>
                </a:solidFill>
                <a:latin typeface="微软雅黑"/>
                <a:cs typeface="微软雅黑"/>
              </a:rPr>
              <a:t>资</a:t>
            </a:r>
            <a:r>
              <a:rPr sz="1400" b="1">
                <a:solidFill>
                  <a:srgbClr val="585858"/>
                </a:solidFill>
                <a:latin typeface="微软雅黑"/>
                <a:cs typeface="微软雅黑"/>
              </a:rPr>
              <a:t>事件</a:t>
            </a:r>
            <a:endParaRPr sz="1400">
              <a:latin typeface="微软雅黑"/>
              <a:cs typeface="微软雅黑"/>
            </a:endParaRPr>
          </a:p>
          <a:p>
            <a:pPr algn="ctr">
              <a:lnSpc>
                <a:spcPct val="100000"/>
              </a:lnSpc>
            </a:pPr>
            <a:r>
              <a:rPr sz="1400" b="1">
                <a:solidFill>
                  <a:srgbClr val="585858"/>
                </a:solidFill>
                <a:latin typeface="微软雅黑"/>
                <a:cs typeface="微软雅黑"/>
              </a:rPr>
              <a:t>金额区间分布</a:t>
            </a:r>
            <a:endParaRPr sz="1400">
              <a:latin typeface="微软雅黑"/>
              <a:cs typeface="微软雅黑"/>
            </a:endParaRPr>
          </a:p>
        </p:txBody>
      </p:sp>
      <p:sp>
        <p:nvSpPr>
          <p:cNvPr id="7" name="object 7"/>
          <p:cNvSpPr txBox="1"/>
          <p:nvPr/>
        </p:nvSpPr>
        <p:spPr>
          <a:xfrm>
            <a:off x="5284723" y="2724150"/>
            <a:ext cx="3296285" cy="453390"/>
          </a:xfrm>
          <a:prstGeom prst="rect">
            <a:avLst/>
          </a:prstGeom>
        </p:spPr>
        <p:txBody>
          <a:bodyPr vert="horz" wrap="square" lIns="0" tIns="13335" rIns="0" bIns="0" rtlCol="0">
            <a:spAutoFit/>
          </a:bodyPr>
          <a:lstStyle/>
          <a:p>
            <a:pPr algn="ctr">
              <a:lnSpc>
                <a:spcPct val="100000"/>
              </a:lnSpc>
              <a:spcBef>
                <a:spcPts val="105"/>
              </a:spcBef>
            </a:pPr>
            <a:r>
              <a:rPr sz="1400" b="1" spc="-5">
                <a:solidFill>
                  <a:srgbClr val="585858"/>
                </a:solidFill>
                <a:latin typeface="微软雅黑"/>
                <a:cs typeface="微软雅黑"/>
              </a:rPr>
              <a:t>2019-2023</a:t>
            </a:r>
            <a:r>
              <a:rPr sz="1400" b="1">
                <a:solidFill>
                  <a:srgbClr val="585858"/>
                </a:solidFill>
                <a:latin typeface="微软雅黑"/>
                <a:cs typeface="微软雅黑"/>
              </a:rPr>
              <a:t>年大湾区文化产</a:t>
            </a:r>
            <a:r>
              <a:rPr sz="1400" b="1" spc="-15">
                <a:solidFill>
                  <a:srgbClr val="585858"/>
                </a:solidFill>
                <a:latin typeface="微软雅黑"/>
                <a:cs typeface="微软雅黑"/>
              </a:rPr>
              <a:t>业</a:t>
            </a:r>
            <a:r>
              <a:rPr sz="1400" b="1">
                <a:solidFill>
                  <a:srgbClr val="585858"/>
                </a:solidFill>
                <a:latin typeface="微软雅黑"/>
                <a:cs typeface="微软雅黑"/>
              </a:rPr>
              <a:t>投融</a:t>
            </a:r>
            <a:r>
              <a:rPr sz="1400" b="1" spc="-15">
                <a:solidFill>
                  <a:srgbClr val="585858"/>
                </a:solidFill>
                <a:latin typeface="微软雅黑"/>
                <a:cs typeface="微软雅黑"/>
              </a:rPr>
              <a:t>资</a:t>
            </a:r>
            <a:r>
              <a:rPr sz="1400" b="1">
                <a:solidFill>
                  <a:srgbClr val="585858"/>
                </a:solidFill>
                <a:latin typeface="微软雅黑"/>
                <a:cs typeface="微软雅黑"/>
              </a:rPr>
              <a:t>事件</a:t>
            </a:r>
            <a:endParaRPr sz="1400">
              <a:latin typeface="微软雅黑"/>
              <a:cs typeface="微软雅黑"/>
            </a:endParaRPr>
          </a:p>
          <a:p>
            <a:pPr algn="ctr">
              <a:lnSpc>
                <a:spcPct val="100000"/>
              </a:lnSpc>
            </a:pPr>
            <a:r>
              <a:rPr sz="1400" b="1">
                <a:solidFill>
                  <a:srgbClr val="585858"/>
                </a:solidFill>
                <a:latin typeface="微软雅黑"/>
                <a:cs typeface="微软雅黑"/>
              </a:rPr>
              <a:t>城市分布</a:t>
            </a:r>
            <a:endParaRPr sz="1400">
              <a:latin typeface="微软雅黑"/>
              <a:cs typeface="微软雅黑"/>
            </a:endParaRPr>
          </a:p>
        </p:txBody>
      </p:sp>
      <p:sp>
        <p:nvSpPr>
          <p:cNvPr id="8" name="object 8"/>
          <p:cNvSpPr/>
          <p:nvPr/>
        </p:nvSpPr>
        <p:spPr>
          <a:xfrm>
            <a:off x="888491" y="4840223"/>
            <a:ext cx="542925" cy="588645"/>
          </a:xfrm>
          <a:custGeom>
            <a:rect l="l" t="t" r="r" b="b"/>
            <a:pathLst>
              <a:path w="542925" h="588645">
                <a:moveTo>
                  <a:pt x="542544" y="0"/>
                </a:moveTo>
                <a:lnTo>
                  <a:pt x="0" y="0"/>
                </a:lnTo>
                <a:lnTo>
                  <a:pt x="0" y="588263"/>
                </a:lnTo>
                <a:lnTo>
                  <a:pt x="542544" y="588263"/>
                </a:lnTo>
                <a:lnTo>
                  <a:pt x="542544" y="0"/>
                </a:lnTo>
                <a:close/>
              </a:path>
            </a:pathLst>
          </a:custGeom>
          <a:solidFill>
            <a:srgbClr val="B1D234"/>
          </a:solidFill>
        </p:spPr>
        <p:txBody>
          <a:bodyPr wrap="square" lIns="0" tIns="0" rIns="0" bIns="0" rtlCol="0"/>
          <a:lstStyle/>
          <a:p/>
        </p:txBody>
      </p:sp>
      <p:sp>
        <p:nvSpPr>
          <p:cNvPr id="9" name="object 9"/>
          <p:cNvSpPr/>
          <p:nvPr/>
        </p:nvSpPr>
        <p:spPr>
          <a:xfrm>
            <a:off x="1757172" y="3782567"/>
            <a:ext cx="544195" cy="1645920"/>
          </a:xfrm>
          <a:custGeom>
            <a:rect l="l" t="t" r="r" b="b"/>
            <a:pathLst>
              <a:path w="544194" h="1645920">
                <a:moveTo>
                  <a:pt x="544067" y="0"/>
                </a:moveTo>
                <a:lnTo>
                  <a:pt x="0" y="0"/>
                </a:lnTo>
                <a:lnTo>
                  <a:pt x="0" y="1645919"/>
                </a:lnTo>
                <a:lnTo>
                  <a:pt x="544067" y="1645919"/>
                </a:lnTo>
                <a:lnTo>
                  <a:pt x="544067" y="0"/>
                </a:lnTo>
                <a:close/>
              </a:path>
            </a:pathLst>
          </a:custGeom>
          <a:solidFill>
            <a:srgbClr val="B1D234"/>
          </a:solidFill>
        </p:spPr>
        <p:txBody>
          <a:bodyPr wrap="square" lIns="0" tIns="0" rIns="0" bIns="0" rtlCol="0"/>
          <a:lstStyle/>
          <a:p/>
        </p:txBody>
      </p:sp>
      <p:sp>
        <p:nvSpPr>
          <p:cNvPr id="10" name="object 10"/>
          <p:cNvSpPr/>
          <p:nvPr/>
        </p:nvSpPr>
        <p:spPr>
          <a:xfrm>
            <a:off x="2627376" y="4576571"/>
            <a:ext cx="544195" cy="852169"/>
          </a:xfrm>
          <a:custGeom>
            <a:rect l="l" t="t" r="r" b="b"/>
            <a:pathLst>
              <a:path w="544194" h="852169">
                <a:moveTo>
                  <a:pt x="544068" y="0"/>
                </a:moveTo>
                <a:lnTo>
                  <a:pt x="0" y="0"/>
                </a:lnTo>
                <a:lnTo>
                  <a:pt x="0" y="851915"/>
                </a:lnTo>
                <a:lnTo>
                  <a:pt x="544068" y="851915"/>
                </a:lnTo>
                <a:lnTo>
                  <a:pt x="544068" y="0"/>
                </a:lnTo>
                <a:close/>
              </a:path>
            </a:pathLst>
          </a:custGeom>
          <a:solidFill>
            <a:srgbClr val="B1D234"/>
          </a:solidFill>
        </p:spPr>
        <p:txBody>
          <a:bodyPr wrap="square" lIns="0" tIns="0" rIns="0" bIns="0" rtlCol="0"/>
          <a:lstStyle/>
          <a:p/>
        </p:txBody>
      </p:sp>
      <p:sp>
        <p:nvSpPr>
          <p:cNvPr id="11" name="object 11"/>
          <p:cNvSpPr/>
          <p:nvPr/>
        </p:nvSpPr>
        <p:spPr>
          <a:xfrm>
            <a:off x="3497579" y="4939284"/>
            <a:ext cx="542925" cy="489584"/>
          </a:xfrm>
          <a:custGeom>
            <a:rect l="l" t="t" r="r" b="b"/>
            <a:pathLst>
              <a:path w="542925" h="489584">
                <a:moveTo>
                  <a:pt x="542544" y="0"/>
                </a:moveTo>
                <a:lnTo>
                  <a:pt x="0" y="0"/>
                </a:lnTo>
                <a:lnTo>
                  <a:pt x="0" y="489204"/>
                </a:lnTo>
                <a:lnTo>
                  <a:pt x="542544" y="489204"/>
                </a:lnTo>
                <a:lnTo>
                  <a:pt x="542544" y="0"/>
                </a:lnTo>
                <a:close/>
              </a:path>
            </a:pathLst>
          </a:custGeom>
          <a:solidFill>
            <a:srgbClr val="B1D234"/>
          </a:solidFill>
        </p:spPr>
        <p:txBody>
          <a:bodyPr wrap="square" lIns="0" tIns="0" rIns="0" bIns="0" rtlCol="0"/>
          <a:lstStyle/>
          <a:p/>
        </p:txBody>
      </p:sp>
      <p:sp>
        <p:nvSpPr>
          <p:cNvPr id="12" name="object 12"/>
          <p:cNvSpPr/>
          <p:nvPr/>
        </p:nvSpPr>
        <p:spPr>
          <a:xfrm>
            <a:off x="725423" y="5428488"/>
            <a:ext cx="3477895" cy="0"/>
          </a:xfrm>
          <a:custGeom>
            <a:rect l="l" t="t" r="r" b="b"/>
            <a:pathLst>
              <a:path w="3477895">
                <a:moveTo>
                  <a:pt x="0" y="0"/>
                </a:moveTo>
                <a:lnTo>
                  <a:pt x="3477767" y="0"/>
                </a:lnTo>
              </a:path>
            </a:pathLst>
          </a:custGeom>
          <a:ln w="3175">
            <a:solidFill>
              <a:srgbClr val="585858"/>
            </a:solidFill>
          </a:ln>
        </p:spPr>
        <p:txBody>
          <a:bodyPr wrap="square" lIns="0" tIns="0" rIns="0" bIns="0" rtlCol="0"/>
          <a:lstStyle/>
          <a:p/>
        </p:txBody>
      </p:sp>
      <p:sp>
        <p:nvSpPr>
          <p:cNvPr id="13" name="object 13"/>
          <p:cNvSpPr txBox="1"/>
          <p:nvPr/>
        </p:nvSpPr>
        <p:spPr>
          <a:xfrm>
            <a:off x="1090371" y="4587366"/>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89</a:t>
            </a:r>
            <a:endParaRPr sz="1000">
              <a:latin typeface="微软雅黑"/>
              <a:cs typeface="微软雅黑"/>
            </a:endParaRPr>
          </a:p>
        </p:txBody>
      </p:sp>
      <p:sp>
        <p:nvSpPr>
          <p:cNvPr id="14" name="object 14"/>
          <p:cNvSpPr txBox="1"/>
          <p:nvPr/>
        </p:nvSpPr>
        <p:spPr>
          <a:xfrm>
            <a:off x="1923669" y="3529965"/>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249</a:t>
            </a:r>
            <a:endParaRPr sz="1000">
              <a:latin typeface="微软雅黑"/>
              <a:cs typeface="微软雅黑"/>
            </a:endParaRPr>
          </a:p>
        </p:txBody>
      </p:sp>
      <p:sp>
        <p:nvSpPr>
          <p:cNvPr id="15" name="object 15"/>
          <p:cNvSpPr txBox="1"/>
          <p:nvPr/>
        </p:nvSpPr>
        <p:spPr>
          <a:xfrm>
            <a:off x="2793238" y="4323079"/>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129</a:t>
            </a:r>
            <a:endParaRPr sz="1000">
              <a:latin typeface="微软雅黑"/>
              <a:cs typeface="微软雅黑"/>
            </a:endParaRPr>
          </a:p>
        </p:txBody>
      </p:sp>
      <p:sp>
        <p:nvSpPr>
          <p:cNvPr id="16" name="object 16"/>
          <p:cNvSpPr txBox="1"/>
          <p:nvPr/>
        </p:nvSpPr>
        <p:spPr>
          <a:xfrm>
            <a:off x="3699764" y="4686427"/>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74</a:t>
            </a:r>
            <a:endParaRPr sz="1000">
              <a:latin typeface="微软雅黑"/>
              <a:cs typeface="微软雅黑"/>
            </a:endParaRPr>
          </a:p>
        </p:txBody>
      </p:sp>
      <p:sp>
        <p:nvSpPr>
          <p:cNvPr id="17" name="object 17"/>
          <p:cNvSpPr txBox="1"/>
          <p:nvPr/>
        </p:nvSpPr>
        <p:spPr>
          <a:xfrm>
            <a:off x="906881" y="5540146"/>
            <a:ext cx="5060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0-500万</a:t>
            </a:r>
            <a:endParaRPr sz="1000">
              <a:latin typeface="微软雅黑"/>
              <a:cs typeface="微软雅黑"/>
            </a:endParaRPr>
          </a:p>
        </p:txBody>
      </p:sp>
      <p:sp>
        <p:nvSpPr>
          <p:cNvPr id="18" name="object 18"/>
          <p:cNvSpPr txBox="1"/>
          <p:nvPr/>
        </p:nvSpPr>
        <p:spPr>
          <a:xfrm>
            <a:off x="1663954" y="5540146"/>
            <a:ext cx="249364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501-3000万</a:t>
            </a:r>
            <a:r>
              <a:rPr sz="1000" spc="105">
                <a:solidFill>
                  <a:srgbClr val="585858"/>
                </a:solidFill>
                <a:latin typeface="微软雅黑"/>
                <a:cs typeface="微软雅黑"/>
              </a:rPr>
              <a:t> </a:t>
            </a:r>
            <a:r>
              <a:rPr sz="1000" spc="-5">
                <a:solidFill>
                  <a:srgbClr val="585858"/>
                </a:solidFill>
                <a:latin typeface="微软雅黑"/>
                <a:cs typeface="微软雅黑"/>
              </a:rPr>
              <a:t>3001-10000万</a:t>
            </a:r>
            <a:r>
              <a:rPr sz="1000" spc="215">
                <a:solidFill>
                  <a:srgbClr val="585858"/>
                </a:solidFill>
                <a:latin typeface="微软雅黑"/>
                <a:cs typeface="微软雅黑"/>
              </a:rPr>
              <a:t> </a:t>
            </a:r>
            <a:r>
              <a:rPr sz="1000" spc="-5">
                <a:solidFill>
                  <a:srgbClr val="585858"/>
                </a:solidFill>
                <a:latin typeface="微软雅黑"/>
                <a:cs typeface="微软雅黑"/>
              </a:rPr>
              <a:t>10000万以上</a:t>
            </a:r>
            <a:endParaRPr sz="1000">
              <a:latin typeface="微软雅黑"/>
              <a:cs typeface="微软雅黑"/>
            </a:endParaRPr>
          </a:p>
        </p:txBody>
      </p:sp>
      <p:sp>
        <p:nvSpPr>
          <p:cNvPr id="19" name="object 19"/>
          <p:cNvSpPr/>
          <p:nvPr/>
        </p:nvSpPr>
        <p:spPr>
          <a:xfrm>
            <a:off x="3258311" y="3813047"/>
            <a:ext cx="74930" cy="76200"/>
          </a:xfrm>
          <a:custGeom>
            <a:rect l="l" t="t" r="r" b="b"/>
            <a:pathLst>
              <a:path w="74929" h="76200">
                <a:moveTo>
                  <a:pt x="0" y="76200"/>
                </a:moveTo>
                <a:lnTo>
                  <a:pt x="74675" y="76200"/>
                </a:lnTo>
                <a:lnTo>
                  <a:pt x="74675" y="0"/>
                </a:lnTo>
                <a:lnTo>
                  <a:pt x="0" y="0"/>
                </a:lnTo>
                <a:lnTo>
                  <a:pt x="0" y="76200"/>
                </a:lnTo>
                <a:close/>
              </a:path>
            </a:pathLst>
          </a:custGeom>
          <a:solidFill>
            <a:srgbClr val="B1D234"/>
          </a:solidFill>
        </p:spPr>
        <p:txBody>
          <a:bodyPr wrap="square" lIns="0" tIns="0" rIns="0" bIns="0" rtlCol="0"/>
          <a:lstStyle/>
          <a:p/>
        </p:txBody>
      </p:sp>
      <p:sp>
        <p:nvSpPr>
          <p:cNvPr id="20" name="object 20"/>
          <p:cNvSpPr txBox="1"/>
          <p:nvPr/>
        </p:nvSpPr>
        <p:spPr>
          <a:xfrm>
            <a:off x="3354070" y="3753739"/>
            <a:ext cx="657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件数（次）</a:t>
            </a:r>
            <a:endParaRPr sz="1000">
              <a:latin typeface="微软雅黑"/>
              <a:cs typeface="微软雅黑"/>
            </a:endParaRPr>
          </a:p>
        </p:txBody>
      </p:sp>
      <p:sp>
        <p:nvSpPr>
          <p:cNvPr id="21" name="object 21"/>
          <p:cNvSpPr/>
          <p:nvPr/>
        </p:nvSpPr>
        <p:spPr>
          <a:xfrm>
            <a:off x="9887711" y="3012948"/>
            <a:ext cx="1515110" cy="977265"/>
          </a:xfrm>
          <a:custGeom>
            <a:rect l="l" t="t" r="r" b="b"/>
            <a:pathLst>
              <a:path w="1515109" h="977264">
                <a:moveTo>
                  <a:pt x="1352042" y="0"/>
                </a:moveTo>
                <a:lnTo>
                  <a:pt x="162814" y="0"/>
                </a:lnTo>
                <a:lnTo>
                  <a:pt x="119532" y="5816"/>
                </a:lnTo>
                <a:lnTo>
                  <a:pt x="80640" y="22229"/>
                </a:lnTo>
                <a:lnTo>
                  <a:pt x="47688" y="47688"/>
                </a:lnTo>
                <a:lnTo>
                  <a:pt x="22229" y="80640"/>
                </a:lnTo>
                <a:lnTo>
                  <a:pt x="5816" y="119532"/>
                </a:lnTo>
                <a:lnTo>
                  <a:pt x="0" y="162813"/>
                </a:lnTo>
                <a:lnTo>
                  <a:pt x="0" y="814069"/>
                </a:lnTo>
                <a:lnTo>
                  <a:pt x="5816" y="857351"/>
                </a:lnTo>
                <a:lnTo>
                  <a:pt x="22229" y="896243"/>
                </a:lnTo>
                <a:lnTo>
                  <a:pt x="47688" y="929195"/>
                </a:lnTo>
                <a:lnTo>
                  <a:pt x="80640" y="954654"/>
                </a:lnTo>
                <a:lnTo>
                  <a:pt x="119532" y="971067"/>
                </a:lnTo>
                <a:lnTo>
                  <a:pt x="162814" y="976883"/>
                </a:lnTo>
                <a:lnTo>
                  <a:pt x="1352042" y="976883"/>
                </a:lnTo>
                <a:lnTo>
                  <a:pt x="1395323" y="971067"/>
                </a:lnTo>
                <a:lnTo>
                  <a:pt x="1434215" y="954654"/>
                </a:lnTo>
                <a:lnTo>
                  <a:pt x="1467167" y="929195"/>
                </a:lnTo>
                <a:lnTo>
                  <a:pt x="1492626" y="896243"/>
                </a:lnTo>
                <a:lnTo>
                  <a:pt x="1509039" y="857351"/>
                </a:lnTo>
                <a:lnTo>
                  <a:pt x="1514856" y="814069"/>
                </a:lnTo>
                <a:lnTo>
                  <a:pt x="1514856" y="162813"/>
                </a:lnTo>
                <a:lnTo>
                  <a:pt x="1509039" y="119532"/>
                </a:lnTo>
                <a:lnTo>
                  <a:pt x="1492626" y="80640"/>
                </a:lnTo>
                <a:lnTo>
                  <a:pt x="1467167" y="47688"/>
                </a:lnTo>
                <a:lnTo>
                  <a:pt x="1434215" y="22229"/>
                </a:lnTo>
                <a:lnTo>
                  <a:pt x="1395323" y="5816"/>
                </a:lnTo>
                <a:lnTo>
                  <a:pt x="1352042" y="0"/>
                </a:lnTo>
                <a:close/>
              </a:path>
            </a:pathLst>
          </a:custGeom>
          <a:solidFill>
            <a:srgbClr val="F3C92F"/>
          </a:solidFill>
        </p:spPr>
        <p:txBody>
          <a:bodyPr wrap="square" lIns="0" tIns="0" rIns="0" bIns="0" rtlCol="0"/>
          <a:lstStyle/>
          <a:p/>
        </p:txBody>
      </p:sp>
      <p:sp>
        <p:nvSpPr>
          <p:cNvPr id="22" name="object 22"/>
          <p:cNvSpPr txBox="1"/>
          <p:nvPr/>
        </p:nvSpPr>
        <p:spPr>
          <a:xfrm>
            <a:off x="10025253" y="3118485"/>
            <a:ext cx="1242060" cy="70485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585858"/>
                </a:solidFill>
                <a:latin typeface="微软雅黑"/>
                <a:cs typeface="微软雅黑"/>
              </a:rPr>
              <a:t>总融资金融约</a:t>
            </a:r>
            <a:endParaRPr sz="1600">
              <a:latin typeface="微软雅黑"/>
              <a:cs typeface="微软雅黑"/>
            </a:endParaRPr>
          </a:p>
          <a:p>
            <a:pPr marL="139065">
              <a:lnSpc>
                <a:spcPct val="100000"/>
              </a:lnSpc>
              <a:spcBef>
                <a:spcPts val="1510"/>
              </a:spcBef>
            </a:pPr>
            <a:r>
              <a:rPr sz="1600" b="1" spc="-10">
                <a:solidFill>
                  <a:srgbClr val="FFFFFF"/>
                </a:solidFill>
                <a:latin typeface="微软雅黑"/>
                <a:cs typeface="微软雅黑"/>
              </a:rPr>
              <a:t>407.3</a:t>
            </a:r>
            <a:r>
              <a:rPr sz="1600" b="1" spc="-5">
                <a:solidFill>
                  <a:srgbClr val="FFFFFF"/>
                </a:solidFill>
                <a:latin typeface="微软雅黑"/>
                <a:cs typeface="微软雅黑"/>
              </a:rPr>
              <a:t>亿元</a:t>
            </a:r>
            <a:endParaRPr sz="1600">
              <a:latin typeface="微软雅黑"/>
              <a:cs typeface="微软雅黑"/>
            </a:endParaRPr>
          </a:p>
        </p:txBody>
      </p:sp>
      <p:sp>
        <p:nvSpPr>
          <p:cNvPr id="23" name="object 23"/>
          <p:cNvSpPr/>
          <p:nvPr/>
        </p:nvSpPr>
        <p:spPr>
          <a:xfrm>
            <a:off x="9887711" y="4389120"/>
            <a:ext cx="1515110" cy="977265"/>
          </a:xfrm>
          <a:custGeom>
            <a:rect l="l" t="t" r="r" b="b"/>
            <a:pathLst>
              <a:path w="1515109" h="977264">
                <a:moveTo>
                  <a:pt x="1352042" y="0"/>
                </a:moveTo>
                <a:lnTo>
                  <a:pt x="162814" y="0"/>
                </a:lnTo>
                <a:lnTo>
                  <a:pt x="119532" y="5816"/>
                </a:lnTo>
                <a:lnTo>
                  <a:pt x="80640" y="22229"/>
                </a:lnTo>
                <a:lnTo>
                  <a:pt x="47688" y="47688"/>
                </a:lnTo>
                <a:lnTo>
                  <a:pt x="22229" y="80640"/>
                </a:lnTo>
                <a:lnTo>
                  <a:pt x="5816" y="119532"/>
                </a:lnTo>
                <a:lnTo>
                  <a:pt x="0" y="162813"/>
                </a:lnTo>
                <a:lnTo>
                  <a:pt x="0" y="814069"/>
                </a:lnTo>
                <a:lnTo>
                  <a:pt x="5816" y="857351"/>
                </a:lnTo>
                <a:lnTo>
                  <a:pt x="22229" y="896243"/>
                </a:lnTo>
                <a:lnTo>
                  <a:pt x="47688" y="929195"/>
                </a:lnTo>
                <a:lnTo>
                  <a:pt x="80640" y="954654"/>
                </a:lnTo>
                <a:lnTo>
                  <a:pt x="119532" y="971067"/>
                </a:lnTo>
                <a:lnTo>
                  <a:pt x="162814" y="976883"/>
                </a:lnTo>
                <a:lnTo>
                  <a:pt x="1352042" y="976883"/>
                </a:lnTo>
                <a:lnTo>
                  <a:pt x="1395323" y="971067"/>
                </a:lnTo>
                <a:lnTo>
                  <a:pt x="1434215" y="954654"/>
                </a:lnTo>
                <a:lnTo>
                  <a:pt x="1467167" y="929195"/>
                </a:lnTo>
                <a:lnTo>
                  <a:pt x="1492626" y="896243"/>
                </a:lnTo>
                <a:lnTo>
                  <a:pt x="1509039" y="857351"/>
                </a:lnTo>
                <a:lnTo>
                  <a:pt x="1514856" y="814069"/>
                </a:lnTo>
                <a:lnTo>
                  <a:pt x="1514856" y="162813"/>
                </a:lnTo>
                <a:lnTo>
                  <a:pt x="1509039" y="119532"/>
                </a:lnTo>
                <a:lnTo>
                  <a:pt x="1492626" y="80640"/>
                </a:lnTo>
                <a:lnTo>
                  <a:pt x="1467167" y="47688"/>
                </a:lnTo>
                <a:lnTo>
                  <a:pt x="1434215" y="22229"/>
                </a:lnTo>
                <a:lnTo>
                  <a:pt x="1395323" y="5816"/>
                </a:lnTo>
                <a:lnTo>
                  <a:pt x="1352042" y="0"/>
                </a:lnTo>
                <a:close/>
              </a:path>
            </a:pathLst>
          </a:custGeom>
          <a:solidFill>
            <a:srgbClr val="1EC7F3"/>
          </a:solidFill>
        </p:spPr>
        <p:txBody>
          <a:bodyPr wrap="square" lIns="0" tIns="0" rIns="0" bIns="0" rtlCol="0"/>
          <a:lstStyle/>
          <a:p/>
        </p:txBody>
      </p:sp>
      <p:sp>
        <p:nvSpPr>
          <p:cNvPr id="24" name="object 24"/>
          <p:cNvSpPr txBox="1"/>
          <p:nvPr/>
        </p:nvSpPr>
        <p:spPr>
          <a:xfrm>
            <a:off x="10025253" y="4496180"/>
            <a:ext cx="1242060" cy="704850"/>
          </a:xfrm>
          <a:prstGeom prst="rect">
            <a:avLst/>
          </a:prstGeom>
        </p:spPr>
        <p:txBody>
          <a:bodyPr vert="horz" wrap="square" lIns="0" tIns="12065" rIns="0" bIns="0" rtlCol="0">
            <a:spAutoFit/>
          </a:bodyPr>
          <a:lstStyle/>
          <a:p>
            <a:pPr algn="ctr">
              <a:lnSpc>
                <a:spcPct val="100000"/>
              </a:lnSpc>
              <a:spcBef>
                <a:spcPts val="95"/>
              </a:spcBef>
            </a:pPr>
            <a:r>
              <a:rPr sz="1600" b="1" spc="-5">
                <a:solidFill>
                  <a:srgbClr val="585858"/>
                </a:solidFill>
                <a:latin typeface="微软雅黑"/>
                <a:cs typeface="微软雅黑"/>
              </a:rPr>
              <a:t>总融资事件数</a:t>
            </a:r>
            <a:endParaRPr sz="1600">
              <a:latin typeface="微软雅黑"/>
              <a:cs typeface="微软雅黑"/>
            </a:endParaRPr>
          </a:p>
          <a:p>
            <a:pPr algn="ctr">
              <a:lnSpc>
                <a:spcPct val="100000"/>
              </a:lnSpc>
              <a:spcBef>
                <a:spcPts val="1510"/>
              </a:spcBef>
            </a:pPr>
            <a:r>
              <a:rPr sz="1600" b="1" spc="-10">
                <a:solidFill>
                  <a:srgbClr val="FFFFFF"/>
                </a:solidFill>
                <a:latin typeface="微软雅黑"/>
                <a:cs typeface="微软雅黑"/>
              </a:rPr>
              <a:t>527</a:t>
            </a:r>
            <a:r>
              <a:rPr sz="1600" b="1" spc="-5">
                <a:solidFill>
                  <a:srgbClr val="FFFFFF"/>
                </a:solidFill>
                <a:latin typeface="微软雅黑"/>
                <a:cs typeface="微软雅黑"/>
              </a:rPr>
              <a:t>件</a:t>
            </a:r>
            <a:endParaRPr sz="1600">
              <a:latin typeface="微软雅黑"/>
              <a:cs typeface="微软雅黑"/>
            </a:endParaRPr>
          </a:p>
        </p:txBody>
      </p:sp>
      <p:sp>
        <p:nvSpPr>
          <p:cNvPr id="25" name="object 25"/>
          <p:cNvSpPr txBox="1"/>
          <p:nvPr/>
        </p:nvSpPr>
        <p:spPr>
          <a:xfrm>
            <a:off x="7313803" y="3362960"/>
            <a:ext cx="103759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投融资起数（次）</a:t>
            </a:r>
            <a:endParaRPr sz="1000">
              <a:latin typeface="微软雅黑"/>
              <a:cs typeface="微软雅黑"/>
            </a:endParaRPr>
          </a:p>
        </p:txBody>
      </p:sp>
      <p:sp>
        <p:nvSpPr>
          <p:cNvPr id="26" name="object 26"/>
          <p:cNvSpPr/>
          <p:nvPr/>
        </p:nvSpPr>
        <p:spPr>
          <a:xfrm>
            <a:off x="5758688" y="3589273"/>
            <a:ext cx="2190115" cy="2258060"/>
          </a:xfrm>
          <a:custGeom>
            <a:rect l="l" t="t" r="r" b="b"/>
            <a:pathLst>
              <a:path w="2190115" h="2258060">
                <a:moveTo>
                  <a:pt x="1060958" y="0"/>
                </a:moveTo>
                <a:lnTo>
                  <a:pt x="1060958" y="1128902"/>
                </a:lnTo>
                <a:lnTo>
                  <a:pt x="0" y="1514728"/>
                </a:lnTo>
                <a:lnTo>
                  <a:pt x="17702" y="1560344"/>
                </a:lnTo>
                <a:lnTo>
                  <a:pt x="37221" y="1604858"/>
                </a:lnTo>
                <a:lnTo>
                  <a:pt x="58504" y="1648236"/>
                </a:lnTo>
                <a:lnTo>
                  <a:pt x="81500" y="1690440"/>
                </a:lnTo>
                <a:lnTo>
                  <a:pt x="106157" y="1731434"/>
                </a:lnTo>
                <a:lnTo>
                  <a:pt x="132421" y="1771183"/>
                </a:lnTo>
                <a:lnTo>
                  <a:pt x="160243" y="1809648"/>
                </a:lnTo>
                <a:lnTo>
                  <a:pt x="189569" y="1846795"/>
                </a:lnTo>
                <a:lnTo>
                  <a:pt x="220347" y="1882587"/>
                </a:lnTo>
                <a:lnTo>
                  <a:pt x="252526" y="1916987"/>
                </a:lnTo>
                <a:lnTo>
                  <a:pt x="286054" y="1949959"/>
                </a:lnTo>
                <a:lnTo>
                  <a:pt x="320879" y="1981467"/>
                </a:lnTo>
                <a:lnTo>
                  <a:pt x="356949" y="2011475"/>
                </a:lnTo>
                <a:lnTo>
                  <a:pt x="394211" y="2039945"/>
                </a:lnTo>
                <a:lnTo>
                  <a:pt x="432614" y="2066842"/>
                </a:lnTo>
                <a:lnTo>
                  <a:pt x="472107" y="2092130"/>
                </a:lnTo>
                <a:lnTo>
                  <a:pt x="512636" y="2115771"/>
                </a:lnTo>
                <a:lnTo>
                  <a:pt x="554150" y="2137730"/>
                </a:lnTo>
                <a:lnTo>
                  <a:pt x="596597" y="2157970"/>
                </a:lnTo>
                <a:lnTo>
                  <a:pt x="639926" y="2176455"/>
                </a:lnTo>
                <a:lnTo>
                  <a:pt x="684083" y="2193149"/>
                </a:lnTo>
                <a:lnTo>
                  <a:pt x="729018" y="2208015"/>
                </a:lnTo>
                <a:lnTo>
                  <a:pt x="774678" y="2221017"/>
                </a:lnTo>
                <a:lnTo>
                  <a:pt x="821011" y="2232118"/>
                </a:lnTo>
                <a:lnTo>
                  <a:pt x="867966" y="2241282"/>
                </a:lnTo>
                <a:lnTo>
                  <a:pt x="915489" y="2248473"/>
                </a:lnTo>
                <a:lnTo>
                  <a:pt x="963531" y="2253655"/>
                </a:lnTo>
                <a:lnTo>
                  <a:pt x="1012037" y="2256790"/>
                </a:lnTo>
                <a:lnTo>
                  <a:pt x="1060958" y="2257844"/>
                </a:lnTo>
                <a:lnTo>
                  <a:pt x="1108685" y="2256853"/>
                </a:lnTo>
                <a:lnTo>
                  <a:pt x="1155906" y="2253908"/>
                </a:lnTo>
                <a:lnTo>
                  <a:pt x="1202583" y="2249047"/>
                </a:lnTo>
                <a:lnTo>
                  <a:pt x="1248676" y="2242309"/>
                </a:lnTo>
                <a:lnTo>
                  <a:pt x="1294146" y="2233734"/>
                </a:lnTo>
                <a:lnTo>
                  <a:pt x="1338954" y="2223361"/>
                </a:lnTo>
                <a:lnTo>
                  <a:pt x="1383060" y="2211230"/>
                </a:lnTo>
                <a:lnTo>
                  <a:pt x="1426426" y="2197378"/>
                </a:lnTo>
                <a:lnTo>
                  <a:pt x="1469013" y="2181846"/>
                </a:lnTo>
                <a:lnTo>
                  <a:pt x="1510780" y="2164673"/>
                </a:lnTo>
                <a:lnTo>
                  <a:pt x="1551690" y="2145898"/>
                </a:lnTo>
                <a:lnTo>
                  <a:pt x="1591702" y="2125560"/>
                </a:lnTo>
                <a:lnTo>
                  <a:pt x="1630778" y="2103698"/>
                </a:lnTo>
                <a:lnTo>
                  <a:pt x="1668879" y="2080352"/>
                </a:lnTo>
                <a:lnTo>
                  <a:pt x="1705965" y="2055560"/>
                </a:lnTo>
                <a:lnTo>
                  <a:pt x="1741998" y="2029363"/>
                </a:lnTo>
                <a:lnTo>
                  <a:pt x="1776937" y="2001798"/>
                </a:lnTo>
                <a:lnTo>
                  <a:pt x="1810745" y="1972906"/>
                </a:lnTo>
                <a:lnTo>
                  <a:pt x="1843381" y="1942725"/>
                </a:lnTo>
                <a:lnTo>
                  <a:pt x="1874807" y="1911296"/>
                </a:lnTo>
                <a:lnTo>
                  <a:pt x="1904983" y="1878656"/>
                </a:lnTo>
                <a:lnTo>
                  <a:pt x="1933871" y="1844845"/>
                </a:lnTo>
                <a:lnTo>
                  <a:pt x="1961431" y="1809902"/>
                </a:lnTo>
                <a:lnTo>
                  <a:pt x="1987624" y="1773867"/>
                </a:lnTo>
                <a:lnTo>
                  <a:pt x="2012411" y="1736779"/>
                </a:lnTo>
                <a:lnTo>
                  <a:pt x="2035753" y="1698677"/>
                </a:lnTo>
                <a:lnTo>
                  <a:pt x="2057610" y="1659600"/>
                </a:lnTo>
                <a:lnTo>
                  <a:pt x="2077944" y="1619587"/>
                </a:lnTo>
                <a:lnTo>
                  <a:pt x="2096715" y="1578677"/>
                </a:lnTo>
                <a:lnTo>
                  <a:pt x="2113884" y="1536911"/>
                </a:lnTo>
                <a:lnTo>
                  <a:pt x="2129412" y="1494326"/>
                </a:lnTo>
                <a:lnTo>
                  <a:pt x="2143260" y="1450963"/>
                </a:lnTo>
                <a:lnTo>
                  <a:pt x="2155388" y="1406859"/>
                </a:lnTo>
                <a:lnTo>
                  <a:pt x="2165758" y="1362056"/>
                </a:lnTo>
                <a:lnTo>
                  <a:pt x="2174331" y="1316591"/>
                </a:lnTo>
                <a:lnTo>
                  <a:pt x="2181066" y="1270504"/>
                </a:lnTo>
                <a:lnTo>
                  <a:pt x="2185926" y="1223834"/>
                </a:lnTo>
                <a:lnTo>
                  <a:pt x="2188870" y="1176620"/>
                </a:lnTo>
                <a:lnTo>
                  <a:pt x="2189861" y="1128902"/>
                </a:lnTo>
                <a:lnTo>
                  <a:pt x="2188870" y="1081175"/>
                </a:lnTo>
                <a:lnTo>
                  <a:pt x="2185926" y="1033954"/>
                </a:lnTo>
                <a:lnTo>
                  <a:pt x="2181066" y="987277"/>
                </a:lnTo>
                <a:lnTo>
                  <a:pt x="2174331" y="941184"/>
                </a:lnTo>
                <a:lnTo>
                  <a:pt x="2165758" y="895714"/>
                </a:lnTo>
                <a:lnTo>
                  <a:pt x="2155388" y="850906"/>
                </a:lnTo>
                <a:lnTo>
                  <a:pt x="2143260" y="806800"/>
                </a:lnTo>
                <a:lnTo>
                  <a:pt x="2129412" y="763434"/>
                </a:lnTo>
                <a:lnTo>
                  <a:pt x="2113884" y="720847"/>
                </a:lnTo>
                <a:lnTo>
                  <a:pt x="2096715" y="679080"/>
                </a:lnTo>
                <a:lnTo>
                  <a:pt x="2077944" y="638170"/>
                </a:lnTo>
                <a:lnTo>
                  <a:pt x="2057610" y="598158"/>
                </a:lnTo>
                <a:lnTo>
                  <a:pt x="2035753" y="559082"/>
                </a:lnTo>
                <a:lnTo>
                  <a:pt x="2012411" y="520981"/>
                </a:lnTo>
                <a:lnTo>
                  <a:pt x="1987624" y="483895"/>
                </a:lnTo>
                <a:lnTo>
                  <a:pt x="1961431" y="447862"/>
                </a:lnTo>
                <a:lnTo>
                  <a:pt x="1933871" y="412923"/>
                </a:lnTo>
                <a:lnTo>
                  <a:pt x="1904983" y="379115"/>
                </a:lnTo>
                <a:lnTo>
                  <a:pt x="1874807" y="346479"/>
                </a:lnTo>
                <a:lnTo>
                  <a:pt x="1843381" y="315053"/>
                </a:lnTo>
                <a:lnTo>
                  <a:pt x="1810745" y="284877"/>
                </a:lnTo>
                <a:lnTo>
                  <a:pt x="1776937" y="255989"/>
                </a:lnTo>
                <a:lnTo>
                  <a:pt x="1741998" y="228429"/>
                </a:lnTo>
                <a:lnTo>
                  <a:pt x="1705965" y="202236"/>
                </a:lnTo>
                <a:lnTo>
                  <a:pt x="1668879" y="177449"/>
                </a:lnTo>
                <a:lnTo>
                  <a:pt x="1630778" y="154107"/>
                </a:lnTo>
                <a:lnTo>
                  <a:pt x="1591702" y="132250"/>
                </a:lnTo>
                <a:lnTo>
                  <a:pt x="1551690" y="111916"/>
                </a:lnTo>
                <a:lnTo>
                  <a:pt x="1510780" y="93145"/>
                </a:lnTo>
                <a:lnTo>
                  <a:pt x="1469013" y="75976"/>
                </a:lnTo>
                <a:lnTo>
                  <a:pt x="1426426" y="60448"/>
                </a:lnTo>
                <a:lnTo>
                  <a:pt x="1383060" y="46600"/>
                </a:lnTo>
                <a:lnTo>
                  <a:pt x="1338954" y="34472"/>
                </a:lnTo>
                <a:lnTo>
                  <a:pt x="1294146" y="24102"/>
                </a:lnTo>
                <a:lnTo>
                  <a:pt x="1248676" y="15529"/>
                </a:lnTo>
                <a:lnTo>
                  <a:pt x="1202583" y="8794"/>
                </a:lnTo>
                <a:lnTo>
                  <a:pt x="1155906" y="3934"/>
                </a:lnTo>
                <a:lnTo>
                  <a:pt x="1108685" y="990"/>
                </a:lnTo>
                <a:lnTo>
                  <a:pt x="1060958" y="0"/>
                </a:lnTo>
                <a:close/>
              </a:path>
            </a:pathLst>
          </a:custGeom>
          <a:solidFill>
            <a:srgbClr val="B1D234"/>
          </a:solidFill>
        </p:spPr>
        <p:txBody>
          <a:bodyPr wrap="square" lIns="0" tIns="0" rIns="0" bIns="0" rtlCol="0"/>
          <a:lstStyle/>
          <a:p/>
        </p:txBody>
      </p:sp>
      <p:sp>
        <p:nvSpPr>
          <p:cNvPr id="27" name="object 27"/>
          <p:cNvSpPr/>
          <p:nvPr/>
        </p:nvSpPr>
        <p:spPr>
          <a:xfrm>
            <a:off x="5690535" y="3675507"/>
            <a:ext cx="1129665" cy="1428750"/>
          </a:xfrm>
          <a:custGeom>
            <a:rect l="l" t="t" r="r" b="b"/>
            <a:pathLst>
              <a:path w="1129665" h="1428750">
                <a:moveTo>
                  <a:pt x="696294" y="0"/>
                </a:moveTo>
                <a:lnTo>
                  <a:pt x="651688" y="19634"/>
                </a:lnTo>
                <a:lnTo>
                  <a:pt x="608338" y="40959"/>
                </a:lnTo>
                <a:lnTo>
                  <a:pt x="566267" y="63918"/>
                </a:lnTo>
                <a:lnTo>
                  <a:pt x="525500" y="88457"/>
                </a:lnTo>
                <a:lnTo>
                  <a:pt x="486061" y="114523"/>
                </a:lnTo>
                <a:lnTo>
                  <a:pt x="447973" y="142060"/>
                </a:lnTo>
                <a:lnTo>
                  <a:pt x="411260" y="171015"/>
                </a:lnTo>
                <a:lnTo>
                  <a:pt x="375947" y="201332"/>
                </a:lnTo>
                <a:lnTo>
                  <a:pt x="342057" y="232957"/>
                </a:lnTo>
                <a:lnTo>
                  <a:pt x="309614" y="265836"/>
                </a:lnTo>
                <a:lnTo>
                  <a:pt x="278643" y="299914"/>
                </a:lnTo>
                <a:lnTo>
                  <a:pt x="249166" y="335137"/>
                </a:lnTo>
                <a:lnTo>
                  <a:pt x="221208" y="371451"/>
                </a:lnTo>
                <a:lnTo>
                  <a:pt x="194794" y="408800"/>
                </a:lnTo>
                <a:lnTo>
                  <a:pt x="169946" y="447131"/>
                </a:lnTo>
                <a:lnTo>
                  <a:pt x="146689" y="486389"/>
                </a:lnTo>
                <a:lnTo>
                  <a:pt x="125047" y="526519"/>
                </a:lnTo>
                <a:lnTo>
                  <a:pt x="105043" y="567468"/>
                </a:lnTo>
                <a:lnTo>
                  <a:pt x="86702" y="609180"/>
                </a:lnTo>
                <a:lnTo>
                  <a:pt x="70047" y="651601"/>
                </a:lnTo>
                <a:lnTo>
                  <a:pt x="55103" y="694677"/>
                </a:lnTo>
                <a:lnTo>
                  <a:pt x="41894" y="738353"/>
                </a:lnTo>
                <a:lnTo>
                  <a:pt x="30442" y="782575"/>
                </a:lnTo>
                <a:lnTo>
                  <a:pt x="20773" y="827289"/>
                </a:lnTo>
                <a:lnTo>
                  <a:pt x="12910" y="872439"/>
                </a:lnTo>
                <a:lnTo>
                  <a:pt x="6878" y="917971"/>
                </a:lnTo>
                <a:lnTo>
                  <a:pt x="2699" y="963832"/>
                </a:lnTo>
                <a:lnTo>
                  <a:pt x="398" y="1009966"/>
                </a:lnTo>
                <a:lnTo>
                  <a:pt x="0" y="1056319"/>
                </a:lnTo>
                <a:lnTo>
                  <a:pt x="1527" y="1102837"/>
                </a:lnTo>
                <a:lnTo>
                  <a:pt x="5004" y="1149465"/>
                </a:lnTo>
                <a:lnTo>
                  <a:pt x="10454" y="1196149"/>
                </a:lnTo>
                <a:lnTo>
                  <a:pt x="17903" y="1242833"/>
                </a:lnTo>
                <a:lnTo>
                  <a:pt x="27373" y="1289465"/>
                </a:lnTo>
                <a:lnTo>
                  <a:pt x="38888" y="1335989"/>
                </a:lnTo>
                <a:lnTo>
                  <a:pt x="52473" y="1382350"/>
                </a:lnTo>
                <a:lnTo>
                  <a:pt x="68152" y="1428496"/>
                </a:lnTo>
                <a:lnTo>
                  <a:pt x="1129110" y="1042670"/>
                </a:lnTo>
                <a:lnTo>
                  <a:pt x="696294" y="0"/>
                </a:lnTo>
                <a:close/>
              </a:path>
            </a:pathLst>
          </a:custGeom>
          <a:solidFill>
            <a:srgbClr val="1EC7F3"/>
          </a:solidFill>
        </p:spPr>
        <p:txBody>
          <a:bodyPr wrap="square" lIns="0" tIns="0" rIns="0" bIns="0" rtlCol="0"/>
          <a:lstStyle/>
          <a:p/>
        </p:txBody>
      </p:sp>
      <p:sp>
        <p:nvSpPr>
          <p:cNvPr id="28" name="object 28"/>
          <p:cNvSpPr/>
          <p:nvPr/>
        </p:nvSpPr>
        <p:spPr>
          <a:xfrm>
            <a:off x="6386829" y="3589273"/>
            <a:ext cx="433070" cy="1129030"/>
          </a:xfrm>
          <a:custGeom>
            <a:rect l="l" t="t" r="r" b="b"/>
            <a:pathLst>
              <a:path w="433070" h="1129029">
                <a:moveTo>
                  <a:pt x="432816" y="0"/>
                </a:moveTo>
                <a:lnTo>
                  <a:pt x="383353" y="1079"/>
                </a:lnTo>
                <a:lnTo>
                  <a:pt x="334073" y="4312"/>
                </a:lnTo>
                <a:lnTo>
                  <a:pt x="285044" y="9684"/>
                </a:lnTo>
                <a:lnTo>
                  <a:pt x="236334" y="17186"/>
                </a:lnTo>
                <a:lnTo>
                  <a:pt x="188014" y="26806"/>
                </a:lnTo>
                <a:lnTo>
                  <a:pt x="140151" y="38532"/>
                </a:lnTo>
                <a:lnTo>
                  <a:pt x="92815" y="52353"/>
                </a:lnTo>
                <a:lnTo>
                  <a:pt x="46075" y="68257"/>
                </a:lnTo>
                <a:lnTo>
                  <a:pt x="0" y="86232"/>
                </a:lnTo>
                <a:lnTo>
                  <a:pt x="432816" y="1128902"/>
                </a:lnTo>
                <a:lnTo>
                  <a:pt x="432816" y="0"/>
                </a:lnTo>
                <a:close/>
              </a:path>
            </a:pathLst>
          </a:custGeom>
          <a:solidFill>
            <a:srgbClr val="FFCF00"/>
          </a:solidFill>
        </p:spPr>
        <p:txBody>
          <a:bodyPr wrap="square" lIns="0" tIns="0" rIns="0" bIns="0" rtlCol="0"/>
          <a:lstStyle/>
          <a:p/>
        </p:txBody>
      </p:sp>
      <p:sp>
        <p:nvSpPr>
          <p:cNvPr id="29" name="object 29"/>
          <p:cNvSpPr txBox="1"/>
          <p:nvPr/>
        </p:nvSpPr>
        <p:spPr>
          <a:xfrm>
            <a:off x="7753857" y="5330444"/>
            <a:ext cx="60960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深圳,</a:t>
            </a:r>
            <a:r>
              <a:rPr sz="1000" spc="225">
                <a:solidFill>
                  <a:srgbClr val="585858"/>
                </a:solidFill>
                <a:latin typeface="微软雅黑"/>
                <a:cs typeface="微软雅黑"/>
              </a:rPr>
              <a:t> </a:t>
            </a:r>
            <a:r>
              <a:rPr sz="1000" spc="-5">
                <a:solidFill>
                  <a:srgbClr val="585858"/>
                </a:solidFill>
                <a:latin typeface="微软雅黑"/>
                <a:cs typeface="微软雅黑"/>
              </a:rPr>
              <a:t>366</a:t>
            </a:r>
            <a:endParaRPr sz="1000">
              <a:latin typeface="微软雅黑"/>
              <a:cs typeface="微软雅黑"/>
            </a:endParaRPr>
          </a:p>
        </p:txBody>
      </p:sp>
      <p:sp>
        <p:nvSpPr>
          <p:cNvPr id="32" name="object 32"/>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18</a:t>
            </a:fld>
            <a:endParaRPr sz="800">
              <a:latin typeface="微软雅黑"/>
              <a:cs typeface="微软雅黑"/>
            </a:endParaRPr>
          </a:p>
        </p:txBody>
      </p:sp>
      <p:sp>
        <p:nvSpPr>
          <p:cNvPr id="33" name="object 33"/>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30" name="object 30"/>
          <p:cNvSpPr txBox="1"/>
          <p:nvPr/>
        </p:nvSpPr>
        <p:spPr>
          <a:xfrm>
            <a:off x="5083555" y="4343857"/>
            <a:ext cx="60896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广州</a:t>
            </a:r>
            <a:r>
              <a:rPr sz="1000" spc="-5">
                <a:solidFill>
                  <a:srgbClr val="585858"/>
                </a:solidFill>
                <a:latin typeface="微软雅黑"/>
                <a:cs typeface="微软雅黑"/>
              </a:rPr>
              <a:t>,</a:t>
            </a:r>
            <a:r>
              <a:rPr sz="1000" spc="235">
                <a:solidFill>
                  <a:srgbClr val="585858"/>
                </a:solidFill>
                <a:latin typeface="微软雅黑"/>
                <a:cs typeface="微软雅黑"/>
              </a:rPr>
              <a:t> </a:t>
            </a:r>
            <a:r>
              <a:rPr sz="1000" spc="-5">
                <a:solidFill>
                  <a:srgbClr val="585858"/>
                </a:solidFill>
                <a:latin typeface="微软雅黑"/>
                <a:cs typeface="微软雅黑"/>
              </a:rPr>
              <a:t>128</a:t>
            </a:r>
            <a:endParaRPr sz="1000">
              <a:latin typeface="微软雅黑"/>
              <a:cs typeface="微软雅黑"/>
            </a:endParaRPr>
          </a:p>
        </p:txBody>
      </p:sp>
      <p:sp>
        <p:nvSpPr>
          <p:cNvPr id="31" name="object 31"/>
          <p:cNvSpPr txBox="1"/>
          <p:nvPr/>
        </p:nvSpPr>
        <p:spPr>
          <a:xfrm>
            <a:off x="5721858" y="3348609"/>
            <a:ext cx="104203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其他湾区城市,</a:t>
            </a:r>
            <a:r>
              <a:rPr sz="1000" spc="240">
                <a:solidFill>
                  <a:srgbClr val="585858"/>
                </a:solidFill>
                <a:latin typeface="微软雅黑"/>
                <a:cs typeface="微软雅黑"/>
              </a:rPr>
              <a:t> </a:t>
            </a:r>
            <a:r>
              <a:rPr sz="1000" spc="-5">
                <a:solidFill>
                  <a:srgbClr val="585858"/>
                </a:solidFill>
                <a:latin typeface="微软雅黑"/>
                <a:cs typeface="微软雅黑"/>
              </a:rPr>
              <a:t>33</a:t>
            </a:r>
            <a:endParaRPr sz="1000">
              <a:latin typeface="微软雅黑"/>
              <a:cs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9243695" cy="574040"/>
          </a:xfrm>
          <a:prstGeom prst="rect">
            <a:avLst/>
          </a:prstGeom>
        </p:spPr>
        <p:txBody>
          <a:bodyPr vert="horz" wrap="square" lIns="0" tIns="12700" rIns="0" bIns="0" rtlCol="0">
            <a:spAutoFit/>
          </a:bodyPr>
          <a:lstStyle/>
          <a:p>
            <a:pPr marL="12700">
              <a:lnSpc>
                <a:spcPct val="100000"/>
              </a:lnSpc>
              <a:spcBef>
                <a:spcPts val="100"/>
              </a:spcBef>
            </a:pPr>
            <a:r>
              <a:rPr/>
              <a:t>大湾区文化产业投资情况盘</a:t>
            </a:r>
            <a:r>
              <a:rPr spc="5"/>
              <a:t>点</a:t>
            </a:r>
            <a:r>
              <a:rPr/>
              <a:t>—</a:t>
            </a:r>
            <a:r>
              <a:rPr spc="-5"/>
              <a:t>—</a:t>
            </a:r>
            <a:r>
              <a:rPr/>
              <a:t>投融资轮次</a:t>
            </a:r>
          </a:p>
        </p:txBody>
      </p:sp>
      <p:sp>
        <p:nvSpPr>
          <p:cNvPr id="3" name="object 3"/>
          <p:cNvSpPr/>
          <p:nvPr/>
        </p:nvSpPr>
        <p:spPr>
          <a:xfrm>
            <a:off x="1120139" y="5472684"/>
            <a:ext cx="445134" cy="170815"/>
          </a:xfrm>
          <a:custGeom>
            <a:rect l="l" t="t" r="r" b="b"/>
            <a:pathLst>
              <a:path w="445134" h="170814">
                <a:moveTo>
                  <a:pt x="445007" y="0"/>
                </a:moveTo>
                <a:lnTo>
                  <a:pt x="0" y="0"/>
                </a:lnTo>
                <a:lnTo>
                  <a:pt x="0" y="170687"/>
                </a:lnTo>
                <a:lnTo>
                  <a:pt x="445007" y="170687"/>
                </a:lnTo>
                <a:lnTo>
                  <a:pt x="445007" y="0"/>
                </a:lnTo>
                <a:close/>
              </a:path>
            </a:pathLst>
          </a:custGeom>
          <a:solidFill>
            <a:srgbClr val="B1D234"/>
          </a:solidFill>
        </p:spPr>
        <p:txBody>
          <a:bodyPr wrap="square" lIns="0" tIns="0" rIns="0" bIns="0" rtlCol="0"/>
          <a:lstStyle/>
          <a:p/>
        </p:txBody>
      </p:sp>
      <p:sp>
        <p:nvSpPr>
          <p:cNvPr id="4" name="object 4"/>
          <p:cNvSpPr/>
          <p:nvPr/>
        </p:nvSpPr>
        <p:spPr>
          <a:xfrm>
            <a:off x="1831848" y="3796284"/>
            <a:ext cx="445134" cy="1847214"/>
          </a:xfrm>
          <a:custGeom>
            <a:rect l="l" t="t" r="r" b="b"/>
            <a:pathLst>
              <a:path w="445134" h="1847214">
                <a:moveTo>
                  <a:pt x="445007" y="0"/>
                </a:moveTo>
                <a:lnTo>
                  <a:pt x="0" y="0"/>
                </a:lnTo>
                <a:lnTo>
                  <a:pt x="0" y="1847088"/>
                </a:lnTo>
                <a:lnTo>
                  <a:pt x="445007" y="1847088"/>
                </a:lnTo>
                <a:lnTo>
                  <a:pt x="445007" y="0"/>
                </a:lnTo>
                <a:close/>
              </a:path>
            </a:pathLst>
          </a:custGeom>
          <a:solidFill>
            <a:srgbClr val="B1D234"/>
          </a:solidFill>
        </p:spPr>
        <p:txBody>
          <a:bodyPr wrap="square" lIns="0" tIns="0" rIns="0" bIns="0" rtlCol="0"/>
          <a:lstStyle/>
          <a:p/>
        </p:txBody>
      </p:sp>
      <p:sp>
        <p:nvSpPr>
          <p:cNvPr id="5" name="object 5"/>
          <p:cNvSpPr/>
          <p:nvPr/>
        </p:nvSpPr>
        <p:spPr>
          <a:xfrm>
            <a:off x="2543555" y="3625596"/>
            <a:ext cx="445134" cy="2018030"/>
          </a:xfrm>
          <a:custGeom>
            <a:rect l="l" t="t" r="r" b="b"/>
            <a:pathLst>
              <a:path w="445134" h="2018029">
                <a:moveTo>
                  <a:pt x="445007" y="0"/>
                </a:moveTo>
                <a:lnTo>
                  <a:pt x="0" y="0"/>
                </a:lnTo>
                <a:lnTo>
                  <a:pt x="0" y="2017776"/>
                </a:lnTo>
                <a:lnTo>
                  <a:pt x="445007" y="2017775"/>
                </a:lnTo>
                <a:lnTo>
                  <a:pt x="445007" y="0"/>
                </a:lnTo>
                <a:close/>
              </a:path>
            </a:pathLst>
          </a:custGeom>
          <a:solidFill>
            <a:srgbClr val="B1D234"/>
          </a:solidFill>
        </p:spPr>
        <p:txBody>
          <a:bodyPr wrap="square" lIns="0" tIns="0" rIns="0" bIns="0" rtlCol="0"/>
          <a:lstStyle/>
          <a:p/>
        </p:txBody>
      </p:sp>
      <p:sp>
        <p:nvSpPr>
          <p:cNvPr id="6" name="object 6"/>
          <p:cNvSpPr/>
          <p:nvPr/>
        </p:nvSpPr>
        <p:spPr>
          <a:xfrm>
            <a:off x="3256788" y="5198364"/>
            <a:ext cx="445134" cy="445134"/>
          </a:xfrm>
          <a:custGeom>
            <a:rect l="l" t="t" r="r" b="b"/>
            <a:pathLst>
              <a:path w="445134" h="445134">
                <a:moveTo>
                  <a:pt x="445008" y="0"/>
                </a:moveTo>
                <a:lnTo>
                  <a:pt x="0" y="0"/>
                </a:lnTo>
                <a:lnTo>
                  <a:pt x="0" y="445008"/>
                </a:lnTo>
                <a:lnTo>
                  <a:pt x="445008" y="445008"/>
                </a:lnTo>
                <a:lnTo>
                  <a:pt x="445008" y="0"/>
                </a:lnTo>
                <a:close/>
              </a:path>
            </a:pathLst>
          </a:custGeom>
          <a:solidFill>
            <a:srgbClr val="B1D234"/>
          </a:solidFill>
        </p:spPr>
        <p:txBody>
          <a:bodyPr wrap="square" lIns="0" tIns="0" rIns="0" bIns="0" rtlCol="0"/>
          <a:lstStyle/>
          <a:p/>
        </p:txBody>
      </p:sp>
      <p:sp>
        <p:nvSpPr>
          <p:cNvPr id="7" name="object 7"/>
          <p:cNvSpPr/>
          <p:nvPr/>
        </p:nvSpPr>
        <p:spPr>
          <a:xfrm>
            <a:off x="3968496" y="4994147"/>
            <a:ext cx="445134" cy="649605"/>
          </a:xfrm>
          <a:custGeom>
            <a:rect l="l" t="t" r="r" b="b"/>
            <a:pathLst>
              <a:path w="445134" h="649604">
                <a:moveTo>
                  <a:pt x="445007" y="0"/>
                </a:moveTo>
                <a:lnTo>
                  <a:pt x="0" y="0"/>
                </a:lnTo>
                <a:lnTo>
                  <a:pt x="0" y="649223"/>
                </a:lnTo>
                <a:lnTo>
                  <a:pt x="445007" y="649223"/>
                </a:lnTo>
                <a:lnTo>
                  <a:pt x="445007" y="0"/>
                </a:lnTo>
                <a:close/>
              </a:path>
            </a:pathLst>
          </a:custGeom>
          <a:solidFill>
            <a:srgbClr val="B1D234"/>
          </a:solidFill>
        </p:spPr>
        <p:txBody>
          <a:bodyPr wrap="square" lIns="0" tIns="0" rIns="0" bIns="0" rtlCol="0"/>
          <a:lstStyle/>
          <a:p/>
        </p:txBody>
      </p:sp>
      <p:sp>
        <p:nvSpPr>
          <p:cNvPr id="8" name="object 8"/>
          <p:cNvSpPr/>
          <p:nvPr/>
        </p:nvSpPr>
        <p:spPr>
          <a:xfrm>
            <a:off x="4680203" y="5472684"/>
            <a:ext cx="445134" cy="170815"/>
          </a:xfrm>
          <a:custGeom>
            <a:rect l="l" t="t" r="r" b="b"/>
            <a:pathLst>
              <a:path w="445134" h="170814">
                <a:moveTo>
                  <a:pt x="445008" y="0"/>
                </a:moveTo>
                <a:lnTo>
                  <a:pt x="0" y="0"/>
                </a:lnTo>
                <a:lnTo>
                  <a:pt x="0" y="170687"/>
                </a:lnTo>
                <a:lnTo>
                  <a:pt x="445008" y="170687"/>
                </a:lnTo>
                <a:lnTo>
                  <a:pt x="445008" y="0"/>
                </a:lnTo>
                <a:close/>
              </a:path>
            </a:pathLst>
          </a:custGeom>
          <a:solidFill>
            <a:srgbClr val="B1D234"/>
          </a:solidFill>
        </p:spPr>
        <p:txBody>
          <a:bodyPr wrap="square" lIns="0" tIns="0" rIns="0" bIns="0" rtlCol="0"/>
          <a:lstStyle/>
          <a:p/>
        </p:txBody>
      </p:sp>
      <p:sp>
        <p:nvSpPr>
          <p:cNvPr id="9" name="object 9"/>
          <p:cNvSpPr/>
          <p:nvPr/>
        </p:nvSpPr>
        <p:spPr>
          <a:xfrm>
            <a:off x="5391911" y="5420867"/>
            <a:ext cx="447040" cy="222885"/>
          </a:xfrm>
          <a:custGeom>
            <a:rect l="l" t="t" r="r" b="b"/>
            <a:pathLst>
              <a:path w="447039" h="222885">
                <a:moveTo>
                  <a:pt x="446532" y="0"/>
                </a:moveTo>
                <a:lnTo>
                  <a:pt x="0" y="0"/>
                </a:lnTo>
                <a:lnTo>
                  <a:pt x="0" y="222503"/>
                </a:lnTo>
                <a:lnTo>
                  <a:pt x="446532" y="222503"/>
                </a:lnTo>
                <a:lnTo>
                  <a:pt x="446532" y="0"/>
                </a:lnTo>
                <a:close/>
              </a:path>
            </a:pathLst>
          </a:custGeom>
          <a:solidFill>
            <a:srgbClr val="B1D234"/>
          </a:solidFill>
        </p:spPr>
        <p:txBody>
          <a:bodyPr wrap="square" lIns="0" tIns="0" rIns="0" bIns="0" rtlCol="0"/>
          <a:lstStyle/>
          <a:p/>
        </p:txBody>
      </p:sp>
      <p:sp>
        <p:nvSpPr>
          <p:cNvPr id="10" name="object 10"/>
          <p:cNvSpPr/>
          <p:nvPr/>
        </p:nvSpPr>
        <p:spPr>
          <a:xfrm>
            <a:off x="6105144" y="5600700"/>
            <a:ext cx="445134" cy="0"/>
          </a:xfrm>
          <a:custGeom>
            <a:rect l="l" t="t" r="r" b="b"/>
            <a:pathLst>
              <a:path w="445134">
                <a:moveTo>
                  <a:pt x="0" y="0"/>
                </a:moveTo>
                <a:lnTo>
                  <a:pt x="445007" y="0"/>
                </a:lnTo>
              </a:path>
            </a:pathLst>
          </a:custGeom>
          <a:ln w="85343">
            <a:solidFill>
              <a:srgbClr val="B1D234"/>
            </a:solidFill>
          </a:ln>
        </p:spPr>
        <p:txBody>
          <a:bodyPr wrap="square" lIns="0" tIns="0" rIns="0" bIns="0" rtlCol="0"/>
          <a:lstStyle/>
          <a:p/>
        </p:txBody>
      </p:sp>
      <p:sp>
        <p:nvSpPr>
          <p:cNvPr id="11" name="object 11"/>
          <p:cNvSpPr/>
          <p:nvPr/>
        </p:nvSpPr>
        <p:spPr>
          <a:xfrm>
            <a:off x="6816852" y="5618226"/>
            <a:ext cx="445134" cy="0"/>
          </a:xfrm>
          <a:custGeom>
            <a:rect l="l" t="t" r="r" b="b"/>
            <a:pathLst>
              <a:path w="445134">
                <a:moveTo>
                  <a:pt x="0" y="0"/>
                </a:moveTo>
                <a:lnTo>
                  <a:pt x="445007" y="0"/>
                </a:lnTo>
              </a:path>
            </a:pathLst>
          </a:custGeom>
          <a:ln w="50291">
            <a:solidFill>
              <a:srgbClr val="B1D234"/>
            </a:solidFill>
          </a:ln>
        </p:spPr>
        <p:txBody>
          <a:bodyPr wrap="square" lIns="0" tIns="0" rIns="0" bIns="0" rtlCol="0"/>
          <a:lstStyle/>
          <a:p/>
        </p:txBody>
      </p:sp>
      <p:sp>
        <p:nvSpPr>
          <p:cNvPr id="12" name="object 12"/>
          <p:cNvSpPr/>
          <p:nvPr/>
        </p:nvSpPr>
        <p:spPr>
          <a:xfrm>
            <a:off x="7528559" y="5626608"/>
            <a:ext cx="445134" cy="0"/>
          </a:xfrm>
          <a:custGeom>
            <a:rect l="l" t="t" r="r" b="b"/>
            <a:pathLst>
              <a:path w="445134">
                <a:moveTo>
                  <a:pt x="0" y="0"/>
                </a:moveTo>
                <a:lnTo>
                  <a:pt x="445008" y="0"/>
                </a:lnTo>
              </a:path>
            </a:pathLst>
          </a:custGeom>
          <a:ln w="33528">
            <a:solidFill>
              <a:srgbClr val="B1D234"/>
            </a:solidFill>
          </a:ln>
        </p:spPr>
        <p:txBody>
          <a:bodyPr wrap="square" lIns="0" tIns="0" rIns="0" bIns="0" rtlCol="0"/>
          <a:lstStyle/>
          <a:p/>
        </p:txBody>
      </p:sp>
      <p:sp>
        <p:nvSpPr>
          <p:cNvPr id="13" name="object 13"/>
          <p:cNvSpPr/>
          <p:nvPr/>
        </p:nvSpPr>
        <p:spPr>
          <a:xfrm>
            <a:off x="8241792" y="4805171"/>
            <a:ext cx="445134" cy="838200"/>
          </a:xfrm>
          <a:custGeom>
            <a:rect l="l" t="t" r="r" b="b"/>
            <a:pathLst>
              <a:path w="445134" h="838200">
                <a:moveTo>
                  <a:pt x="445007" y="0"/>
                </a:moveTo>
                <a:lnTo>
                  <a:pt x="0" y="0"/>
                </a:lnTo>
                <a:lnTo>
                  <a:pt x="0" y="838199"/>
                </a:lnTo>
                <a:lnTo>
                  <a:pt x="445007" y="838199"/>
                </a:lnTo>
                <a:lnTo>
                  <a:pt x="445007" y="0"/>
                </a:lnTo>
                <a:close/>
              </a:path>
            </a:pathLst>
          </a:custGeom>
          <a:solidFill>
            <a:srgbClr val="B1D234"/>
          </a:solidFill>
        </p:spPr>
        <p:txBody>
          <a:bodyPr wrap="square" lIns="0" tIns="0" rIns="0" bIns="0" rtlCol="0"/>
          <a:lstStyle/>
          <a:p/>
        </p:txBody>
      </p:sp>
      <p:sp>
        <p:nvSpPr>
          <p:cNvPr id="14" name="object 14"/>
          <p:cNvSpPr/>
          <p:nvPr/>
        </p:nvSpPr>
        <p:spPr>
          <a:xfrm>
            <a:off x="8953500" y="5600700"/>
            <a:ext cx="445134" cy="0"/>
          </a:xfrm>
          <a:custGeom>
            <a:rect l="l" t="t" r="r" b="b"/>
            <a:pathLst>
              <a:path w="445134">
                <a:moveTo>
                  <a:pt x="0" y="0"/>
                </a:moveTo>
                <a:lnTo>
                  <a:pt x="445007" y="0"/>
                </a:lnTo>
              </a:path>
            </a:pathLst>
          </a:custGeom>
          <a:ln w="85343">
            <a:solidFill>
              <a:srgbClr val="B1D234"/>
            </a:solidFill>
          </a:ln>
        </p:spPr>
        <p:txBody>
          <a:bodyPr wrap="square" lIns="0" tIns="0" rIns="0" bIns="0" rtlCol="0"/>
          <a:lstStyle/>
          <a:p/>
        </p:txBody>
      </p:sp>
      <p:sp>
        <p:nvSpPr>
          <p:cNvPr id="15" name="object 15"/>
          <p:cNvSpPr/>
          <p:nvPr/>
        </p:nvSpPr>
        <p:spPr>
          <a:xfrm>
            <a:off x="9665207" y="5634990"/>
            <a:ext cx="445134" cy="0"/>
          </a:xfrm>
          <a:custGeom>
            <a:rect l="l" t="t" r="r" b="b"/>
            <a:pathLst>
              <a:path w="445134">
                <a:moveTo>
                  <a:pt x="0" y="0"/>
                </a:moveTo>
                <a:lnTo>
                  <a:pt x="445008" y="0"/>
                </a:lnTo>
              </a:path>
            </a:pathLst>
          </a:custGeom>
          <a:ln w="16763">
            <a:solidFill>
              <a:srgbClr val="B1D234"/>
            </a:solidFill>
          </a:ln>
        </p:spPr>
        <p:txBody>
          <a:bodyPr wrap="square" lIns="0" tIns="0" rIns="0" bIns="0" rtlCol="0"/>
          <a:lstStyle/>
          <a:p/>
        </p:txBody>
      </p:sp>
      <p:sp>
        <p:nvSpPr>
          <p:cNvPr id="16" name="object 16"/>
          <p:cNvSpPr/>
          <p:nvPr/>
        </p:nvSpPr>
        <p:spPr>
          <a:xfrm>
            <a:off x="10378440" y="3265932"/>
            <a:ext cx="445134" cy="2377440"/>
          </a:xfrm>
          <a:custGeom>
            <a:rect l="l" t="t" r="r" b="b"/>
            <a:pathLst>
              <a:path w="445134" h="2377440">
                <a:moveTo>
                  <a:pt x="445007" y="0"/>
                </a:moveTo>
                <a:lnTo>
                  <a:pt x="0" y="0"/>
                </a:lnTo>
                <a:lnTo>
                  <a:pt x="0" y="2377440"/>
                </a:lnTo>
                <a:lnTo>
                  <a:pt x="445007" y="2377440"/>
                </a:lnTo>
                <a:lnTo>
                  <a:pt x="445007" y="0"/>
                </a:lnTo>
                <a:close/>
              </a:path>
            </a:pathLst>
          </a:custGeom>
          <a:solidFill>
            <a:srgbClr val="B1D234"/>
          </a:solidFill>
        </p:spPr>
        <p:txBody>
          <a:bodyPr wrap="square" lIns="0" tIns="0" rIns="0" bIns="0" rtlCol="0"/>
          <a:lstStyle/>
          <a:p/>
        </p:txBody>
      </p:sp>
      <p:sp>
        <p:nvSpPr>
          <p:cNvPr id="17" name="object 17"/>
          <p:cNvSpPr/>
          <p:nvPr/>
        </p:nvSpPr>
        <p:spPr>
          <a:xfrm>
            <a:off x="986027" y="5643371"/>
            <a:ext cx="9970135" cy="0"/>
          </a:xfrm>
          <a:custGeom>
            <a:rect l="l" t="t" r="r" b="b"/>
            <a:pathLst>
              <a:path w="9970135">
                <a:moveTo>
                  <a:pt x="0" y="0"/>
                </a:moveTo>
                <a:lnTo>
                  <a:pt x="9970008" y="0"/>
                </a:lnTo>
              </a:path>
            </a:pathLst>
          </a:custGeom>
          <a:ln w="3175">
            <a:solidFill>
              <a:srgbClr val="585858"/>
            </a:solidFill>
          </a:ln>
        </p:spPr>
        <p:txBody>
          <a:bodyPr wrap="square" lIns="0" tIns="0" rIns="0" bIns="0" rtlCol="0"/>
          <a:lstStyle/>
          <a:p/>
        </p:txBody>
      </p:sp>
      <p:sp>
        <p:nvSpPr>
          <p:cNvPr id="18" name="object 18"/>
          <p:cNvSpPr txBox="1"/>
          <p:nvPr/>
        </p:nvSpPr>
        <p:spPr>
          <a:xfrm>
            <a:off x="1274444" y="5219827"/>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10</a:t>
            </a:r>
            <a:endParaRPr sz="1000">
              <a:latin typeface="微软雅黑"/>
              <a:cs typeface="微软雅黑"/>
            </a:endParaRPr>
          </a:p>
        </p:txBody>
      </p:sp>
      <p:sp>
        <p:nvSpPr>
          <p:cNvPr id="19" name="object 19"/>
          <p:cNvSpPr txBox="1"/>
          <p:nvPr/>
        </p:nvSpPr>
        <p:spPr>
          <a:xfrm>
            <a:off x="1948688" y="3543046"/>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108</a:t>
            </a:r>
            <a:endParaRPr sz="1000">
              <a:latin typeface="微软雅黑"/>
              <a:cs typeface="微软雅黑"/>
            </a:endParaRPr>
          </a:p>
        </p:txBody>
      </p:sp>
      <p:sp>
        <p:nvSpPr>
          <p:cNvPr id="20" name="object 20"/>
          <p:cNvSpPr txBox="1"/>
          <p:nvPr/>
        </p:nvSpPr>
        <p:spPr>
          <a:xfrm>
            <a:off x="2661030" y="3372104"/>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118</a:t>
            </a:r>
            <a:endParaRPr sz="1000">
              <a:latin typeface="微软雅黑"/>
              <a:cs typeface="微软雅黑"/>
            </a:endParaRPr>
          </a:p>
        </p:txBody>
      </p:sp>
      <p:sp>
        <p:nvSpPr>
          <p:cNvPr id="21" name="object 21"/>
          <p:cNvSpPr txBox="1"/>
          <p:nvPr/>
        </p:nvSpPr>
        <p:spPr>
          <a:xfrm>
            <a:off x="3411092" y="4686960"/>
            <a:ext cx="887094" cy="436880"/>
          </a:xfrm>
          <a:prstGeom prst="rect">
            <a:avLst/>
          </a:prstGeom>
        </p:spPr>
        <p:txBody>
          <a:bodyPr vert="horz" wrap="square" lIns="0" tIns="65405" rIns="0" bIns="0" rtlCol="0">
            <a:spAutoFit/>
          </a:bodyPr>
          <a:lstStyle/>
          <a:p>
            <a:pPr marL="724535">
              <a:lnSpc>
                <a:spcPct val="100000"/>
              </a:lnSpc>
              <a:spcBef>
                <a:spcPts val="515"/>
              </a:spcBef>
            </a:pPr>
            <a:r>
              <a:rPr sz="1000" spc="-5">
                <a:solidFill>
                  <a:srgbClr val="585858"/>
                </a:solidFill>
                <a:latin typeface="微软雅黑"/>
                <a:cs typeface="微软雅黑"/>
              </a:rPr>
              <a:t>38</a:t>
            </a:r>
            <a:endParaRPr sz="1000">
              <a:latin typeface="微软雅黑"/>
              <a:cs typeface="微软雅黑"/>
            </a:endParaRPr>
          </a:p>
          <a:p>
            <a:pPr marL="12700">
              <a:lnSpc>
                <a:spcPct val="100000"/>
              </a:lnSpc>
              <a:spcBef>
                <a:spcPts val="420"/>
              </a:spcBef>
            </a:pPr>
            <a:r>
              <a:rPr sz="1000" spc="-5">
                <a:solidFill>
                  <a:srgbClr val="585858"/>
                </a:solidFill>
                <a:latin typeface="微软雅黑"/>
                <a:cs typeface="微软雅黑"/>
              </a:rPr>
              <a:t>26</a:t>
            </a:r>
            <a:endParaRPr sz="1000">
              <a:latin typeface="微软雅黑"/>
              <a:cs typeface="微软雅黑"/>
            </a:endParaRPr>
          </a:p>
        </p:txBody>
      </p:sp>
      <p:sp>
        <p:nvSpPr>
          <p:cNvPr id="22" name="object 22"/>
          <p:cNvSpPr txBox="1"/>
          <p:nvPr/>
        </p:nvSpPr>
        <p:spPr>
          <a:xfrm>
            <a:off x="4835778" y="5219827"/>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10</a:t>
            </a:r>
            <a:endParaRPr sz="1000">
              <a:latin typeface="微软雅黑"/>
              <a:cs typeface="微软雅黑"/>
            </a:endParaRPr>
          </a:p>
        </p:txBody>
      </p:sp>
      <p:sp>
        <p:nvSpPr>
          <p:cNvPr id="23" name="object 23"/>
          <p:cNvSpPr txBox="1"/>
          <p:nvPr/>
        </p:nvSpPr>
        <p:spPr>
          <a:xfrm>
            <a:off x="5548121" y="5167960"/>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13</a:t>
            </a:r>
            <a:endParaRPr sz="1000">
              <a:latin typeface="微软雅黑"/>
              <a:cs typeface="微软雅黑"/>
            </a:endParaRPr>
          </a:p>
        </p:txBody>
      </p:sp>
      <p:sp>
        <p:nvSpPr>
          <p:cNvPr id="24" name="object 24"/>
          <p:cNvSpPr txBox="1"/>
          <p:nvPr/>
        </p:nvSpPr>
        <p:spPr>
          <a:xfrm>
            <a:off x="6296659" y="5304866"/>
            <a:ext cx="1003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a:t>
            </a:r>
            <a:endParaRPr sz="1000">
              <a:latin typeface="微软雅黑"/>
              <a:cs typeface="微软雅黑"/>
            </a:endParaRPr>
          </a:p>
        </p:txBody>
      </p:sp>
      <p:sp>
        <p:nvSpPr>
          <p:cNvPr id="25" name="object 25"/>
          <p:cNvSpPr txBox="1"/>
          <p:nvPr/>
        </p:nvSpPr>
        <p:spPr>
          <a:xfrm>
            <a:off x="7009003" y="533958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3</a:t>
            </a:r>
            <a:endParaRPr sz="1000">
              <a:latin typeface="微软雅黑"/>
              <a:cs typeface="微软雅黑"/>
            </a:endParaRPr>
          </a:p>
        </p:txBody>
      </p:sp>
      <p:sp>
        <p:nvSpPr>
          <p:cNvPr id="26" name="object 26"/>
          <p:cNvSpPr txBox="1"/>
          <p:nvPr/>
        </p:nvSpPr>
        <p:spPr>
          <a:xfrm>
            <a:off x="7721345" y="5356605"/>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a:t>
            </a:r>
            <a:endParaRPr sz="1000">
              <a:latin typeface="微软雅黑"/>
              <a:cs typeface="微软雅黑"/>
            </a:endParaRPr>
          </a:p>
        </p:txBody>
      </p:sp>
      <p:sp>
        <p:nvSpPr>
          <p:cNvPr id="27" name="object 27"/>
          <p:cNvSpPr txBox="1"/>
          <p:nvPr/>
        </p:nvSpPr>
        <p:spPr>
          <a:xfrm>
            <a:off x="8396985" y="4552569"/>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49</a:t>
            </a:r>
            <a:endParaRPr sz="1000">
              <a:latin typeface="微软雅黑"/>
              <a:cs typeface="微软雅黑"/>
            </a:endParaRPr>
          </a:p>
        </p:txBody>
      </p:sp>
      <p:sp>
        <p:nvSpPr>
          <p:cNvPr id="28" name="object 28"/>
          <p:cNvSpPr txBox="1"/>
          <p:nvPr/>
        </p:nvSpPr>
        <p:spPr>
          <a:xfrm>
            <a:off x="9145905" y="5304866"/>
            <a:ext cx="1003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a:t>
            </a:r>
            <a:endParaRPr sz="1000">
              <a:latin typeface="微软雅黑"/>
              <a:cs typeface="微软雅黑"/>
            </a:endParaRPr>
          </a:p>
        </p:txBody>
      </p:sp>
      <p:sp>
        <p:nvSpPr>
          <p:cNvPr id="29" name="object 29"/>
          <p:cNvSpPr txBox="1"/>
          <p:nvPr/>
        </p:nvSpPr>
        <p:spPr>
          <a:xfrm>
            <a:off x="9857993" y="5373751"/>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a:t>
            </a:r>
            <a:endParaRPr sz="1000">
              <a:latin typeface="微软雅黑"/>
              <a:cs typeface="微软雅黑"/>
            </a:endParaRPr>
          </a:p>
        </p:txBody>
      </p:sp>
      <p:sp>
        <p:nvSpPr>
          <p:cNvPr id="30" name="object 30"/>
          <p:cNvSpPr txBox="1"/>
          <p:nvPr/>
        </p:nvSpPr>
        <p:spPr>
          <a:xfrm>
            <a:off x="526795" y="1076071"/>
            <a:ext cx="11102340" cy="2113915"/>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初期与上市前</a:t>
            </a:r>
            <a:r>
              <a:rPr sz="1800" spc="-10">
                <a:solidFill>
                  <a:srgbClr val="585858"/>
                </a:solidFill>
                <a:latin typeface="微软雅黑"/>
                <a:cs typeface="微软雅黑"/>
              </a:rPr>
              <a:t>Pre</a:t>
            </a:r>
            <a:r>
              <a:rPr sz="1800">
                <a:solidFill>
                  <a:srgbClr val="585858"/>
                </a:solidFill>
                <a:latin typeface="微软雅黑"/>
                <a:cs typeface="微软雅黑"/>
              </a:rPr>
              <a:t>轮数量多，同时长期思维的战略投资占比较高</a:t>
            </a:r>
            <a:endParaRPr sz="1800">
              <a:latin typeface="微软雅黑"/>
              <a:cs typeface="微软雅黑"/>
            </a:endParaRPr>
          </a:p>
          <a:p>
            <a:pPr marL="14604" marR="5080" algn="just">
              <a:lnSpc>
                <a:spcPct val="120100"/>
              </a:lnSpc>
              <a:spcBef>
                <a:spcPts val="590"/>
              </a:spcBef>
            </a:pPr>
            <a:r>
              <a:rPr sz="1200" spc="-5">
                <a:solidFill>
                  <a:srgbClr val="585858"/>
                </a:solidFill>
                <a:latin typeface="微软雅黑"/>
                <a:cs typeface="微软雅黑"/>
              </a:rPr>
              <a:t>从投融资轮次分布看，种子轮、天使轮到E轮呈现出十分健康的梯度分布。与此同时，临近上市</a:t>
            </a:r>
            <a:r>
              <a:rPr sz="1200">
                <a:solidFill>
                  <a:srgbClr val="585858"/>
                </a:solidFill>
                <a:latin typeface="微软雅黑"/>
                <a:cs typeface="微软雅黑"/>
              </a:rPr>
              <a:t>的</a:t>
            </a:r>
            <a:r>
              <a:rPr sz="1200" spc="-5">
                <a:solidFill>
                  <a:srgbClr val="585858"/>
                </a:solidFill>
                <a:latin typeface="微软雅黑"/>
                <a:cs typeface="微软雅黑"/>
              </a:rPr>
              <a:t>Pre-A\B\IPO轮的数量不少，合计</a:t>
            </a:r>
            <a:r>
              <a:rPr sz="1200">
                <a:solidFill>
                  <a:srgbClr val="585858"/>
                </a:solidFill>
                <a:latin typeface="微软雅黑"/>
                <a:cs typeface="微软雅黑"/>
              </a:rPr>
              <a:t>55</a:t>
            </a:r>
            <a:r>
              <a:rPr sz="1200" spc="-5">
                <a:solidFill>
                  <a:srgbClr val="585858"/>
                </a:solidFill>
                <a:latin typeface="微软雅黑"/>
                <a:cs typeface="微软雅黑"/>
              </a:rPr>
              <a:t>件。值得注意的是，以补全业务 </a:t>
            </a:r>
            <a:r>
              <a:rPr sz="1200">
                <a:solidFill>
                  <a:srgbClr val="585858"/>
                </a:solidFill>
                <a:latin typeface="微软雅黑"/>
                <a:cs typeface="微软雅黑"/>
              </a:rPr>
              <a:t>版图、供应链构成和长期培育为目的的战略投资件数高</a:t>
            </a:r>
            <a:r>
              <a:rPr sz="1200" spc="5">
                <a:solidFill>
                  <a:srgbClr val="585858"/>
                </a:solidFill>
                <a:latin typeface="微软雅黑"/>
                <a:cs typeface="微软雅黑"/>
              </a:rPr>
              <a:t>达</a:t>
            </a:r>
            <a:r>
              <a:rPr sz="1200">
                <a:solidFill>
                  <a:srgbClr val="585858"/>
                </a:solidFill>
                <a:latin typeface="微软雅黑"/>
                <a:cs typeface="微软雅黑"/>
              </a:rPr>
              <a:t>139件，占到总投融资事件的26.</a:t>
            </a:r>
            <a:r>
              <a:rPr sz="1200" spc="-10">
                <a:solidFill>
                  <a:srgbClr val="585858"/>
                </a:solidFill>
                <a:latin typeface="微软雅黑"/>
                <a:cs typeface="微软雅黑"/>
              </a:rPr>
              <a:t>4</a:t>
            </a:r>
            <a:r>
              <a:rPr sz="1200">
                <a:solidFill>
                  <a:srgbClr val="585858"/>
                </a:solidFill>
                <a:latin typeface="微软雅黑"/>
                <a:cs typeface="微软雅黑"/>
              </a:rPr>
              <a:t>%。较高比例的战略投资，相比于专注于短期目标的传统、独立风投公司， 对初创企业的业务成长会更加有利，从而进一步推动大湾区文化初创企业的成长。</a:t>
            </a:r>
            <a:endParaRPr sz="1200">
              <a:latin typeface="微软雅黑"/>
              <a:cs typeface="微软雅黑"/>
            </a:endParaRPr>
          </a:p>
          <a:p>
            <a:pPr>
              <a:lnSpc>
                <a:spcPct val="100000"/>
              </a:lnSpc>
              <a:spcBef>
                <a:spcPts val="40"/>
              </a:spcBef>
            </a:pPr>
            <a:endParaRPr sz="1750">
              <a:latin typeface="微软雅黑"/>
              <a:cs typeface="微软雅黑"/>
            </a:endParaRPr>
          </a:p>
          <a:p>
            <a:pPr marL="370205" algn="ctr">
              <a:lnSpc>
                <a:spcPct val="100000"/>
              </a:lnSpc>
            </a:pPr>
            <a:r>
              <a:rPr sz="1400" b="1" spc="-5">
                <a:solidFill>
                  <a:srgbClr val="404040"/>
                </a:solidFill>
                <a:latin typeface="微软雅黑"/>
                <a:cs typeface="微软雅黑"/>
              </a:rPr>
              <a:t>2019-2023</a:t>
            </a:r>
            <a:r>
              <a:rPr sz="1400" b="1">
                <a:solidFill>
                  <a:srgbClr val="404040"/>
                </a:solidFill>
                <a:latin typeface="微软雅黑"/>
                <a:cs typeface="微软雅黑"/>
              </a:rPr>
              <a:t>年大湾区文化产</a:t>
            </a:r>
            <a:r>
              <a:rPr sz="1400" b="1" spc="-15">
                <a:solidFill>
                  <a:srgbClr val="404040"/>
                </a:solidFill>
                <a:latin typeface="微软雅黑"/>
                <a:cs typeface="微软雅黑"/>
              </a:rPr>
              <a:t>业</a:t>
            </a:r>
            <a:r>
              <a:rPr sz="1400" b="1">
                <a:solidFill>
                  <a:srgbClr val="404040"/>
                </a:solidFill>
                <a:latin typeface="微软雅黑"/>
                <a:cs typeface="微软雅黑"/>
              </a:rPr>
              <a:t>投融</a:t>
            </a:r>
            <a:r>
              <a:rPr sz="1400" b="1" spc="-15">
                <a:solidFill>
                  <a:srgbClr val="404040"/>
                </a:solidFill>
                <a:latin typeface="微软雅黑"/>
                <a:cs typeface="微软雅黑"/>
              </a:rPr>
              <a:t>资</a:t>
            </a:r>
            <a:r>
              <a:rPr sz="1400" b="1">
                <a:solidFill>
                  <a:srgbClr val="404040"/>
                </a:solidFill>
                <a:latin typeface="微软雅黑"/>
                <a:cs typeface="微软雅黑"/>
              </a:rPr>
              <a:t>事件</a:t>
            </a:r>
            <a:r>
              <a:rPr sz="1400" b="1" spc="-15">
                <a:solidFill>
                  <a:srgbClr val="404040"/>
                </a:solidFill>
                <a:latin typeface="微软雅黑"/>
                <a:cs typeface="微软雅黑"/>
              </a:rPr>
              <a:t>轮</a:t>
            </a:r>
            <a:r>
              <a:rPr sz="1400" b="1">
                <a:solidFill>
                  <a:srgbClr val="404040"/>
                </a:solidFill>
                <a:latin typeface="微软雅黑"/>
                <a:cs typeface="微软雅黑"/>
              </a:rPr>
              <a:t>次分布</a:t>
            </a:r>
            <a:endParaRPr sz="1400">
              <a:latin typeface="微软雅黑"/>
              <a:cs typeface="微软雅黑"/>
            </a:endParaRPr>
          </a:p>
          <a:p>
            <a:pPr>
              <a:lnSpc>
                <a:spcPct val="100000"/>
              </a:lnSpc>
              <a:spcBef>
                <a:spcPts val="55"/>
              </a:spcBef>
            </a:pPr>
            <a:endParaRPr sz="1250">
              <a:latin typeface="微软雅黑"/>
              <a:cs typeface="微软雅黑"/>
            </a:endParaRPr>
          </a:p>
          <a:p>
            <a:pPr marR="888365" algn="r">
              <a:lnSpc>
                <a:spcPct val="100000"/>
              </a:lnSpc>
            </a:pPr>
            <a:r>
              <a:rPr sz="1000" spc="-5">
                <a:solidFill>
                  <a:srgbClr val="585858"/>
                </a:solidFill>
                <a:latin typeface="微软雅黑"/>
                <a:cs typeface="微软雅黑"/>
              </a:rPr>
              <a:t>139</a:t>
            </a:r>
            <a:endParaRPr sz="1000">
              <a:latin typeface="微软雅黑"/>
              <a:cs typeface="微软雅黑"/>
            </a:endParaRPr>
          </a:p>
        </p:txBody>
      </p:sp>
      <p:sp>
        <p:nvSpPr>
          <p:cNvPr id="31" name="object 31"/>
          <p:cNvSpPr txBox="1"/>
          <p:nvPr/>
        </p:nvSpPr>
        <p:spPr>
          <a:xfrm>
            <a:off x="1139748" y="5755640"/>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种子轮</a:t>
            </a:r>
            <a:endParaRPr sz="1000">
              <a:latin typeface="微软雅黑"/>
              <a:cs typeface="微软雅黑"/>
            </a:endParaRPr>
          </a:p>
        </p:txBody>
      </p:sp>
      <p:sp>
        <p:nvSpPr>
          <p:cNvPr id="32" name="object 32"/>
          <p:cNvSpPr txBox="1"/>
          <p:nvPr/>
        </p:nvSpPr>
        <p:spPr>
          <a:xfrm>
            <a:off x="1852041" y="5755640"/>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天使轮</a:t>
            </a:r>
            <a:endParaRPr sz="1000">
              <a:latin typeface="微软雅黑"/>
              <a:cs typeface="微软雅黑"/>
            </a:endParaRPr>
          </a:p>
        </p:txBody>
      </p:sp>
      <p:sp>
        <p:nvSpPr>
          <p:cNvPr id="33" name="object 33"/>
          <p:cNvSpPr txBox="1"/>
          <p:nvPr/>
        </p:nvSpPr>
        <p:spPr>
          <a:xfrm>
            <a:off x="2646426" y="5755640"/>
            <a:ext cx="24066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A</a:t>
            </a:r>
            <a:r>
              <a:rPr sz="1000" spc="-5">
                <a:solidFill>
                  <a:srgbClr val="585858"/>
                </a:solidFill>
                <a:latin typeface="微软雅黑"/>
                <a:cs typeface="微软雅黑"/>
              </a:rPr>
              <a:t>轮</a:t>
            </a:r>
            <a:endParaRPr sz="1000">
              <a:latin typeface="微软雅黑"/>
              <a:cs typeface="微软雅黑"/>
            </a:endParaRPr>
          </a:p>
        </p:txBody>
      </p:sp>
      <p:sp>
        <p:nvSpPr>
          <p:cNvPr id="34" name="object 34"/>
          <p:cNvSpPr txBox="1"/>
          <p:nvPr/>
        </p:nvSpPr>
        <p:spPr>
          <a:xfrm>
            <a:off x="3311397" y="5755640"/>
            <a:ext cx="3352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A</a:t>
            </a:r>
            <a:r>
              <a:rPr sz="1000">
                <a:solidFill>
                  <a:srgbClr val="585858"/>
                </a:solidFill>
                <a:latin typeface="微软雅黑"/>
                <a:cs typeface="微软雅黑"/>
              </a:rPr>
              <a:t>+</a:t>
            </a:r>
            <a:r>
              <a:rPr sz="1000" spc="-5">
                <a:solidFill>
                  <a:srgbClr val="585858"/>
                </a:solidFill>
                <a:latin typeface="微软雅黑"/>
                <a:cs typeface="微软雅黑"/>
              </a:rPr>
              <a:t>轮</a:t>
            </a:r>
            <a:endParaRPr sz="1000">
              <a:latin typeface="微软雅黑"/>
              <a:cs typeface="微软雅黑"/>
            </a:endParaRPr>
          </a:p>
        </p:txBody>
      </p:sp>
      <p:sp>
        <p:nvSpPr>
          <p:cNvPr id="35" name="object 35"/>
          <p:cNvSpPr txBox="1"/>
          <p:nvPr/>
        </p:nvSpPr>
        <p:spPr>
          <a:xfrm>
            <a:off x="4075557" y="5755640"/>
            <a:ext cx="23114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B</a:t>
            </a:r>
            <a:r>
              <a:rPr sz="1000" spc="-5">
                <a:solidFill>
                  <a:srgbClr val="585858"/>
                </a:solidFill>
                <a:latin typeface="微软雅黑"/>
                <a:cs typeface="微软雅黑"/>
              </a:rPr>
              <a:t>轮</a:t>
            </a:r>
            <a:endParaRPr sz="1000">
              <a:latin typeface="微软雅黑"/>
              <a:cs typeface="微软雅黑"/>
            </a:endParaRPr>
          </a:p>
        </p:txBody>
      </p:sp>
      <p:sp>
        <p:nvSpPr>
          <p:cNvPr id="36" name="object 36"/>
          <p:cNvSpPr txBox="1"/>
          <p:nvPr/>
        </p:nvSpPr>
        <p:spPr>
          <a:xfrm>
            <a:off x="4740655" y="5755640"/>
            <a:ext cx="32575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B</a:t>
            </a:r>
            <a:r>
              <a:rPr sz="1000">
                <a:solidFill>
                  <a:srgbClr val="585858"/>
                </a:solidFill>
                <a:latin typeface="微软雅黑"/>
                <a:cs typeface="微软雅黑"/>
              </a:rPr>
              <a:t>+</a:t>
            </a:r>
            <a:r>
              <a:rPr sz="1000" spc="-5">
                <a:solidFill>
                  <a:srgbClr val="585858"/>
                </a:solidFill>
                <a:latin typeface="微软雅黑"/>
                <a:cs typeface="微软雅黑"/>
              </a:rPr>
              <a:t>轮</a:t>
            </a:r>
            <a:endParaRPr sz="1000">
              <a:latin typeface="微软雅黑"/>
              <a:cs typeface="微软雅黑"/>
            </a:endParaRPr>
          </a:p>
        </p:txBody>
      </p:sp>
      <p:sp>
        <p:nvSpPr>
          <p:cNvPr id="37" name="object 37"/>
          <p:cNvSpPr txBox="1"/>
          <p:nvPr/>
        </p:nvSpPr>
        <p:spPr>
          <a:xfrm>
            <a:off x="5497195" y="5755640"/>
            <a:ext cx="237490" cy="177800"/>
          </a:xfrm>
          <a:prstGeom prst="rect">
            <a:avLst/>
          </a:prstGeom>
        </p:spPr>
        <p:txBody>
          <a:bodyPr vert="horz" wrap="square" lIns="0" tIns="12065" rIns="0" bIns="0" rtlCol="0">
            <a:spAutoFit/>
          </a:bodyPr>
          <a:lstStyle/>
          <a:p>
            <a:pPr marL="12700">
              <a:lnSpc>
                <a:spcPct val="100000"/>
              </a:lnSpc>
              <a:spcBef>
                <a:spcPts val="95"/>
              </a:spcBef>
            </a:pPr>
            <a:r>
              <a:rPr sz="1000">
                <a:solidFill>
                  <a:srgbClr val="585858"/>
                </a:solidFill>
                <a:latin typeface="微软雅黑"/>
                <a:cs typeface="微软雅黑"/>
              </a:rPr>
              <a:t>C</a:t>
            </a:r>
            <a:r>
              <a:rPr sz="1000" spc="-5">
                <a:solidFill>
                  <a:srgbClr val="585858"/>
                </a:solidFill>
                <a:latin typeface="微软雅黑"/>
                <a:cs typeface="微软雅黑"/>
              </a:rPr>
              <a:t>轮</a:t>
            </a:r>
            <a:endParaRPr sz="1000">
              <a:latin typeface="微软雅黑"/>
              <a:cs typeface="微软雅黑"/>
            </a:endParaRPr>
          </a:p>
        </p:txBody>
      </p:sp>
      <p:sp>
        <p:nvSpPr>
          <p:cNvPr id="38" name="object 38"/>
          <p:cNvSpPr txBox="1"/>
          <p:nvPr/>
        </p:nvSpPr>
        <p:spPr>
          <a:xfrm>
            <a:off x="6161913" y="5755640"/>
            <a:ext cx="332105" cy="177800"/>
          </a:xfrm>
          <a:prstGeom prst="rect">
            <a:avLst/>
          </a:prstGeom>
        </p:spPr>
        <p:txBody>
          <a:bodyPr vert="horz" wrap="square" lIns="0" tIns="12065" rIns="0" bIns="0" rtlCol="0">
            <a:spAutoFit/>
          </a:bodyPr>
          <a:lstStyle/>
          <a:p>
            <a:pPr marL="12700">
              <a:lnSpc>
                <a:spcPct val="100000"/>
              </a:lnSpc>
              <a:spcBef>
                <a:spcPts val="95"/>
              </a:spcBef>
            </a:pPr>
            <a:r>
              <a:rPr sz="1000">
                <a:solidFill>
                  <a:srgbClr val="585858"/>
                </a:solidFill>
                <a:latin typeface="微软雅黑"/>
                <a:cs typeface="微软雅黑"/>
              </a:rPr>
              <a:t>C+</a:t>
            </a:r>
            <a:r>
              <a:rPr sz="1000" spc="-5">
                <a:solidFill>
                  <a:srgbClr val="585858"/>
                </a:solidFill>
                <a:latin typeface="微软雅黑"/>
                <a:cs typeface="微软雅黑"/>
              </a:rPr>
              <a:t>轮</a:t>
            </a:r>
            <a:endParaRPr sz="1000">
              <a:latin typeface="微软雅黑"/>
              <a:cs typeface="微软雅黑"/>
            </a:endParaRPr>
          </a:p>
        </p:txBody>
      </p:sp>
      <p:sp>
        <p:nvSpPr>
          <p:cNvPr id="39" name="object 39"/>
          <p:cNvSpPr txBox="1"/>
          <p:nvPr/>
        </p:nvSpPr>
        <p:spPr>
          <a:xfrm>
            <a:off x="6915404" y="5755640"/>
            <a:ext cx="24828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D</a:t>
            </a:r>
            <a:r>
              <a:rPr sz="1000" spc="-5">
                <a:solidFill>
                  <a:srgbClr val="585858"/>
                </a:solidFill>
                <a:latin typeface="微软雅黑"/>
                <a:cs typeface="微软雅黑"/>
              </a:rPr>
              <a:t>轮</a:t>
            </a:r>
            <a:endParaRPr sz="1000">
              <a:latin typeface="微软雅黑"/>
              <a:cs typeface="微软雅黑"/>
            </a:endParaRPr>
          </a:p>
        </p:txBody>
      </p:sp>
      <p:sp>
        <p:nvSpPr>
          <p:cNvPr id="40" name="object 40"/>
          <p:cNvSpPr txBox="1"/>
          <p:nvPr/>
        </p:nvSpPr>
        <p:spPr>
          <a:xfrm>
            <a:off x="7641463" y="5755640"/>
            <a:ext cx="22225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E轮</a:t>
            </a:r>
            <a:endParaRPr sz="1000">
              <a:latin typeface="微软雅黑"/>
              <a:cs typeface="微软雅黑"/>
            </a:endParaRPr>
          </a:p>
        </p:txBody>
      </p:sp>
      <p:sp>
        <p:nvSpPr>
          <p:cNvPr id="41" name="object 41"/>
          <p:cNvSpPr txBox="1"/>
          <p:nvPr/>
        </p:nvSpPr>
        <p:spPr>
          <a:xfrm>
            <a:off x="8218169" y="5755640"/>
            <a:ext cx="4933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P</a:t>
            </a:r>
            <a:r>
              <a:rPr sz="1000">
                <a:solidFill>
                  <a:srgbClr val="585858"/>
                </a:solidFill>
                <a:latin typeface="微软雅黑"/>
                <a:cs typeface="微软雅黑"/>
              </a:rPr>
              <a:t>r</a:t>
            </a:r>
            <a:r>
              <a:rPr sz="1000" spc="-10">
                <a:solidFill>
                  <a:srgbClr val="585858"/>
                </a:solidFill>
                <a:latin typeface="微软雅黑"/>
                <a:cs typeface="微软雅黑"/>
              </a:rPr>
              <a:t>e</a:t>
            </a:r>
            <a:r>
              <a:rPr sz="1000" spc="-5">
                <a:solidFill>
                  <a:srgbClr val="585858"/>
                </a:solidFill>
                <a:latin typeface="微软雅黑"/>
                <a:cs typeface="微软雅黑"/>
              </a:rPr>
              <a:t>-</a:t>
            </a:r>
            <a:r>
              <a:rPr sz="1000" spc="-10">
                <a:solidFill>
                  <a:srgbClr val="585858"/>
                </a:solidFill>
                <a:latin typeface="微软雅黑"/>
                <a:cs typeface="微软雅黑"/>
              </a:rPr>
              <a:t>A</a:t>
            </a:r>
            <a:r>
              <a:rPr sz="1000" spc="-5">
                <a:solidFill>
                  <a:srgbClr val="585858"/>
                </a:solidFill>
                <a:latin typeface="微软雅黑"/>
                <a:cs typeface="微软雅黑"/>
              </a:rPr>
              <a:t>轮</a:t>
            </a:r>
            <a:endParaRPr sz="1000">
              <a:latin typeface="微软雅黑"/>
              <a:cs typeface="微软雅黑"/>
            </a:endParaRPr>
          </a:p>
        </p:txBody>
      </p:sp>
      <p:sp>
        <p:nvSpPr>
          <p:cNvPr id="42" name="object 42"/>
          <p:cNvSpPr txBox="1"/>
          <p:nvPr/>
        </p:nvSpPr>
        <p:spPr>
          <a:xfrm>
            <a:off x="8934704" y="5755640"/>
            <a:ext cx="48450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P</a:t>
            </a:r>
            <a:r>
              <a:rPr sz="1000">
                <a:solidFill>
                  <a:srgbClr val="585858"/>
                </a:solidFill>
                <a:latin typeface="微软雅黑"/>
                <a:cs typeface="微软雅黑"/>
              </a:rPr>
              <a:t>r</a:t>
            </a:r>
            <a:r>
              <a:rPr sz="1000" spc="-5">
                <a:solidFill>
                  <a:srgbClr val="585858"/>
                </a:solidFill>
                <a:latin typeface="微软雅黑"/>
                <a:cs typeface="微软雅黑"/>
              </a:rPr>
              <a:t>e-</a:t>
            </a:r>
            <a:r>
              <a:rPr sz="1000" spc="-10">
                <a:solidFill>
                  <a:srgbClr val="585858"/>
                </a:solidFill>
                <a:latin typeface="微软雅黑"/>
                <a:cs typeface="微软雅黑"/>
              </a:rPr>
              <a:t>B</a:t>
            </a:r>
            <a:r>
              <a:rPr sz="1000" spc="-5">
                <a:solidFill>
                  <a:srgbClr val="585858"/>
                </a:solidFill>
                <a:latin typeface="微软雅黑"/>
                <a:cs typeface="微软雅黑"/>
              </a:rPr>
              <a:t>轮</a:t>
            </a:r>
            <a:endParaRPr sz="1000">
              <a:latin typeface="微软雅黑"/>
              <a:cs typeface="微软雅黑"/>
            </a:endParaRPr>
          </a:p>
        </p:txBody>
      </p:sp>
      <p:sp>
        <p:nvSpPr>
          <p:cNvPr id="43" name="object 43"/>
          <p:cNvSpPr txBox="1"/>
          <p:nvPr/>
        </p:nvSpPr>
        <p:spPr>
          <a:xfrm>
            <a:off x="9640569" y="5729732"/>
            <a:ext cx="49657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P</a:t>
            </a:r>
            <a:r>
              <a:rPr sz="1000">
                <a:solidFill>
                  <a:srgbClr val="585858"/>
                </a:solidFill>
                <a:latin typeface="微软雅黑"/>
                <a:cs typeface="微软雅黑"/>
              </a:rPr>
              <a:t>r</a:t>
            </a:r>
            <a:r>
              <a:rPr sz="1000" spc="-10">
                <a:solidFill>
                  <a:srgbClr val="585858"/>
                </a:solidFill>
                <a:latin typeface="微软雅黑"/>
                <a:cs typeface="微软雅黑"/>
              </a:rPr>
              <a:t>e-</a:t>
            </a:r>
            <a:r>
              <a:rPr sz="1000">
                <a:solidFill>
                  <a:srgbClr val="585858"/>
                </a:solidFill>
                <a:latin typeface="微软雅黑"/>
                <a:cs typeface="微软雅黑"/>
              </a:rPr>
              <a:t>I</a:t>
            </a:r>
            <a:r>
              <a:rPr sz="1000" spc="-5">
                <a:solidFill>
                  <a:srgbClr val="585858"/>
                </a:solidFill>
                <a:latin typeface="微软雅黑"/>
                <a:cs typeface="微软雅黑"/>
              </a:rPr>
              <a:t>PO</a:t>
            </a:r>
            <a:endParaRPr sz="1000">
              <a:latin typeface="微软雅黑"/>
              <a:cs typeface="微软雅黑"/>
            </a:endParaRPr>
          </a:p>
        </p:txBody>
      </p:sp>
      <p:sp>
        <p:nvSpPr>
          <p:cNvPr id="44" name="object 44"/>
          <p:cNvSpPr txBox="1"/>
          <p:nvPr/>
        </p:nvSpPr>
        <p:spPr>
          <a:xfrm>
            <a:off x="10335006" y="5755640"/>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战略投资</a:t>
            </a:r>
            <a:endParaRPr sz="1000">
              <a:latin typeface="微软雅黑"/>
              <a:cs typeface="微软雅黑"/>
            </a:endParaRPr>
          </a:p>
        </p:txBody>
      </p:sp>
      <p:sp>
        <p:nvSpPr>
          <p:cNvPr id="45" name="object 45"/>
          <p:cNvSpPr/>
          <p:nvPr/>
        </p:nvSpPr>
        <p:spPr>
          <a:xfrm>
            <a:off x="8900159" y="3352800"/>
            <a:ext cx="76200" cy="74930"/>
          </a:xfrm>
          <a:custGeom>
            <a:rect l="l" t="t" r="r" b="b"/>
            <a:pathLst>
              <a:path w="76200" h="74929">
                <a:moveTo>
                  <a:pt x="0" y="74675"/>
                </a:moveTo>
                <a:lnTo>
                  <a:pt x="76200" y="74675"/>
                </a:lnTo>
                <a:lnTo>
                  <a:pt x="76200" y="0"/>
                </a:lnTo>
                <a:lnTo>
                  <a:pt x="0" y="0"/>
                </a:lnTo>
                <a:lnTo>
                  <a:pt x="0" y="74675"/>
                </a:lnTo>
                <a:close/>
              </a:path>
            </a:pathLst>
          </a:custGeom>
          <a:solidFill>
            <a:srgbClr val="B1D234"/>
          </a:solidFill>
        </p:spPr>
        <p:txBody>
          <a:bodyPr wrap="square" lIns="0" tIns="0" rIns="0" bIns="0" rtlCol="0"/>
          <a:lstStyle/>
          <a:p/>
        </p:txBody>
      </p:sp>
      <p:sp>
        <p:nvSpPr>
          <p:cNvPr id="46" name="object 46"/>
          <p:cNvSpPr txBox="1"/>
          <p:nvPr/>
        </p:nvSpPr>
        <p:spPr>
          <a:xfrm>
            <a:off x="8997188" y="3313303"/>
            <a:ext cx="657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数量（件）</a:t>
            </a:r>
            <a:endParaRPr sz="1000">
              <a:latin typeface="微软雅黑"/>
              <a:cs typeface="微软雅黑"/>
            </a:endParaRPr>
          </a:p>
        </p:txBody>
      </p:sp>
      <p:sp>
        <p:nvSpPr>
          <p:cNvPr id="47" name="object 47"/>
          <p:cNvSpPr txBox="1"/>
          <p:nvPr/>
        </p:nvSpPr>
        <p:spPr>
          <a:xfrm>
            <a:off x="523748" y="6398508"/>
            <a:ext cx="3152775" cy="313690"/>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来源：投融资相关数据源</a:t>
            </a:r>
            <a:r>
              <a:rPr sz="700" spc="5">
                <a:solidFill>
                  <a:srgbClr val="7E7E7E"/>
                </a:solidFill>
                <a:latin typeface="微软雅黑"/>
                <a:cs typeface="微软雅黑"/>
              </a:rPr>
              <a:t>自</a:t>
            </a:r>
            <a:r>
              <a:rPr sz="700" spc="-10">
                <a:solidFill>
                  <a:srgbClr val="7E7E7E"/>
                </a:solidFill>
                <a:latin typeface="Arial"/>
                <a:cs typeface="Arial"/>
              </a:rPr>
              <a:t>IT</a:t>
            </a:r>
            <a:r>
              <a:rPr sz="700" spc="-5">
                <a:solidFill>
                  <a:srgbClr val="7E7E7E"/>
                </a:solidFill>
                <a:latin typeface="微软雅黑"/>
                <a:cs typeface="微软雅黑"/>
              </a:rPr>
              <a:t>桔子以及</a:t>
            </a:r>
            <a:r>
              <a:rPr sz="700" spc="5">
                <a:solidFill>
                  <a:srgbClr val="7E7E7E"/>
                </a:solidFill>
                <a:latin typeface="Arial"/>
                <a:cs typeface="Arial"/>
              </a:rPr>
              <a:t>Wind</a:t>
            </a:r>
            <a:r>
              <a:rPr sz="700" spc="-5">
                <a:solidFill>
                  <a:srgbClr val="7E7E7E"/>
                </a:solidFill>
                <a:latin typeface="微软雅黑"/>
                <a:cs typeface="微软雅黑"/>
              </a:rPr>
              <a:t>资讯相关数据的</a:t>
            </a:r>
            <a:r>
              <a:rPr sz="700" spc="5">
                <a:solidFill>
                  <a:srgbClr val="7E7E7E"/>
                </a:solidFill>
                <a:latin typeface="微软雅黑"/>
                <a:cs typeface="微软雅黑"/>
              </a:rPr>
              <a:t>搜</a:t>
            </a:r>
            <a:r>
              <a:rPr sz="700" spc="-5">
                <a:solidFill>
                  <a:srgbClr val="7E7E7E"/>
                </a:solidFill>
                <a:latin typeface="微软雅黑"/>
                <a:cs typeface="微软雅黑"/>
              </a:rPr>
              <a:t>索、</a:t>
            </a:r>
            <a:r>
              <a:rPr sz="700" spc="5">
                <a:solidFill>
                  <a:srgbClr val="7E7E7E"/>
                </a:solidFill>
                <a:latin typeface="微软雅黑"/>
                <a:cs typeface="微软雅黑"/>
              </a:rPr>
              <a:t>甄</a:t>
            </a:r>
            <a:r>
              <a:rPr sz="700" spc="-5">
                <a:solidFill>
                  <a:srgbClr val="7E7E7E"/>
                </a:solidFill>
                <a:latin typeface="微软雅黑"/>
                <a:cs typeface="微软雅黑"/>
              </a:rPr>
              <a:t>别、</a:t>
            </a:r>
            <a:r>
              <a:rPr sz="700" spc="5">
                <a:solidFill>
                  <a:srgbClr val="7E7E7E"/>
                </a:solidFill>
                <a:latin typeface="微软雅黑"/>
                <a:cs typeface="微软雅黑"/>
              </a:rPr>
              <a:t>整</a:t>
            </a:r>
            <a:r>
              <a:rPr sz="700">
                <a:solidFill>
                  <a:srgbClr val="7E7E7E"/>
                </a:solidFill>
                <a:latin typeface="微软雅黑"/>
                <a:cs typeface="微软雅黑"/>
              </a:rPr>
              <a:t>理</a:t>
            </a:r>
            <a:r>
              <a:rPr sz="700" spc="-5">
                <a:solidFill>
                  <a:srgbClr val="7E7E7E"/>
                </a:solidFill>
                <a:latin typeface="微软雅黑"/>
                <a:cs typeface="微软雅黑"/>
              </a:rPr>
              <a:t>。</a:t>
            </a:r>
            <a:endParaRPr sz="700">
              <a:latin typeface="微软雅黑"/>
              <a:cs typeface="微软雅黑"/>
            </a:endParaRPr>
          </a:p>
          <a:p>
            <a:pPr marL="12700">
              <a:lnSpc>
                <a:spcPct val="100000"/>
              </a:lnSpc>
              <a:spcBef>
                <a:spcPts val="545"/>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8" name="object 48"/>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19</a:t>
            </a:fld>
            <a:endParaRPr sz="800">
              <a:latin typeface="微软雅黑"/>
              <a:cs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9243695" cy="574040"/>
          </a:xfrm>
          <a:prstGeom prst="rect">
            <a:avLst/>
          </a:prstGeom>
        </p:spPr>
        <p:txBody>
          <a:bodyPr vert="horz" wrap="square" lIns="0" tIns="12700" rIns="0" bIns="0" rtlCol="0">
            <a:spAutoFit/>
          </a:bodyPr>
          <a:lstStyle/>
          <a:p>
            <a:pPr marL="12700">
              <a:lnSpc>
                <a:spcPct val="100000"/>
              </a:lnSpc>
              <a:spcBef>
                <a:spcPts val="100"/>
              </a:spcBef>
            </a:pPr>
            <a:r>
              <a:rPr/>
              <a:t>大湾区文化产业投资情况盘</a:t>
            </a:r>
            <a:r>
              <a:rPr spc="5"/>
              <a:t>点</a:t>
            </a:r>
            <a:r>
              <a:rPr/>
              <a:t>—</a:t>
            </a:r>
            <a:r>
              <a:rPr spc="-5"/>
              <a:t>—</a:t>
            </a:r>
            <a:r>
              <a:rPr/>
              <a:t>投融资领域</a:t>
            </a:r>
          </a:p>
        </p:txBody>
      </p:sp>
      <p:sp>
        <p:nvSpPr>
          <p:cNvPr id="3" name="object 3"/>
          <p:cNvSpPr txBox="1"/>
          <p:nvPr/>
        </p:nvSpPr>
        <p:spPr>
          <a:xfrm>
            <a:off x="526795" y="1076071"/>
            <a:ext cx="10203180" cy="65278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文化智造相关企业投融资最受欢迎，元宇宙</a:t>
            </a:r>
            <a:r>
              <a:rPr sz="1800" spc="5">
                <a:solidFill>
                  <a:srgbClr val="585858"/>
                </a:solidFill>
                <a:latin typeface="微软雅黑"/>
                <a:cs typeface="微软雅黑"/>
              </a:rPr>
              <a:t>、</a:t>
            </a:r>
            <a:r>
              <a:rPr sz="1800">
                <a:solidFill>
                  <a:srgbClr val="585858"/>
                </a:solidFill>
                <a:latin typeface="微软雅黑"/>
                <a:cs typeface="微软雅黑"/>
              </a:rPr>
              <a:t>AIGC等新概念热度上升</a:t>
            </a:r>
            <a:endParaRPr sz="1800">
              <a:latin typeface="微软雅黑"/>
              <a:cs typeface="微软雅黑"/>
            </a:endParaRPr>
          </a:p>
          <a:p>
            <a:pPr marL="14604">
              <a:lnSpc>
                <a:spcPct val="100000"/>
              </a:lnSpc>
              <a:spcBef>
                <a:spcPts val="1335"/>
              </a:spcBef>
            </a:pPr>
            <a:r>
              <a:rPr sz="1200">
                <a:solidFill>
                  <a:srgbClr val="404040"/>
                </a:solidFill>
                <a:latin typeface="微软雅黑"/>
                <a:cs typeface="微软雅黑"/>
              </a:rPr>
              <a:t>以概念分布来看，文化智造投融资数最多，而元宇宙</a:t>
            </a:r>
            <a:r>
              <a:rPr sz="1200" spc="5">
                <a:solidFill>
                  <a:srgbClr val="404040"/>
                </a:solidFill>
                <a:latin typeface="微软雅黑"/>
                <a:cs typeface="微软雅黑"/>
              </a:rPr>
              <a:t>以</a:t>
            </a:r>
            <a:r>
              <a:rPr sz="1200">
                <a:solidFill>
                  <a:srgbClr val="404040"/>
                </a:solidFill>
                <a:latin typeface="微软雅黑"/>
                <a:cs typeface="微软雅黑"/>
              </a:rPr>
              <a:t>83起投资事件次之，而</a:t>
            </a:r>
            <a:r>
              <a:rPr sz="1200" spc="-5">
                <a:solidFill>
                  <a:srgbClr val="404040"/>
                </a:solidFill>
                <a:latin typeface="微软雅黑"/>
                <a:cs typeface="微软雅黑"/>
              </a:rPr>
              <a:t>AIG</a:t>
            </a:r>
            <a:r>
              <a:rPr sz="1200">
                <a:solidFill>
                  <a:srgbClr val="404040"/>
                </a:solidFill>
                <a:latin typeface="微软雅黑"/>
                <a:cs typeface="微软雅黑"/>
              </a:rPr>
              <a:t>C也有20起投融资事件，逐渐成为文化产业投资领域不可忽视的分支。</a:t>
            </a:r>
            <a:endParaRPr sz="1200">
              <a:latin typeface="微软雅黑"/>
              <a:cs typeface="微软雅黑"/>
            </a:endParaRPr>
          </a:p>
        </p:txBody>
      </p:sp>
      <p:sp>
        <p:nvSpPr>
          <p:cNvPr id="4" name="object 4"/>
          <p:cNvSpPr/>
          <p:nvPr/>
        </p:nvSpPr>
        <p:spPr>
          <a:xfrm>
            <a:off x="1700783" y="3095244"/>
            <a:ext cx="721360" cy="2522220"/>
          </a:xfrm>
          <a:custGeom>
            <a:rect l="l" t="t" r="r" b="b"/>
            <a:pathLst>
              <a:path w="721360" h="2522220">
                <a:moveTo>
                  <a:pt x="720852" y="0"/>
                </a:moveTo>
                <a:lnTo>
                  <a:pt x="0" y="0"/>
                </a:lnTo>
                <a:lnTo>
                  <a:pt x="0" y="2522219"/>
                </a:lnTo>
                <a:lnTo>
                  <a:pt x="720852" y="2522219"/>
                </a:lnTo>
                <a:lnTo>
                  <a:pt x="720852" y="0"/>
                </a:lnTo>
                <a:close/>
              </a:path>
            </a:pathLst>
          </a:custGeom>
          <a:solidFill>
            <a:srgbClr val="B1D234"/>
          </a:solidFill>
        </p:spPr>
        <p:txBody>
          <a:bodyPr wrap="square" lIns="0" tIns="0" rIns="0" bIns="0" rtlCol="0"/>
          <a:lstStyle/>
          <a:p/>
        </p:txBody>
      </p:sp>
      <p:sp>
        <p:nvSpPr>
          <p:cNvPr id="5" name="object 5"/>
          <p:cNvSpPr/>
          <p:nvPr/>
        </p:nvSpPr>
        <p:spPr>
          <a:xfrm>
            <a:off x="2852927" y="4625340"/>
            <a:ext cx="721360" cy="992505"/>
          </a:xfrm>
          <a:custGeom>
            <a:rect l="l" t="t" r="r" b="b"/>
            <a:pathLst>
              <a:path w="721360" h="992503">
                <a:moveTo>
                  <a:pt x="720851" y="0"/>
                </a:moveTo>
                <a:lnTo>
                  <a:pt x="0" y="0"/>
                </a:lnTo>
                <a:lnTo>
                  <a:pt x="0" y="992124"/>
                </a:lnTo>
                <a:lnTo>
                  <a:pt x="720851" y="992124"/>
                </a:lnTo>
                <a:lnTo>
                  <a:pt x="720851" y="0"/>
                </a:lnTo>
                <a:close/>
              </a:path>
            </a:pathLst>
          </a:custGeom>
          <a:solidFill>
            <a:srgbClr val="B1D234"/>
          </a:solidFill>
        </p:spPr>
        <p:txBody>
          <a:bodyPr wrap="square" lIns="0" tIns="0" rIns="0" bIns="0" rtlCol="0"/>
          <a:lstStyle/>
          <a:p/>
        </p:txBody>
      </p:sp>
      <p:sp>
        <p:nvSpPr>
          <p:cNvPr id="6" name="object 6"/>
          <p:cNvSpPr/>
          <p:nvPr/>
        </p:nvSpPr>
        <p:spPr>
          <a:xfrm>
            <a:off x="4006596" y="4876800"/>
            <a:ext cx="721360" cy="741045"/>
          </a:xfrm>
          <a:custGeom>
            <a:rect l="l" t="t" r="r" b="b"/>
            <a:pathLst>
              <a:path w="721360" h="741045">
                <a:moveTo>
                  <a:pt x="720851" y="0"/>
                </a:moveTo>
                <a:lnTo>
                  <a:pt x="0" y="0"/>
                </a:lnTo>
                <a:lnTo>
                  <a:pt x="0" y="740663"/>
                </a:lnTo>
                <a:lnTo>
                  <a:pt x="720851" y="740663"/>
                </a:lnTo>
                <a:lnTo>
                  <a:pt x="720851" y="0"/>
                </a:lnTo>
                <a:close/>
              </a:path>
            </a:pathLst>
          </a:custGeom>
          <a:solidFill>
            <a:srgbClr val="B1D234"/>
          </a:solidFill>
        </p:spPr>
        <p:txBody>
          <a:bodyPr wrap="square" lIns="0" tIns="0" rIns="0" bIns="0" rtlCol="0"/>
          <a:lstStyle/>
          <a:p/>
        </p:txBody>
      </p:sp>
      <p:sp>
        <p:nvSpPr>
          <p:cNvPr id="7" name="object 7"/>
          <p:cNvSpPr/>
          <p:nvPr/>
        </p:nvSpPr>
        <p:spPr>
          <a:xfrm>
            <a:off x="5158740" y="4913376"/>
            <a:ext cx="721360" cy="704215"/>
          </a:xfrm>
          <a:custGeom>
            <a:rect l="l" t="t" r="r" b="b"/>
            <a:pathLst>
              <a:path w="721360" h="704214">
                <a:moveTo>
                  <a:pt x="720851" y="0"/>
                </a:moveTo>
                <a:lnTo>
                  <a:pt x="0" y="0"/>
                </a:lnTo>
                <a:lnTo>
                  <a:pt x="0" y="704088"/>
                </a:lnTo>
                <a:lnTo>
                  <a:pt x="720851" y="704088"/>
                </a:lnTo>
                <a:lnTo>
                  <a:pt x="720851" y="0"/>
                </a:lnTo>
                <a:close/>
              </a:path>
            </a:pathLst>
          </a:custGeom>
          <a:solidFill>
            <a:srgbClr val="B1D234"/>
          </a:solidFill>
        </p:spPr>
        <p:txBody>
          <a:bodyPr wrap="square" lIns="0" tIns="0" rIns="0" bIns="0" rtlCol="0"/>
          <a:lstStyle/>
          <a:p/>
        </p:txBody>
      </p:sp>
      <p:sp>
        <p:nvSpPr>
          <p:cNvPr id="8" name="object 8"/>
          <p:cNvSpPr/>
          <p:nvPr/>
        </p:nvSpPr>
        <p:spPr>
          <a:xfrm>
            <a:off x="6312408" y="4960620"/>
            <a:ext cx="721360" cy="657225"/>
          </a:xfrm>
          <a:custGeom>
            <a:rect l="l" t="t" r="r" b="b"/>
            <a:pathLst>
              <a:path w="721359" h="657225">
                <a:moveTo>
                  <a:pt x="720851" y="0"/>
                </a:moveTo>
                <a:lnTo>
                  <a:pt x="0" y="0"/>
                </a:lnTo>
                <a:lnTo>
                  <a:pt x="0" y="656843"/>
                </a:lnTo>
                <a:lnTo>
                  <a:pt x="720851" y="656843"/>
                </a:lnTo>
                <a:lnTo>
                  <a:pt x="720851" y="0"/>
                </a:lnTo>
                <a:close/>
              </a:path>
            </a:pathLst>
          </a:custGeom>
          <a:solidFill>
            <a:srgbClr val="B1D234"/>
          </a:solidFill>
        </p:spPr>
        <p:txBody>
          <a:bodyPr wrap="square" lIns="0" tIns="0" rIns="0" bIns="0" rtlCol="0"/>
          <a:lstStyle/>
          <a:p/>
        </p:txBody>
      </p:sp>
      <p:sp>
        <p:nvSpPr>
          <p:cNvPr id="9" name="object 9"/>
          <p:cNvSpPr/>
          <p:nvPr/>
        </p:nvSpPr>
        <p:spPr>
          <a:xfrm>
            <a:off x="7464552" y="5343144"/>
            <a:ext cx="721360" cy="274320"/>
          </a:xfrm>
          <a:custGeom>
            <a:rect l="l" t="t" r="r" b="b"/>
            <a:pathLst>
              <a:path w="721359" h="274320">
                <a:moveTo>
                  <a:pt x="720851" y="0"/>
                </a:moveTo>
                <a:lnTo>
                  <a:pt x="0" y="0"/>
                </a:lnTo>
                <a:lnTo>
                  <a:pt x="0" y="274319"/>
                </a:lnTo>
                <a:lnTo>
                  <a:pt x="720851" y="274319"/>
                </a:lnTo>
                <a:lnTo>
                  <a:pt x="720851" y="0"/>
                </a:lnTo>
                <a:close/>
              </a:path>
            </a:pathLst>
          </a:custGeom>
          <a:solidFill>
            <a:srgbClr val="B1D234"/>
          </a:solidFill>
        </p:spPr>
        <p:txBody>
          <a:bodyPr wrap="square" lIns="0" tIns="0" rIns="0" bIns="0" rtlCol="0"/>
          <a:lstStyle/>
          <a:p/>
        </p:txBody>
      </p:sp>
      <p:sp>
        <p:nvSpPr>
          <p:cNvPr id="10" name="object 10"/>
          <p:cNvSpPr/>
          <p:nvPr/>
        </p:nvSpPr>
        <p:spPr>
          <a:xfrm>
            <a:off x="8618219" y="5379720"/>
            <a:ext cx="721360" cy="238125"/>
          </a:xfrm>
          <a:custGeom>
            <a:rect l="l" t="t" r="r" b="b"/>
            <a:pathLst>
              <a:path w="721359" h="238125">
                <a:moveTo>
                  <a:pt x="720851" y="0"/>
                </a:moveTo>
                <a:lnTo>
                  <a:pt x="0" y="0"/>
                </a:lnTo>
                <a:lnTo>
                  <a:pt x="0" y="237743"/>
                </a:lnTo>
                <a:lnTo>
                  <a:pt x="720851" y="237743"/>
                </a:lnTo>
                <a:lnTo>
                  <a:pt x="720851" y="0"/>
                </a:lnTo>
                <a:close/>
              </a:path>
            </a:pathLst>
          </a:custGeom>
          <a:solidFill>
            <a:srgbClr val="B1D234"/>
          </a:solidFill>
        </p:spPr>
        <p:txBody>
          <a:bodyPr wrap="square" lIns="0" tIns="0" rIns="0" bIns="0" rtlCol="0"/>
          <a:lstStyle/>
          <a:p/>
        </p:txBody>
      </p:sp>
      <p:sp>
        <p:nvSpPr>
          <p:cNvPr id="11" name="object 11"/>
          <p:cNvSpPr/>
          <p:nvPr/>
        </p:nvSpPr>
        <p:spPr>
          <a:xfrm>
            <a:off x="9770364" y="5451347"/>
            <a:ext cx="721360" cy="166370"/>
          </a:xfrm>
          <a:custGeom>
            <a:rect l="l" t="t" r="r" b="b"/>
            <a:pathLst>
              <a:path w="721359" h="166370">
                <a:moveTo>
                  <a:pt x="720851" y="0"/>
                </a:moveTo>
                <a:lnTo>
                  <a:pt x="0" y="0"/>
                </a:lnTo>
                <a:lnTo>
                  <a:pt x="0" y="166115"/>
                </a:lnTo>
                <a:lnTo>
                  <a:pt x="720851" y="166115"/>
                </a:lnTo>
                <a:lnTo>
                  <a:pt x="720851" y="0"/>
                </a:lnTo>
                <a:close/>
              </a:path>
            </a:pathLst>
          </a:custGeom>
          <a:solidFill>
            <a:srgbClr val="B1D234"/>
          </a:solidFill>
        </p:spPr>
        <p:txBody>
          <a:bodyPr wrap="square" lIns="0" tIns="0" rIns="0" bIns="0" rtlCol="0"/>
          <a:lstStyle/>
          <a:p/>
        </p:txBody>
      </p:sp>
      <p:sp>
        <p:nvSpPr>
          <p:cNvPr id="12" name="object 12"/>
          <p:cNvSpPr/>
          <p:nvPr/>
        </p:nvSpPr>
        <p:spPr>
          <a:xfrm>
            <a:off x="1484375" y="5617464"/>
            <a:ext cx="9223375" cy="0"/>
          </a:xfrm>
          <a:custGeom>
            <a:rect l="l" t="t" r="r" b="b"/>
            <a:pathLst>
              <a:path w="9223375">
                <a:moveTo>
                  <a:pt x="0" y="0"/>
                </a:moveTo>
                <a:lnTo>
                  <a:pt x="9223248" y="0"/>
                </a:lnTo>
              </a:path>
            </a:pathLst>
          </a:custGeom>
          <a:ln w="3175">
            <a:solidFill>
              <a:srgbClr val="585858"/>
            </a:solidFill>
          </a:ln>
        </p:spPr>
        <p:txBody>
          <a:bodyPr wrap="square" lIns="0" tIns="0" rIns="0" bIns="0" rtlCol="0"/>
          <a:lstStyle/>
          <a:p/>
        </p:txBody>
      </p:sp>
      <p:sp>
        <p:nvSpPr>
          <p:cNvPr id="13" name="object 13"/>
          <p:cNvSpPr txBox="1"/>
          <p:nvPr/>
        </p:nvSpPr>
        <p:spPr>
          <a:xfrm>
            <a:off x="1954529" y="2841498"/>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211</a:t>
            </a:r>
            <a:endParaRPr sz="1000">
              <a:latin typeface="微软雅黑"/>
              <a:cs typeface="微软雅黑"/>
            </a:endParaRPr>
          </a:p>
        </p:txBody>
      </p:sp>
      <p:sp>
        <p:nvSpPr>
          <p:cNvPr id="14" name="object 14"/>
          <p:cNvSpPr txBox="1"/>
          <p:nvPr/>
        </p:nvSpPr>
        <p:spPr>
          <a:xfrm>
            <a:off x="3145663" y="4372483"/>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83</a:t>
            </a:r>
            <a:endParaRPr sz="1000">
              <a:latin typeface="微软雅黑"/>
              <a:cs typeface="微软雅黑"/>
            </a:endParaRPr>
          </a:p>
        </p:txBody>
      </p:sp>
      <p:sp>
        <p:nvSpPr>
          <p:cNvPr id="15" name="object 15"/>
          <p:cNvSpPr txBox="1"/>
          <p:nvPr/>
        </p:nvSpPr>
        <p:spPr>
          <a:xfrm>
            <a:off x="4298696" y="4623561"/>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62</a:t>
            </a:r>
            <a:endParaRPr sz="1000">
              <a:latin typeface="微软雅黑"/>
              <a:cs typeface="微软雅黑"/>
            </a:endParaRPr>
          </a:p>
        </p:txBody>
      </p:sp>
      <p:sp>
        <p:nvSpPr>
          <p:cNvPr id="16" name="object 16"/>
          <p:cNvSpPr txBox="1"/>
          <p:nvPr/>
        </p:nvSpPr>
        <p:spPr>
          <a:xfrm>
            <a:off x="5451728" y="4659629"/>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59</a:t>
            </a:r>
            <a:endParaRPr sz="1000">
              <a:latin typeface="微软雅黑"/>
              <a:cs typeface="微软雅黑"/>
            </a:endParaRPr>
          </a:p>
        </p:txBody>
      </p:sp>
      <p:sp>
        <p:nvSpPr>
          <p:cNvPr id="17" name="object 17"/>
          <p:cNvSpPr txBox="1"/>
          <p:nvPr/>
        </p:nvSpPr>
        <p:spPr>
          <a:xfrm>
            <a:off x="6604761" y="4707382"/>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55</a:t>
            </a:r>
            <a:endParaRPr sz="1000">
              <a:latin typeface="微软雅黑"/>
              <a:cs typeface="微软雅黑"/>
            </a:endParaRPr>
          </a:p>
        </p:txBody>
      </p:sp>
      <p:sp>
        <p:nvSpPr>
          <p:cNvPr id="18" name="object 18"/>
          <p:cNvSpPr txBox="1"/>
          <p:nvPr/>
        </p:nvSpPr>
        <p:spPr>
          <a:xfrm>
            <a:off x="7757921" y="5089601"/>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23</a:t>
            </a:r>
            <a:endParaRPr sz="1000">
              <a:latin typeface="微软雅黑"/>
              <a:cs typeface="微软雅黑"/>
            </a:endParaRPr>
          </a:p>
        </p:txBody>
      </p:sp>
      <p:sp>
        <p:nvSpPr>
          <p:cNvPr id="19" name="object 19"/>
          <p:cNvSpPr txBox="1"/>
          <p:nvPr/>
        </p:nvSpPr>
        <p:spPr>
          <a:xfrm>
            <a:off x="8910955" y="5125973"/>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a:t>
            </a:r>
            <a:endParaRPr sz="1000">
              <a:latin typeface="微软雅黑"/>
              <a:cs typeface="微软雅黑"/>
            </a:endParaRPr>
          </a:p>
        </p:txBody>
      </p:sp>
      <p:sp>
        <p:nvSpPr>
          <p:cNvPr id="20" name="object 20"/>
          <p:cNvSpPr txBox="1"/>
          <p:nvPr/>
        </p:nvSpPr>
        <p:spPr>
          <a:xfrm>
            <a:off x="10063733" y="5197855"/>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14</a:t>
            </a:r>
            <a:endParaRPr sz="1000">
              <a:latin typeface="微软雅黑"/>
              <a:cs typeface="微软雅黑"/>
            </a:endParaRPr>
          </a:p>
        </p:txBody>
      </p:sp>
      <p:sp>
        <p:nvSpPr>
          <p:cNvPr id="21" name="object 21"/>
          <p:cNvSpPr txBox="1"/>
          <p:nvPr/>
        </p:nvSpPr>
        <p:spPr>
          <a:xfrm>
            <a:off x="1795017" y="5729732"/>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文化智造</a:t>
            </a:r>
            <a:endParaRPr sz="1000">
              <a:latin typeface="微软雅黑"/>
              <a:cs typeface="微软雅黑"/>
            </a:endParaRPr>
          </a:p>
        </p:txBody>
      </p:sp>
      <p:sp>
        <p:nvSpPr>
          <p:cNvPr id="22" name="object 22"/>
          <p:cNvSpPr txBox="1"/>
          <p:nvPr/>
        </p:nvSpPr>
        <p:spPr>
          <a:xfrm>
            <a:off x="3012185" y="5729732"/>
            <a:ext cx="4051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元宇宙</a:t>
            </a:r>
            <a:endParaRPr sz="1000">
              <a:latin typeface="微软雅黑"/>
              <a:cs typeface="微软雅黑"/>
            </a:endParaRPr>
          </a:p>
        </p:txBody>
      </p:sp>
      <p:sp>
        <p:nvSpPr>
          <p:cNvPr id="23" name="object 23"/>
          <p:cNvSpPr txBox="1"/>
          <p:nvPr/>
        </p:nvSpPr>
        <p:spPr>
          <a:xfrm>
            <a:off x="4101210" y="5729732"/>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影音视频</a:t>
            </a:r>
            <a:endParaRPr sz="1000">
              <a:latin typeface="微软雅黑"/>
              <a:cs typeface="微软雅黑"/>
            </a:endParaRPr>
          </a:p>
        </p:txBody>
      </p:sp>
      <p:sp>
        <p:nvSpPr>
          <p:cNvPr id="24" name="object 24"/>
          <p:cNvSpPr txBox="1"/>
          <p:nvPr/>
        </p:nvSpPr>
        <p:spPr>
          <a:xfrm>
            <a:off x="5101844" y="5729732"/>
            <a:ext cx="83820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线下</a:t>
            </a:r>
            <a:r>
              <a:rPr sz="1000" spc="-15">
                <a:solidFill>
                  <a:srgbClr val="585858"/>
                </a:solidFill>
                <a:latin typeface="微软雅黑"/>
                <a:cs typeface="微软雅黑"/>
              </a:rPr>
              <a:t>/</a:t>
            </a:r>
            <a:r>
              <a:rPr sz="1000" spc="-5">
                <a:solidFill>
                  <a:srgbClr val="585858"/>
                </a:solidFill>
                <a:latin typeface="微软雅黑"/>
                <a:cs typeface="微软雅黑"/>
              </a:rPr>
              <a:t>实景娱乐</a:t>
            </a:r>
            <a:endParaRPr sz="1000">
              <a:latin typeface="微软雅黑"/>
              <a:cs typeface="微软雅黑"/>
            </a:endParaRPr>
          </a:p>
        </p:txBody>
      </p:sp>
      <p:sp>
        <p:nvSpPr>
          <p:cNvPr id="25" name="object 25"/>
          <p:cNvSpPr txBox="1"/>
          <p:nvPr/>
        </p:nvSpPr>
        <p:spPr>
          <a:xfrm>
            <a:off x="6533768" y="5729732"/>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游戏</a:t>
            </a:r>
            <a:endParaRPr sz="1000">
              <a:latin typeface="微软雅黑"/>
              <a:cs typeface="微软雅黑"/>
            </a:endParaRPr>
          </a:p>
        </p:txBody>
      </p:sp>
      <p:sp>
        <p:nvSpPr>
          <p:cNvPr id="26" name="object 26"/>
          <p:cNvSpPr txBox="1"/>
          <p:nvPr/>
        </p:nvSpPr>
        <p:spPr>
          <a:xfrm>
            <a:off x="7560309" y="5729732"/>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实物衍生</a:t>
            </a:r>
            <a:endParaRPr sz="1000">
              <a:latin typeface="微软雅黑"/>
              <a:cs typeface="微软雅黑"/>
            </a:endParaRPr>
          </a:p>
        </p:txBody>
      </p:sp>
      <p:sp>
        <p:nvSpPr>
          <p:cNvPr id="27" name="object 27"/>
          <p:cNvSpPr txBox="1"/>
          <p:nvPr/>
        </p:nvSpPr>
        <p:spPr>
          <a:xfrm>
            <a:off x="8813672" y="5703823"/>
            <a:ext cx="330835" cy="177800"/>
          </a:xfrm>
          <a:prstGeom prst="rect">
            <a:avLst/>
          </a:prstGeom>
        </p:spPr>
        <p:txBody>
          <a:bodyPr vert="horz" wrap="square" lIns="0" tIns="12065" rIns="0" bIns="0" rtlCol="0">
            <a:spAutoFit/>
          </a:bodyPr>
          <a:lstStyle/>
          <a:p>
            <a:pPr marL="12700">
              <a:lnSpc>
                <a:spcPct val="100000"/>
              </a:lnSpc>
              <a:spcBef>
                <a:spcPts val="95"/>
              </a:spcBef>
            </a:pPr>
            <a:r>
              <a:rPr sz="1000">
                <a:solidFill>
                  <a:srgbClr val="585858"/>
                </a:solidFill>
                <a:latin typeface="微软雅黑"/>
                <a:cs typeface="微软雅黑"/>
              </a:rPr>
              <a:t>A</a:t>
            </a:r>
            <a:r>
              <a:rPr sz="1000" spc="-10">
                <a:solidFill>
                  <a:srgbClr val="585858"/>
                </a:solidFill>
                <a:latin typeface="微软雅黑"/>
                <a:cs typeface="微软雅黑"/>
              </a:rPr>
              <a:t>I</a:t>
            </a:r>
            <a:r>
              <a:rPr sz="1000" spc="-5">
                <a:solidFill>
                  <a:srgbClr val="585858"/>
                </a:solidFill>
                <a:latin typeface="微软雅黑"/>
                <a:cs typeface="微软雅黑"/>
              </a:rPr>
              <a:t>GC</a:t>
            </a:r>
            <a:endParaRPr sz="1000">
              <a:latin typeface="微软雅黑"/>
              <a:cs typeface="微软雅黑"/>
            </a:endParaRPr>
          </a:p>
        </p:txBody>
      </p:sp>
      <p:sp>
        <p:nvSpPr>
          <p:cNvPr id="28" name="object 28"/>
          <p:cNvSpPr txBox="1"/>
          <p:nvPr/>
        </p:nvSpPr>
        <p:spPr>
          <a:xfrm>
            <a:off x="9866503" y="5729732"/>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数字阅读</a:t>
            </a:r>
            <a:endParaRPr sz="1000">
              <a:latin typeface="微软雅黑"/>
              <a:cs typeface="微软雅黑"/>
            </a:endParaRPr>
          </a:p>
        </p:txBody>
      </p:sp>
      <p:sp>
        <p:nvSpPr>
          <p:cNvPr id="29" name="object 29"/>
          <p:cNvSpPr/>
          <p:nvPr/>
        </p:nvSpPr>
        <p:spPr>
          <a:xfrm>
            <a:off x="8650223" y="3925823"/>
            <a:ext cx="74930" cy="74930"/>
          </a:xfrm>
          <a:custGeom>
            <a:rect l="l" t="t" r="r" b="b"/>
            <a:pathLst>
              <a:path w="74929" h="74929">
                <a:moveTo>
                  <a:pt x="0" y="74675"/>
                </a:moveTo>
                <a:lnTo>
                  <a:pt x="74675" y="74675"/>
                </a:lnTo>
                <a:lnTo>
                  <a:pt x="74675" y="0"/>
                </a:lnTo>
                <a:lnTo>
                  <a:pt x="0" y="0"/>
                </a:lnTo>
                <a:lnTo>
                  <a:pt x="0" y="74675"/>
                </a:lnTo>
                <a:close/>
              </a:path>
            </a:pathLst>
          </a:custGeom>
          <a:solidFill>
            <a:srgbClr val="B1D234"/>
          </a:solidFill>
        </p:spPr>
        <p:txBody>
          <a:bodyPr wrap="square" lIns="0" tIns="0" rIns="0" bIns="0" rtlCol="0"/>
          <a:lstStyle/>
          <a:p/>
        </p:txBody>
      </p:sp>
      <p:sp>
        <p:nvSpPr>
          <p:cNvPr id="30" name="object 30"/>
          <p:cNvSpPr txBox="1"/>
          <p:nvPr/>
        </p:nvSpPr>
        <p:spPr>
          <a:xfrm>
            <a:off x="8746617" y="3865879"/>
            <a:ext cx="9112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融资起数（起）</a:t>
            </a:r>
            <a:endParaRPr sz="1000">
              <a:latin typeface="微软雅黑"/>
              <a:cs typeface="微软雅黑"/>
            </a:endParaRPr>
          </a:p>
        </p:txBody>
      </p:sp>
      <p:sp>
        <p:nvSpPr>
          <p:cNvPr id="32" name="object 32"/>
          <p:cNvSpPr txBox="1"/>
          <p:nvPr/>
        </p:nvSpPr>
        <p:spPr>
          <a:xfrm>
            <a:off x="523748" y="6398508"/>
            <a:ext cx="3152775" cy="313690"/>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来源：投融资相关数据源</a:t>
            </a:r>
            <a:r>
              <a:rPr sz="700" spc="5">
                <a:solidFill>
                  <a:srgbClr val="7E7E7E"/>
                </a:solidFill>
                <a:latin typeface="微软雅黑"/>
                <a:cs typeface="微软雅黑"/>
              </a:rPr>
              <a:t>自</a:t>
            </a:r>
            <a:r>
              <a:rPr sz="700" spc="-10">
                <a:solidFill>
                  <a:srgbClr val="7E7E7E"/>
                </a:solidFill>
                <a:latin typeface="Arial"/>
                <a:cs typeface="Arial"/>
              </a:rPr>
              <a:t>IT</a:t>
            </a:r>
            <a:r>
              <a:rPr sz="700" spc="-5">
                <a:solidFill>
                  <a:srgbClr val="7E7E7E"/>
                </a:solidFill>
                <a:latin typeface="微软雅黑"/>
                <a:cs typeface="微软雅黑"/>
              </a:rPr>
              <a:t>桔子以及</a:t>
            </a:r>
            <a:r>
              <a:rPr sz="700" spc="5">
                <a:solidFill>
                  <a:srgbClr val="7E7E7E"/>
                </a:solidFill>
                <a:latin typeface="Arial"/>
                <a:cs typeface="Arial"/>
              </a:rPr>
              <a:t>Wind</a:t>
            </a:r>
            <a:r>
              <a:rPr sz="700" spc="-5">
                <a:solidFill>
                  <a:srgbClr val="7E7E7E"/>
                </a:solidFill>
                <a:latin typeface="微软雅黑"/>
                <a:cs typeface="微软雅黑"/>
              </a:rPr>
              <a:t>资讯相关数据的</a:t>
            </a:r>
            <a:r>
              <a:rPr sz="700" spc="5">
                <a:solidFill>
                  <a:srgbClr val="7E7E7E"/>
                </a:solidFill>
                <a:latin typeface="微软雅黑"/>
                <a:cs typeface="微软雅黑"/>
              </a:rPr>
              <a:t>搜</a:t>
            </a:r>
            <a:r>
              <a:rPr sz="700" spc="-5">
                <a:solidFill>
                  <a:srgbClr val="7E7E7E"/>
                </a:solidFill>
                <a:latin typeface="微软雅黑"/>
                <a:cs typeface="微软雅黑"/>
              </a:rPr>
              <a:t>索、</a:t>
            </a:r>
            <a:r>
              <a:rPr sz="700" spc="5">
                <a:solidFill>
                  <a:srgbClr val="7E7E7E"/>
                </a:solidFill>
                <a:latin typeface="微软雅黑"/>
                <a:cs typeface="微软雅黑"/>
              </a:rPr>
              <a:t>甄</a:t>
            </a:r>
            <a:r>
              <a:rPr sz="700" spc="-5">
                <a:solidFill>
                  <a:srgbClr val="7E7E7E"/>
                </a:solidFill>
                <a:latin typeface="微软雅黑"/>
                <a:cs typeface="微软雅黑"/>
              </a:rPr>
              <a:t>别、</a:t>
            </a:r>
            <a:r>
              <a:rPr sz="700" spc="5">
                <a:solidFill>
                  <a:srgbClr val="7E7E7E"/>
                </a:solidFill>
                <a:latin typeface="微软雅黑"/>
                <a:cs typeface="微软雅黑"/>
              </a:rPr>
              <a:t>整</a:t>
            </a:r>
            <a:r>
              <a:rPr sz="700">
                <a:solidFill>
                  <a:srgbClr val="7E7E7E"/>
                </a:solidFill>
                <a:latin typeface="微软雅黑"/>
                <a:cs typeface="微软雅黑"/>
              </a:rPr>
              <a:t>理</a:t>
            </a:r>
            <a:r>
              <a:rPr sz="700" spc="-5">
                <a:solidFill>
                  <a:srgbClr val="7E7E7E"/>
                </a:solidFill>
                <a:latin typeface="微软雅黑"/>
                <a:cs typeface="微软雅黑"/>
              </a:rPr>
              <a:t>。</a:t>
            </a:r>
            <a:endParaRPr sz="700">
              <a:latin typeface="微软雅黑"/>
              <a:cs typeface="微软雅黑"/>
            </a:endParaRPr>
          </a:p>
          <a:p>
            <a:pPr marL="12700">
              <a:lnSpc>
                <a:spcPct val="100000"/>
              </a:lnSpc>
              <a:spcBef>
                <a:spcPts val="545"/>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33" name="object 33"/>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20</a:t>
            </a:fld>
            <a:endParaRPr sz="800">
              <a:latin typeface="微软雅黑"/>
              <a:cs typeface="微软雅黑"/>
            </a:endParaRPr>
          </a:p>
        </p:txBody>
      </p:sp>
      <p:sp>
        <p:nvSpPr>
          <p:cNvPr id="31" name="object 31"/>
          <p:cNvSpPr txBox="1"/>
          <p:nvPr/>
        </p:nvSpPr>
        <p:spPr>
          <a:xfrm>
            <a:off x="4093845" y="2246757"/>
            <a:ext cx="400748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2019-2023</a:t>
            </a:r>
            <a:r>
              <a:rPr sz="1400" b="1">
                <a:solidFill>
                  <a:srgbClr val="404040"/>
                </a:solidFill>
                <a:latin typeface="微软雅黑"/>
                <a:cs typeface="微软雅黑"/>
              </a:rPr>
              <a:t>年大湾区文化产</a:t>
            </a:r>
            <a:r>
              <a:rPr sz="1400" b="1" spc="-15">
                <a:solidFill>
                  <a:srgbClr val="404040"/>
                </a:solidFill>
                <a:latin typeface="微软雅黑"/>
                <a:cs typeface="微软雅黑"/>
              </a:rPr>
              <a:t>业</a:t>
            </a:r>
            <a:r>
              <a:rPr sz="1400" b="1">
                <a:solidFill>
                  <a:srgbClr val="404040"/>
                </a:solidFill>
                <a:latin typeface="微软雅黑"/>
                <a:cs typeface="微软雅黑"/>
              </a:rPr>
              <a:t>投融</a:t>
            </a:r>
            <a:r>
              <a:rPr sz="1400" b="1" spc="-15">
                <a:solidFill>
                  <a:srgbClr val="404040"/>
                </a:solidFill>
                <a:latin typeface="微软雅黑"/>
                <a:cs typeface="微软雅黑"/>
              </a:rPr>
              <a:t>资</a:t>
            </a:r>
            <a:r>
              <a:rPr sz="1400" b="1">
                <a:solidFill>
                  <a:srgbClr val="404040"/>
                </a:solidFill>
                <a:latin typeface="微软雅黑"/>
                <a:cs typeface="微软雅黑"/>
              </a:rPr>
              <a:t>事件</a:t>
            </a:r>
            <a:r>
              <a:rPr sz="1400" b="1" spc="-15">
                <a:solidFill>
                  <a:srgbClr val="404040"/>
                </a:solidFill>
                <a:latin typeface="微软雅黑"/>
                <a:cs typeface="微软雅黑"/>
              </a:rPr>
              <a:t>概</a:t>
            </a:r>
            <a:r>
              <a:rPr sz="1400" b="1">
                <a:solidFill>
                  <a:srgbClr val="404040"/>
                </a:solidFill>
                <a:latin typeface="微软雅黑"/>
                <a:cs typeface="微软雅黑"/>
              </a:rPr>
              <a:t>念分布</a:t>
            </a:r>
            <a:endParaRPr sz="1400">
              <a:latin typeface="微软雅黑"/>
              <a:cs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9243695" cy="574040"/>
          </a:xfrm>
          <a:prstGeom prst="rect">
            <a:avLst/>
          </a:prstGeom>
        </p:spPr>
        <p:txBody>
          <a:bodyPr vert="horz" wrap="square" lIns="0" tIns="12700" rIns="0" bIns="0" rtlCol="0">
            <a:spAutoFit/>
          </a:bodyPr>
          <a:lstStyle/>
          <a:p>
            <a:pPr marL="12700">
              <a:lnSpc>
                <a:spcPct val="100000"/>
              </a:lnSpc>
              <a:spcBef>
                <a:spcPts val="100"/>
              </a:spcBef>
            </a:pPr>
            <a:r>
              <a:rPr/>
              <a:t>大湾区文化产业投资情况盘</a:t>
            </a:r>
            <a:r>
              <a:rPr spc="5"/>
              <a:t>点</a:t>
            </a:r>
            <a:r>
              <a:rPr/>
              <a:t>—</a:t>
            </a:r>
            <a:r>
              <a:rPr spc="-5"/>
              <a:t>—</a:t>
            </a:r>
            <a:r>
              <a:rPr/>
              <a:t>投融资机构</a:t>
            </a:r>
          </a:p>
        </p:txBody>
      </p:sp>
      <p:sp>
        <p:nvSpPr>
          <p:cNvPr id="3" name="object 3"/>
          <p:cNvSpPr txBox="1"/>
          <p:nvPr/>
        </p:nvSpPr>
        <p:spPr>
          <a:xfrm>
            <a:off x="526795" y="1076071"/>
            <a:ext cx="5054600" cy="29972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企业及产业基金活跃度高，腾讯参与投资次数最高</a:t>
            </a:r>
            <a:endParaRPr sz="1800">
              <a:latin typeface="微软雅黑"/>
              <a:cs typeface="微软雅黑"/>
            </a:endParaRPr>
          </a:p>
        </p:txBody>
      </p:sp>
      <p:sp>
        <p:nvSpPr>
          <p:cNvPr id="4" name="object 4"/>
          <p:cNvSpPr txBox="1"/>
          <p:nvPr/>
        </p:nvSpPr>
        <p:spPr>
          <a:xfrm>
            <a:off x="528929" y="1485138"/>
            <a:ext cx="1115060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在2019年</a:t>
            </a:r>
            <a:r>
              <a:rPr sz="1200" spc="-5">
                <a:solidFill>
                  <a:srgbClr val="404040"/>
                </a:solidFill>
                <a:latin typeface="微软雅黑"/>
                <a:cs typeface="微软雅黑"/>
              </a:rPr>
              <a:t>-2023</a:t>
            </a:r>
            <a:r>
              <a:rPr sz="1200">
                <a:solidFill>
                  <a:srgbClr val="404040"/>
                </a:solidFill>
                <a:latin typeface="微软雅黑"/>
                <a:cs typeface="微软雅黑"/>
              </a:rPr>
              <a:t>年</a:t>
            </a:r>
            <a:r>
              <a:rPr sz="1200" spc="-5">
                <a:solidFill>
                  <a:srgbClr val="404040"/>
                </a:solidFill>
                <a:latin typeface="微软雅黑"/>
                <a:cs typeface="微软雅黑"/>
              </a:rPr>
              <a:t>10</a:t>
            </a:r>
            <a:r>
              <a:rPr sz="1200">
                <a:solidFill>
                  <a:srgbClr val="404040"/>
                </a:solidFill>
                <a:latin typeface="微软雅黑"/>
                <a:cs typeface="微软雅黑"/>
              </a:rPr>
              <a:t>月之间，参与大湾区文化产业投资最多的是腾讯投资，达到</a:t>
            </a:r>
            <a:r>
              <a:rPr sz="1200" spc="-5">
                <a:solidFill>
                  <a:srgbClr val="404040"/>
                </a:solidFill>
                <a:latin typeface="微软雅黑"/>
                <a:cs typeface="微软雅黑"/>
              </a:rPr>
              <a:t>20</a:t>
            </a:r>
            <a:r>
              <a:rPr sz="1200">
                <a:solidFill>
                  <a:srgbClr val="404040"/>
                </a:solidFill>
                <a:latin typeface="微软雅黑"/>
                <a:cs typeface="微软雅黑"/>
              </a:rPr>
              <a:t>次。而深圳高新投、深创投、五源资本、高瓴创投等机构均在此期间参与</a:t>
            </a:r>
            <a:r>
              <a:rPr sz="1200" spc="5">
                <a:solidFill>
                  <a:srgbClr val="404040"/>
                </a:solidFill>
                <a:latin typeface="微软雅黑"/>
                <a:cs typeface="微软雅黑"/>
              </a:rPr>
              <a:t>了</a:t>
            </a:r>
            <a:r>
              <a:rPr sz="1200" spc="-5">
                <a:solidFill>
                  <a:srgbClr val="404040"/>
                </a:solidFill>
                <a:latin typeface="微软雅黑"/>
                <a:cs typeface="微软雅黑"/>
              </a:rPr>
              <a:t>8-10</a:t>
            </a:r>
            <a:r>
              <a:rPr sz="1200">
                <a:solidFill>
                  <a:srgbClr val="404040"/>
                </a:solidFill>
                <a:latin typeface="微软雅黑"/>
                <a:cs typeface="微软雅黑"/>
              </a:rPr>
              <a:t>次 投融资事件。值得注意的是，腾讯投资、三七互娱、哔哩哔哩、小米集团等文化领域龙头企业的参与度越来越高，正在成为大湾区文化产业投资越来越重要的参与者。</a:t>
            </a:r>
            <a:endParaRPr sz="1200">
              <a:latin typeface="微软雅黑"/>
              <a:cs typeface="微软雅黑"/>
            </a:endParaRPr>
          </a:p>
        </p:txBody>
      </p:sp>
      <p:sp>
        <p:nvSpPr>
          <p:cNvPr id="5" name="object 5"/>
          <p:cNvSpPr txBox="1"/>
          <p:nvPr/>
        </p:nvSpPr>
        <p:spPr>
          <a:xfrm>
            <a:off x="3557778" y="2523489"/>
            <a:ext cx="507428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2019-2023</a:t>
            </a:r>
            <a:r>
              <a:rPr sz="1400" b="1">
                <a:solidFill>
                  <a:srgbClr val="404040"/>
                </a:solidFill>
                <a:latin typeface="微软雅黑"/>
                <a:cs typeface="微软雅黑"/>
              </a:rPr>
              <a:t>年大湾区文化产</a:t>
            </a:r>
            <a:r>
              <a:rPr sz="1400" b="1" spc="-15">
                <a:solidFill>
                  <a:srgbClr val="404040"/>
                </a:solidFill>
                <a:latin typeface="微软雅黑"/>
                <a:cs typeface="微软雅黑"/>
              </a:rPr>
              <a:t>业</a:t>
            </a:r>
            <a:r>
              <a:rPr sz="1400" b="1">
                <a:solidFill>
                  <a:srgbClr val="404040"/>
                </a:solidFill>
                <a:latin typeface="微软雅黑"/>
                <a:cs typeface="微软雅黑"/>
              </a:rPr>
              <a:t>头部</a:t>
            </a:r>
            <a:r>
              <a:rPr sz="1400" b="1" spc="-15">
                <a:solidFill>
                  <a:srgbClr val="404040"/>
                </a:solidFill>
                <a:latin typeface="微软雅黑"/>
                <a:cs typeface="微软雅黑"/>
              </a:rPr>
              <a:t>投</a:t>
            </a:r>
            <a:r>
              <a:rPr sz="1400" b="1">
                <a:solidFill>
                  <a:srgbClr val="404040"/>
                </a:solidFill>
                <a:latin typeface="微软雅黑"/>
                <a:cs typeface="微软雅黑"/>
              </a:rPr>
              <a:t>资机</a:t>
            </a:r>
            <a:r>
              <a:rPr sz="1400" b="1" spc="-15">
                <a:solidFill>
                  <a:srgbClr val="404040"/>
                </a:solidFill>
                <a:latin typeface="微软雅黑"/>
                <a:cs typeface="微软雅黑"/>
              </a:rPr>
              <a:t>构</a:t>
            </a:r>
            <a:r>
              <a:rPr sz="1400" b="1">
                <a:solidFill>
                  <a:srgbClr val="404040"/>
                </a:solidFill>
                <a:latin typeface="微软雅黑"/>
                <a:cs typeface="微软雅黑"/>
              </a:rPr>
              <a:t>参与</a:t>
            </a:r>
            <a:r>
              <a:rPr sz="1400" b="1" spc="-15">
                <a:solidFill>
                  <a:srgbClr val="404040"/>
                </a:solidFill>
                <a:latin typeface="微软雅黑"/>
                <a:cs typeface="微软雅黑"/>
              </a:rPr>
              <a:t>投</a:t>
            </a:r>
            <a:r>
              <a:rPr sz="1400" b="1">
                <a:solidFill>
                  <a:srgbClr val="404040"/>
                </a:solidFill>
                <a:latin typeface="微软雅黑"/>
                <a:cs typeface="微软雅黑"/>
              </a:rPr>
              <a:t>融资</a:t>
            </a:r>
            <a:r>
              <a:rPr sz="1400" b="1" spc="-15">
                <a:solidFill>
                  <a:srgbClr val="404040"/>
                </a:solidFill>
                <a:latin typeface="微软雅黑"/>
                <a:cs typeface="微软雅黑"/>
              </a:rPr>
              <a:t>事</a:t>
            </a:r>
            <a:r>
              <a:rPr sz="1400" b="1">
                <a:solidFill>
                  <a:srgbClr val="404040"/>
                </a:solidFill>
                <a:latin typeface="微软雅黑"/>
                <a:cs typeface="微软雅黑"/>
              </a:rPr>
              <a:t>件次数</a:t>
            </a:r>
            <a:endParaRPr sz="1400">
              <a:latin typeface="微软雅黑"/>
              <a:cs typeface="微软雅黑"/>
            </a:endParaRPr>
          </a:p>
        </p:txBody>
      </p:sp>
      <p:sp>
        <p:nvSpPr>
          <p:cNvPr id="6" name="object 6"/>
          <p:cNvSpPr/>
          <p:nvPr/>
        </p:nvSpPr>
        <p:spPr>
          <a:xfrm>
            <a:off x="1234439" y="3363467"/>
            <a:ext cx="485140" cy="2316480"/>
          </a:xfrm>
          <a:custGeom>
            <a:rect l="l" t="t" r="r" b="b"/>
            <a:pathLst>
              <a:path w="485139" h="2316479">
                <a:moveTo>
                  <a:pt x="484632" y="0"/>
                </a:moveTo>
                <a:lnTo>
                  <a:pt x="0" y="0"/>
                </a:lnTo>
                <a:lnTo>
                  <a:pt x="0" y="2316480"/>
                </a:lnTo>
                <a:lnTo>
                  <a:pt x="484632" y="2316480"/>
                </a:lnTo>
                <a:lnTo>
                  <a:pt x="484632" y="0"/>
                </a:lnTo>
                <a:close/>
              </a:path>
            </a:pathLst>
          </a:custGeom>
          <a:solidFill>
            <a:srgbClr val="B1D234"/>
          </a:solidFill>
        </p:spPr>
        <p:txBody>
          <a:bodyPr wrap="square" lIns="0" tIns="0" rIns="0" bIns="0" rtlCol="0"/>
          <a:lstStyle/>
          <a:p/>
        </p:txBody>
      </p:sp>
      <p:sp>
        <p:nvSpPr>
          <p:cNvPr id="7" name="object 7"/>
          <p:cNvSpPr/>
          <p:nvPr/>
        </p:nvSpPr>
        <p:spPr>
          <a:xfrm>
            <a:off x="2008632" y="4521708"/>
            <a:ext cx="483234" cy="1158240"/>
          </a:xfrm>
          <a:custGeom>
            <a:rect l="l" t="t" r="r" b="b"/>
            <a:pathLst>
              <a:path w="483234" h="1158239">
                <a:moveTo>
                  <a:pt x="483107" y="0"/>
                </a:moveTo>
                <a:lnTo>
                  <a:pt x="0" y="0"/>
                </a:lnTo>
                <a:lnTo>
                  <a:pt x="0" y="1158240"/>
                </a:lnTo>
                <a:lnTo>
                  <a:pt x="483107" y="1158240"/>
                </a:lnTo>
                <a:lnTo>
                  <a:pt x="483107" y="0"/>
                </a:lnTo>
                <a:close/>
              </a:path>
            </a:pathLst>
          </a:custGeom>
          <a:solidFill>
            <a:srgbClr val="B1D234"/>
          </a:solidFill>
        </p:spPr>
        <p:txBody>
          <a:bodyPr wrap="square" lIns="0" tIns="0" rIns="0" bIns="0" rtlCol="0"/>
          <a:lstStyle/>
          <a:p/>
        </p:txBody>
      </p:sp>
      <p:sp>
        <p:nvSpPr>
          <p:cNvPr id="8" name="object 8"/>
          <p:cNvSpPr/>
          <p:nvPr/>
        </p:nvSpPr>
        <p:spPr>
          <a:xfrm>
            <a:off x="2781300" y="4637532"/>
            <a:ext cx="485140" cy="1042669"/>
          </a:xfrm>
          <a:custGeom>
            <a:rect l="l" t="t" r="r" b="b"/>
            <a:pathLst>
              <a:path w="485139" h="1042669">
                <a:moveTo>
                  <a:pt x="484632" y="0"/>
                </a:moveTo>
                <a:lnTo>
                  <a:pt x="0" y="0"/>
                </a:lnTo>
                <a:lnTo>
                  <a:pt x="0" y="1042416"/>
                </a:lnTo>
                <a:lnTo>
                  <a:pt x="484632" y="1042416"/>
                </a:lnTo>
                <a:lnTo>
                  <a:pt x="484632" y="0"/>
                </a:lnTo>
                <a:close/>
              </a:path>
            </a:pathLst>
          </a:custGeom>
          <a:solidFill>
            <a:srgbClr val="B1D234"/>
          </a:solidFill>
        </p:spPr>
        <p:txBody>
          <a:bodyPr wrap="square" lIns="0" tIns="0" rIns="0" bIns="0" rtlCol="0"/>
          <a:lstStyle/>
          <a:p/>
        </p:txBody>
      </p:sp>
      <p:sp>
        <p:nvSpPr>
          <p:cNvPr id="9" name="object 9"/>
          <p:cNvSpPr/>
          <p:nvPr/>
        </p:nvSpPr>
        <p:spPr>
          <a:xfrm>
            <a:off x="3555491" y="4637532"/>
            <a:ext cx="483234" cy="1042669"/>
          </a:xfrm>
          <a:custGeom>
            <a:rect l="l" t="t" r="r" b="b"/>
            <a:pathLst>
              <a:path w="483234" h="1042669">
                <a:moveTo>
                  <a:pt x="483108" y="0"/>
                </a:moveTo>
                <a:lnTo>
                  <a:pt x="0" y="0"/>
                </a:lnTo>
                <a:lnTo>
                  <a:pt x="0" y="1042416"/>
                </a:lnTo>
                <a:lnTo>
                  <a:pt x="483108" y="1042416"/>
                </a:lnTo>
                <a:lnTo>
                  <a:pt x="483108" y="0"/>
                </a:lnTo>
                <a:close/>
              </a:path>
            </a:pathLst>
          </a:custGeom>
          <a:solidFill>
            <a:srgbClr val="B1D234"/>
          </a:solidFill>
        </p:spPr>
        <p:txBody>
          <a:bodyPr wrap="square" lIns="0" tIns="0" rIns="0" bIns="0" rtlCol="0"/>
          <a:lstStyle/>
          <a:p/>
        </p:txBody>
      </p:sp>
      <p:sp>
        <p:nvSpPr>
          <p:cNvPr id="10" name="object 10"/>
          <p:cNvSpPr/>
          <p:nvPr/>
        </p:nvSpPr>
        <p:spPr>
          <a:xfrm>
            <a:off x="4329684" y="4753355"/>
            <a:ext cx="483234" cy="927100"/>
          </a:xfrm>
          <a:custGeom>
            <a:rect l="l" t="t" r="r" b="b"/>
            <a:pathLst>
              <a:path w="483234" h="927100">
                <a:moveTo>
                  <a:pt x="483107" y="0"/>
                </a:moveTo>
                <a:lnTo>
                  <a:pt x="0" y="0"/>
                </a:lnTo>
                <a:lnTo>
                  <a:pt x="0" y="926592"/>
                </a:lnTo>
                <a:lnTo>
                  <a:pt x="483107" y="926592"/>
                </a:lnTo>
                <a:lnTo>
                  <a:pt x="483107" y="0"/>
                </a:lnTo>
                <a:close/>
              </a:path>
            </a:pathLst>
          </a:custGeom>
          <a:solidFill>
            <a:srgbClr val="B1D234"/>
          </a:solidFill>
        </p:spPr>
        <p:txBody>
          <a:bodyPr wrap="square" lIns="0" tIns="0" rIns="0" bIns="0" rtlCol="0"/>
          <a:lstStyle/>
          <a:p/>
        </p:txBody>
      </p:sp>
      <p:sp>
        <p:nvSpPr>
          <p:cNvPr id="11" name="object 11"/>
          <p:cNvSpPr/>
          <p:nvPr/>
        </p:nvSpPr>
        <p:spPr>
          <a:xfrm>
            <a:off x="5102352" y="4753355"/>
            <a:ext cx="483234" cy="927100"/>
          </a:xfrm>
          <a:custGeom>
            <a:rect l="l" t="t" r="r" b="b"/>
            <a:pathLst>
              <a:path w="483234" h="927100">
                <a:moveTo>
                  <a:pt x="483108" y="0"/>
                </a:moveTo>
                <a:lnTo>
                  <a:pt x="0" y="0"/>
                </a:lnTo>
                <a:lnTo>
                  <a:pt x="0" y="926592"/>
                </a:lnTo>
                <a:lnTo>
                  <a:pt x="483108" y="926592"/>
                </a:lnTo>
                <a:lnTo>
                  <a:pt x="483108" y="0"/>
                </a:lnTo>
                <a:close/>
              </a:path>
            </a:pathLst>
          </a:custGeom>
          <a:solidFill>
            <a:srgbClr val="B1D234"/>
          </a:solidFill>
        </p:spPr>
        <p:txBody>
          <a:bodyPr wrap="square" lIns="0" tIns="0" rIns="0" bIns="0" rtlCol="0"/>
          <a:lstStyle/>
          <a:p/>
        </p:txBody>
      </p:sp>
      <p:sp>
        <p:nvSpPr>
          <p:cNvPr id="12" name="object 12"/>
          <p:cNvSpPr/>
          <p:nvPr/>
        </p:nvSpPr>
        <p:spPr>
          <a:xfrm>
            <a:off x="5876544" y="4753355"/>
            <a:ext cx="483234" cy="927100"/>
          </a:xfrm>
          <a:custGeom>
            <a:rect l="l" t="t" r="r" b="b"/>
            <a:pathLst>
              <a:path w="483234" h="927100">
                <a:moveTo>
                  <a:pt x="483107" y="0"/>
                </a:moveTo>
                <a:lnTo>
                  <a:pt x="0" y="0"/>
                </a:lnTo>
                <a:lnTo>
                  <a:pt x="0" y="926592"/>
                </a:lnTo>
                <a:lnTo>
                  <a:pt x="483107" y="926592"/>
                </a:lnTo>
                <a:lnTo>
                  <a:pt x="483107" y="0"/>
                </a:lnTo>
                <a:close/>
              </a:path>
            </a:pathLst>
          </a:custGeom>
          <a:solidFill>
            <a:srgbClr val="B1D234"/>
          </a:solidFill>
        </p:spPr>
        <p:txBody>
          <a:bodyPr wrap="square" lIns="0" tIns="0" rIns="0" bIns="0" rtlCol="0"/>
          <a:lstStyle/>
          <a:p/>
        </p:txBody>
      </p:sp>
      <p:sp>
        <p:nvSpPr>
          <p:cNvPr id="13" name="object 13"/>
          <p:cNvSpPr/>
          <p:nvPr/>
        </p:nvSpPr>
        <p:spPr>
          <a:xfrm>
            <a:off x="6649211" y="4753355"/>
            <a:ext cx="485140" cy="927100"/>
          </a:xfrm>
          <a:custGeom>
            <a:rect l="l" t="t" r="r" b="b"/>
            <a:pathLst>
              <a:path w="485140" h="927100">
                <a:moveTo>
                  <a:pt x="484632" y="0"/>
                </a:moveTo>
                <a:lnTo>
                  <a:pt x="0" y="0"/>
                </a:lnTo>
                <a:lnTo>
                  <a:pt x="0" y="926592"/>
                </a:lnTo>
                <a:lnTo>
                  <a:pt x="484632" y="926592"/>
                </a:lnTo>
                <a:lnTo>
                  <a:pt x="484632" y="0"/>
                </a:lnTo>
                <a:close/>
              </a:path>
            </a:pathLst>
          </a:custGeom>
          <a:solidFill>
            <a:srgbClr val="B1D234"/>
          </a:solidFill>
        </p:spPr>
        <p:txBody>
          <a:bodyPr wrap="square" lIns="0" tIns="0" rIns="0" bIns="0" rtlCol="0"/>
          <a:lstStyle/>
          <a:p/>
        </p:txBody>
      </p:sp>
      <p:sp>
        <p:nvSpPr>
          <p:cNvPr id="14" name="object 14"/>
          <p:cNvSpPr/>
          <p:nvPr/>
        </p:nvSpPr>
        <p:spPr>
          <a:xfrm>
            <a:off x="7423404" y="4753355"/>
            <a:ext cx="483234" cy="927100"/>
          </a:xfrm>
          <a:custGeom>
            <a:rect l="l" t="t" r="r" b="b"/>
            <a:pathLst>
              <a:path w="483234" h="927100">
                <a:moveTo>
                  <a:pt x="483107" y="0"/>
                </a:moveTo>
                <a:lnTo>
                  <a:pt x="0" y="0"/>
                </a:lnTo>
                <a:lnTo>
                  <a:pt x="0" y="926592"/>
                </a:lnTo>
                <a:lnTo>
                  <a:pt x="483107" y="926592"/>
                </a:lnTo>
                <a:lnTo>
                  <a:pt x="483107" y="0"/>
                </a:lnTo>
                <a:close/>
              </a:path>
            </a:pathLst>
          </a:custGeom>
          <a:solidFill>
            <a:srgbClr val="B1D234"/>
          </a:solidFill>
        </p:spPr>
        <p:txBody>
          <a:bodyPr wrap="square" lIns="0" tIns="0" rIns="0" bIns="0" rtlCol="0"/>
          <a:lstStyle/>
          <a:p/>
        </p:txBody>
      </p:sp>
      <p:sp>
        <p:nvSpPr>
          <p:cNvPr id="15" name="object 15"/>
          <p:cNvSpPr/>
          <p:nvPr/>
        </p:nvSpPr>
        <p:spPr>
          <a:xfrm>
            <a:off x="8196071" y="4753355"/>
            <a:ext cx="485140" cy="927100"/>
          </a:xfrm>
          <a:custGeom>
            <a:rect l="l" t="t" r="r" b="b"/>
            <a:pathLst>
              <a:path w="485140" h="927100">
                <a:moveTo>
                  <a:pt x="484631" y="0"/>
                </a:moveTo>
                <a:lnTo>
                  <a:pt x="0" y="0"/>
                </a:lnTo>
                <a:lnTo>
                  <a:pt x="0" y="926592"/>
                </a:lnTo>
                <a:lnTo>
                  <a:pt x="484631" y="926592"/>
                </a:lnTo>
                <a:lnTo>
                  <a:pt x="484631" y="0"/>
                </a:lnTo>
                <a:close/>
              </a:path>
            </a:pathLst>
          </a:custGeom>
          <a:solidFill>
            <a:srgbClr val="B1D234"/>
          </a:solidFill>
        </p:spPr>
        <p:txBody>
          <a:bodyPr wrap="square" lIns="0" tIns="0" rIns="0" bIns="0" rtlCol="0"/>
          <a:lstStyle/>
          <a:p/>
        </p:txBody>
      </p:sp>
      <p:sp>
        <p:nvSpPr>
          <p:cNvPr id="16" name="object 16"/>
          <p:cNvSpPr/>
          <p:nvPr/>
        </p:nvSpPr>
        <p:spPr>
          <a:xfrm>
            <a:off x="8970264" y="4869179"/>
            <a:ext cx="483234" cy="810895"/>
          </a:xfrm>
          <a:custGeom>
            <a:rect l="l" t="t" r="r" b="b"/>
            <a:pathLst>
              <a:path w="483234" h="810895">
                <a:moveTo>
                  <a:pt x="483107" y="0"/>
                </a:moveTo>
                <a:lnTo>
                  <a:pt x="0" y="0"/>
                </a:lnTo>
                <a:lnTo>
                  <a:pt x="0" y="810768"/>
                </a:lnTo>
                <a:lnTo>
                  <a:pt x="483107" y="810768"/>
                </a:lnTo>
                <a:lnTo>
                  <a:pt x="483107" y="0"/>
                </a:lnTo>
                <a:close/>
              </a:path>
            </a:pathLst>
          </a:custGeom>
          <a:solidFill>
            <a:srgbClr val="B1D234"/>
          </a:solidFill>
        </p:spPr>
        <p:txBody>
          <a:bodyPr wrap="square" lIns="0" tIns="0" rIns="0" bIns="0" rtlCol="0"/>
          <a:lstStyle/>
          <a:p/>
        </p:txBody>
      </p:sp>
      <p:sp>
        <p:nvSpPr>
          <p:cNvPr id="17" name="object 17"/>
          <p:cNvSpPr/>
          <p:nvPr/>
        </p:nvSpPr>
        <p:spPr>
          <a:xfrm>
            <a:off x="9744456" y="4869179"/>
            <a:ext cx="483234" cy="810895"/>
          </a:xfrm>
          <a:custGeom>
            <a:rect l="l" t="t" r="r" b="b"/>
            <a:pathLst>
              <a:path w="483234" h="810895">
                <a:moveTo>
                  <a:pt x="483108" y="0"/>
                </a:moveTo>
                <a:lnTo>
                  <a:pt x="0" y="0"/>
                </a:lnTo>
                <a:lnTo>
                  <a:pt x="0" y="810768"/>
                </a:lnTo>
                <a:lnTo>
                  <a:pt x="483108" y="810768"/>
                </a:lnTo>
                <a:lnTo>
                  <a:pt x="483108" y="0"/>
                </a:lnTo>
                <a:close/>
              </a:path>
            </a:pathLst>
          </a:custGeom>
          <a:solidFill>
            <a:srgbClr val="B1D234"/>
          </a:solidFill>
        </p:spPr>
        <p:txBody>
          <a:bodyPr wrap="square" lIns="0" tIns="0" rIns="0" bIns="0" rtlCol="0"/>
          <a:lstStyle/>
          <a:p/>
        </p:txBody>
      </p:sp>
      <p:sp>
        <p:nvSpPr>
          <p:cNvPr id="18" name="object 18"/>
          <p:cNvSpPr/>
          <p:nvPr/>
        </p:nvSpPr>
        <p:spPr>
          <a:xfrm>
            <a:off x="10517123" y="4869179"/>
            <a:ext cx="483234" cy="810895"/>
          </a:xfrm>
          <a:custGeom>
            <a:rect l="l" t="t" r="r" b="b"/>
            <a:pathLst>
              <a:path w="483234" h="810895">
                <a:moveTo>
                  <a:pt x="483107" y="0"/>
                </a:moveTo>
                <a:lnTo>
                  <a:pt x="0" y="0"/>
                </a:lnTo>
                <a:lnTo>
                  <a:pt x="0" y="810768"/>
                </a:lnTo>
                <a:lnTo>
                  <a:pt x="483107" y="810768"/>
                </a:lnTo>
                <a:lnTo>
                  <a:pt x="483107" y="0"/>
                </a:lnTo>
                <a:close/>
              </a:path>
            </a:pathLst>
          </a:custGeom>
          <a:solidFill>
            <a:srgbClr val="B1D234"/>
          </a:solidFill>
        </p:spPr>
        <p:txBody>
          <a:bodyPr wrap="square" lIns="0" tIns="0" rIns="0" bIns="0" rtlCol="0"/>
          <a:lstStyle/>
          <a:p/>
        </p:txBody>
      </p:sp>
      <p:sp>
        <p:nvSpPr>
          <p:cNvPr id="19" name="object 19"/>
          <p:cNvSpPr/>
          <p:nvPr/>
        </p:nvSpPr>
        <p:spPr>
          <a:xfrm>
            <a:off x="1089660" y="5679947"/>
            <a:ext cx="10057130" cy="0"/>
          </a:xfrm>
          <a:custGeom>
            <a:rect l="l" t="t" r="r" b="b"/>
            <a:pathLst>
              <a:path w="10057130">
                <a:moveTo>
                  <a:pt x="0" y="0"/>
                </a:moveTo>
                <a:lnTo>
                  <a:pt x="10056876" y="0"/>
                </a:lnTo>
              </a:path>
            </a:pathLst>
          </a:custGeom>
          <a:ln w="3175">
            <a:solidFill>
              <a:srgbClr val="585858"/>
            </a:solidFill>
          </a:ln>
        </p:spPr>
        <p:txBody>
          <a:bodyPr wrap="square" lIns="0" tIns="0" rIns="0" bIns="0" rtlCol="0"/>
          <a:lstStyle/>
          <a:p/>
        </p:txBody>
      </p:sp>
      <p:sp>
        <p:nvSpPr>
          <p:cNvPr id="20" name="object 20"/>
          <p:cNvSpPr txBox="1"/>
          <p:nvPr/>
        </p:nvSpPr>
        <p:spPr>
          <a:xfrm>
            <a:off x="1407922" y="3110611"/>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a:t>
            </a:r>
            <a:endParaRPr sz="1000">
              <a:latin typeface="微软雅黑"/>
              <a:cs typeface="微软雅黑"/>
            </a:endParaRPr>
          </a:p>
        </p:txBody>
      </p:sp>
      <p:sp>
        <p:nvSpPr>
          <p:cNvPr id="21" name="object 21"/>
          <p:cNvSpPr txBox="1"/>
          <p:nvPr/>
        </p:nvSpPr>
        <p:spPr>
          <a:xfrm>
            <a:off x="2181605" y="4268851"/>
            <a:ext cx="1752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10</a:t>
            </a:r>
            <a:endParaRPr sz="1000">
              <a:latin typeface="微软雅黑"/>
              <a:cs typeface="微软雅黑"/>
            </a:endParaRPr>
          </a:p>
        </p:txBody>
      </p:sp>
      <p:sp>
        <p:nvSpPr>
          <p:cNvPr id="22" name="object 22"/>
          <p:cNvSpPr txBox="1"/>
          <p:nvPr/>
        </p:nvSpPr>
        <p:spPr>
          <a:xfrm>
            <a:off x="2993263" y="4384675"/>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9</a:t>
            </a:r>
            <a:endParaRPr sz="1000">
              <a:latin typeface="微软雅黑"/>
              <a:cs typeface="微软雅黑"/>
            </a:endParaRPr>
          </a:p>
        </p:txBody>
      </p:sp>
      <p:sp>
        <p:nvSpPr>
          <p:cNvPr id="23" name="object 23"/>
          <p:cNvSpPr txBox="1"/>
          <p:nvPr/>
        </p:nvSpPr>
        <p:spPr>
          <a:xfrm>
            <a:off x="3766820" y="4384675"/>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9</a:t>
            </a:r>
            <a:endParaRPr sz="1000">
              <a:latin typeface="微软雅黑"/>
              <a:cs typeface="微软雅黑"/>
            </a:endParaRPr>
          </a:p>
        </p:txBody>
      </p:sp>
      <p:sp>
        <p:nvSpPr>
          <p:cNvPr id="24" name="object 24"/>
          <p:cNvSpPr txBox="1"/>
          <p:nvPr/>
        </p:nvSpPr>
        <p:spPr>
          <a:xfrm>
            <a:off x="4540758" y="450049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5" name="object 25"/>
          <p:cNvSpPr txBox="1"/>
          <p:nvPr/>
        </p:nvSpPr>
        <p:spPr>
          <a:xfrm>
            <a:off x="5314315" y="450049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6" name="object 26"/>
          <p:cNvSpPr txBox="1"/>
          <p:nvPr/>
        </p:nvSpPr>
        <p:spPr>
          <a:xfrm>
            <a:off x="6087871" y="450049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7" name="object 27"/>
          <p:cNvSpPr txBox="1"/>
          <p:nvPr/>
        </p:nvSpPr>
        <p:spPr>
          <a:xfrm>
            <a:off x="6861429" y="450049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8" name="object 28"/>
          <p:cNvSpPr txBox="1"/>
          <p:nvPr/>
        </p:nvSpPr>
        <p:spPr>
          <a:xfrm>
            <a:off x="7634985" y="450049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29" name="object 29"/>
          <p:cNvSpPr txBox="1"/>
          <p:nvPr/>
        </p:nvSpPr>
        <p:spPr>
          <a:xfrm>
            <a:off x="8408669" y="4500498"/>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8</a:t>
            </a:r>
            <a:endParaRPr sz="1000">
              <a:latin typeface="微软雅黑"/>
              <a:cs typeface="微软雅黑"/>
            </a:endParaRPr>
          </a:p>
        </p:txBody>
      </p:sp>
      <p:sp>
        <p:nvSpPr>
          <p:cNvPr id="30" name="object 30"/>
          <p:cNvSpPr txBox="1"/>
          <p:nvPr/>
        </p:nvSpPr>
        <p:spPr>
          <a:xfrm>
            <a:off x="9182227" y="4616322"/>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a:t>
            </a:r>
            <a:endParaRPr sz="1000">
              <a:latin typeface="微软雅黑"/>
              <a:cs typeface="微软雅黑"/>
            </a:endParaRPr>
          </a:p>
        </p:txBody>
      </p:sp>
      <p:sp>
        <p:nvSpPr>
          <p:cNvPr id="31" name="object 31"/>
          <p:cNvSpPr txBox="1"/>
          <p:nvPr/>
        </p:nvSpPr>
        <p:spPr>
          <a:xfrm>
            <a:off x="9955783" y="4616322"/>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a:t>
            </a:r>
            <a:endParaRPr sz="1000">
              <a:latin typeface="微软雅黑"/>
              <a:cs typeface="微软雅黑"/>
            </a:endParaRPr>
          </a:p>
        </p:txBody>
      </p:sp>
      <p:sp>
        <p:nvSpPr>
          <p:cNvPr id="32" name="object 32"/>
          <p:cNvSpPr txBox="1"/>
          <p:nvPr/>
        </p:nvSpPr>
        <p:spPr>
          <a:xfrm>
            <a:off x="10729721" y="4616322"/>
            <a:ext cx="996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7</a:t>
            </a:r>
            <a:endParaRPr sz="1000">
              <a:latin typeface="微软雅黑"/>
              <a:cs typeface="微软雅黑"/>
            </a:endParaRPr>
          </a:p>
        </p:txBody>
      </p:sp>
      <p:sp>
        <p:nvSpPr>
          <p:cNvPr id="33" name="object 33"/>
          <p:cNvSpPr txBox="1"/>
          <p:nvPr/>
        </p:nvSpPr>
        <p:spPr>
          <a:xfrm>
            <a:off x="1211376"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腾讯投资</a:t>
            </a:r>
            <a:endParaRPr sz="1000">
              <a:latin typeface="微软雅黑"/>
              <a:cs typeface="微软雅黑"/>
            </a:endParaRPr>
          </a:p>
        </p:txBody>
      </p:sp>
      <p:sp>
        <p:nvSpPr>
          <p:cNvPr id="34" name="object 34"/>
          <p:cNvSpPr txBox="1"/>
          <p:nvPr/>
        </p:nvSpPr>
        <p:spPr>
          <a:xfrm>
            <a:off x="1921001" y="5791606"/>
            <a:ext cx="1304925" cy="177800"/>
          </a:xfrm>
          <a:prstGeom prst="rect">
            <a:avLst/>
          </a:prstGeom>
        </p:spPr>
        <p:txBody>
          <a:bodyPr vert="horz" wrap="square" lIns="0" tIns="12065" rIns="0" bIns="0" rtlCol="0">
            <a:spAutoFit/>
          </a:bodyPr>
          <a:lstStyle/>
          <a:p>
            <a:pPr marL="12700">
              <a:lnSpc>
                <a:spcPct val="100000"/>
              </a:lnSpc>
              <a:spcBef>
                <a:spcPts val="95"/>
              </a:spcBef>
              <a:tabLst>
                <a:tab pos="912494"/>
              </a:tabLst>
            </a:pPr>
            <a:r>
              <a:rPr sz="1000" spc="-5">
                <a:solidFill>
                  <a:srgbClr val="585858"/>
                </a:solidFill>
                <a:latin typeface="微软雅黑"/>
                <a:cs typeface="微软雅黑"/>
              </a:rPr>
              <a:t>深圳高新投	深创投</a:t>
            </a:r>
            <a:endParaRPr sz="1000">
              <a:latin typeface="微软雅黑"/>
              <a:cs typeface="微软雅黑"/>
            </a:endParaRPr>
          </a:p>
        </p:txBody>
      </p:sp>
      <p:sp>
        <p:nvSpPr>
          <p:cNvPr id="35" name="object 35"/>
          <p:cNvSpPr txBox="1"/>
          <p:nvPr/>
        </p:nvSpPr>
        <p:spPr>
          <a:xfrm>
            <a:off x="3532123"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五源资本</a:t>
            </a:r>
            <a:endParaRPr sz="1000">
              <a:latin typeface="微软雅黑"/>
              <a:cs typeface="微软雅黑"/>
            </a:endParaRPr>
          </a:p>
        </p:txBody>
      </p:sp>
      <p:sp>
        <p:nvSpPr>
          <p:cNvPr id="36" name="object 36"/>
          <p:cNvSpPr txBox="1"/>
          <p:nvPr/>
        </p:nvSpPr>
        <p:spPr>
          <a:xfrm>
            <a:off x="4305680"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东方富海</a:t>
            </a:r>
            <a:endParaRPr sz="1000">
              <a:latin typeface="微软雅黑"/>
              <a:cs typeface="微软雅黑"/>
            </a:endParaRPr>
          </a:p>
        </p:txBody>
      </p:sp>
      <p:sp>
        <p:nvSpPr>
          <p:cNvPr id="37" name="object 37"/>
          <p:cNvSpPr txBox="1"/>
          <p:nvPr/>
        </p:nvSpPr>
        <p:spPr>
          <a:xfrm>
            <a:off x="5079238"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高瓴创投</a:t>
            </a:r>
            <a:endParaRPr sz="1000">
              <a:latin typeface="微软雅黑"/>
              <a:cs typeface="微软雅黑"/>
            </a:endParaRPr>
          </a:p>
        </p:txBody>
      </p:sp>
      <p:sp>
        <p:nvSpPr>
          <p:cNvPr id="38" name="object 38"/>
          <p:cNvSpPr txBox="1"/>
          <p:nvPr/>
        </p:nvSpPr>
        <p:spPr>
          <a:xfrm>
            <a:off x="5853176"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高榕资本</a:t>
            </a:r>
            <a:endParaRPr sz="1000">
              <a:latin typeface="微软雅黑"/>
              <a:cs typeface="微软雅黑"/>
            </a:endParaRPr>
          </a:p>
        </p:txBody>
      </p:sp>
      <p:sp>
        <p:nvSpPr>
          <p:cNvPr id="39" name="object 39"/>
          <p:cNvSpPr txBox="1"/>
          <p:nvPr/>
        </p:nvSpPr>
        <p:spPr>
          <a:xfrm>
            <a:off x="6626732"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力合科创</a:t>
            </a:r>
            <a:endParaRPr sz="1000">
              <a:latin typeface="微软雅黑"/>
              <a:cs typeface="微软雅黑"/>
            </a:endParaRPr>
          </a:p>
        </p:txBody>
      </p:sp>
      <p:sp>
        <p:nvSpPr>
          <p:cNvPr id="40" name="object 40"/>
          <p:cNvSpPr txBox="1"/>
          <p:nvPr/>
        </p:nvSpPr>
        <p:spPr>
          <a:xfrm>
            <a:off x="7400290"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三七互娱</a:t>
            </a:r>
            <a:endParaRPr sz="1000">
              <a:latin typeface="微软雅黑"/>
              <a:cs typeface="微软雅黑"/>
            </a:endParaRPr>
          </a:p>
        </p:txBody>
      </p:sp>
      <p:sp>
        <p:nvSpPr>
          <p:cNvPr id="41" name="object 41"/>
          <p:cNvSpPr txBox="1"/>
          <p:nvPr/>
        </p:nvSpPr>
        <p:spPr>
          <a:xfrm>
            <a:off x="8173973" y="5791606"/>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顺为资本</a:t>
            </a:r>
            <a:endParaRPr sz="1000">
              <a:latin typeface="微软雅黑"/>
              <a:cs typeface="微软雅黑"/>
            </a:endParaRPr>
          </a:p>
        </p:txBody>
      </p:sp>
      <p:sp>
        <p:nvSpPr>
          <p:cNvPr id="42" name="object 42"/>
          <p:cNvSpPr txBox="1"/>
          <p:nvPr/>
        </p:nvSpPr>
        <p:spPr>
          <a:xfrm>
            <a:off x="8959722" y="5791606"/>
            <a:ext cx="2066289"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IDG资本</a:t>
            </a:r>
            <a:r>
              <a:rPr sz="1000" spc="165">
                <a:solidFill>
                  <a:srgbClr val="585858"/>
                </a:solidFill>
                <a:latin typeface="微软雅黑"/>
                <a:cs typeface="微软雅黑"/>
              </a:rPr>
              <a:t> </a:t>
            </a:r>
            <a:r>
              <a:rPr sz="1000" spc="-5">
                <a:solidFill>
                  <a:srgbClr val="585858"/>
                </a:solidFill>
                <a:latin typeface="微软雅黑"/>
                <a:cs typeface="微软雅黑"/>
              </a:rPr>
              <a:t>哔哩哔哩</a:t>
            </a:r>
            <a:r>
              <a:rPr sz="1000" spc="-10">
                <a:solidFill>
                  <a:srgbClr val="585858"/>
                </a:solidFill>
                <a:latin typeface="微软雅黑"/>
                <a:cs typeface="微软雅黑"/>
              </a:rPr>
              <a:t>bilibili</a:t>
            </a:r>
            <a:r>
              <a:rPr sz="1000" spc="70">
                <a:solidFill>
                  <a:srgbClr val="585858"/>
                </a:solidFill>
                <a:latin typeface="微软雅黑"/>
                <a:cs typeface="微软雅黑"/>
              </a:rPr>
              <a:t> </a:t>
            </a:r>
            <a:r>
              <a:rPr sz="1000" spc="-5">
                <a:solidFill>
                  <a:srgbClr val="585858"/>
                </a:solidFill>
                <a:latin typeface="微软雅黑"/>
                <a:cs typeface="微软雅黑"/>
              </a:rPr>
              <a:t>小米集团</a:t>
            </a:r>
            <a:endParaRPr sz="1000">
              <a:latin typeface="微软雅黑"/>
              <a:cs typeface="微软雅黑"/>
            </a:endParaRPr>
          </a:p>
        </p:txBody>
      </p:sp>
      <p:sp>
        <p:nvSpPr>
          <p:cNvPr id="43" name="object 43"/>
          <p:cNvSpPr/>
          <p:nvPr/>
        </p:nvSpPr>
        <p:spPr>
          <a:xfrm>
            <a:off x="9424416" y="3305555"/>
            <a:ext cx="76200" cy="76200"/>
          </a:xfrm>
          <a:custGeom>
            <a:rect l="l" t="t" r="r" b="b"/>
            <a:pathLst>
              <a:path w="76200" h="76200">
                <a:moveTo>
                  <a:pt x="0" y="76200"/>
                </a:moveTo>
                <a:lnTo>
                  <a:pt x="76200" y="76200"/>
                </a:lnTo>
                <a:lnTo>
                  <a:pt x="76200" y="0"/>
                </a:lnTo>
                <a:lnTo>
                  <a:pt x="0" y="0"/>
                </a:lnTo>
                <a:lnTo>
                  <a:pt x="0" y="76200"/>
                </a:lnTo>
                <a:close/>
              </a:path>
            </a:pathLst>
          </a:custGeom>
          <a:solidFill>
            <a:srgbClr val="B1D234"/>
          </a:solidFill>
        </p:spPr>
        <p:txBody>
          <a:bodyPr wrap="square" lIns="0" tIns="0" rIns="0" bIns="0" rtlCol="0"/>
          <a:lstStyle/>
          <a:p/>
        </p:txBody>
      </p:sp>
      <p:sp>
        <p:nvSpPr>
          <p:cNvPr id="44" name="object 44"/>
          <p:cNvSpPr txBox="1"/>
          <p:nvPr/>
        </p:nvSpPr>
        <p:spPr>
          <a:xfrm>
            <a:off x="9522079" y="3246247"/>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参与融资起数（件）</a:t>
            </a:r>
            <a:endParaRPr sz="1000">
              <a:latin typeface="微软雅黑"/>
              <a:cs typeface="微软雅黑"/>
            </a:endParaRPr>
          </a:p>
        </p:txBody>
      </p:sp>
      <p:sp>
        <p:nvSpPr>
          <p:cNvPr id="45" name="object 45"/>
          <p:cNvSpPr txBox="1"/>
          <p:nvPr/>
        </p:nvSpPr>
        <p:spPr>
          <a:xfrm>
            <a:off x="523748" y="6398508"/>
            <a:ext cx="3152775" cy="313690"/>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来源：投融资相关数据源</a:t>
            </a:r>
            <a:r>
              <a:rPr sz="700" spc="5">
                <a:solidFill>
                  <a:srgbClr val="7E7E7E"/>
                </a:solidFill>
                <a:latin typeface="微软雅黑"/>
                <a:cs typeface="微软雅黑"/>
              </a:rPr>
              <a:t>自</a:t>
            </a:r>
            <a:r>
              <a:rPr sz="700" spc="-10">
                <a:solidFill>
                  <a:srgbClr val="7E7E7E"/>
                </a:solidFill>
                <a:latin typeface="Arial"/>
                <a:cs typeface="Arial"/>
              </a:rPr>
              <a:t>IT</a:t>
            </a:r>
            <a:r>
              <a:rPr sz="700" spc="-5">
                <a:solidFill>
                  <a:srgbClr val="7E7E7E"/>
                </a:solidFill>
                <a:latin typeface="微软雅黑"/>
                <a:cs typeface="微软雅黑"/>
              </a:rPr>
              <a:t>桔子以及</a:t>
            </a:r>
            <a:r>
              <a:rPr sz="700" spc="5">
                <a:solidFill>
                  <a:srgbClr val="7E7E7E"/>
                </a:solidFill>
                <a:latin typeface="Arial"/>
                <a:cs typeface="Arial"/>
              </a:rPr>
              <a:t>Wind</a:t>
            </a:r>
            <a:r>
              <a:rPr sz="700" spc="-5">
                <a:solidFill>
                  <a:srgbClr val="7E7E7E"/>
                </a:solidFill>
                <a:latin typeface="微软雅黑"/>
                <a:cs typeface="微软雅黑"/>
              </a:rPr>
              <a:t>资讯相关数据的</a:t>
            </a:r>
            <a:r>
              <a:rPr sz="700" spc="5">
                <a:solidFill>
                  <a:srgbClr val="7E7E7E"/>
                </a:solidFill>
                <a:latin typeface="微软雅黑"/>
                <a:cs typeface="微软雅黑"/>
              </a:rPr>
              <a:t>搜</a:t>
            </a:r>
            <a:r>
              <a:rPr sz="700" spc="-5">
                <a:solidFill>
                  <a:srgbClr val="7E7E7E"/>
                </a:solidFill>
                <a:latin typeface="微软雅黑"/>
                <a:cs typeface="微软雅黑"/>
              </a:rPr>
              <a:t>索、</a:t>
            </a:r>
            <a:r>
              <a:rPr sz="700" spc="5">
                <a:solidFill>
                  <a:srgbClr val="7E7E7E"/>
                </a:solidFill>
                <a:latin typeface="微软雅黑"/>
                <a:cs typeface="微软雅黑"/>
              </a:rPr>
              <a:t>甄</a:t>
            </a:r>
            <a:r>
              <a:rPr sz="700" spc="-5">
                <a:solidFill>
                  <a:srgbClr val="7E7E7E"/>
                </a:solidFill>
                <a:latin typeface="微软雅黑"/>
                <a:cs typeface="微软雅黑"/>
              </a:rPr>
              <a:t>别、</a:t>
            </a:r>
            <a:r>
              <a:rPr sz="700" spc="5">
                <a:solidFill>
                  <a:srgbClr val="7E7E7E"/>
                </a:solidFill>
                <a:latin typeface="微软雅黑"/>
                <a:cs typeface="微软雅黑"/>
              </a:rPr>
              <a:t>整</a:t>
            </a:r>
            <a:r>
              <a:rPr sz="700">
                <a:solidFill>
                  <a:srgbClr val="7E7E7E"/>
                </a:solidFill>
                <a:latin typeface="微软雅黑"/>
                <a:cs typeface="微软雅黑"/>
              </a:rPr>
              <a:t>理</a:t>
            </a:r>
            <a:r>
              <a:rPr sz="700" spc="-5">
                <a:solidFill>
                  <a:srgbClr val="7E7E7E"/>
                </a:solidFill>
                <a:latin typeface="微软雅黑"/>
                <a:cs typeface="微软雅黑"/>
              </a:rPr>
              <a:t>。</a:t>
            </a:r>
            <a:endParaRPr sz="700">
              <a:latin typeface="微软雅黑"/>
              <a:cs typeface="微软雅黑"/>
            </a:endParaRPr>
          </a:p>
          <a:p>
            <a:pPr marL="12700">
              <a:lnSpc>
                <a:spcPct val="100000"/>
              </a:lnSpc>
              <a:spcBef>
                <a:spcPts val="545"/>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6" name="object 46"/>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21</a:t>
            </a:fld>
            <a:endParaRPr sz="800">
              <a:latin typeface="微软雅黑"/>
              <a:cs typeface="微软雅黑"/>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6883400" cy="574040"/>
          </a:xfrm>
          <a:prstGeom prst="rect">
            <a:avLst/>
          </a:prstGeom>
        </p:spPr>
        <p:txBody>
          <a:bodyPr vert="horz" wrap="square" lIns="0" tIns="12700" rIns="0" bIns="0" rtlCol="0">
            <a:spAutoFit/>
          </a:bodyPr>
          <a:lstStyle/>
          <a:p>
            <a:pPr marL="12700">
              <a:lnSpc>
                <a:spcPct val="100000"/>
              </a:lnSpc>
              <a:spcBef>
                <a:spcPts val="100"/>
              </a:spcBef>
            </a:pPr>
            <a:r>
              <a:rPr/>
              <a:t>文化产业热点投资领域间协同关系</a:t>
            </a:r>
          </a:p>
        </p:txBody>
      </p:sp>
      <p:sp>
        <p:nvSpPr>
          <p:cNvPr id="3" name="object 3"/>
          <p:cNvSpPr txBox="1"/>
          <p:nvPr/>
        </p:nvSpPr>
        <p:spPr>
          <a:xfrm>
            <a:off x="526795" y="1076071"/>
            <a:ext cx="7435215" cy="29972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AI</a:t>
            </a:r>
            <a:r>
              <a:rPr sz="1800" spc="5">
                <a:solidFill>
                  <a:srgbClr val="585858"/>
                </a:solidFill>
                <a:latin typeface="微软雅黑"/>
                <a:cs typeface="微软雅黑"/>
              </a:rPr>
              <a:t>G</a:t>
            </a:r>
            <a:r>
              <a:rPr sz="1800" spc="-5">
                <a:solidFill>
                  <a:srgbClr val="585858"/>
                </a:solidFill>
                <a:latin typeface="微软雅黑"/>
                <a:cs typeface="微软雅黑"/>
              </a:rPr>
              <a:t>C</a:t>
            </a:r>
            <a:r>
              <a:rPr sz="1800">
                <a:solidFill>
                  <a:srgbClr val="585858"/>
                </a:solidFill>
                <a:latin typeface="微软雅黑"/>
                <a:cs typeface="微软雅黑"/>
              </a:rPr>
              <a:t>和文化“智造”为基座，文化消费为场景，共同打造未来元宇宙生态</a:t>
            </a:r>
            <a:endParaRPr sz="1800">
              <a:latin typeface="微软雅黑"/>
              <a:cs typeface="微软雅黑"/>
            </a:endParaRPr>
          </a:p>
        </p:txBody>
      </p:sp>
      <p:sp>
        <p:nvSpPr>
          <p:cNvPr id="4" name="object 4"/>
          <p:cNvSpPr txBox="1"/>
          <p:nvPr/>
        </p:nvSpPr>
        <p:spPr>
          <a:xfrm>
            <a:off x="532282" y="6430771"/>
            <a:ext cx="117475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来源：互联网公开信息整理。</a:t>
            </a:r>
            <a:endParaRPr sz="700">
              <a:latin typeface="微软雅黑"/>
              <a:cs typeface="微软雅黑"/>
            </a:endParaRPr>
          </a:p>
        </p:txBody>
      </p:sp>
      <p:sp>
        <p:nvSpPr>
          <p:cNvPr id="5" name="object 5"/>
          <p:cNvSpPr/>
          <p:nvPr/>
        </p:nvSpPr>
        <p:spPr>
          <a:xfrm>
            <a:off x="1714500" y="2586227"/>
            <a:ext cx="4152900" cy="3970020"/>
          </a:xfrm>
          <a:prstGeom prst="rect">
            <a:avLst/>
          </a:prstGeom>
          <a:blipFill>
            <a:blip r:embed="rId2"/>
            <a:stretch>
              <a:fillRect/>
            </a:stretch>
          </a:blipFill>
        </p:spPr>
        <p:txBody>
          <a:bodyPr wrap="square" lIns="0" tIns="0" rIns="0" bIns="0" rtlCol="0"/>
          <a:lstStyle/>
          <a:p/>
        </p:txBody>
      </p:sp>
      <p:sp>
        <p:nvSpPr>
          <p:cNvPr id="6" name="object 6"/>
          <p:cNvSpPr txBox="1"/>
          <p:nvPr/>
        </p:nvSpPr>
        <p:spPr>
          <a:xfrm>
            <a:off x="444500" y="5992469"/>
            <a:ext cx="2435860" cy="240029"/>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A</a:t>
            </a:r>
            <a:r>
              <a:rPr sz="1400" b="1" spc="-5">
                <a:solidFill>
                  <a:srgbClr val="404040"/>
                </a:solidFill>
                <a:latin typeface="微软雅黑"/>
                <a:cs typeface="微软雅黑"/>
              </a:rPr>
              <a:t>IG</a:t>
            </a:r>
            <a:r>
              <a:rPr sz="1400" b="1" spc="5">
                <a:solidFill>
                  <a:srgbClr val="404040"/>
                </a:solidFill>
                <a:latin typeface="微软雅黑"/>
                <a:cs typeface="微软雅黑"/>
              </a:rPr>
              <a:t>C打</a:t>
            </a:r>
            <a:r>
              <a:rPr sz="1400" b="1">
                <a:solidFill>
                  <a:srgbClr val="404040"/>
                </a:solidFill>
                <a:latin typeface="微软雅黑"/>
                <a:cs typeface="微软雅黑"/>
              </a:rPr>
              <a:t>造</a:t>
            </a:r>
            <a:r>
              <a:rPr sz="1400" b="1" spc="5">
                <a:solidFill>
                  <a:srgbClr val="404040"/>
                </a:solidFill>
                <a:latin typeface="微软雅黑"/>
                <a:cs typeface="微软雅黑"/>
              </a:rPr>
              <a:t>内</a:t>
            </a:r>
            <a:r>
              <a:rPr sz="1400" b="1">
                <a:solidFill>
                  <a:srgbClr val="404040"/>
                </a:solidFill>
                <a:latin typeface="微软雅黑"/>
                <a:cs typeface="微软雅黑"/>
              </a:rPr>
              <a:t>容</a:t>
            </a:r>
            <a:r>
              <a:rPr sz="1400" b="1" spc="5">
                <a:solidFill>
                  <a:srgbClr val="404040"/>
                </a:solidFill>
                <a:latin typeface="微软雅黑"/>
                <a:cs typeface="微软雅黑"/>
              </a:rPr>
              <a:t>生</a:t>
            </a:r>
            <a:r>
              <a:rPr sz="1400" b="1">
                <a:solidFill>
                  <a:srgbClr val="404040"/>
                </a:solidFill>
                <a:latin typeface="微软雅黑"/>
                <a:cs typeface="微软雅黑"/>
              </a:rPr>
              <a:t>产</a:t>
            </a:r>
            <a:r>
              <a:rPr sz="1400" b="1" spc="-10">
                <a:solidFill>
                  <a:srgbClr val="404040"/>
                </a:solidFill>
                <a:latin typeface="微软雅黑"/>
                <a:cs typeface="微软雅黑"/>
              </a:rPr>
              <a:t>效</a:t>
            </a:r>
            <a:r>
              <a:rPr sz="1400" b="1" spc="5">
                <a:solidFill>
                  <a:srgbClr val="404040"/>
                </a:solidFill>
                <a:latin typeface="微软雅黑"/>
                <a:cs typeface="微软雅黑"/>
              </a:rPr>
              <a:t>率</a:t>
            </a:r>
            <a:r>
              <a:rPr sz="1400" b="1">
                <a:solidFill>
                  <a:srgbClr val="404040"/>
                </a:solidFill>
                <a:latin typeface="微软雅黑"/>
                <a:cs typeface="微软雅黑"/>
              </a:rPr>
              <a:t>倍</a:t>
            </a:r>
            <a:r>
              <a:rPr sz="1400" b="1" spc="-10">
                <a:solidFill>
                  <a:srgbClr val="404040"/>
                </a:solidFill>
                <a:latin typeface="微软雅黑"/>
                <a:cs typeface="微软雅黑"/>
              </a:rPr>
              <a:t>增</a:t>
            </a:r>
            <a:r>
              <a:rPr sz="1400" b="1" spc="5">
                <a:solidFill>
                  <a:srgbClr val="404040"/>
                </a:solidFill>
                <a:latin typeface="微软雅黑"/>
                <a:cs typeface="微软雅黑"/>
              </a:rPr>
              <a:t>器</a:t>
            </a:r>
            <a:endParaRPr sz="1400">
              <a:latin typeface="微软雅黑"/>
              <a:cs typeface="微软雅黑"/>
            </a:endParaRPr>
          </a:p>
        </p:txBody>
      </p:sp>
      <p:sp>
        <p:nvSpPr>
          <p:cNvPr id="7" name="object 7"/>
          <p:cNvSpPr txBox="1"/>
          <p:nvPr/>
        </p:nvSpPr>
        <p:spPr>
          <a:xfrm>
            <a:off x="652068" y="3636390"/>
            <a:ext cx="836294"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B1D234"/>
                </a:solidFill>
                <a:latin typeface="微软雅黑"/>
                <a:cs typeface="微软雅黑"/>
              </a:rPr>
              <a:t>音乐消费</a:t>
            </a:r>
            <a:endParaRPr sz="1600">
              <a:latin typeface="微软雅黑"/>
              <a:cs typeface="微软雅黑"/>
            </a:endParaRPr>
          </a:p>
        </p:txBody>
      </p:sp>
      <p:sp>
        <p:nvSpPr>
          <p:cNvPr id="8" name="object 8"/>
          <p:cNvSpPr txBox="1"/>
          <p:nvPr/>
        </p:nvSpPr>
        <p:spPr>
          <a:xfrm>
            <a:off x="1279397" y="2953638"/>
            <a:ext cx="836294"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8AC53E"/>
                </a:solidFill>
                <a:latin typeface="微软雅黑"/>
                <a:cs typeface="微软雅黑"/>
              </a:rPr>
              <a:t>影视消费</a:t>
            </a:r>
            <a:endParaRPr sz="1600">
              <a:latin typeface="微软雅黑"/>
              <a:cs typeface="微软雅黑"/>
            </a:endParaRPr>
          </a:p>
        </p:txBody>
      </p:sp>
      <p:sp>
        <p:nvSpPr>
          <p:cNvPr id="9" name="object 9"/>
          <p:cNvSpPr txBox="1"/>
          <p:nvPr/>
        </p:nvSpPr>
        <p:spPr>
          <a:xfrm>
            <a:off x="5538342" y="2975863"/>
            <a:ext cx="837565"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64AE45"/>
                </a:solidFill>
                <a:latin typeface="微软雅黑"/>
                <a:cs typeface="微软雅黑"/>
              </a:rPr>
              <a:t>游戏消费</a:t>
            </a:r>
            <a:endParaRPr sz="1600">
              <a:latin typeface="微软雅黑"/>
              <a:cs typeface="微软雅黑"/>
            </a:endParaRPr>
          </a:p>
        </p:txBody>
      </p:sp>
      <p:sp>
        <p:nvSpPr>
          <p:cNvPr id="10" name="object 10"/>
          <p:cNvSpPr txBox="1"/>
          <p:nvPr/>
        </p:nvSpPr>
        <p:spPr>
          <a:xfrm>
            <a:off x="5995161" y="3699129"/>
            <a:ext cx="926465"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1EC7F3"/>
                </a:solidFill>
                <a:latin typeface="微软雅黑"/>
                <a:cs typeface="微软雅黑"/>
              </a:rPr>
              <a:t>短视频</a:t>
            </a:r>
            <a:r>
              <a:rPr sz="1200" b="1" spc="-5">
                <a:solidFill>
                  <a:srgbClr val="1EC7F3"/>
                </a:solidFill>
                <a:latin typeface="微软雅黑"/>
                <a:cs typeface="微软雅黑"/>
              </a:rPr>
              <a:t>&amp;</a:t>
            </a:r>
            <a:r>
              <a:rPr sz="1200" b="1">
                <a:solidFill>
                  <a:srgbClr val="1EC7F3"/>
                </a:solidFill>
                <a:latin typeface="微软雅黑"/>
                <a:cs typeface="微软雅黑"/>
              </a:rPr>
              <a:t>直播</a:t>
            </a:r>
            <a:endParaRPr sz="1200">
              <a:latin typeface="微软雅黑"/>
              <a:cs typeface="微软雅黑"/>
            </a:endParaRPr>
          </a:p>
        </p:txBody>
      </p:sp>
      <p:sp>
        <p:nvSpPr>
          <p:cNvPr id="11" name="object 11"/>
          <p:cNvSpPr txBox="1"/>
          <p:nvPr/>
        </p:nvSpPr>
        <p:spPr>
          <a:xfrm>
            <a:off x="3501644" y="4707763"/>
            <a:ext cx="63373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404040"/>
                </a:solidFill>
                <a:latin typeface="微软雅黑"/>
                <a:cs typeface="微软雅黑"/>
              </a:rPr>
              <a:t>元宇宙</a:t>
            </a:r>
            <a:endParaRPr sz="1600">
              <a:latin typeface="微软雅黑"/>
              <a:cs typeface="微软雅黑"/>
            </a:endParaRPr>
          </a:p>
        </p:txBody>
      </p:sp>
      <p:sp>
        <p:nvSpPr>
          <p:cNvPr id="12" name="object 12"/>
          <p:cNvSpPr txBox="1"/>
          <p:nvPr/>
        </p:nvSpPr>
        <p:spPr>
          <a:xfrm>
            <a:off x="1197965" y="4243578"/>
            <a:ext cx="836294"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38285"/>
                </a:solidFill>
                <a:latin typeface="微软雅黑"/>
                <a:cs typeface="微软雅黑"/>
              </a:rPr>
              <a:t>动漫消费</a:t>
            </a:r>
            <a:endParaRPr sz="1600">
              <a:latin typeface="微软雅黑"/>
              <a:cs typeface="微软雅黑"/>
            </a:endParaRPr>
          </a:p>
        </p:txBody>
      </p:sp>
      <p:sp>
        <p:nvSpPr>
          <p:cNvPr id="13" name="object 13"/>
          <p:cNvSpPr txBox="1"/>
          <p:nvPr/>
        </p:nvSpPr>
        <p:spPr>
          <a:xfrm>
            <a:off x="5538342" y="4243578"/>
            <a:ext cx="837565"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38285"/>
                </a:solidFill>
                <a:latin typeface="微软雅黑"/>
                <a:cs typeface="微软雅黑"/>
              </a:rPr>
              <a:t>阅读消费</a:t>
            </a:r>
            <a:endParaRPr sz="1600">
              <a:latin typeface="微软雅黑"/>
              <a:cs typeface="微软雅黑"/>
            </a:endParaRPr>
          </a:p>
        </p:txBody>
      </p:sp>
      <p:sp>
        <p:nvSpPr>
          <p:cNvPr id="14" name="object 14"/>
          <p:cNvSpPr txBox="1"/>
          <p:nvPr/>
        </p:nvSpPr>
        <p:spPr>
          <a:xfrm>
            <a:off x="4647057" y="5942482"/>
            <a:ext cx="287528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404040"/>
                </a:solidFill>
                <a:latin typeface="微软雅黑"/>
                <a:cs typeface="微软雅黑"/>
              </a:rPr>
              <a:t>文化“智”造构建沉浸</a:t>
            </a:r>
            <a:r>
              <a:rPr sz="1400" b="1" spc="-15">
                <a:solidFill>
                  <a:srgbClr val="404040"/>
                </a:solidFill>
                <a:latin typeface="微软雅黑"/>
                <a:cs typeface="微软雅黑"/>
              </a:rPr>
              <a:t>体</a:t>
            </a:r>
            <a:r>
              <a:rPr sz="1400" b="1">
                <a:solidFill>
                  <a:srgbClr val="404040"/>
                </a:solidFill>
                <a:latin typeface="微软雅黑"/>
                <a:cs typeface="微软雅黑"/>
              </a:rPr>
              <a:t>验硬</a:t>
            </a:r>
            <a:r>
              <a:rPr sz="1400" b="1" spc="-15">
                <a:solidFill>
                  <a:srgbClr val="404040"/>
                </a:solidFill>
                <a:latin typeface="微软雅黑"/>
                <a:cs typeface="微软雅黑"/>
              </a:rPr>
              <a:t>件</a:t>
            </a:r>
            <a:r>
              <a:rPr sz="1400" b="1">
                <a:solidFill>
                  <a:srgbClr val="404040"/>
                </a:solidFill>
                <a:latin typeface="微软雅黑"/>
                <a:cs typeface="微软雅黑"/>
              </a:rPr>
              <a:t>基础</a:t>
            </a:r>
            <a:endParaRPr sz="1400">
              <a:latin typeface="微软雅黑"/>
              <a:cs typeface="微软雅黑"/>
            </a:endParaRPr>
          </a:p>
        </p:txBody>
      </p:sp>
      <p:sp>
        <p:nvSpPr>
          <p:cNvPr id="15" name="object 15"/>
          <p:cNvSpPr/>
          <p:nvPr/>
        </p:nvSpPr>
        <p:spPr>
          <a:xfrm>
            <a:off x="7860792" y="5327903"/>
            <a:ext cx="3899535" cy="0"/>
          </a:xfrm>
          <a:custGeom>
            <a:rect l="l" t="t" r="r" b="b"/>
            <a:pathLst>
              <a:path w="3899534">
                <a:moveTo>
                  <a:pt x="0" y="0"/>
                </a:moveTo>
                <a:lnTo>
                  <a:pt x="3899154" y="0"/>
                </a:lnTo>
              </a:path>
            </a:pathLst>
          </a:custGeom>
          <a:ln w="9525">
            <a:solidFill>
              <a:srgbClr val="404040"/>
            </a:solidFill>
            <a:prstDash val="sysDash"/>
          </a:ln>
        </p:spPr>
        <p:txBody>
          <a:bodyPr wrap="square" lIns="0" tIns="0" rIns="0" bIns="0" rtlCol="0"/>
          <a:lstStyle/>
          <a:p/>
        </p:txBody>
      </p:sp>
      <p:sp>
        <p:nvSpPr>
          <p:cNvPr id="16" name="object 16"/>
          <p:cNvSpPr/>
          <p:nvPr/>
        </p:nvSpPr>
        <p:spPr>
          <a:xfrm>
            <a:off x="7860792" y="3777996"/>
            <a:ext cx="3899535" cy="0"/>
          </a:xfrm>
          <a:custGeom>
            <a:rect l="l" t="t" r="r" b="b"/>
            <a:pathLst>
              <a:path w="3899534">
                <a:moveTo>
                  <a:pt x="0" y="0"/>
                </a:moveTo>
                <a:lnTo>
                  <a:pt x="3899154" y="0"/>
                </a:lnTo>
              </a:path>
            </a:pathLst>
          </a:custGeom>
          <a:ln w="9525">
            <a:solidFill>
              <a:srgbClr val="404040"/>
            </a:solidFill>
            <a:prstDash val="sysDash"/>
          </a:ln>
        </p:spPr>
        <p:txBody>
          <a:bodyPr wrap="square" lIns="0" tIns="0" rIns="0" bIns="0" rtlCol="0"/>
          <a:lstStyle/>
          <a:p/>
        </p:txBody>
      </p:sp>
      <p:sp>
        <p:nvSpPr>
          <p:cNvPr id="17" name="object 17"/>
          <p:cNvSpPr txBox="1"/>
          <p:nvPr/>
        </p:nvSpPr>
        <p:spPr>
          <a:xfrm>
            <a:off x="7849616" y="2869819"/>
            <a:ext cx="3835400" cy="574675"/>
          </a:xfrm>
          <a:prstGeom prst="rect">
            <a:avLst/>
          </a:prstGeom>
        </p:spPr>
        <p:txBody>
          <a:bodyPr vert="horz" wrap="square" lIns="0" tIns="12700" rIns="0" bIns="0" rtlCol="0">
            <a:spAutoFit/>
          </a:bodyPr>
          <a:lstStyle/>
          <a:p>
            <a:pPr marL="12700">
              <a:lnSpc>
                <a:spcPct val="100000"/>
              </a:lnSpc>
              <a:spcBef>
                <a:spcPts val="100"/>
              </a:spcBef>
            </a:pPr>
            <a:r>
              <a:rPr sz="1200" b="1">
                <a:solidFill>
                  <a:srgbClr val="404040"/>
                </a:solidFill>
                <a:latin typeface="微软雅黑"/>
                <a:cs typeface="微软雅黑"/>
              </a:rPr>
              <a:t>文化消费场景：</a:t>
            </a:r>
            <a:endParaRPr sz="1200">
              <a:latin typeface="微软雅黑"/>
              <a:cs typeface="微软雅黑"/>
            </a:endParaRPr>
          </a:p>
          <a:p>
            <a:pPr marL="12700" marR="5080">
              <a:lnSpc>
                <a:spcPct val="100000"/>
              </a:lnSpc>
            </a:pPr>
            <a:r>
              <a:rPr sz="1200">
                <a:solidFill>
                  <a:srgbClr val="404040"/>
                </a:solidFill>
                <a:latin typeface="微软雅黑"/>
                <a:cs typeface="微软雅黑"/>
              </a:rPr>
              <a:t>基于更强的软硬件基础，以及元宇宙全新的体验生态，影 视、动漫、游戏、音乐等消费场景将会焕发新的活力。</a:t>
            </a:r>
            <a:endParaRPr sz="1200">
              <a:latin typeface="微软雅黑"/>
              <a:cs typeface="微软雅黑"/>
            </a:endParaRPr>
          </a:p>
        </p:txBody>
      </p:sp>
      <p:sp>
        <p:nvSpPr>
          <p:cNvPr id="21" name="object 21"/>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3"/>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22</a:t>
            </a:fld>
            <a:endParaRPr sz="800">
              <a:latin typeface="微软雅黑"/>
              <a:cs typeface="微软雅黑"/>
            </a:endParaRPr>
          </a:p>
        </p:txBody>
      </p:sp>
      <p:sp>
        <p:nvSpPr>
          <p:cNvPr id="22" name="object 22"/>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8" name="object 18"/>
          <p:cNvSpPr txBox="1"/>
          <p:nvPr/>
        </p:nvSpPr>
        <p:spPr>
          <a:xfrm>
            <a:off x="7849616" y="4139945"/>
            <a:ext cx="3835400" cy="757555"/>
          </a:xfrm>
          <a:prstGeom prst="rect">
            <a:avLst/>
          </a:prstGeom>
        </p:spPr>
        <p:txBody>
          <a:bodyPr vert="horz" wrap="square" lIns="0" tIns="12700" rIns="0" bIns="0" rtlCol="0">
            <a:spAutoFit/>
          </a:bodyPr>
          <a:lstStyle/>
          <a:p>
            <a:pPr marL="12700">
              <a:lnSpc>
                <a:spcPct val="100000"/>
              </a:lnSpc>
              <a:spcBef>
                <a:spcPts val="100"/>
              </a:spcBef>
            </a:pPr>
            <a:r>
              <a:rPr sz="1200" b="1">
                <a:solidFill>
                  <a:srgbClr val="404040"/>
                </a:solidFill>
                <a:latin typeface="微软雅黑"/>
                <a:cs typeface="微软雅黑"/>
              </a:rPr>
              <a:t>元宇宙生态：</a:t>
            </a:r>
            <a:endParaRPr sz="1200">
              <a:latin typeface="微软雅黑"/>
              <a:cs typeface="微软雅黑"/>
            </a:endParaRPr>
          </a:p>
          <a:p>
            <a:pPr marL="12700" marR="5080" algn="just">
              <a:lnSpc>
                <a:spcPct val="100000"/>
              </a:lnSpc>
            </a:pPr>
            <a:r>
              <a:rPr sz="1200">
                <a:solidFill>
                  <a:srgbClr val="404040"/>
                </a:solidFill>
                <a:latin typeface="微软雅黑"/>
                <a:cs typeface="微软雅黑"/>
              </a:rPr>
              <a:t>基于软硬件基础和众多文化消费场景，未来将会实现沉浸 式、强交互性、虚实融合且具备完善经济体系的元宇宙生 态。</a:t>
            </a:r>
            <a:endParaRPr sz="1200">
              <a:latin typeface="微软雅黑"/>
              <a:cs typeface="微软雅黑"/>
            </a:endParaRPr>
          </a:p>
        </p:txBody>
      </p:sp>
      <p:sp>
        <p:nvSpPr>
          <p:cNvPr id="19" name="object 19"/>
          <p:cNvSpPr txBox="1"/>
          <p:nvPr/>
        </p:nvSpPr>
        <p:spPr>
          <a:xfrm>
            <a:off x="7849616" y="5572759"/>
            <a:ext cx="3896360" cy="939800"/>
          </a:xfrm>
          <a:prstGeom prst="rect">
            <a:avLst/>
          </a:prstGeom>
        </p:spPr>
        <p:txBody>
          <a:bodyPr vert="horz" wrap="square" lIns="0" tIns="12700" rIns="0" bIns="0" rtlCol="0">
            <a:spAutoFit/>
          </a:bodyPr>
          <a:lstStyle/>
          <a:p>
            <a:pPr marL="12700">
              <a:lnSpc>
                <a:spcPct val="100000"/>
              </a:lnSpc>
              <a:spcBef>
                <a:spcPts val="100"/>
              </a:spcBef>
            </a:pPr>
            <a:r>
              <a:rPr sz="1200" b="1">
                <a:solidFill>
                  <a:srgbClr val="404040"/>
                </a:solidFill>
                <a:latin typeface="微软雅黑"/>
                <a:cs typeface="微软雅黑"/>
              </a:rPr>
              <a:t>软硬件基座：</a:t>
            </a:r>
            <a:endParaRPr sz="1200">
              <a:latin typeface="微软雅黑"/>
              <a:cs typeface="微软雅黑"/>
            </a:endParaRPr>
          </a:p>
          <a:p>
            <a:pPr marL="12700" marR="5080">
              <a:lnSpc>
                <a:spcPct val="100000"/>
              </a:lnSpc>
            </a:pPr>
            <a:r>
              <a:rPr sz="1200" spc="-5">
                <a:solidFill>
                  <a:srgbClr val="404040"/>
                </a:solidFill>
                <a:latin typeface="微软雅黑"/>
                <a:cs typeface="微软雅黑"/>
              </a:rPr>
              <a:t>AIG</a:t>
            </a:r>
            <a:r>
              <a:rPr sz="1200">
                <a:solidFill>
                  <a:srgbClr val="404040"/>
                </a:solidFill>
                <a:latin typeface="微软雅黑"/>
                <a:cs typeface="微软雅黑"/>
              </a:rPr>
              <a:t>C打造软件基座，提供定制化、高效批量化、智能化的 内容生产能力</a:t>
            </a:r>
            <a:endParaRPr sz="1200">
              <a:latin typeface="微软雅黑"/>
              <a:cs typeface="微软雅黑"/>
            </a:endParaRPr>
          </a:p>
          <a:p>
            <a:pPr marL="12700" marR="66040">
              <a:lnSpc>
                <a:spcPct val="100000"/>
              </a:lnSpc>
            </a:pPr>
            <a:r>
              <a:rPr sz="1200">
                <a:solidFill>
                  <a:srgbClr val="404040"/>
                </a:solidFill>
                <a:latin typeface="微软雅黑"/>
                <a:cs typeface="微软雅黑"/>
              </a:rPr>
              <a:t>文化“智造”构建高清、沉浸式、实时互动体验的硬件基 础硬件</a:t>
            </a:r>
            <a:endParaRPr sz="1200">
              <a:latin typeface="微软雅黑"/>
              <a:cs typeface="微软雅黑"/>
            </a:endParaRPr>
          </a:p>
        </p:txBody>
      </p:sp>
      <p:sp>
        <p:nvSpPr>
          <p:cNvPr id="20" name="object 20"/>
          <p:cNvSpPr txBox="1"/>
          <p:nvPr/>
        </p:nvSpPr>
        <p:spPr>
          <a:xfrm>
            <a:off x="528929" y="1485138"/>
            <a:ext cx="11121390" cy="127127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如若将元宇宙看做互联网进化的终极形态，那</a:t>
            </a:r>
            <a:r>
              <a:rPr sz="1200" spc="5">
                <a:solidFill>
                  <a:srgbClr val="404040"/>
                </a:solidFill>
                <a:latin typeface="微软雅黑"/>
                <a:cs typeface="微软雅黑"/>
              </a:rPr>
              <a:t>么</a:t>
            </a:r>
            <a:r>
              <a:rPr sz="1200" spc="-5">
                <a:solidFill>
                  <a:srgbClr val="404040"/>
                </a:solidFill>
                <a:latin typeface="微软雅黑"/>
                <a:cs typeface="微软雅黑"/>
              </a:rPr>
              <a:t>AIG</a:t>
            </a:r>
            <a:r>
              <a:rPr sz="1200">
                <a:solidFill>
                  <a:srgbClr val="404040"/>
                </a:solidFill>
                <a:latin typeface="微软雅黑"/>
                <a:cs typeface="微软雅黑"/>
              </a:rPr>
              <a:t>C和文化“智”造就是底层基座，其中</a:t>
            </a:r>
            <a:r>
              <a:rPr sz="1200" spc="-5">
                <a:solidFill>
                  <a:srgbClr val="404040"/>
                </a:solidFill>
                <a:latin typeface="微软雅黑"/>
                <a:cs typeface="微软雅黑"/>
              </a:rPr>
              <a:t>AIG</a:t>
            </a:r>
            <a:r>
              <a:rPr sz="1200">
                <a:solidFill>
                  <a:srgbClr val="404040"/>
                </a:solidFill>
                <a:latin typeface="微软雅黑"/>
                <a:cs typeface="微软雅黑"/>
              </a:rPr>
              <a:t>C能为元宇宙提供丰富多彩的数字化内容，文化“智”造能为元宇宙提供 沉浸式体验的硬件入口，而文化消费则是数字世界各种不同的应用场景，三者有机融合共同实现未来的元宇宙生态。</a:t>
            </a:r>
            <a:endParaRPr sz="1200">
              <a:latin typeface="微软雅黑"/>
              <a:cs typeface="微软雅黑"/>
            </a:endParaRPr>
          </a:p>
          <a:p>
            <a:pPr>
              <a:lnSpc>
                <a:spcPct val="100000"/>
              </a:lnSpc>
              <a:spcBef>
                <a:spcPts val="70"/>
              </a:spcBef>
            </a:pPr>
            <a:endParaRPr sz="950">
              <a:latin typeface="微软雅黑"/>
              <a:cs typeface="微软雅黑"/>
            </a:endParaRPr>
          </a:p>
          <a:p>
            <a:pPr marL="32384" algn="ctr">
              <a:lnSpc>
                <a:spcPct val="100000"/>
              </a:lnSpc>
            </a:pPr>
            <a:r>
              <a:rPr sz="1400" b="1">
                <a:solidFill>
                  <a:srgbClr val="404040"/>
                </a:solidFill>
                <a:latin typeface="微软雅黑"/>
                <a:cs typeface="微软雅黑"/>
              </a:rPr>
              <a:t>文化产业热点投资领域</a:t>
            </a:r>
            <a:r>
              <a:rPr sz="1400" b="1" spc="-15">
                <a:solidFill>
                  <a:srgbClr val="404040"/>
                </a:solidFill>
                <a:latin typeface="微软雅黑"/>
                <a:cs typeface="微软雅黑"/>
              </a:rPr>
              <a:t>间</a:t>
            </a:r>
            <a:r>
              <a:rPr sz="1400" b="1">
                <a:solidFill>
                  <a:srgbClr val="404040"/>
                </a:solidFill>
                <a:latin typeface="微软雅黑"/>
                <a:cs typeface="微软雅黑"/>
              </a:rPr>
              <a:t>协同</a:t>
            </a:r>
            <a:r>
              <a:rPr sz="1400" b="1" spc="-15">
                <a:solidFill>
                  <a:srgbClr val="404040"/>
                </a:solidFill>
                <a:latin typeface="微软雅黑"/>
                <a:cs typeface="微软雅黑"/>
              </a:rPr>
              <a:t>关</a:t>
            </a:r>
            <a:r>
              <a:rPr sz="1400" b="1">
                <a:solidFill>
                  <a:srgbClr val="404040"/>
                </a:solidFill>
                <a:latin typeface="微软雅黑"/>
                <a:cs typeface="微软雅黑"/>
              </a:rPr>
              <a:t>系</a:t>
            </a:r>
            <a:endParaRPr sz="1400">
              <a:latin typeface="微软雅黑"/>
              <a:cs typeface="微软雅黑"/>
            </a:endParaRPr>
          </a:p>
          <a:p>
            <a:pPr marR="6137910" algn="ctr">
              <a:lnSpc>
                <a:spcPct val="100000"/>
              </a:lnSpc>
              <a:spcBef>
                <a:spcPts val="930"/>
              </a:spcBef>
            </a:pPr>
            <a:r>
              <a:rPr sz="1600" b="1" spc="-5">
                <a:solidFill>
                  <a:srgbClr val="B1D234"/>
                </a:solidFill>
                <a:latin typeface="微软雅黑"/>
                <a:cs typeface="微软雅黑"/>
              </a:rPr>
              <a:t>社交互动</a:t>
            </a:r>
            <a:endParaRPr sz="1600">
              <a:latin typeface="微软雅黑"/>
              <a:cs typeface="微软雅黑"/>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53798" y="6569456"/>
            <a:ext cx="144780" cy="147955"/>
          </a:xfrm>
          <a:prstGeom prst="rect">
            <a:avLst/>
          </a:prstGeom>
        </p:spPr>
        <p:txBody>
          <a:bodyPr vert="horz" wrap="square" lIns="0" tIns="12700" rIns="0" bIns="0" rtlCol="0">
            <a:spAutoFit/>
          </a:bodyPr>
          <a:lstStyle/>
          <a:p>
            <a:pPr marL="12700">
              <a:lnSpc>
                <a:spcPct val="100000"/>
              </a:lnSpc>
              <a:spcBef>
                <a:spcPts val="100"/>
              </a:spcBef>
            </a:pPr>
            <a:r>
              <a:rPr sz="800" spc="-5">
                <a:solidFill>
                  <a:srgbClr val="FFFFFF"/>
                </a:solidFill>
                <a:latin typeface="微软雅黑"/>
                <a:cs typeface="微软雅黑"/>
              </a:rPr>
              <a:t>23</a:t>
            </a:r>
            <a:endParaRPr sz="800">
              <a:latin typeface="微软雅黑"/>
              <a:cs typeface="微软雅黑"/>
            </a:endParaRPr>
          </a:p>
        </p:txBody>
      </p:sp>
      <p:sp>
        <p:nvSpPr>
          <p:cNvPr id="3" name="object 3"/>
          <p:cNvSpPr/>
          <p:nvPr/>
        </p:nvSpPr>
        <p:spPr>
          <a:xfrm>
            <a:off x="9890759" y="53339"/>
            <a:ext cx="1021079" cy="1019555"/>
          </a:xfrm>
          <a:prstGeom prst="rect">
            <a:avLst/>
          </a:prstGeom>
          <a:blipFill>
            <a:blip r:embed="rId2"/>
            <a:stretch>
              <a:fillRect/>
            </a:stretch>
          </a:blipFill>
        </p:spPr>
        <p:txBody>
          <a:bodyPr wrap="square" lIns="0" tIns="0" rIns="0" bIns="0" rtlCol="0"/>
          <a:lstStyle/>
          <a:p/>
        </p:txBody>
      </p:sp>
      <p:sp>
        <p:nvSpPr>
          <p:cNvPr id="4" name="object 4"/>
          <p:cNvSpPr/>
          <p:nvPr/>
        </p:nvSpPr>
        <p:spPr>
          <a:xfrm flipH="1">
            <a:off x="10986516" y="414527"/>
            <a:ext cx="0" cy="262255"/>
          </a:xfrm>
          <a:custGeom>
            <a:rect l="l" t="t" r="r" b="b"/>
            <a:pathLst>
              <a:path h="262255">
                <a:moveTo>
                  <a:pt x="0" y="0"/>
                </a:moveTo>
                <a:lnTo>
                  <a:pt x="0" y="262000"/>
                </a:lnTo>
              </a:path>
            </a:pathLst>
          </a:custGeom>
          <a:ln w="6350">
            <a:solidFill>
              <a:srgbClr val="FFFFFF"/>
            </a:solidFill>
          </a:ln>
        </p:spPr>
        <p:txBody>
          <a:bodyPr wrap="square" lIns="0" tIns="0" rIns="0" bIns="0" rtlCol="0"/>
          <a:lstStyle/>
          <a:p/>
        </p:txBody>
      </p:sp>
      <p:sp>
        <p:nvSpPr>
          <p:cNvPr id="5" name="object 5"/>
          <p:cNvSpPr/>
          <p:nvPr/>
        </p:nvSpPr>
        <p:spPr>
          <a:xfrm>
            <a:off x="10834116" y="79247"/>
            <a:ext cx="1283207" cy="964691"/>
          </a:xfrm>
          <a:prstGeom prst="rect">
            <a:avLst/>
          </a:prstGeom>
          <a:blipFill>
            <a:blip r:embed="rId3"/>
            <a:stretch>
              <a:fillRect/>
            </a:stretch>
          </a:blipFill>
        </p:spPr>
        <p:txBody>
          <a:bodyPr wrap="square" lIns="0" tIns="0" rIns="0" bIns="0" rtlCol="0"/>
          <a:lstStyle/>
          <a:p/>
        </p:txBody>
      </p:sp>
      <p:sp>
        <p:nvSpPr>
          <p:cNvPr id="6" name="object 6"/>
          <p:cNvSpPr txBox="1">
            <a:spLocks noGrp="1"/>
          </p:cNvSpPr>
          <p:nvPr>
            <p:ph type="title"/>
          </p:nvPr>
        </p:nvSpPr>
        <p:spPr>
          <a:xfrm>
            <a:off x="4221226" y="2496159"/>
            <a:ext cx="6181725" cy="1635760"/>
          </a:xfrm>
          <a:prstGeom prst="rect">
            <a:avLst/>
          </a:prstGeom>
        </p:spPr>
        <p:txBody>
          <a:bodyPr vert="horz" wrap="square" lIns="0" tIns="146685" rIns="0" bIns="0" rtlCol="0">
            <a:spAutoFit/>
          </a:bodyPr>
          <a:lstStyle/>
          <a:p>
            <a:pPr marL="12700">
              <a:lnSpc>
                <a:spcPct val="100000"/>
              </a:lnSpc>
              <a:spcBef>
                <a:spcPts val="1155"/>
              </a:spcBef>
            </a:pPr>
            <a:r>
              <a:rPr sz="4400" b="1">
                <a:solidFill>
                  <a:srgbClr val="FFFFFF"/>
                </a:solidFill>
                <a:latin typeface="微软雅黑"/>
                <a:cs typeface="微软雅黑"/>
              </a:rPr>
              <a:t>大湾区文化产业投资热点</a:t>
            </a:r>
            <a:endParaRPr sz="4400">
              <a:latin typeface="微软雅黑"/>
              <a:cs typeface="微软雅黑"/>
            </a:endParaRPr>
          </a:p>
          <a:p>
            <a:pPr marL="12700">
              <a:lnSpc>
                <a:spcPct val="100000"/>
              </a:lnSpc>
              <a:spcBef>
                <a:spcPts val="1060"/>
              </a:spcBef>
            </a:pPr>
            <a:r>
              <a:rPr sz="4400" b="1">
                <a:solidFill>
                  <a:srgbClr val="FFFFFF"/>
                </a:solidFill>
                <a:latin typeface="微软雅黑"/>
                <a:cs typeface="微软雅黑"/>
              </a:rPr>
              <a:t>——AIGC</a:t>
            </a:r>
            <a:endParaRPr sz="4400">
              <a:latin typeface="微软雅黑"/>
              <a:cs typeface="微软雅黑"/>
            </a:endParaRPr>
          </a:p>
        </p:txBody>
      </p:sp>
      <p:sp>
        <p:nvSpPr>
          <p:cNvPr id="7" name="object 7"/>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8" name="object 8"/>
          <p:cNvSpPr txBox="1"/>
          <p:nvPr/>
        </p:nvSpPr>
        <p:spPr>
          <a:xfrm>
            <a:off x="1954783" y="2311349"/>
            <a:ext cx="1578610"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2.2</a:t>
            </a:r>
            <a:endParaRPr sz="8800">
              <a:latin typeface="Arial"/>
              <a:cs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4785360" cy="574040"/>
          </a:xfrm>
          <a:prstGeom prst="rect">
            <a:avLst/>
          </a:prstGeom>
        </p:spPr>
        <p:txBody>
          <a:bodyPr vert="horz" wrap="square" lIns="0" tIns="12700" rIns="0" bIns="0" rtlCol="0">
            <a:spAutoFit/>
          </a:bodyPr>
          <a:lstStyle/>
          <a:p>
            <a:pPr marL="12700">
              <a:lnSpc>
                <a:spcPct val="100000"/>
              </a:lnSpc>
              <a:spcBef>
                <a:spcPts val="100"/>
              </a:spcBef>
            </a:pPr>
            <a:r>
              <a:rPr/>
              <a:t>中国AIG</a:t>
            </a:r>
            <a:r>
              <a:rPr spc="-5"/>
              <a:t>C</a:t>
            </a:r>
            <a:r>
              <a:rPr/>
              <a:t>产业发展阶段</a:t>
            </a:r>
          </a:p>
        </p:txBody>
      </p:sp>
      <p:sp>
        <p:nvSpPr>
          <p:cNvPr id="3" name="object 3"/>
          <p:cNvSpPr/>
          <p:nvPr/>
        </p:nvSpPr>
        <p:spPr>
          <a:xfrm>
            <a:off x="2122910" y="3686340"/>
            <a:ext cx="2618274" cy="841558"/>
          </a:xfrm>
          <a:prstGeom prst="rect">
            <a:avLst/>
          </a:prstGeom>
          <a:blipFill>
            <a:blip r:embed="rId2"/>
            <a:stretch>
              <a:fillRect/>
            </a:stretch>
          </a:blipFill>
        </p:spPr>
        <p:txBody>
          <a:bodyPr wrap="square" lIns="0" tIns="0" rIns="0" bIns="0" rtlCol="0"/>
          <a:lstStyle/>
          <a:p/>
        </p:txBody>
      </p:sp>
      <p:sp>
        <p:nvSpPr>
          <p:cNvPr id="4" name="object 4"/>
          <p:cNvSpPr/>
          <p:nvPr/>
        </p:nvSpPr>
        <p:spPr>
          <a:xfrm>
            <a:off x="2375916" y="3706380"/>
            <a:ext cx="2004059" cy="856475"/>
          </a:xfrm>
          <a:prstGeom prst="rect">
            <a:avLst/>
          </a:prstGeom>
          <a:blipFill>
            <a:blip r:embed="rId3"/>
            <a:stretch>
              <a:fillRect/>
            </a:stretch>
          </a:blipFill>
        </p:spPr>
        <p:txBody>
          <a:bodyPr wrap="square" lIns="0" tIns="0" rIns="0" bIns="0" rtlCol="0"/>
          <a:lstStyle/>
          <a:p/>
        </p:txBody>
      </p:sp>
      <p:sp>
        <p:nvSpPr>
          <p:cNvPr id="5" name="object 5"/>
          <p:cNvSpPr/>
          <p:nvPr/>
        </p:nvSpPr>
        <p:spPr>
          <a:xfrm>
            <a:off x="2139695" y="3694176"/>
            <a:ext cx="2534412" cy="766572"/>
          </a:xfrm>
          <a:prstGeom prst="rect">
            <a:avLst/>
          </a:prstGeom>
          <a:blipFill>
            <a:blip r:embed="rId4"/>
            <a:stretch>
              <a:fillRect/>
            </a:stretch>
          </a:blipFill>
        </p:spPr>
        <p:txBody>
          <a:bodyPr wrap="square" lIns="0" tIns="0" rIns="0" bIns="0" rtlCol="0"/>
          <a:lstStyle/>
          <a:p/>
        </p:txBody>
      </p:sp>
      <p:sp>
        <p:nvSpPr>
          <p:cNvPr id="6" name="object 6"/>
          <p:cNvSpPr/>
          <p:nvPr/>
        </p:nvSpPr>
        <p:spPr>
          <a:xfrm>
            <a:off x="4351020" y="3371062"/>
            <a:ext cx="2638044" cy="868705"/>
          </a:xfrm>
          <a:prstGeom prst="rect">
            <a:avLst/>
          </a:prstGeom>
          <a:blipFill>
            <a:blip r:embed="rId5"/>
            <a:stretch>
              <a:fillRect/>
            </a:stretch>
          </a:blipFill>
        </p:spPr>
        <p:txBody>
          <a:bodyPr wrap="square" lIns="0" tIns="0" rIns="0" bIns="0" rtlCol="0"/>
          <a:lstStyle/>
          <a:p/>
        </p:txBody>
      </p:sp>
      <p:sp>
        <p:nvSpPr>
          <p:cNvPr id="7" name="object 7"/>
          <p:cNvSpPr/>
          <p:nvPr/>
        </p:nvSpPr>
        <p:spPr>
          <a:xfrm>
            <a:off x="4614671" y="3409200"/>
            <a:ext cx="2004060" cy="856475"/>
          </a:xfrm>
          <a:prstGeom prst="rect">
            <a:avLst/>
          </a:prstGeom>
          <a:blipFill>
            <a:blip r:embed="rId6"/>
            <a:stretch>
              <a:fillRect/>
            </a:stretch>
          </a:blipFill>
        </p:spPr>
        <p:txBody>
          <a:bodyPr wrap="square" lIns="0" tIns="0" rIns="0" bIns="0" rtlCol="0"/>
          <a:lstStyle/>
          <a:p/>
        </p:txBody>
      </p:sp>
      <p:sp>
        <p:nvSpPr>
          <p:cNvPr id="8" name="object 8"/>
          <p:cNvSpPr/>
          <p:nvPr/>
        </p:nvSpPr>
        <p:spPr>
          <a:xfrm>
            <a:off x="4376928" y="3396996"/>
            <a:ext cx="2535936" cy="766571"/>
          </a:xfrm>
          <a:prstGeom prst="rect">
            <a:avLst/>
          </a:prstGeom>
          <a:blipFill>
            <a:blip r:embed="rId7"/>
            <a:stretch>
              <a:fillRect/>
            </a:stretch>
          </a:blipFill>
        </p:spPr>
        <p:txBody>
          <a:bodyPr wrap="square" lIns="0" tIns="0" rIns="0" bIns="0" rtlCol="0"/>
          <a:lstStyle/>
          <a:p/>
        </p:txBody>
      </p:sp>
      <p:sp>
        <p:nvSpPr>
          <p:cNvPr id="9" name="object 9"/>
          <p:cNvSpPr/>
          <p:nvPr/>
        </p:nvSpPr>
        <p:spPr>
          <a:xfrm>
            <a:off x="4376928" y="4163567"/>
            <a:ext cx="297180" cy="297180"/>
          </a:xfrm>
          <a:custGeom>
            <a:rect l="l" t="t" r="r" b="b"/>
            <a:pathLst>
              <a:path w="297179" h="297179">
                <a:moveTo>
                  <a:pt x="297180" y="0"/>
                </a:moveTo>
                <a:lnTo>
                  <a:pt x="0" y="0"/>
                </a:lnTo>
                <a:lnTo>
                  <a:pt x="297180" y="297179"/>
                </a:lnTo>
                <a:lnTo>
                  <a:pt x="297180" y="0"/>
                </a:lnTo>
                <a:close/>
              </a:path>
            </a:pathLst>
          </a:custGeom>
          <a:solidFill>
            <a:srgbClr val="8AC53E"/>
          </a:solidFill>
        </p:spPr>
        <p:txBody>
          <a:bodyPr wrap="square" lIns="0" tIns="0" rIns="0" bIns="0" rtlCol="0"/>
          <a:lstStyle/>
          <a:p/>
        </p:txBody>
      </p:sp>
      <p:sp>
        <p:nvSpPr>
          <p:cNvPr id="10" name="object 10"/>
          <p:cNvSpPr/>
          <p:nvPr/>
        </p:nvSpPr>
        <p:spPr>
          <a:xfrm>
            <a:off x="6615683" y="3864864"/>
            <a:ext cx="299085" cy="297180"/>
          </a:xfrm>
          <a:custGeom>
            <a:rect l="l" t="t" r="r" b="b"/>
            <a:pathLst>
              <a:path w="299084" h="297179">
                <a:moveTo>
                  <a:pt x="298704" y="0"/>
                </a:moveTo>
                <a:lnTo>
                  <a:pt x="0" y="0"/>
                </a:lnTo>
                <a:lnTo>
                  <a:pt x="298704" y="297180"/>
                </a:lnTo>
                <a:lnTo>
                  <a:pt x="298704" y="0"/>
                </a:lnTo>
                <a:close/>
              </a:path>
            </a:pathLst>
          </a:custGeom>
          <a:solidFill>
            <a:srgbClr val="64AE45"/>
          </a:solidFill>
        </p:spPr>
        <p:txBody>
          <a:bodyPr wrap="square" lIns="0" tIns="0" rIns="0" bIns="0" rtlCol="0"/>
          <a:lstStyle/>
          <a:p/>
        </p:txBody>
      </p:sp>
      <p:sp>
        <p:nvSpPr>
          <p:cNvPr id="11" name="object 11"/>
          <p:cNvSpPr/>
          <p:nvPr/>
        </p:nvSpPr>
        <p:spPr>
          <a:xfrm>
            <a:off x="6594347" y="2782823"/>
            <a:ext cx="3209544" cy="1450848"/>
          </a:xfrm>
          <a:prstGeom prst="rect">
            <a:avLst/>
          </a:prstGeom>
          <a:blipFill>
            <a:blip r:embed="rId8"/>
            <a:stretch>
              <a:fillRect/>
            </a:stretch>
          </a:blipFill>
        </p:spPr>
        <p:txBody>
          <a:bodyPr wrap="square" lIns="0" tIns="0" rIns="0" bIns="0" rtlCol="0"/>
          <a:lstStyle/>
          <a:p/>
        </p:txBody>
      </p:sp>
      <p:sp>
        <p:nvSpPr>
          <p:cNvPr id="12" name="object 12"/>
          <p:cNvSpPr/>
          <p:nvPr/>
        </p:nvSpPr>
        <p:spPr>
          <a:xfrm>
            <a:off x="7295388" y="3112020"/>
            <a:ext cx="1519427" cy="856475"/>
          </a:xfrm>
          <a:prstGeom prst="rect">
            <a:avLst/>
          </a:prstGeom>
          <a:blipFill>
            <a:blip r:embed="rId9"/>
            <a:stretch>
              <a:fillRect/>
            </a:stretch>
          </a:blipFill>
        </p:spPr>
        <p:txBody>
          <a:bodyPr wrap="square" lIns="0" tIns="0" rIns="0" bIns="0" rtlCol="0"/>
          <a:lstStyle/>
          <a:p/>
        </p:txBody>
      </p:sp>
      <p:sp>
        <p:nvSpPr>
          <p:cNvPr id="13" name="object 13"/>
          <p:cNvSpPr/>
          <p:nvPr/>
        </p:nvSpPr>
        <p:spPr>
          <a:xfrm>
            <a:off x="6620256" y="2808732"/>
            <a:ext cx="3107436" cy="1348739"/>
          </a:xfrm>
          <a:prstGeom prst="rect">
            <a:avLst/>
          </a:prstGeom>
          <a:blipFill>
            <a:blip r:embed="rId10"/>
            <a:stretch>
              <a:fillRect/>
            </a:stretch>
          </a:blipFill>
        </p:spPr>
        <p:txBody>
          <a:bodyPr wrap="square" lIns="0" tIns="0" rIns="0" bIns="0" rtlCol="0"/>
          <a:lstStyle/>
          <a:p/>
        </p:txBody>
      </p:sp>
      <p:sp>
        <p:nvSpPr>
          <p:cNvPr id="14" name="object 14"/>
          <p:cNvSpPr txBox="1"/>
          <p:nvPr/>
        </p:nvSpPr>
        <p:spPr>
          <a:xfrm>
            <a:off x="532282" y="3782695"/>
            <a:ext cx="3977640" cy="2745105"/>
          </a:xfrm>
          <a:prstGeom prst="rect">
            <a:avLst/>
          </a:prstGeom>
        </p:spPr>
        <p:txBody>
          <a:bodyPr vert="horz" wrap="square" lIns="0" tIns="12700" rIns="0" bIns="0" rtlCol="0">
            <a:spAutoFit/>
          </a:bodyPr>
          <a:lstStyle/>
          <a:p>
            <a:pPr marL="1665605" algn="ctr">
              <a:lnSpc>
                <a:spcPct val="100000"/>
              </a:lnSpc>
              <a:spcBef>
                <a:spcPts val="100"/>
              </a:spcBef>
            </a:pPr>
            <a:r>
              <a:rPr sz="1800" b="1">
                <a:solidFill>
                  <a:srgbClr val="FFFFFF"/>
                </a:solidFill>
                <a:latin typeface="微软雅黑"/>
                <a:cs typeface="微软雅黑"/>
              </a:rPr>
              <a:t>2022——2025</a:t>
            </a:r>
            <a:endParaRPr sz="1800">
              <a:latin typeface="微软雅黑"/>
              <a:cs typeface="微软雅黑"/>
            </a:endParaRPr>
          </a:p>
          <a:p>
            <a:pPr marL="1665605" algn="ctr">
              <a:lnSpc>
                <a:spcPct val="100000"/>
              </a:lnSpc>
            </a:pPr>
            <a:r>
              <a:rPr sz="1800" b="1">
                <a:solidFill>
                  <a:srgbClr val="FFFFFF"/>
                </a:solidFill>
                <a:latin typeface="微软雅黑"/>
                <a:cs typeface="微软雅黑"/>
              </a:rPr>
              <a:t>技术探索期</a:t>
            </a:r>
            <a:endParaRPr sz="1800">
              <a:latin typeface="微软雅黑"/>
              <a:cs typeface="微软雅黑"/>
            </a:endParaRPr>
          </a:p>
          <a:p>
            <a:pPr marL="1838325" indent="-173355">
              <a:lnSpc>
                <a:spcPct val="100000"/>
              </a:lnSpc>
              <a:spcBef>
                <a:spcPts val="1710"/>
              </a:spcBef>
              <a:buFont typeface="Wingdings"/>
              <a:buChar char=""/>
              <a:tabLst>
                <a:tab pos="1838960"/>
              </a:tabLst>
            </a:pPr>
            <a:r>
              <a:rPr sz="1200">
                <a:solidFill>
                  <a:srgbClr val="585858"/>
                </a:solidFill>
                <a:latin typeface="Arial"/>
                <a:cs typeface="Arial"/>
              </a:rPr>
              <a:t>AIG</a:t>
            </a:r>
            <a:r>
              <a:rPr sz="1200" spc="-5">
                <a:solidFill>
                  <a:srgbClr val="585858"/>
                </a:solidFill>
                <a:latin typeface="Arial"/>
                <a:cs typeface="Arial"/>
              </a:rPr>
              <a:t>C</a:t>
            </a:r>
            <a:r>
              <a:rPr sz="1200" spc="-5">
                <a:solidFill>
                  <a:srgbClr val="585858"/>
                </a:solidFill>
                <a:latin typeface="微软雅黑"/>
                <a:cs typeface="微软雅黑"/>
              </a:rPr>
              <a:t>产业规模：</a:t>
            </a:r>
            <a:r>
              <a:rPr sz="1200" b="1" spc="-5">
                <a:solidFill>
                  <a:srgbClr val="B1D234"/>
                </a:solidFill>
                <a:latin typeface="微软雅黑"/>
                <a:cs typeface="微软雅黑"/>
              </a:rPr>
              <a:t>百亿级</a:t>
            </a:r>
            <a:endParaRPr sz="1200">
              <a:latin typeface="微软雅黑"/>
              <a:cs typeface="微软雅黑"/>
            </a:endParaRPr>
          </a:p>
          <a:p>
            <a:pPr marL="1838325" indent="-173355">
              <a:lnSpc>
                <a:spcPct val="100000"/>
              </a:lnSpc>
              <a:spcBef>
                <a:spcPts val="720"/>
              </a:spcBef>
              <a:buFont typeface="Wingdings"/>
              <a:buChar char=""/>
              <a:tabLst>
                <a:tab pos="1838960"/>
              </a:tabLst>
            </a:pPr>
            <a:r>
              <a:rPr sz="1200">
                <a:solidFill>
                  <a:srgbClr val="585858"/>
                </a:solidFill>
                <a:latin typeface="微软雅黑"/>
                <a:cs typeface="微软雅黑"/>
              </a:rPr>
              <a:t>产业特征：底层算力基建打造</a:t>
            </a:r>
            <a:endParaRPr sz="1200">
              <a:latin typeface="微软雅黑"/>
              <a:cs typeface="微软雅黑"/>
            </a:endParaRPr>
          </a:p>
          <a:p>
            <a:pPr marL="1838325">
              <a:lnSpc>
                <a:spcPct val="100000"/>
              </a:lnSpc>
              <a:spcBef>
                <a:spcPts val="720"/>
              </a:spcBef>
            </a:pPr>
            <a:r>
              <a:rPr sz="1200" spc="-5">
                <a:solidFill>
                  <a:srgbClr val="585858"/>
                </a:solidFill>
                <a:latin typeface="微软雅黑"/>
                <a:cs typeface="微软雅黑"/>
              </a:rPr>
              <a:t>与完善</a:t>
            </a:r>
            <a:r>
              <a:rPr sz="1200">
                <a:solidFill>
                  <a:srgbClr val="585858"/>
                </a:solidFill>
                <a:latin typeface="微软雅黑"/>
                <a:cs typeface="微软雅黑"/>
              </a:rPr>
              <a:t>、</a:t>
            </a:r>
            <a:r>
              <a:rPr sz="1200">
                <a:solidFill>
                  <a:srgbClr val="585858"/>
                </a:solidFill>
                <a:latin typeface="Arial"/>
                <a:cs typeface="Arial"/>
              </a:rPr>
              <a:t>AI</a:t>
            </a:r>
            <a:r>
              <a:rPr sz="1200" spc="-5">
                <a:solidFill>
                  <a:srgbClr val="585858"/>
                </a:solidFill>
                <a:latin typeface="微软雅黑"/>
                <a:cs typeface="微软雅黑"/>
              </a:rPr>
              <a:t>大模型研发与突破，</a:t>
            </a:r>
            <a:endParaRPr sz="1200">
              <a:latin typeface="微软雅黑"/>
              <a:cs typeface="微软雅黑"/>
            </a:endParaRPr>
          </a:p>
          <a:p>
            <a:pPr marL="1838325" marR="149860">
              <a:lnSpc>
                <a:spcPct val="150000"/>
              </a:lnSpc>
              <a:spcBef>
                <a:spcPts val="5"/>
              </a:spcBef>
            </a:pPr>
            <a:r>
              <a:rPr sz="1200">
                <a:solidFill>
                  <a:srgbClr val="585858"/>
                </a:solidFill>
                <a:latin typeface="微软雅黑"/>
                <a:cs typeface="微软雅黑"/>
              </a:rPr>
              <a:t>但主要技术尚未达到可进入实 际生产环节的标准</a:t>
            </a:r>
            <a:endParaRPr sz="1200">
              <a:latin typeface="微软雅黑"/>
              <a:cs typeface="微软雅黑"/>
            </a:endParaRPr>
          </a:p>
          <a:p>
            <a:pPr marL="1838325" marR="149860" indent="-172720">
              <a:lnSpc>
                <a:spcPct val="150000"/>
              </a:lnSpc>
              <a:buFont typeface="Wingdings"/>
              <a:buChar char=""/>
              <a:tabLst>
                <a:tab pos="1838960"/>
              </a:tabLst>
            </a:pPr>
            <a:r>
              <a:rPr sz="1200">
                <a:solidFill>
                  <a:srgbClr val="585858"/>
                </a:solidFill>
                <a:latin typeface="微软雅黑"/>
                <a:cs typeface="微软雅黑"/>
              </a:rPr>
              <a:t>产业格局：以头部企业和研究 机构为主，创业公司相对较少</a:t>
            </a:r>
            <a:endParaRPr sz="1200">
              <a:latin typeface="微软雅黑"/>
              <a:cs typeface="微软雅黑"/>
            </a:endParaRPr>
          </a:p>
          <a:p>
            <a:pPr marL="12700">
              <a:lnSpc>
                <a:spcPct val="100000"/>
              </a:lnSpc>
              <a:spcBef>
                <a:spcPts val="135"/>
              </a:spcBef>
            </a:pPr>
            <a:r>
              <a:rPr sz="700" spc="-5">
                <a:solidFill>
                  <a:srgbClr val="7E7E7E"/>
                </a:solidFill>
                <a:latin typeface="微软雅黑"/>
                <a:cs typeface="微软雅黑"/>
              </a:rPr>
              <a:t>来源：产业规模数据源自艾瑞咨询</a:t>
            </a:r>
            <a:r>
              <a:rPr sz="700" spc="5">
                <a:solidFill>
                  <a:srgbClr val="7E7E7E"/>
                </a:solidFill>
                <a:latin typeface="微软雅黑"/>
                <a:cs typeface="微软雅黑"/>
              </a:rPr>
              <a:t>《</a:t>
            </a:r>
            <a:r>
              <a:rPr sz="700" spc="-5">
                <a:solidFill>
                  <a:srgbClr val="7E7E7E"/>
                </a:solidFill>
                <a:latin typeface="微软雅黑"/>
                <a:cs typeface="微软雅黑"/>
              </a:rPr>
              <a:t>2023</a:t>
            </a:r>
            <a:r>
              <a:rPr sz="700" spc="5">
                <a:solidFill>
                  <a:srgbClr val="7E7E7E"/>
                </a:solidFill>
                <a:latin typeface="微软雅黑"/>
                <a:cs typeface="微软雅黑"/>
              </a:rPr>
              <a:t>年</a:t>
            </a:r>
            <a:r>
              <a:rPr sz="700" spc="-5">
                <a:solidFill>
                  <a:srgbClr val="7E7E7E"/>
                </a:solidFill>
                <a:latin typeface="微软雅黑"/>
                <a:cs typeface="微软雅黑"/>
              </a:rPr>
              <a:t>中国AIGC产业</a:t>
            </a:r>
            <a:r>
              <a:rPr sz="700" spc="5">
                <a:solidFill>
                  <a:srgbClr val="7E7E7E"/>
                </a:solidFill>
                <a:latin typeface="微软雅黑"/>
                <a:cs typeface="微软雅黑"/>
              </a:rPr>
              <a:t>全</a:t>
            </a:r>
            <a:r>
              <a:rPr sz="700" spc="-5">
                <a:solidFill>
                  <a:srgbClr val="7E7E7E"/>
                </a:solidFill>
                <a:latin typeface="微软雅黑"/>
                <a:cs typeface="微软雅黑"/>
              </a:rPr>
              <a:t>景报</a:t>
            </a:r>
            <a:r>
              <a:rPr sz="700" spc="5">
                <a:solidFill>
                  <a:srgbClr val="7E7E7E"/>
                </a:solidFill>
                <a:latin typeface="微软雅黑"/>
                <a:cs typeface="微软雅黑"/>
              </a:rPr>
              <a:t>告</a:t>
            </a:r>
            <a:r>
              <a:rPr sz="700" spc="-5">
                <a:solidFill>
                  <a:srgbClr val="7E7E7E"/>
                </a:solidFill>
                <a:latin typeface="微软雅黑"/>
                <a:cs typeface="微软雅黑"/>
              </a:rPr>
              <a:t>》。</a:t>
            </a:r>
            <a:endParaRPr sz="700">
              <a:latin typeface="微软雅黑"/>
              <a:cs typeface="微软雅黑"/>
            </a:endParaRPr>
          </a:p>
        </p:txBody>
      </p:sp>
      <p:sp>
        <p:nvSpPr>
          <p:cNvPr id="18" name="object 18"/>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11"/>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24</a:t>
            </a:fld>
            <a:endParaRPr sz="800">
              <a:latin typeface="微软雅黑"/>
              <a:cs typeface="微软雅黑"/>
            </a:endParaRPr>
          </a:p>
        </p:txBody>
      </p:sp>
      <p:sp>
        <p:nvSpPr>
          <p:cNvPr id="19" name="object 19"/>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5" name="object 15"/>
          <p:cNvSpPr txBox="1"/>
          <p:nvPr/>
        </p:nvSpPr>
        <p:spPr>
          <a:xfrm>
            <a:off x="4754117" y="3484879"/>
            <a:ext cx="2026920" cy="2887980"/>
          </a:xfrm>
          <a:prstGeom prst="rect">
            <a:avLst/>
          </a:prstGeom>
        </p:spPr>
        <p:txBody>
          <a:bodyPr vert="horz" wrap="square" lIns="0" tIns="12700" rIns="0" bIns="0" rtlCol="0">
            <a:spAutoFit/>
          </a:bodyPr>
          <a:lstStyle/>
          <a:p>
            <a:pPr marR="342900" algn="ctr">
              <a:lnSpc>
                <a:spcPct val="100000"/>
              </a:lnSpc>
              <a:spcBef>
                <a:spcPts val="100"/>
              </a:spcBef>
            </a:pPr>
            <a:r>
              <a:rPr sz="1800" b="1">
                <a:solidFill>
                  <a:srgbClr val="FFFFFF"/>
                </a:solidFill>
                <a:latin typeface="微软雅黑"/>
                <a:cs typeface="微软雅黑"/>
              </a:rPr>
              <a:t>2026——2029</a:t>
            </a:r>
            <a:endParaRPr sz="1800">
              <a:latin typeface="微软雅黑"/>
              <a:cs typeface="微软雅黑"/>
            </a:endParaRPr>
          </a:p>
          <a:p>
            <a:pPr marR="342900" algn="ctr">
              <a:lnSpc>
                <a:spcPct val="100000"/>
              </a:lnSpc>
            </a:pPr>
            <a:r>
              <a:rPr sz="1800" b="1">
                <a:solidFill>
                  <a:srgbClr val="FFFFFF"/>
                </a:solidFill>
                <a:latin typeface="微软雅黑"/>
                <a:cs typeface="微软雅黑"/>
              </a:rPr>
              <a:t>应用成长期</a:t>
            </a:r>
            <a:endParaRPr sz="1800">
              <a:latin typeface="微软雅黑"/>
              <a:cs typeface="微软雅黑"/>
            </a:endParaRPr>
          </a:p>
          <a:p>
            <a:pPr marL="184785" indent="-172720">
              <a:lnSpc>
                <a:spcPct val="100000"/>
              </a:lnSpc>
              <a:spcBef>
                <a:spcPts val="1655"/>
              </a:spcBef>
              <a:buFont typeface="Wingdings"/>
              <a:buChar char=""/>
              <a:tabLst>
                <a:tab pos="185420"/>
              </a:tabLst>
            </a:pPr>
            <a:r>
              <a:rPr sz="1200">
                <a:solidFill>
                  <a:srgbClr val="585858"/>
                </a:solidFill>
                <a:latin typeface="Arial"/>
                <a:cs typeface="Arial"/>
              </a:rPr>
              <a:t>AIGC</a:t>
            </a:r>
            <a:r>
              <a:rPr sz="1200">
                <a:solidFill>
                  <a:srgbClr val="585858"/>
                </a:solidFill>
                <a:latin typeface="微软雅黑"/>
                <a:cs typeface="微软雅黑"/>
              </a:rPr>
              <a:t>产业规模：</a:t>
            </a:r>
            <a:r>
              <a:rPr sz="1200" b="1">
                <a:solidFill>
                  <a:srgbClr val="B1D234"/>
                </a:solidFill>
                <a:latin typeface="微软雅黑"/>
                <a:cs typeface="微软雅黑"/>
              </a:rPr>
              <a:t>千亿级</a:t>
            </a:r>
            <a:endParaRPr sz="1200">
              <a:latin typeface="微软雅黑"/>
              <a:cs typeface="微软雅黑"/>
            </a:endParaRPr>
          </a:p>
          <a:p>
            <a:pPr marL="184785" marR="5080" indent="-172720" algn="just">
              <a:lnSpc>
                <a:spcPct val="150000"/>
              </a:lnSpc>
              <a:buFont typeface="Wingdings"/>
              <a:buChar char=""/>
              <a:tabLst>
                <a:tab pos="185420"/>
              </a:tabLst>
            </a:pPr>
            <a:r>
              <a:rPr sz="1200">
                <a:solidFill>
                  <a:srgbClr val="585858"/>
                </a:solidFill>
                <a:latin typeface="微软雅黑"/>
                <a:cs typeface="微软雅黑"/>
              </a:rPr>
              <a:t>产业特征：完成重点领域和 关键场景的技术价值兑现，  </a:t>
            </a:r>
            <a:r>
              <a:rPr sz="1200">
                <a:solidFill>
                  <a:srgbClr val="585858"/>
                </a:solidFill>
                <a:latin typeface="Arial"/>
                <a:cs typeface="Arial"/>
              </a:rPr>
              <a:t>AIGC</a:t>
            </a:r>
            <a:r>
              <a:rPr sz="1200">
                <a:solidFill>
                  <a:srgbClr val="585858"/>
                </a:solidFill>
                <a:latin typeface="微软雅黑"/>
                <a:cs typeface="微软雅黑"/>
              </a:rPr>
              <a:t>被各行各业普遍尝试</a:t>
            </a:r>
            <a:endParaRPr sz="1200">
              <a:latin typeface="微软雅黑"/>
              <a:cs typeface="微软雅黑"/>
            </a:endParaRPr>
          </a:p>
          <a:p>
            <a:pPr marL="184785" marR="5080" indent="-172720" algn="just">
              <a:lnSpc>
                <a:spcPct val="150000"/>
              </a:lnSpc>
              <a:buFont typeface="Wingdings"/>
              <a:buChar char=""/>
              <a:tabLst>
                <a:tab pos="185420"/>
              </a:tabLst>
            </a:pPr>
            <a:r>
              <a:rPr sz="1200">
                <a:solidFill>
                  <a:srgbClr val="585858"/>
                </a:solidFill>
                <a:latin typeface="微软雅黑"/>
                <a:cs typeface="微软雅黑"/>
              </a:rPr>
              <a:t>产业格局：大模型主要玩家 基本确定，大量应用层玩家 涌入市场，开发不同场景和 赛道的</a:t>
            </a:r>
            <a:r>
              <a:rPr sz="1200">
                <a:solidFill>
                  <a:srgbClr val="585858"/>
                </a:solidFill>
                <a:latin typeface="Arial"/>
                <a:cs typeface="Arial"/>
              </a:rPr>
              <a:t>AIGC</a:t>
            </a:r>
            <a:r>
              <a:rPr sz="1200">
                <a:solidFill>
                  <a:srgbClr val="585858"/>
                </a:solidFill>
                <a:latin typeface="微软雅黑"/>
                <a:cs typeface="微软雅黑"/>
              </a:rPr>
              <a:t>应用及工具</a:t>
            </a:r>
            <a:endParaRPr sz="1200">
              <a:latin typeface="微软雅黑"/>
              <a:cs typeface="微软雅黑"/>
            </a:endParaRPr>
          </a:p>
        </p:txBody>
      </p:sp>
      <p:sp>
        <p:nvSpPr>
          <p:cNvPr id="16" name="object 16"/>
          <p:cNvSpPr txBox="1"/>
          <p:nvPr/>
        </p:nvSpPr>
        <p:spPr>
          <a:xfrm>
            <a:off x="6993381" y="3462020"/>
            <a:ext cx="2331720" cy="2630170"/>
          </a:xfrm>
          <a:prstGeom prst="rect">
            <a:avLst/>
          </a:prstGeom>
        </p:spPr>
        <p:txBody>
          <a:bodyPr vert="horz" wrap="square" lIns="0" tIns="12700" rIns="0" bIns="0" rtlCol="0">
            <a:spAutoFit/>
          </a:bodyPr>
          <a:lstStyle/>
          <a:p>
            <a:pPr marL="465455">
              <a:lnSpc>
                <a:spcPct val="100000"/>
              </a:lnSpc>
              <a:spcBef>
                <a:spcPts val="100"/>
              </a:spcBef>
            </a:pPr>
            <a:r>
              <a:rPr sz="1800" b="1">
                <a:solidFill>
                  <a:srgbClr val="FFFFFF"/>
                </a:solidFill>
                <a:latin typeface="微软雅黑"/>
                <a:cs typeface="微软雅黑"/>
              </a:rPr>
              <a:t>生态爆发期</a:t>
            </a:r>
            <a:endParaRPr sz="1800">
              <a:latin typeface="微软雅黑"/>
              <a:cs typeface="微软雅黑"/>
            </a:endParaRPr>
          </a:p>
          <a:p>
            <a:pPr marL="184785" indent="-172720">
              <a:lnSpc>
                <a:spcPct val="100000"/>
              </a:lnSpc>
              <a:spcBef>
                <a:spcPts val="1780"/>
              </a:spcBef>
              <a:buFont typeface="Wingdings"/>
              <a:buChar char=""/>
              <a:tabLst>
                <a:tab pos="185420"/>
              </a:tabLst>
            </a:pPr>
            <a:r>
              <a:rPr sz="1200">
                <a:solidFill>
                  <a:srgbClr val="585858"/>
                </a:solidFill>
                <a:latin typeface="微软雅黑"/>
                <a:cs typeface="微软雅黑"/>
              </a:rPr>
              <a:t>产业规模：</a:t>
            </a:r>
            <a:r>
              <a:rPr sz="1200" b="1">
                <a:solidFill>
                  <a:srgbClr val="B1D234"/>
                </a:solidFill>
                <a:latin typeface="微软雅黑"/>
                <a:cs typeface="微软雅黑"/>
              </a:rPr>
              <a:t>万亿级</a:t>
            </a:r>
            <a:endParaRPr sz="1200">
              <a:latin typeface="微软雅黑"/>
              <a:cs typeface="微软雅黑"/>
            </a:endParaRPr>
          </a:p>
          <a:p>
            <a:pPr marL="184785" marR="157480" indent="-172720">
              <a:lnSpc>
                <a:spcPct val="150000"/>
              </a:lnSpc>
              <a:buFont typeface="Wingdings"/>
              <a:buChar char=""/>
              <a:tabLst>
                <a:tab pos="185420"/>
              </a:tabLst>
            </a:pPr>
            <a:r>
              <a:rPr sz="1200">
                <a:solidFill>
                  <a:srgbClr val="585858"/>
                </a:solidFill>
                <a:latin typeface="微软雅黑"/>
                <a:cs typeface="微软雅黑"/>
              </a:rPr>
              <a:t>产业特征：</a:t>
            </a:r>
            <a:r>
              <a:rPr sz="1200">
                <a:solidFill>
                  <a:srgbClr val="585858"/>
                </a:solidFill>
                <a:latin typeface="Arial"/>
                <a:cs typeface="Arial"/>
              </a:rPr>
              <a:t>AIGC</a:t>
            </a:r>
            <a:r>
              <a:rPr sz="1200">
                <a:solidFill>
                  <a:srgbClr val="585858"/>
                </a:solidFill>
                <a:latin typeface="微软雅黑"/>
                <a:cs typeface="微软雅黑"/>
              </a:rPr>
              <a:t>与其他产业 实现多维互动和深度融合，并 孕育出更多新业态和新模式</a:t>
            </a:r>
            <a:endParaRPr sz="1200">
              <a:latin typeface="微软雅黑"/>
              <a:cs typeface="微软雅黑"/>
            </a:endParaRPr>
          </a:p>
          <a:p>
            <a:pPr marL="184785" indent="-172720">
              <a:lnSpc>
                <a:spcPct val="100000"/>
              </a:lnSpc>
              <a:spcBef>
                <a:spcPts val="720"/>
              </a:spcBef>
              <a:buFont typeface="Wingdings"/>
              <a:buChar char=""/>
              <a:tabLst>
                <a:tab pos="185420"/>
              </a:tabLst>
            </a:pPr>
            <a:r>
              <a:rPr sz="1200" spc="-5">
                <a:solidFill>
                  <a:srgbClr val="585858"/>
                </a:solidFill>
                <a:latin typeface="微软雅黑"/>
                <a:cs typeface="微软雅黑"/>
              </a:rPr>
              <a:t>产业格局：产业生态愈发完善，</a:t>
            </a:r>
            <a:endParaRPr sz="1200">
              <a:latin typeface="微软雅黑"/>
              <a:cs typeface="微软雅黑"/>
            </a:endParaRPr>
          </a:p>
          <a:p>
            <a:pPr marL="184785" marR="157480" algn="just">
              <a:lnSpc>
                <a:spcPct val="150000"/>
              </a:lnSpc>
              <a:spcBef>
                <a:spcPts val="5"/>
              </a:spcBef>
            </a:pPr>
            <a:r>
              <a:rPr sz="1200">
                <a:solidFill>
                  <a:srgbClr val="585858"/>
                </a:solidFill>
                <a:latin typeface="微软雅黑"/>
                <a:cs typeface="微软雅黑"/>
              </a:rPr>
              <a:t>各赛道均产生具备完整解决方 案企业，大量个人用户将成为  </a:t>
            </a:r>
            <a:r>
              <a:rPr sz="1200">
                <a:solidFill>
                  <a:srgbClr val="585858"/>
                </a:solidFill>
                <a:latin typeface="Arial"/>
                <a:cs typeface="Arial"/>
              </a:rPr>
              <a:t>AIGC</a:t>
            </a:r>
            <a:r>
              <a:rPr sz="1200">
                <a:solidFill>
                  <a:srgbClr val="585858"/>
                </a:solidFill>
                <a:latin typeface="微软雅黑"/>
                <a:cs typeface="微软雅黑"/>
              </a:rPr>
              <a:t>应用的开发者和使用者</a:t>
            </a:r>
            <a:endParaRPr sz="1200">
              <a:latin typeface="微软雅黑"/>
              <a:cs typeface="微软雅黑"/>
            </a:endParaRPr>
          </a:p>
        </p:txBody>
      </p:sp>
      <p:sp>
        <p:nvSpPr>
          <p:cNvPr id="17" name="object 17"/>
          <p:cNvSpPr txBox="1"/>
          <p:nvPr/>
        </p:nvSpPr>
        <p:spPr>
          <a:xfrm>
            <a:off x="526795" y="1076071"/>
            <a:ext cx="11120755" cy="241173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AI技术持续突破，AIGC产业加速落地</a:t>
            </a:r>
            <a:r>
              <a:rPr sz="1800" spc="-5">
                <a:solidFill>
                  <a:srgbClr val="585858"/>
                </a:solidFill>
                <a:latin typeface="微软雅黑"/>
                <a:cs typeface="微软雅黑"/>
              </a:rPr>
              <a:t>，AIGC</a:t>
            </a:r>
            <a:r>
              <a:rPr sz="1800">
                <a:solidFill>
                  <a:srgbClr val="585858"/>
                </a:solidFill>
                <a:latin typeface="微软雅黑"/>
                <a:cs typeface="微软雅黑"/>
              </a:rPr>
              <a:t>未来市场空间超万亿元</a:t>
            </a:r>
            <a:endParaRPr sz="1800">
              <a:latin typeface="微软雅黑"/>
              <a:cs typeface="微软雅黑"/>
            </a:endParaRPr>
          </a:p>
          <a:p>
            <a:pPr marL="12700" marR="5080">
              <a:lnSpc>
                <a:spcPct val="120000"/>
              </a:lnSpc>
              <a:spcBef>
                <a:spcPts val="705"/>
              </a:spcBef>
            </a:pPr>
            <a:r>
              <a:rPr sz="1200" spc="-5">
                <a:solidFill>
                  <a:srgbClr val="585858"/>
                </a:solidFill>
                <a:latin typeface="微软雅黑"/>
                <a:cs typeface="微软雅黑"/>
              </a:rPr>
              <a:t>AIGC（AI-Generated</a:t>
            </a:r>
            <a:r>
              <a:rPr sz="1200" spc="-15">
                <a:solidFill>
                  <a:srgbClr val="585858"/>
                </a:solidFill>
                <a:latin typeface="微软雅黑"/>
                <a:cs typeface="微软雅黑"/>
              </a:rPr>
              <a:t> </a:t>
            </a:r>
            <a:r>
              <a:rPr sz="1200" spc="-5">
                <a:solidFill>
                  <a:srgbClr val="585858"/>
                </a:solidFill>
                <a:latin typeface="微软雅黑"/>
                <a:cs typeface="微软雅黑"/>
              </a:rPr>
              <a:t>Content）</a:t>
            </a:r>
            <a:r>
              <a:rPr sz="1200">
                <a:solidFill>
                  <a:srgbClr val="585858"/>
                </a:solidFill>
                <a:latin typeface="微软雅黑"/>
                <a:cs typeface="微软雅黑"/>
              </a:rPr>
              <a:t>是指利用人工智能技术来生成内容的新型内容生产方式，按照生成内容模态可分为文本生成、音频生成、图像生成、视频生成和跨 模态生成等。在全球算力规模持续扩大、深度学习算法快速进步以及人类数字内容总量和丰富度不断提高的市场大背景下</a:t>
            </a:r>
            <a:r>
              <a:rPr sz="1200" spc="5">
                <a:solidFill>
                  <a:srgbClr val="585858"/>
                </a:solidFill>
                <a:latin typeface="微软雅黑"/>
                <a:cs typeface="微软雅黑"/>
              </a:rPr>
              <a:t>，</a:t>
            </a:r>
            <a:r>
              <a:rPr sz="1200" spc="-5">
                <a:solidFill>
                  <a:srgbClr val="585858"/>
                </a:solidFill>
                <a:latin typeface="微软雅黑"/>
                <a:cs typeface="微软雅黑"/>
              </a:rPr>
              <a:t>AIG</a:t>
            </a:r>
            <a:r>
              <a:rPr sz="1200">
                <a:solidFill>
                  <a:srgbClr val="585858"/>
                </a:solidFill>
                <a:latin typeface="微软雅黑"/>
                <a:cs typeface="微软雅黑"/>
              </a:rPr>
              <a:t>C技术近年来取得巨大突破，推动</a:t>
            </a:r>
            <a:r>
              <a:rPr sz="1200" spc="-5">
                <a:solidFill>
                  <a:srgbClr val="585858"/>
                </a:solidFill>
                <a:latin typeface="微软雅黑"/>
                <a:cs typeface="微软雅黑"/>
              </a:rPr>
              <a:t>AIGC </a:t>
            </a:r>
            <a:r>
              <a:rPr sz="1200">
                <a:solidFill>
                  <a:srgbClr val="585858"/>
                </a:solidFill>
                <a:latin typeface="微软雅黑"/>
                <a:cs typeface="微软雅黑"/>
              </a:rPr>
              <a:t>产业迅速落地，并开始渗透到人类的生产生活之中，有望给各行各业带来颠覆性变革。</a:t>
            </a:r>
            <a:endParaRPr sz="1200">
              <a:latin typeface="微软雅黑"/>
              <a:cs typeface="微软雅黑"/>
            </a:endParaRPr>
          </a:p>
          <a:p>
            <a:pPr marL="12700" marR="5080" algn="just">
              <a:lnSpc>
                <a:spcPts val="1730"/>
              </a:lnSpc>
              <a:spcBef>
                <a:spcPts val="105"/>
              </a:spcBef>
            </a:pPr>
            <a:r>
              <a:rPr sz="1200">
                <a:solidFill>
                  <a:srgbClr val="585858"/>
                </a:solidFill>
                <a:latin typeface="微软雅黑"/>
                <a:cs typeface="微软雅黑"/>
              </a:rPr>
              <a:t>根据艾瑞咨询预测，2023年中国</a:t>
            </a:r>
            <a:r>
              <a:rPr sz="1200" spc="-5">
                <a:solidFill>
                  <a:srgbClr val="585858"/>
                </a:solidFill>
                <a:latin typeface="微软雅黑"/>
                <a:cs typeface="微软雅黑"/>
              </a:rPr>
              <a:t>AIGC</a:t>
            </a:r>
            <a:r>
              <a:rPr sz="1200">
                <a:solidFill>
                  <a:srgbClr val="585858"/>
                </a:solidFill>
                <a:latin typeface="微软雅黑"/>
                <a:cs typeface="微软雅黑"/>
              </a:rPr>
              <a:t>产业规模约为</a:t>
            </a:r>
            <a:r>
              <a:rPr sz="1200" spc="-5">
                <a:solidFill>
                  <a:srgbClr val="585858"/>
                </a:solidFill>
                <a:latin typeface="微软雅黑"/>
                <a:cs typeface="微软雅黑"/>
              </a:rPr>
              <a:t>143</a:t>
            </a:r>
            <a:r>
              <a:rPr sz="1200">
                <a:solidFill>
                  <a:srgbClr val="585858"/>
                </a:solidFill>
                <a:latin typeface="微软雅黑"/>
                <a:cs typeface="微软雅黑"/>
              </a:rPr>
              <a:t>亿元，在</a:t>
            </a:r>
            <a:r>
              <a:rPr sz="1200" spc="-10">
                <a:solidFill>
                  <a:srgbClr val="585858"/>
                </a:solidFill>
                <a:latin typeface="微软雅黑"/>
                <a:cs typeface="微软雅黑"/>
              </a:rPr>
              <a:t>2022-2025</a:t>
            </a:r>
            <a:r>
              <a:rPr sz="1200">
                <a:solidFill>
                  <a:srgbClr val="585858"/>
                </a:solidFill>
                <a:latin typeface="微软雅黑"/>
                <a:cs typeface="微软雅黑"/>
              </a:rPr>
              <a:t>年的技术探索期</a:t>
            </a:r>
            <a:r>
              <a:rPr sz="1200" spc="-5">
                <a:solidFill>
                  <a:srgbClr val="585858"/>
                </a:solidFill>
                <a:latin typeface="微软雅黑"/>
                <a:cs typeface="微软雅黑"/>
              </a:rPr>
              <a:t>，AIGC</a:t>
            </a:r>
            <a:r>
              <a:rPr sz="1200">
                <a:solidFill>
                  <a:srgbClr val="585858"/>
                </a:solidFill>
                <a:latin typeface="微软雅黑"/>
                <a:cs typeface="微软雅黑"/>
              </a:rPr>
              <a:t>行业主要处于大模型生态建设、底层算力基建完善阶段；在</a:t>
            </a:r>
            <a:r>
              <a:rPr sz="1200" spc="-5">
                <a:solidFill>
                  <a:srgbClr val="585858"/>
                </a:solidFill>
                <a:latin typeface="微软雅黑"/>
                <a:cs typeface="微软雅黑"/>
              </a:rPr>
              <a:t>2026-  </a:t>
            </a:r>
            <a:r>
              <a:rPr sz="1200">
                <a:solidFill>
                  <a:srgbClr val="585858"/>
                </a:solidFill>
                <a:latin typeface="微软雅黑"/>
                <a:cs typeface="微软雅黑"/>
              </a:rPr>
              <a:t>2029</a:t>
            </a:r>
            <a:r>
              <a:rPr sz="1200" spc="-5">
                <a:solidFill>
                  <a:srgbClr val="585858"/>
                </a:solidFill>
                <a:latin typeface="微软雅黑"/>
                <a:cs typeface="微软雅黑"/>
              </a:rPr>
              <a:t>年的应用成长期</a:t>
            </a:r>
            <a:r>
              <a:rPr sz="1200" spc="-10">
                <a:solidFill>
                  <a:srgbClr val="585858"/>
                </a:solidFill>
                <a:latin typeface="微软雅黑"/>
                <a:cs typeface="微软雅黑"/>
              </a:rPr>
              <a:t>，AIGC</a:t>
            </a:r>
            <a:r>
              <a:rPr sz="1200" spc="-5">
                <a:solidFill>
                  <a:srgbClr val="585858"/>
                </a:solidFill>
                <a:latin typeface="微软雅黑"/>
                <a:cs typeface="微软雅黑"/>
              </a:rPr>
              <a:t>产业规模将达到千亿级，行业将完成重点领域和关键场景的技术价值兑现，逐步建立模型即服务的产业生态；</a:t>
            </a:r>
            <a:r>
              <a:rPr sz="1200" spc="5">
                <a:solidFill>
                  <a:srgbClr val="585858"/>
                </a:solidFill>
                <a:latin typeface="微软雅黑"/>
                <a:cs typeface="微软雅黑"/>
              </a:rPr>
              <a:t>在</a:t>
            </a:r>
            <a:r>
              <a:rPr sz="1200" spc="-5">
                <a:solidFill>
                  <a:srgbClr val="585858"/>
                </a:solidFill>
                <a:latin typeface="微软雅黑"/>
                <a:cs typeface="微软雅黑"/>
              </a:rPr>
              <a:t>2030年，中国</a:t>
            </a:r>
            <a:r>
              <a:rPr sz="1200" spc="-10">
                <a:solidFill>
                  <a:srgbClr val="585858"/>
                </a:solidFill>
                <a:latin typeface="微软雅黑"/>
                <a:cs typeface="微软雅黑"/>
              </a:rPr>
              <a:t>AIGC</a:t>
            </a:r>
            <a:r>
              <a:rPr sz="1200" spc="-5">
                <a:solidFill>
                  <a:srgbClr val="585858"/>
                </a:solidFill>
                <a:latin typeface="微软雅黑"/>
                <a:cs typeface="微软雅黑"/>
              </a:rPr>
              <a:t>产业 </a:t>
            </a:r>
            <a:r>
              <a:rPr sz="1200">
                <a:solidFill>
                  <a:srgbClr val="585858"/>
                </a:solidFill>
                <a:latin typeface="微软雅黑"/>
                <a:cs typeface="微软雅黑"/>
              </a:rPr>
              <a:t>规模有望突破万亿级，达到11441亿元</a:t>
            </a:r>
            <a:r>
              <a:rPr sz="1200" spc="-5">
                <a:solidFill>
                  <a:srgbClr val="585858"/>
                </a:solidFill>
                <a:latin typeface="微软雅黑"/>
                <a:cs typeface="微软雅黑"/>
              </a:rPr>
              <a:t>，AIGC</a:t>
            </a:r>
            <a:r>
              <a:rPr sz="1200">
                <a:solidFill>
                  <a:srgbClr val="585858"/>
                </a:solidFill>
                <a:latin typeface="微软雅黑"/>
                <a:cs typeface="微软雅黑"/>
              </a:rPr>
              <a:t>将与各行各业完成深度融合，实现产业生态的进一步爆发。</a:t>
            </a:r>
            <a:endParaRPr sz="1200">
              <a:latin typeface="微软雅黑"/>
              <a:cs typeface="微软雅黑"/>
            </a:endParaRPr>
          </a:p>
          <a:p>
            <a:pPr marR="878840" algn="ctr">
              <a:lnSpc>
                <a:spcPct val="100000"/>
              </a:lnSpc>
              <a:spcBef>
                <a:spcPts val="1335"/>
              </a:spcBef>
            </a:pPr>
            <a:r>
              <a:rPr sz="1400" b="1">
                <a:solidFill>
                  <a:srgbClr val="404040"/>
                </a:solidFill>
                <a:latin typeface="微软雅黑"/>
                <a:cs typeface="微软雅黑"/>
              </a:rPr>
              <a:t>中国AIGC产业发展</a:t>
            </a:r>
            <a:r>
              <a:rPr sz="1400" b="1" spc="-15">
                <a:solidFill>
                  <a:srgbClr val="404040"/>
                </a:solidFill>
                <a:latin typeface="微软雅黑"/>
                <a:cs typeface="微软雅黑"/>
              </a:rPr>
              <a:t>阶</a:t>
            </a:r>
            <a:r>
              <a:rPr sz="1400" b="1">
                <a:solidFill>
                  <a:srgbClr val="404040"/>
                </a:solidFill>
                <a:latin typeface="微软雅黑"/>
                <a:cs typeface="微软雅黑"/>
              </a:rPr>
              <a:t>段</a:t>
            </a:r>
            <a:endParaRPr sz="1400">
              <a:latin typeface="微软雅黑"/>
              <a:cs typeface="微软雅黑"/>
            </a:endParaRPr>
          </a:p>
          <a:p>
            <a:pPr marL="6973570">
              <a:lnSpc>
                <a:spcPct val="100000"/>
              </a:lnSpc>
              <a:spcBef>
                <a:spcPts val="265"/>
              </a:spcBef>
            </a:pPr>
            <a:r>
              <a:rPr sz="1800" b="1">
                <a:solidFill>
                  <a:srgbClr val="FFFFFF"/>
                </a:solidFill>
                <a:latin typeface="微软雅黑"/>
                <a:cs typeface="微软雅黑"/>
              </a:rPr>
              <a:t>2030——</a:t>
            </a:r>
            <a:endParaRPr sz="1800">
              <a:latin typeface="微软雅黑"/>
              <a:cs typeface="微软雅黑"/>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5699760" cy="574040"/>
          </a:xfrm>
          <a:prstGeom prst="rect">
            <a:avLst/>
          </a:prstGeom>
        </p:spPr>
        <p:txBody>
          <a:bodyPr vert="horz" wrap="square" lIns="0" tIns="12700" rIns="0" bIns="0" rtlCol="0">
            <a:spAutoFit/>
          </a:bodyPr>
          <a:lstStyle/>
          <a:p>
            <a:pPr marL="12700">
              <a:lnSpc>
                <a:spcPct val="100000"/>
              </a:lnSpc>
              <a:spcBef>
                <a:spcPts val="100"/>
              </a:spcBef>
            </a:pPr>
            <a:r>
              <a:rPr/>
              <a:t>中国AIG</a:t>
            </a:r>
            <a:r>
              <a:rPr spc="-5"/>
              <a:t>C</a:t>
            </a:r>
            <a:r>
              <a:rPr/>
              <a:t>产业链及应用场景</a:t>
            </a:r>
          </a:p>
        </p:txBody>
      </p:sp>
      <p:sp>
        <p:nvSpPr>
          <p:cNvPr id="3" name="object 3"/>
          <p:cNvSpPr/>
          <p:nvPr/>
        </p:nvSpPr>
        <p:spPr>
          <a:xfrm>
            <a:off x="995172" y="5385815"/>
            <a:ext cx="4750435" cy="439420"/>
          </a:xfrm>
          <a:custGeom>
            <a:rect l="l" t="t" r="r" b="b"/>
            <a:pathLst>
              <a:path w="4750435" h="439420">
                <a:moveTo>
                  <a:pt x="4677156" y="0"/>
                </a:moveTo>
                <a:lnTo>
                  <a:pt x="73152" y="0"/>
                </a:lnTo>
                <a:lnTo>
                  <a:pt x="44678" y="5750"/>
                </a:lnTo>
                <a:lnTo>
                  <a:pt x="21426" y="21431"/>
                </a:lnTo>
                <a:lnTo>
                  <a:pt x="5748" y="44684"/>
                </a:lnTo>
                <a:lnTo>
                  <a:pt x="0" y="73152"/>
                </a:lnTo>
                <a:lnTo>
                  <a:pt x="0" y="365760"/>
                </a:lnTo>
                <a:lnTo>
                  <a:pt x="5748" y="394233"/>
                </a:lnTo>
                <a:lnTo>
                  <a:pt x="21426" y="417485"/>
                </a:lnTo>
                <a:lnTo>
                  <a:pt x="44678" y="433163"/>
                </a:lnTo>
                <a:lnTo>
                  <a:pt x="73152" y="438912"/>
                </a:lnTo>
                <a:lnTo>
                  <a:pt x="4677156" y="438912"/>
                </a:lnTo>
                <a:lnTo>
                  <a:pt x="4705623" y="433163"/>
                </a:lnTo>
                <a:lnTo>
                  <a:pt x="4728876" y="417485"/>
                </a:lnTo>
                <a:lnTo>
                  <a:pt x="4744557" y="394233"/>
                </a:lnTo>
                <a:lnTo>
                  <a:pt x="4750308" y="365760"/>
                </a:lnTo>
                <a:lnTo>
                  <a:pt x="4750308" y="73152"/>
                </a:lnTo>
                <a:lnTo>
                  <a:pt x="4744557" y="44684"/>
                </a:lnTo>
                <a:lnTo>
                  <a:pt x="4728876" y="21431"/>
                </a:lnTo>
                <a:lnTo>
                  <a:pt x="4705623" y="5750"/>
                </a:lnTo>
                <a:lnTo>
                  <a:pt x="4677156" y="0"/>
                </a:lnTo>
                <a:close/>
              </a:path>
            </a:pathLst>
          </a:custGeom>
          <a:solidFill>
            <a:srgbClr val="B1D234"/>
          </a:solidFill>
        </p:spPr>
        <p:txBody>
          <a:bodyPr wrap="square" lIns="0" tIns="0" rIns="0" bIns="0" rtlCol="0"/>
          <a:lstStyle/>
          <a:p/>
        </p:txBody>
      </p:sp>
      <p:sp>
        <p:nvSpPr>
          <p:cNvPr id="4" name="object 4"/>
          <p:cNvSpPr/>
          <p:nvPr/>
        </p:nvSpPr>
        <p:spPr>
          <a:xfrm>
            <a:off x="995172" y="5891784"/>
            <a:ext cx="1369060" cy="512445"/>
          </a:xfrm>
          <a:custGeom>
            <a:rect l="l" t="t" r="r" b="b"/>
            <a:pathLst>
              <a:path w="1369060" h="512445">
                <a:moveTo>
                  <a:pt x="1283208" y="0"/>
                </a:moveTo>
                <a:lnTo>
                  <a:pt x="85343" y="0"/>
                </a:lnTo>
                <a:lnTo>
                  <a:pt x="52126" y="6707"/>
                </a:lnTo>
                <a:lnTo>
                  <a:pt x="24998" y="24998"/>
                </a:lnTo>
                <a:lnTo>
                  <a:pt x="6707" y="52126"/>
                </a:lnTo>
                <a:lnTo>
                  <a:pt x="0" y="85343"/>
                </a:lnTo>
                <a:lnTo>
                  <a:pt x="0" y="426719"/>
                </a:lnTo>
                <a:lnTo>
                  <a:pt x="6707" y="459937"/>
                </a:lnTo>
                <a:lnTo>
                  <a:pt x="24998" y="487065"/>
                </a:lnTo>
                <a:lnTo>
                  <a:pt x="52126" y="505356"/>
                </a:lnTo>
                <a:lnTo>
                  <a:pt x="85343" y="512063"/>
                </a:lnTo>
                <a:lnTo>
                  <a:pt x="1283208" y="512063"/>
                </a:lnTo>
                <a:lnTo>
                  <a:pt x="1316420" y="505356"/>
                </a:lnTo>
                <a:lnTo>
                  <a:pt x="1343548" y="487065"/>
                </a:lnTo>
                <a:lnTo>
                  <a:pt x="1361842" y="459937"/>
                </a:lnTo>
                <a:lnTo>
                  <a:pt x="1368552" y="426719"/>
                </a:lnTo>
                <a:lnTo>
                  <a:pt x="1368552" y="85343"/>
                </a:lnTo>
                <a:lnTo>
                  <a:pt x="1361842" y="52126"/>
                </a:lnTo>
                <a:lnTo>
                  <a:pt x="1343548" y="24998"/>
                </a:lnTo>
                <a:lnTo>
                  <a:pt x="1316420" y="6707"/>
                </a:lnTo>
                <a:lnTo>
                  <a:pt x="1283208" y="0"/>
                </a:lnTo>
                <a:close/>
              </a:path>
            </a:pathLst>
          </a:custGeom>
          <a:solidFill>
            <a:srgbClr val="B1D234"/>
          </a:solidFill>
        </p:spPr>
        <p:txBody>
          <a:bodyPr wrap="square" lIns="0" tIns="0" rIns="0" bIns="0" rtlCol="0"/>
          <a:lstStyle/>
          <a:p/>
        </p:txBody>
      </p:sp>
      <p:sp>
        <p:nvSpPr>
          <p:cNvPr id="5" name="object 5"/>
          <p:cNvSpPr/>
          <p:nvPr/>
        </p:nvSpPr>
        <p:spPr>
          <a:xfrm>
            <a:off x="2689860" y="5891784"/>
            <a:ext cx="1369060" cy="512445"/>
          </a:xfrm>
          <a:custGeom>
            <a:rect l="l" t="t" r="r" b="b"/>
            <a:pathLst>
              <a:path w="1369060" h="512445">
                <a:moveTo>
                  <a:pt x="1283207" y="0"/>
                </a:moveTo>
                <a:lnTo>
                  <a:pt x="85343" y="0"/>
                </a:lnTo>
                <a:lnTo>
                  <a:pt x="52131" y="6707"/>
                </a:lnTo>
                <a:lnTo>
                  <a:pt x="25003" y="24998"/>
                </a:lnTo>
                <a:lnTo>
                  <a:pt x="6709" y="52126"/>
                </a:lnTo>
                <a:lnTo>
                  <a:pt x="0" y="85343"/>
                </a:lnTo>
                <a:lnTo>
                  <a:pt x="0" y="426719"/>
                </a:lnTo>
                <a:lnTo>
                  <a:pt x="6709" y="459937"/>
                </a:lnTo>
                <a:lnTo>
                  <a:pt x="25003" y="487065"/>
                </a:lnTo>
                <a:lnTo>
                  <a:pt x="52131" y="505356"/>
                </a:lnTo>
                <a:lnTo>
                  <a:pt x="85343" y="512063"/>
                </a:lnTo>
                <a:lnTo>
                  <a:pt x="1283207" y="512063"/>
                </a:lnTo>
                <a:lnTo>
                  <a:pt x="1316420" y="505356"/>
                </a:lnTo>
                <a:lnTo>
                  <a:pt x="1343548" y="487065"/>
                </a:lnTo>
                <a:lnTo>
                  <a:pt x="1361842" y="459937"/>
                </a:lnTo>
                <a:lnTo>
                  <a:pt x="1368552" y="426719"/>
                </a:lnTo>
                <a:lnTo>
                  <a:pt x="1368552" y="85343"/>
                </a:lnTo>
                <a:lnTo>
                  <a:pt x="1361842" y="52126"/>
                </a:lnTo>
                <a:lnTo>
                  <a:pt x="1343548" y="24998"/>
                </a:lnTo>
                <a:lnTo>
                  <a:pt x="1316420" y="6707"/>
                </a:lnTo>
                <a:lnTo>
                  <a:pt x="1283207" y="0"/>
                </a:lnTo>
                <a:close/>
              </a:path>
            </a:pathLst>
          </a:custGeom>
          <a:solidFill>
            <a:srgbClr val="B1D234"/>
          </a:solidFill>
        </p:spPr>
        <p:txBody>
          <a:bodyPr wrap="square" lIns="0" tIns="0" rIns="0" bIns="0" rtlCol="0"/>
          <a:lstStyle/>
          <a:p/>
        </p:txBody>
      </p:sp>
      <p:sp>
        <p:nvSpPr>
          <p:cNvPr id="6" name="object 6"/>
          <p:cNvSpPr txBox="1"/>
          <p:nvPr/>
        </p:nvSpPr>
        <p:spPr>
          <a:xfrm>
            <a:off x="2956305" y="6006490"/>
            <a:ext cx="836294"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FFFFFF"/>
                </a:solidFill>
                <a:latin typeface="微软雅黑"/>
                <a:cs typeface="微软雅黑"/>
              </a:rPr>
              <a:t>数据基础</a:t>
            </a:r>
            <a:endParaRPr sz="1600">
              <a:latin typeface="微软雅黑"/>
              <a:cs typeface="微软雅黑"/>
            </a:endParaRPr>
          </a:p>
        </p:txBody>
      </p:sp>
      <p:sp>
        <p:nvSpPr>
          <p:cNvPr id="7" name="object 7"/>
          <p:cNvSpPr/>
          <p:nvPr/>
        </p:nvSpPr>
        <p:spPr>
          <a:xfrm>
            <a:off x="4384547" y="5891784"/>
            <a:ext cx="1367155" cy="512445"/>
          </a:xfrm>
          <a:custGeom>
            <a:rect l="l" t="t" r="r" b="b"/>
            <a:pathLst>
              <a:path w="1367154" h="512445">
                <a:moveTo>
                  <a:pt x="1281684" y="0"/>
                </a:moveTo>
                <a:lnTo>
                  <a:pt x="85343" y="0"/>
                </a:lnTo>
                <a:lnTo>
                  <a:pt x="52131" y="6707"/>
                </a:lnTo>
                <a:lnTo>
                  <a:pt x="25003" y="24998"/>
                </a:lnTo>
                <a:lnTo>
                  <a:pt x="6709" y="52126"/>
                </a:lnTo>
                <a:lnTo>
                  <a:pt x="0" y="85343"/>
                </a:lnTo>
                <a:lnTo>
                  <a:pt x="0" y="426719"/>
                </a:lnTo>
                <a:lnTo>
                  <a:pt x="6709" y="459937"/>
                </a:lnTo>
                <a:lnTo>
                  <a:pt x="25003" y="487065"/>
                </a:lnTo>
                <a:lnTo>
                  <a:pt x="52131" y="505356"/>
                </a:lnTo>
                <a:lnTo>
                  <a:pt x="85343" y="512063"/>
                </a:lnTo>
                <a:lnTo>
                  <a:pt x="1281684" y="512063"/>
                </a:lnTo>
                <a:lnTo>
                  <a:pt x="1314896" y="505356"/>
                </a:lnTo>
                <a:lnTo>
                  <a:pt x="1342024" y="487065"/>
                </a:lnTo>
                <a:lnTo>
                  <a:pt x="1360318" y="459937"/>
                </a:lnTo>
                <a:lnTo>
                  <a:pt x="1367027" y="426719"/>
                </a:lnTo>
                <a:lnTo>
                  <a:pt x="1367027" y="85343"/>
                </a:lnTo>
                <a:lnTo>
                  <a:pt x="1360318" y="52126"/>
                </a:lnTo>
                <a:lnTo>
                  <a:pt x="1342024" y="24998"/>
                </a:lnTo>
                <a:lnTo>
                  <a:pt x="1314896" y="6707"/>
                </a:lnTo>
                <a:lnTo>
                  <a:pt x="1281684" y="0"/>
                </a:lnTo>
                <a:close/>
              </a:path>
            </a:pathLst>
          </a:custGeom>
          <a:solidFill>
            <a:srgbClr val="B1D234"/>
          </a:solidFill>
        </p:spPr>
        <p:txBody>
          <a:bodyPr wrap="square" lIns="0" tIns="0" rIns="0" bIns="0" rtlCol="0"/>
          <a:lstStyle/>
          <a:p/>
        </p:txBody>
      </p:sp>
      <p:sp>
        <p:nvSpPr>
          <p:cNvPr id="8" name="object 8"/>
          <p:cNvSpPr txBox="1"/>
          <p:nvPr/>
        </p:nvSpPr>
        <p:spPr>
          <a:xfrm>
            <a:off x="4650740" y="6006490"/>
            <a:ext cx="836294"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FFFFFF"/>
                </a:solidFill>
                <a:latin typeface="微软雅黑"/>
                <a:cs typeface="微软雅黑"/>
              </a:rPr>
              <a:t>算法基础</a:t>
            </a:r>
            <a:endParaRPr sz="1600">
              <a:latin typeface="微软雅黑"/>
              <a:cs typeface="微软雅黑"/>
            </a:endParaRPr>
          </a:p>
        </p:txBody>
      </p:sp>
      <p:sp>
        <p:nvSpPr>
          <p:cNvPr id="9" name="object 9"/>
          <p:cNvSpPr/>
          <p:nvPr/>
        </p:nvSpPr>
        <p:spPr>
          <a:xfrm>
            <a:off x="995172" y="4242815"/>
            <a:ext cx="4750435" cy="439420"/>
          </a:xfrm>
          <a:custGeom>
            <a:rect l="l" t="t" r="r" b="b"/>
            <a:pathLst>
              <a:path w="4750435" h="439420">
                <a:moveTo>
                  <a:pt x="4677156" y="0"/>
                </a:moveTo>
                <a:lnTo>
                  <a:pt x="73152" y="0"/>
                </a:lnTo>
                <a:lnTo>
                  <a:pt x="44678" y="5750"/>
                </a:lnTo>
                <a:lnTo>
                  <a:pt x="21426" y="21431"/>
                </a:lnTo>
                <a:lnTo>
                  <a:pt x="5748" y="44684"/>
                </a:lnTo>
                <a:lnTo>
                  <a:pt x="0" y="73151"/>
                </a:lnTo>
                <a:lnTo>
                  <a:pt x="0" y="365759"/>
                </a:lnTo>
                <a:lnTo>
                  <a:pt x="5748" y="394227"/>
                </a:lnTo>
                <a:lnTo>
                  <a:pt x="21426" y="417480"/>
                </a:lnTo>
                <a:lnTo>
                  <a:pt x="44678" y="433161"/>
                </a:lnTo>
                <a:lnTo>
                  <a:pt x="73152" y="438911"/>
                </a:lnTo>
                <a:lnTo>
                  <a:pt x="4677156" y="438911"/>
                </a:lnTo>
                <a:lnTo>
                  <a:pt x="4705623" y="433161"/>
                </a:lnTo>
                <a:lnTo>
                  <a:pt x="4728876" y="417480"/>
                </a:lnTo>
                <a:lnTo>
                  <a:pt x="4744557" y="394227"/>
                </a:lnTo>
                <a:lnTo>
                  <a:pt x="4750308" y="365759"/>
                </a:lnTo>
                <a:lnTo>
                  <a:pt x="4750308" y="73151"/>
                </a:lnTo>
                <a:lnTo>
                  <a:pt x="4744557" y="44684"/>
                </a:lnTo>
                <a:lnTo>
                  <a:pt x="4728876" y="21431"/>
                </a:lnTo>
                <a:lnTo>
                  <a:pt x="4705623" y="5750"/>
                </a:lnTo>
                <a:lnTo>
                  <a:pt x="4677156" y="0"/>
                </a:lnTo>
                <a:close/>
              </a:path>
            </a:pathLst>
          </a:custGeom>
          <a:solidFill>
            <a:srgbClr val="8AC53E"/>
          </a:solidFill>
        </p:spPr>
        <p:txBody>
          <a:bodyPr wrap="square" lIns="0" tIns="0" rIns="0" bIns="0" rtlCol="0"/>
          <a:lstStyle/>
          <a:p/>
        </p:txBody>
      </p:sp>
      <p:sp>
        <p:nvSpPr>
          <p:cNvPr id="10" name="object 10"/>
          <p:cNvSpPr/>
          <p:nvPr/>
        </p:nvSpPr>
        <p:spPr>
          <a:xfrm>
            <a:off x="995172" y="4748784"/>
            <a:ext cx="1369060" cy="512445"/>
          </a:xfrm>
          <a:custGeom>
            <a:rect l="l" t="t" r="r" b="b"/>
            <a:pathLst>
              <a:path w="1369060" h="512445">
                <a:moveTo>
                  <a:pt x="1283208" y="0"/>
                </a:moveTo>
                <a:lnTo>
                  <a:pt x="85343" y="0"/>
                </a:lnTo>
                <a:lnTo>
                  <a:pt x="52126" y="6709"/>
                </a:lnTo>
                <a:lnTo>
                  <a:pt x="24998" y="25003"/>
                </a:lnTo>
                <a:lnTo>
                  <a:pt x="6707" y="52131"/>
                </a:lnTo>
                <a:lnTo>
                  <a:pt x="0" y="85344"/>
                </a:lnTo>
                <a:lnTo>
                  <a:pt x="0" y="426720"/>
                </a:lnTo>
                <a:lnTo>
                  <a:pt x="6707" y="459932"/>
                </a:lnTo>
                <a:lnTo>
                  <a:pt x="24998" y="487060"/>
                </a:lnTo>
                <a:lnTo>
                  <a:pt x="52126" y="505354"/>
                </a:lnTo>
                <a:lnTo>
                  <a:pt x="85343" y="512064"/>
                </a:lnTo>
                <a:lnTo>
                  <a:pt x="1283208" y="512064"/>
                </a:lnTo>
                <a:lnTo>
                  <a:pt x="1316420" y="505354"/>
                </a:lnTo>
                <a:lnTo>
                  <a:pt x="1343548" y="487060"/>
                </a:lnTo>
                <a:lnTo>
                  <a:pt x="1361842" y="459932"/>
                </a:lnTo>
                <a:lnTo>
                  <a:pt x="1368552" y="426720"/>
                </a:lnTo>
                <a:lnTo>
                  <a:pt x="1368552" y="85344"/>
                </a:lnTo>
                <a:lnTo>
                  <a:pt x="1361842" y="52131"/>
                </a:lnTo>
                <a:lnTo>
                  <a:pt x="1343548" y="25003"/>
                </a:lnTo>
                <a:lnTo>
                  <a:pt x="1316420" y="6709"/>
                </a:lnTo>
                <a:lnTo>
                  <a:pt x="1283208" y="0"/>
                </a:lnTo>
                <a:close/>
              </a:path>
            </a:pathLst>
          </a:custGeom>
          <a:solidFill>
            <a:srgbClr val="8AC53E"/>
          </a:solidFill>
        </p:spPr>
        <p:txBody>
          <a:bodyPr wrap="square" lIns="0" tIns="0" rIns="0" bIns="0" rtlCol="0"/>
          <a:lstStyle/>
          <a:p/>
        </p:txBody>
      </p:sp>
      <p:sp>
        <p:nvSpPr>
          <p:cNvPr id="11" name="object 11"/>
          <p:cNvSpPr txBox="1"/>
          <p:nvPr/>
        </p:nvSpPr>
        <p:spPr>
          <a:xfrm>
            <a:off x="1159865" y="4741926"/>
            <a:ext cx="1039494" cy="513080"/>
          </a:xfrm>
          <a:prstGeom prst="rect">
            <a:avLst/>
          </a:prstGeom>
        </p:spPr>
        <p:txBody>
          <a:bodyPr vert="horz" wrap="square" lIns="0" tIns="12065" rIns="0" bIns="0" rtlCol="0">
            <a:spAutoFit/>
          </a:bodyPr>
          <a:lstStyle/>
          <a:p>
            <a:pPr marL="1270" algn="ctr">
              <a:lnSpc>
                <a:spcPct val="100000"/>
              </a:lnSpc>
              <a:spcBef>
                <a:spcPts val="95"/>
              </a:spcBef>
            </a:pPr>
            <a:r>
              <a:rPr sz="1600" b="1" spc="-5">
                <a:solidFill>
                  <a:srgbClr val="FFFFFF"/>
                </a:solidFill>
                <a:latin typeface="微软雅黑"/>
                <a:cs typeface="微软雅黑"/>
              </a:rPr>
              <a:t>通用</a:t>
            </a:r>
            <a:endParaRPr sz="1600">
              <a:latin typeface="微软雅黑"/>
              <a:cs typeface="微软雅黑"/>
            </a:endParaRPr>
          </a:p>
          <a:p>
            <a:pPr algn="ctr">
              <a:lnSpc>
                <a:spcPct val="100000"/>
              </a:lnSpc>
            </a:pPr>
            <a:r>
              <a:rPr sz="1600" b="1" spc="-5">
                <a:solidFill>
                  <a:srgbClr val="FFFFFF"/>
                </a:solidFill>
                <a:latin typeface="微软雅黑"/>
                <a:cs typeface="微软雅黑"/>
              </a:rPr>
              <a:t>基础大模型</a:t>
            </a:r>
            <a:endParaRPr sz="1600">
              <a:latin typeface="微软雅黑"/>
              <a:cs typeface="微软雅黑"/>
            </a:endParaRPr>
          </a:p>
        </p:txBody>
      </p:sp>
      <p:sp>
        <p:nvSpPr>
          <p:cNvPr id="12" name="object 12"/>
          <p:cNvSpPr/>
          <p:nvPr/>
        </p:nvSpPr>
        <p:spPr>
          <a:xfrm>
            <a:off x="2689860" y="4748784"/>
            <a:ext cx="1369060" cy="512445"/>
          </a:xfrm>
          <a:custGeom>
            <a:rect l="l" t="t" r="r" b="b"/>
            <a:pathLst>
              <a:path w="1369060" h="512445">
                <a:moveTo>
                  <a:pt x="1283207" y="0"/>
                </a:moveTo>
                <a:lnTo>
                  <a:pt x="85343" y="0"/>
                </a:lnTo>
                <a:lnTo>
                  <a:pt x="52131" y="6709"/>
                </a:lnTo>
                <a:lnTo>
                  <a:pt x="25003" y="25003"/>
                </a:lnTo>
                <a:lnTo>
                  <a:pt x="6709" y="52131"/>
                </a:lnTo>
                <a:lnTo>
                  <a:pt x="0" y="85344"/>
                </a:lnTo>
                <a:lnTo>
                  <a:pt x="0" y="426720"/>
                </a:lnTo>
                <a:lnTo>
                  <a:pt x="6709" y="459932"/>
                </a:lnTo>
                <a:lnTo>
                  <a:pt x="25003" y="487060"/>
                </a:lnTo>
                <a:lnTo>
                  <a:pt x="52131" y="505354"/>
                </a:lnTo>
                <a:lnTo>
                  <a:pt x="85343" y="512064"/>
                </a:lnTo>
                <a:lnTo>
                  <a:pt x="1283207" y="512064"/>
                </a:lnTo>
                <a:lnTo>
                  <a:pt x="1316420" y="505354"/>
                </a:lnTo>
                <a:lnTo>
                  <a:pt x="1343548" y="487060"/>
                </a:lnTo>
                <a:lnTo>
                  <a:pt x="1361842" y="459932"/>
                </a:lnTo>
                <a:lnTo>
                  <a:pt x="1368552" y="426720"/>
                </a:lnTo>
                <a:lnTo>
                  <a:pt x="1368552" y="85344"/>
                </a:lnTo>
                <a:lnTo>
                  <a:pt x="1361842" y="52131"/>
                </a:lnTo>
                <a:lnTo>
                  <a:pt x="1343548" y="25003"/>
                </a:lnTo>
                <a:lnTo>
                  <a:pt x="1316420" y="6709"/>
                </a:lnTo>
                <a:lnTo>
                  <a:pt x="1283207" y="0"/>
                </a:lnTo>
                <a:close/>
              </a:path>
            </a:pathLst>
          </a:custGeom>
          <a:solidFill>
            <a:srgbClr val="8AC53E"/>
          </a:solidFill>
        </p:spPr>
        <p:txBody>
          <a:bodyPr wrap="square" lIns="0" tIns="0" rIns="0" bIns="0" rtlCol="0"/>
          <a:lstStyle/>
          <a:p/>
        </p:txBody>
      </p:sp>
      <p:sp>
        <p:nvSpPr>
          <p:cNvPr id="13" name="object 13"/>
          <p:cNvSpPr/>
          <p:nvPr/>
        </p:nvSpPr>
        <p:spPr>
          <a:xfrm>
            <a:off x="4378452" y="4748784"/>
            <a:ext cx="1367155" cy="512445"/>
          </a:xfrm>
          <a:custGeom>
            <a:rect l="l" t="t" r="r" b="b"/>
            <a:pathLst>
              <a:path w="1367154" h="512445">
                <a:moveTo>
                  <a:pt x="1281684" y="0"/>
                </a:moveTo>
                <a:lnTo>
                  <a:pt x="85344" y="0"/>
                </a:lnTo>
                <a:lnTo>
                  <a:pt x="52131" y="6709"/>
                </a:lnTo>
                <a:lnTo>
                  <a:pt x="25003" y="25003"/>
                </a:lnTo>
                <a:lnTo>
                  <a:pt x="6709" y="52131"/>
                </a:lnTo>
                <a:lnTo>
                  <a:pt x="0" y="85344"/>
                </a:lnTo>
                <a:lnTo>
                  <a:pt x="0" y="426720"/>
                </a:lnTo>
                <a:lnTo>
                  <a:pt x="6709" y="459932"/>
                </a:lnTo>
                <a:lnTo>
                  <a:pt x="25003" y="487060"/>
                </a:lnTo>
                <a:lnTo>
                  <a:pt x="52131" y="505354"/>
                </a:lnTo>
                <a:lnTo>
                  <a:pt x="85344" y="512064"/>
                </a:lnTo>
                <a:lnTo>
                  <a:pt x="1281684" y="512064"/>
                </a:lnTo>
                <a:lnTo>
                  <a:pt x="1314896" y="505354"/>
                </a:lnTo>
                <a:lnTo>
                  <a:pt x="1342024" y="487060"/>
                </a:lnTo>
                <a:lnTo>
                  <a:pt x="1360318" y="459932"/>
                </a:lnTo>
                <a:lnTo>
                  <a:pt x="1367027" y="426720"/>
                </a:lnTo>
                <a:lnTo>
                  <a:pt x="1367027" y="85344"/>
                </a:lnTo>
                <a:lnTo>
                  <a:pt x="1360318" y="52131"/>
                </a:lnTo>
                <a:lnTo>
                  <a:pt x="1342024" y="25003"/>
                </a:lnTo>
                <a:lnTo>
                  <a:pt x="1314896" y="6709"/>
                </a:lnTo>
                <a:lnTo>
                  <a:pt x="1281684" y="0"/>
                </a:lnTo>
                <a:close/>
              </a:path>
            </a:pathLst>
          </a:custGeom>
          <a:solidFill>
            <a:srgbClr val="8AC53E"/>
          </a:solidFill>
        </p:spPr>
        <p:txBody>
          <a:bodyPr wrap="square" lIns="0" tIns="0" rIns="0" bIns="0" rtlCol="0"/>
          <a:lstStyle/>
          <a:p/>
        </p:txBody>
      </p:sp>
      <p:sp>
        <p:nvSpPr>
          <p:cNvPr id="14" name="object 14"/>
          <p:cNvSpPr txBox="1"/>
          <p:nvPr/>
        </p:nvSpPr>
        <p:spPr>
          <a:xfrm>
            <a:off x="4542790" y="4741926"/>
            <a:ext cx="1038860" cy="513080"/>
          </a:xfrm>
          <a:prstGeom prst="rect">
            <a:avLst/>
          </a:prstGeom>
        </p:spPr>
        <p:txBody>
          <a:bodyPr vert="horz" wrap="square" lIns="0" tIns="12065" rIns="0" bIns="0" rtlCol="0">
            <a:spAutoFit/>
          </a:bodyPr>
          <a:lstStyle/>
          <a:p>
            <a:pPr marL="12700" marR="5080" indent="101600">
              <a:lnSpc>
                <a:spcPct val="100000"/>
              </a:lnSpc>
              <a:spcBef>
                <a:spcPts val="95"/>
              </a:spcBef>
            </a:pPr>
            <a:r>
              <a:rPr sz="1600" b="1" spc="-5">
                <a:solidFill>
                  <a:srgbClr val="FFFFFF"/>
                </a:solidFill>
                <a:latin typeface="微软雅黑"/>
                <a:cs typeface="微软雅黑"/>
              </a:rPr>
              <a:t>业务垂直 基础大模型</a:t>
            </a:r>
            <a:endParaRPr sz="1600">
              <a:latin typeface="微软雅黑"/>
              <a:cs typeface="微软雅黑"/>
            </a:endParaRPr>
          </a:p>
        </p:txBody>
      </p:sp>
      <p:sp>
        <p:nvSpPr>
          <p:cNvPr id="15" name="object 15"/>
          <p:cNvSpPr/>
          <p:nvPr/>
        </p:nvSpPr>
        <p:spPr>
          <a:xfrm>
            <a:off x="995172" y="2549651"/>
            <a:ext cx="4750435" cy="439420"/>
          </a:xfrm>
          <a:custGeom>
            <a:rect l="l" t="t" r="r" b="b"/>
            <a:pathLst>
              <a:path w="4750435" h="439419">
                <a:moveTo>
                  <a:pt x="4677156" y="0"/>
                </a:moveTo>
                <a:lnTo>
                  <a:pt x="73152" y="0"/>
                </a:lnTo>
                <a:lnTo>
                  <a:pt x="44678" y="5750"/>
                </a:lnTo>
                <a:lnTo>
                  <a:pt x="21426" y="21431"/>
                </a:lnTo>
                <a:lnTo>
                  <a:pt x="5748" y="44684"/>
                </a:lnTo>
                <a:lnTo>
                  <a:pt x="0" y="73151"/>
                </a:lnTo>
                <a:lnTo>
                  <a:pt x="0" y="365760"/>
                </a:lnTo>
                <a:lnTo>
                  <a:pt x="5748" y="394227"/>
                </a:lnTo>
                <a:lnTo>
                  <a:pt x="21426" y="417480"/>
                </a:lnTo>
                <a:lnTo>
                  <a:pt x="44678" y="433161"/>
                </a:lnTo>
                <a:lnTo>
                  <a:pt x="73152" y="438912"/>
                </a:lnTo>
                <a:lnTo>
                  <a:pt x="4677156" y="438912"/>
                </a:lnTo>
                <a:lnTo>
                  <a:pt x="4705623" y="433161"/>
                </a:lnTo>
                <a:lnTo>
                  <a:pt x="4728876" y="417480"/>
                </a:lnTo>
                <a:lnTo>
                  <a:pt x="4744557" y="394227"/>
                </a:lnTo>
                <a:lnTo>
                  <a:pt x="4750308" y="365760"/>
                </a:lnTo>
                <a:lnTo>
                  <a:pt x="4750308" y="73151"/>
                </a:lnTo>
                <a:lnTo>
                  <a:pt x="4744557" y="44684"/>
                </a:lnTo>
                <a:lnTo>
                  <a:pt x="4728876" y="21431"/>
                </a:lnTo>
                <a:lnTo>
                  <a:pt x="4705623" y="5750"/>
                </a:lnTo>
                <a:lnTo>
                  <a:pt x="4677156" y="0"/>
                </a:lnTo>
                <a:close/>
              </a:path>
            </a:pathLst>
          </a:custGeom>
          <a:solidFill>
            <a:srgbClr val="64AE45"/>
          </a:solidFill>
        </p:spPr>
        <p:txBody>
          <a:bodyPr wrap="square" lIns="0" tIns="0" rIns="0" bIns="0" rtlCol="0"/>
          <a:lstStyle/>
          <a:p/>
        </p:txBody>
      </p:sp>
      <p:sp>
        <p:nvSpPr>
          <p:cNvPr id="16" name="object 16"/>
          <p:cNvSpPr/>
          <p:nvPr/>
        </p:nvSpPr>
        <p:spPr>
          <a:xfrm>
            <a:off x="995172" y="3055620"/>
            <a:ext cx="1369060" cy="512445"/>
          </a:xfrm>
          <a:custGeom>
            <a:rect l="l" t="t" r="r" b="b"/>
            <a:pathLst>
              <a:path w="1369060" h="512445">
                <a:moveTo>
                  <a:pt x="1283208" y="0"/>
                </a:moveTo>
                <a:lnTo>
                  <a:pt x="85343" y="0"/>
                </a:lnTo>
                <a:lnTo>
                  <a:pt x="52126" y="6709"/>
                </a:lnTo>
                <a:lnTo>
                  <a:pt x="24998" y="25003"/>
                </a:lnTo>
                <a:lnTo>
                  <a:pt x="6707" y="52131"/>
                </a:lnTo>
                <a:lnTo>
                  <a:pt x="0" y="85343"/>
                </a:lnTo>
                <a:lnTo>
                  <a:pt x="0" y="426719"/>
                </a:lnTo>
                <a:lnTo>
                  <a:pt x="6707" y="459932"/>
                </a:lnTo>
                <a:lnTo>
                  <a:pt x="24998" y="487060"/>
                </a:lnTo>
                <a:lnTo>
                  <a:pt x="52126" y="505354"/>
                </a:lnTo>
                <a:lnTo>
                  <a:pt x="85343" y="512063"/>
                </a:lnTo>
                <a:lnTo>
                  <a:pt x="1283208" y="512063"/>
                </a:lnTo>
                <a:lnTo>
                  <a:pt x="1316420" y="505354"/>
                </a:lnTo>
                <a:lnTo>
                  <a:pt x="1343548" y="487060"/>
                </a:lnTo>
                <a:lnTo>
                  <a:pt x="1361842" y="459932"/>
                </a:lnTo>
                <a:lnTo>
                  <a:pt x="1368552" y="426719"/>
                </a:lnTo>
                <a:lnTo>
                  <a:pt x="1368552" y="85343"/>
                </a:lnTo>
                <a:lnTo>
                  <a:pt x="1361842" y="52131"/>
                </a:lnTo>
                <a:lnTo>
                  <a:pt x="1343548" y="25003"/>
                </a:lnTo>
                <a:lnTo>
                  <a:pt x="1316420" y="6709"/>
                </a:lnTo>
                <a:lnTo>
                  <a:pt x="1283208" y="0"/>
                </a:lnTo>
                <a:close/>
              </a:path>
            </a:pathLst>
          </a:custGeom>
          <a:solidFill>
            <a:srgbClr val="64AE45"/>
          </a:solidFill>
        </p:spPr>
        <p:txBody>
          <a:bodyPr wrap="square" lIns="0" tIns="0" rIns="0" bIns="0" rtlCol="0"/>
          <a:lstStyle/>
          <a:p/>
        </p:txBody>
      </p:sp>
      <p:sp>
        <p:nvSpPr>
          <p:cNvPr id="17" name="object 17"/>
          <p:cNvSpPr/>
          <p:nvPr/>
        </p:nvSpPr>
        <p:spPr>
          <a:xfrm>
            <a:off x="2689860" y="3055620"/>
            <a:ext cx="1369060" cy="512445"/>
          </a:xfrm>
          <a:custGeom>
            <a:rect l="l" t="t" r="r" b="b"/>
            <a:pathLst>
              <a:path w="1369060" h="512445">
                <a:moveTo>
                  <a:pt x="1283207" y="0"/>
                </a:moveTo>
                <a:lnTo>
                  <a:pt x="85343" y="0"/>
                </a:lnTo>
                <a:lnTo>
                  <a:pt x="52131" y="6709"/>
                </a:lnTo>
                <a:lnTo>
                  <a:pt x="25003" y="25003"/>
                </a:lnTo>
                <a:lnTo>
                  <a:pt x="6709" y="52131"/>
                </a:lnTo>
                <a:lnTo>
                  <a:pt x="0" y="85343"/>
                </a:lnTo>
                <a:lnTo>
                  <a:pt x="0" y="426719"/>
                </a:lnTo>
                <a:lnTo>
                  <a:pt x="6709" y="459932"/>
                </a:lnTo>
                <a:lnTo>
                  <a:pt x="25003" y="487060"/>
                </a:lnTo>
                <a:lnTo>
                  <a:pt x="52131" y="505354"/>
                </a:lnTo>
                <a:lnTo>
                  <a:pt x="85343" y="512063"/>
                </a:lnTo>
                <a:lnTo>
                  <a:pt x="1283207" y="512063"/>
                </a:lnTo>
                <a:lnTo>
                  <a:pt x="1316420" y="505354"/>
                </a:lnTo>
                <a:lnTo>
                  <a:pt x="1343548" y="487060"/>
                </a:lnTo>
                <a:lnTo>
                  <a:pt x="1361842" y="459932"/>
                </a:lnTo>
                <a:lnTo>
                  <a:pt x="1368552" y="426719"/>
                </a:lnTo>
                <a:lnTo>
                  <a:pt x="1368552" y="85343"/>
                </a:lnTo>
                <a:lnTo>
                  <a:pt x="1361842" y="52131"/>
                </a:lnTo>
                <a:lnTo>
                  <a:pt x="1343548" y="25003"/>
                </a:lnTo>
                <a:lnTo>
                  <a:pt x="1316420" y="6709"/>
                </a:lnTo>
                <a:lnTo>
                  <a:pt x="1283207" y="0"/>
                </a:lnTo>
                <a:close/>
              </a:path>
            </a:pathLst>
          </a:custGeom>
          <a:solidFill>
            <a:srgbClr val="64AE45"/>
          </a:solidFill>
        </p:spPr>
        <p:txBody>
          <a:bodyPr wrap="square" lIns="0" tIns="0" rIns="0" bIns="0" rtlCol="0"/>
          <a:lstStyle/>
          <a:p/>
        </p:txBody>
      </p:sp>
      <p:sp>
        <p:nvSpPr>
          <p:cNvPr id="18" name="object 18"/>
          <p:cNvSpPr/>
          <p:nvPr/>
        </p:nvSpPr>
        <p:spPr>
          <a:xfrm>
            <a:off x="4378452" y="3055620"/>
            <a:ext cx="1367155" cy="512445"/>
          </a:xfrm>
          <a:custGeom>
            <a:rect l="l" t="t" r="r" b="b"/>
            <a:pathLst>
              <a:path w="1367154" h="512445">
                <a:moveTo>
                  <a:pt x="1281684" y="0"/>
                </a:moveTo>
                <a:lnTo>
                  <a:pt x="85344" y="0"/>
                </a:lnTo>
                <a:lnTo>
                  <a:pt x="52131" y="6709"/>
                </a:lnTo>
                <a:lnTo>
                  <a:pt x="25003" y="25003"/>
                </a:lnTo>
                <a:lnTo>
                  <a:pt x="6709" y="52131"/>
                </a:lnTo>
                <a:lnTo>
                  <a:pt x="0" y="85343"/>
                </a:lnTo>
                <a:lnTo>
                  <a:pt x="0" y="426719"/>
                </a:lnTo>
                <a:lnTo>
                  <a:pt x="6709" y="459932"/>
                </a:lnTo>
                <a:lnTo>
                  <a:pt x="25003" y="487060"/>
                </a:lnTo>
                <a:lnTo>
                  <a:pt x="52131" y="505354"/>
                </a:lnTo>
                <a:lnTo>
                  <a:pt x="85344" y="512063"/>
                </a:lnTo>
                <a:lnTo>
                  <a:pt x="1281684" y="512063"/>
                </a:lnTo>
                <a:lnTo>
                  <a:pt x="1314896" y="505354"/>
                </a:lnTo>
                <a:lnTo>
                  <a:pt x="1342024" y="487060"/>
                </a:lnTo>
                <a:lnTo>
                  <a:pt x="1360318" y="459932"/>
                </a:lnTo>
                <a:lnTo>
                  <a:pt x="1367027" y="426719"/>
                </a:lnTo>
                <a:lnTo>
                  <a:pt x="1367027" y="85343"/>
                </a:lnTo>
                <a:lnTo>
                  <a:pt x="1360318" y="52131"/>
                </a:lnTo>
                <a:lnTo>
                  <a:pt x="1342024" y="25003"/>
                </a:lnTo>
                <a:lnTo>
                  <a:pt x="1314896" y="6709"/>
                </a:lnTo>
                <a:lnTo>
                  <a:pt x="1281684" y="0"/>
                </a:lnTo>
                <a:close/>
              </a:path>
            </a:pathLst>
          </a:custGeom>
          <a:solidFill>
            <a:srgbClr val="64AE45"/>
          </a:solidFill>
        </p:spPr>
        <p:txBody>
          <a:bodyPr wrap="square" lIns="0" tIns="0" rIns="0" bIns="0" rtlCol="0"/>
          <a:lstStyle/>
          <a:p/>
        </p:txBody>
      </p:sp>
      <p:sp>
        <p:nvSpPr>
          <p:cNvPr id="19" name="object 19"/>
          <p:cNvSpPr/>
          <p:nvPr/>
        </p:nvSpPr>
        <p:spPr>
          <a:xfrm>
            <a:off x="995172" y="3604259"/>
            <a:ext cx="1369060" cy="512445"/>
          </a:xfrm>
          <a:custGeom>
            <a:rect l="l" t="t" r="r" b="b"/>
            <a:pathLst>
              <a:path w="1369060" h="512445">
                <a:moveTo>
                  <a:pt x="1283208" y="0"/>
                </a:moveTo>
                <a:lnTo>
                  <a:pt x="85343" y="0"/>
                </a:lnTo>
                <a:lnTo>
                  <a:pt x="52126" y="6709"/>
                </a:lnTo>
                <a:lnTo>
                  <a:pt x="24998" y="25003"/>
                </a:lnTo>
                <a:lnTo>
                  <a:pt x="6707" y="52131"/>
                </a:lnTo>
                <a:lnTo>
                  <a:pt x="0" y="85343"/>
                </a:lnTo>
                <a:lnTo>
                  <a:pt x="0" y="426719"/>
                </a:lnTo>
                <a:lnTo>
                  <a:pt x="6707" y="459932"/>
                </a:lnTo>
                <a:lnTo>
                  <a:pt x="24998" y="487060"/>
                </a:lnTo>
                <a:lnTo>
                  <a:pt x="52126" y="505354"/>
                </a:lnTo>
                <a:lnTo>
                  <a:pt x="85343" y="512063"/>
                </a:lnTo>
                <a:lnTo>
                  <a:pt x="1283208" y="512063"/>
                </a:lnTo>
                <a:lnTo>
                  <a:pt x="1316420" y="505354"/>
                </a:lnTo>
                <a:lnTo>
                  <a:pt x="1343548" y="487060"/>
                </a:lnTo>
                <a:lnTo>
                  <a:pt x="1361842" y="459932"/>
                </a:lnTo>
                <a:lnTo>
                  <a:pt x="1368552" y="426719"/>
                </a:lnTo>
                <a:lnTo>
                  <a:pt x="1368552" y="85343"/>
                </a:lnTo>
                <a:lnTo>
                  <a:pt x="1361842" y="52131"/>
                </a:lnTo>
                <a:lnTo>
                  <a:pt x="1343548" y="25003"/>
                </a:lnTo>
                <a:lnTo>
                  <a:pt x="1316420" y="6709"/>
                </a:lnTo>
                <a:lnTo>
                  <a:pt x="1283208" y="0"/>
                </a:lnTo>
                <a:close/>
              </a:path>
            </a:pathLst>
          </a:custGeom>
          <a:solidFill>
            <a:srgbClr val="64AE45"/>
          </a:solidFill>
        </p:spPr>
        <p:txBody>
          <a:bodyPr wrap="square" lIns="0" tIns="0" rIns="0" bIns="0" rtlCol="0"/>
          <a:lstStyle/>
          <a:p/>
        </p:txBody>
      </p:sp>
      <p:sp>
        <p:nvSpPr>
          <p:cNvPr id="20" name="object 20"/>
          <p:cNvSpPr txBox="1"/>
          <p:nvPr/>
        </p:nvSpPr>
        <p:spPr>
          <a:xfrm>
            <a:off x="1464691" y="3047745"/>
            <a:ext cx="431165" cy="1062355"/>
          </a:xfrm>
          <a:prstGeom prst="rect">
            <a:avLst/>
          </a:prstGeom>
        </p:spPr>
        <p:txBody>
          <a:bodyPr vert="horz" wrap="square" lIns="0" tIns="12065" rIns="0" bIns="0" rtlCol="0">
            <a:spAutoFit/>
          </a:bodyPr>
          <a:lstStyle/>
          <a:p>
            <a:pPr marL="12700" marR="5080">
              <a:lnSpc>
                <a:spcPct val="100000"/>
              </a:lnSpc>
              <a:spcBef>
                <a:spcPts val="95"/>
              </a:spcBef>
            </a:pPr>
            <a:r>
              <a:rPr sz="1600" b="1" spc="-5">
                <a:solidFill>
                  <a:srgbClr val="FFFFFF"/>
                </a:solidFill>
                <a:latin typeface="微软雅黑"/>
                <a:cs typeface="微软雅黑"/>
              </a:rPr>
              <a:t>文本 生成</a:t>
            </a:r>
            <a:endParaRPr sz="1600">
              <a:latin typeface="微软雅黑"/>
              <a:cs typeface="微软雅黑"/>
            </a:endParaRPr>
          </a:p>
          <a:p>
            <a:pPr marL="12700">
              <a:lnSpc>
                <a:spcPct val="100000"/>
              </a:lnSpc>
              <a:spcBef>
                <a:spcPts val="484"/>
              </a:spcBef>
            </a:pPr>
            <a:r>
              <a:rPr sz="1600" b="1" spc="-10">
                <a:solidFill>
                  <a:srgbClr val="FFFFFF"/>
                </a:solidFill>
                <a:latin typeface="微软雅黑"/>
                <a:cs typeface="微软雅黑"/>
              </a:rPr>
              <a:t>音频</a:t>
            </a:r>
            <a:endParaRPr sz="1600">
              <a:latin typeface="微软雅黑"/>
              <a:cs typeface="微软雅黑"/>
            </a:endParaRPr>
          </a:p>
          <a:p>
            <a:pPr marL="12700">
              <a:lnSpc>
                <a:spcPct val="100000"/>
              </a:lnSpc>
            </a:pPr>
            <a:r>
              <a:rPr sz="1600" b="1" spc="-5">
                <a:solidFill>
                  <a:srgbClr val="FFFFFF"/>
                </a:solidFill>
                <a:latin typeface="微软雅黑"/>
                <a:cs typeface="微软雅黑"/>
              </a:rPr>
              <a:t>生成</a:t>
            </a:r>
            <a:endParaRPr sz="1600">
              <a:latin typeface="微软雅黑"/>
              <a:cs typeface="微软雅黑"/>
            </a:endParaRPr>
          </a:p>
        </p:txBody>
      </p:sp>
      <p:sp>
        <p:nvSpPr>
          <p:cNvPr id="21" name="object 21"/>
          <p:cNvSpPr/>
          <p:nvPr/>
        </p:nvSpPr>
        <p:spPr>
          <a:xfrm>
            <a:off x="2689860" y="3604259"/>
            <a:ext cx="1369060" cy="512445"/>
          </a:xfrm>
          <a:custGeom>
            <a:rect l="l" t="t" r="r" b="b"/>
            <a:pathLst>
              <a:path w="1369060" h="512445">
                <a:moveTo>
                  <a:pt x="1283207" y="0"/>
                </a:moveTo>
                <a:lnTo>
                  <a:pt x="85343" y="0"/>
                </a:lnTo>
                <a:lnTo>
                  <a:pt x="52131" y="6709"/>
                </a:lnTo>
                <a:lnTo>
                  <a:pt x="25003" y="25003"/>
                </a:lnTo>
                <a:lnTo>
                  <a:pt x="6709" y="52131"/>
                </a:lnTo>
                <a:lnTo>
                  <a:pt x="0" y="85343"/>
                </a:lnTo>
                <a:lnTo>
                  <a:pt x="0" y="426719"/>
                </a:lnTo>
                <a:lnTo>
                  <a:pt x="6709" y="459932"/>
                </a:lnTo>
                <a:lnTo>
                  <a:pt x="25003" y="487060"/>
                </a:lnTo>
                <a:lnTo>
                  <a:pt x="52131" y="505354"/>
                </a:lnTo>
                <a:lnTo>
                  <a:pt x="85343" y="512063"/>
                </a:lnTo>
                <a:lnTo>
                  <a:pt x="1283207" y="512063"/>
                </a:lnTo>
                <a:lnTo>
                  <a:pt x="1316420" y="505354"/>
                </a:lnTo>
                <a:lnTo>
                  <a:pt x="1343548" y="487060"/>
                </a:lnTo>
                <a:lnTo>
                  <a:pt x="1361842" y="459932"/>
                </a:lnTo>
                <a:lnTo>
                  <a:pt x="1368552" y="426719"/>
                </a:lnTo>
                <a:lnTo>
                  <a:pt x="1368552" y="85343"/>
                </a:lnTo>
                <a:lnTo>
                  <a:pt x="1361842" y="52131"/>
                </a:lnTo>
                <a:lnTo>
                  <a:pt x="1343548" y="25003"/>
                </a:lnTo>
                <a:lnTo>
                  <a:pt x="1316420" y="6709"/>
                </a:lnTo>
                <a:lnTo>
                  <a:pt x="1283207" y="0"/>
                </a:lnTo>
                <a:close/>
              </a:path>
            </a:pathLst>
          </a:custGeom>
          <a:solidFill>
            <a:srgbClr val="64AE45"/>
          </a:solidFill>
        </p:spPr>
        <p:txBody>
          <a:bodyPr wrap="square" lIns="0" tIns="0" rIns="0" bIns="0" rtlCol="0"/>
          <a:lstStyle/>
          <a:p/>
        </p:txBody>
      </p:sp>
      <p:sp>
        <p:nvSpPr>
          <p:cNvPr id="22" name="object 22"/>
          <p:cNvSpPr txBox="1"/>
          <p:nvPr/>
        </p:nvSpPr>
        <p:spPr>
          <a:xfrm>
            <a:off x="2797301" y="2626563"/>
            <a:ext cx="1147445" cy="3106420"/>
          </a:xfrm>
          <a:prstGeom prst="rect">
            <a:avLst/>
          </a:prstGeom>
        </p:spPr>
        <p:txBody>
          <a:bodyPr vert="horz" wrap="square" lIns="0" tIns="12065" rIns="0" bIns="0" rtlCol="0">
            <a:spAutoFit/>
          </a:bodyPr>
          <a:lstStyle/>
          <a:p>
            <a:pPr algn="ctr">
              <a:lnSpc>
                <a:spcPct val="100000"/>
              </a:lnSpc>
              <a:spcBef>
                <a:spcPts val="95"/>
              </a:spcBef>
            </a:pPr>
            <a:r>
              <a:rPr sz="1600" b="1" spc="-5">
                <a:solidFill>
                  <a:srgbClr val="FFFFFF"/>
                </a:solidFill>
                <a:latin typeface="微软雅黑"/>
                <a:cs typeface="微软雅黑"/>
              </a:rPr>
              <a:t>AIG</a:t>
            </a:r>
            <a:r>
              <a:rPr sz="1600" b="1">
                <a:solidFill>
                  <a:srgbClr val="FFFFFF"/>
                </a:solidFill>
                <a:latin typeface="微软雅黑"/>
                <a:cs typeface="微软雅黑"/>
              </a:rPr>
              <a:t>C</a:t>
            </a:r>
            <a:r>
              <a:rPr sz="1600" b="1" spc="-10">
                <a:solidFill>
                  <a:srgbClr val="FFFFFF"/>
                </a:solidFill>
                <a:latin typeface="微软雅黑"/>
                <a:cs typeface="微软雅黑"/>
              </a:rPr>
              <a:t>应用层</a:t>
            </a:r>
            <a:endParaRPr sz="1600">
              <a:latin typeface="微软雅黑"/>
              <a:cs typeface="微软雅黑"/>
            </a:endParaRPr>
          </a:p>
          <a:p>
            <a:pPr marL="374015" marR="359410">
              <a:lnSpc>
                <a:spcPct val="100000"/>
              </a:lnSpc>
              <a:spcBef>
                <a:spcPts val="1395"/>
              </a:spcBef>
            </a:pPr>
            <a:r>
              <a:rPr sz="1600" b="1" spc="-5">
                <a:solidFill>
                  <a:srgbClr val="FFFFFF"/>
                </a:solidFill>
                <a:latin typeface="微软雅黑"/>
                <a:cs typeface="微软雅黑"/>
              </a:rPr>
              <a:t>图像 生成</a:t>
            </a:r>
            <a:endParaRPr sz="1600">
              <a:latin typeface="微软雅黑"/>
              <a:cs typeface="微软雅黑"/>
            </a:endParaRPr>
          </a:p>
          <a:p>
            <a:pPr marL="374015">
              <a:lnSpc>
                <a:spcPct val="100000"/>
              </a:lnSpc>
              <a:spcBef>
                <a:spcPts val="484"/>
              </a:spcBef>
            </a:pPr>
            <a:r>
              <a:rPr sz="1600" b="1" spc="-10">
                <a:solidFill>
                  <a:srgbClr val="FFFFFF"/>
                </a:solidFill>
                <a:latin typeface="微软雅黑"/>
                <a:cs typeface="微软雅黑"/>
              </a:rPr>
              <a:t>视频</a:t>
            </a:r>
            <a:endParaRPr sz="1600">
              <a:latin typeface="微软雅黑"/>
              <a:cs typeface="微软雅黑"/>
            </a:endParaRPr>
          </a:p>
          <a:p>
            <a:pPr marL="374015">
              <a:lnSpc>
                <a:spcPct val="100000"/>
              </a:lnSpc>
              <a:spcBef>
                <a:spcPts val="5"/>
              </a:spcBef>
            </a:pPr>
            <a:r>
              <a:rPr sz="1600" b="1" spc="-5">
                <a:solidFill>
                  <a:srgbClr val="FFFFFF"/>
                </a:solidFill>
                <a:latin typeface="微软雅黑"/>
                <a:cs typeface="微软雅黑"/>
              </a:rPr>
              <a:t>生成</a:t>
            </a:r>
            <a:endParaRPr sz="1600">
              <a:latin typeface="微软雅黑"/>
              <a:cs typeface="微软雅黑"/>
            </a:endParaRPr>
          </a:p>
          <a:p>
            <a:pPr algn="ctr">
              <a:lnSpc>
                <a:spcPct val="100000"/>
              </a:lnSpc>
              <a:spcBef>
                <a:spcPts val="185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5">
                <a:solidFill>
                  <a:srgbClr val="FFFFFF"/>
                </a:solidFill>
                <a:latin typeface="微软雅黑"/>
                <a:cs typeface="微软雅黑"/>
              </a:rPr>
              <a:t>模型层</a:t>
            </a:r>
            <a:endParaRPr sz="1600">
              <a:latin typeface="微软雅黑"/>
              <a:cs typeface="微软雅黑"/>
            </a:endParaRPr>
          </a:p>
          <a:p>
            <a:pPr marL="69215" marR="55880" indent="1270" algn="ctr">
              <a:lnSpc>
                <a:spcPct val="100000"/>
              </a:lnSpc>
              <a:spcBef>
                <a:spcPts val="1395"/>
              </a:spcBef>
            </a:pPr>
            <a:r>
              <a:rPr sz="1600" b="1" spc="-5">
                <a:solidFill>
                  <a:srgbClr val="FFFFFF"/>
                </a:solidFill>
                <a:latin typeface="微软雅黑"/>
                <a:cs typeface="微软雅黑"/>
              </a:rPr>
              <a:t>行业垂直 基础大模型</a:t>
            </a:r>
            <a:endParaRPr sz="1600">
              <a:latin typeface="微软雅黑"/>
              <a:cs typeface="微软雅黑"/>
            </a:endParaRPr>
          </a:p>
          <a:p>
            <a:pPr algn="ctr">
              <a:lnSpc>
                <a:spcPct val="100000"/>
              </a:lnSpc>
              <a:spcBef>
                <a:spcPts val="1850"/>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5">
                <a:solidFill>
                  <a:srgbClr val="FFFFFF"/>
                </a:solidFill>
                <a:latin typeface="微软雅黑"/>
                <a:cs typeface="微软雅黑"/>
              </a:rPr>
              <a:t>基础层</a:t>
            </a:r>
            <a:endParaRPr sz="1600">
              <a:latin typeface="微软雅黑"/>
              <a:cs typeface="微软雅黑"/>
            </a:endParaRPr>
          </a:p>
        </p:txBody>
      </p:sp>
      <p:sp>
        <p:nvSpPr>
          <p:cNvPr id="23" name="object 23"/>
          <p:cNvSpPr/>
          <p:nvPr/>
        </p:nvSpPr>
        <p:spPr>
          <a:xfrm>
            <a:off x="4378452" y="3604259"/>
            <a:ext cx="1367155" cy="512445"/>
          </a:xfrm>
          <a:custGeom>
            <a:rect l="l" t="t" r="r" b="b"/>
            <a:pathLst>
              <a:path w="1367154" h="512445">
                <a:moveTo>
                  <a:pt x="1281684" y="0"/>
                </a:moveTo>
                <a:lnTo>
                  <a:pt x="85344" y="0"/>
                </a:lnTo>
                <a:lnTo>
                  <a:pt x="52131" y="6709"/>
                </a:lnTo>
                <a:lnTo>
                  <a:pt x="25003" y="25003"/>
                </a:lnTo>
                <a:lnTo>
                  <a:pt x="6709" y="52131"/>
                </a:lnTo>
                <a:lnTo>
                  <a:pt x="0" y="85343"/>
                </a:lnTo>
                <a:lnTo>
                  <a:pt x="0" y="426719"/>
                </a:lnTo>
                <a:lnTo>
                  <a:pt x="6709" y="459932"/>
                </a:lnTo>
                <a:lnTo>
                  <a:pt x="25003" y="487060"/>
                </a:lnTo>
                <a:lnTo>
                  <a:pt x="52131" y="505354"/>
                </a:lnTo>
                <a:lnTo>
                  <a:pt x="85344" y="512063"/>
                </a:lnTo>
                <a:lnTo>
                  <a:pt x="1281684" y="512063"/>
                </a:lnTo>
                <a:lnTo>
                  <a:pt x="1314896" y="505354"/>
                </a:lnTo>
                <a:lnTo>
                  <a:pt x="1342024" y="487060"/>
                </a:lnTo>
                <a:lnTo>
                  <a:pt x="1360318" y="459932"/>
                </a:lnTo>
                <a:lnTo>
                  <a:pt x="1367027" y="426719"/>
                </a:lnTo>
                <a:lnTo>
                  <a:pt x="1367027" y="85343"/>
                </a:lnTo>
                <a:lnTo>
                  <a:pt x="1360318" y="52131"/>
                </a:lnTo>
                <a:lnTo>
                  <a:pt x="1342024" y="25003"/>
                </a:lnTo>
                <a:lnTo>
                  <a:pt x="1314896" y="6709"/>
                </a:lnTo>
                <a:lnTo>
                  <a:pt x="1281684" y="0"/>
                </a:lnTo>
                <a:close/>
              </a:path>
            </a:pathLst>
          </a:custGeom>
          <a:solidFill>
            <a:srgbClr val="64AE45"/>
          </a:solidFill>
        </p:spPr>
        <p:txBody>
          <a:bodyPr wrap="square" lIns="0" tIns="0" rIns="0" bIns="0" rtlCol="0"/>
          <a:lstStyle/>
          <a:p/>
        </p:txBody>
      </p:sp>
      <p:sp>
        <p:nvSpPr>
          <p:cNvPr id="24" name="object 24"/>
          <p:cNvSpPr txBox="1"/>
          <p:nvPr/>
        </p:nvSpPr>
        <p:spPr>
          <a:xfrm>
            <a:off x="4644897" y="3047745"/>
            <a:ext cx="836294" cy="1062355"/>
          </a:xfrm>
          <a:prstGeom prst="rect">
            <a:avLst/>
          </a:prstGeom>
        </p:spPr>
        <p:txBody>
          <a:bodyPr vert="horz" wrap="square" lIns="0" tIns="12065" rIns="0" bIns="0" rtlCol="0">
            <a:spAutoFit/>
          </a:bodyPr>
          <a:lstStyle/>
          <a:p>
            <a:pPr marL="215265" marR="106680" indent="-102235">
              <a:lnSpc>
                <a:spcPct val="100000"/>
              </a:lnSpc>
              <a:spcBef>
                <a:spcPts val="95"/>
              </a:spcBef>
            </a:pPr>
            <a:r>
              <a:rPr sz="1600" b="1" spc="-5">
                <a:solidFill>
                  <a:srgbClr val="FFFFFF"/>
                </a:solidFill>
                <a:latin typeface="微软雅黑"/>
                <a:cs typeface="微软雅黑"/>
              </a:rPr>
              <a:t>跨模态 生成</a:t>
            </a:r>
            <a:endParaRPr sz="1600">
              <a:latin typeface="微软雅黑"/>
              <a:cs typeface="微软雅黑"/>
            </a:endParaRPr>
          </a:p>
          <a:p>
            <a:pPr marL="12700">
              <a:lnSpc>
                <a:spcPct val="100000"/>
              </a:lnSpc>
              <a:spcBef>
                <a:spcPts val="484"/>
              </a:spcBef>
            </a:pPr>
            <a:r>
              <a:rPr sz="1600" b="1" spc="-10">
                <a:solidFill>
                  <a:srgbClr val="FFFFFF"/>
                </a:solidFill>
                <a:latin typeface="微软雅黑"/>
                <a:cs typeface="微软雅黑"/>
              </a:rPr>
              <a:t>合成数据</a:t>
            </a:r>
            <a:endParaRPr sz="1600">
              <a:latin typeface="微软雅黑"/>
              <a:cs typeface="微软雅黑"/>
            </a:endParaRPr>
          </a:p>
          <a:p>
            <a:pPr marL="215265">
              <a:lnSpc>
                <a:spcPct val="100000"/>
              </a:lnSpc>
            </a:pPr>
            <a:r>
              <a:rPr sz="1600" b="1" spc="-5">
                <a:solidFill>
                  <a:srgbClr val="FFFFFF"/>
                </a:solidFill>
                <a:latin typeface="微软雅黑"/>
                <a:cs typeface="微软雅黑"/>
              </a:rPr>
              <a:t>生成</a:t>
            </a:r>
            <a:endParaRPr sz="1600">
              <a:latin typeface="微软雅黑"/>
              <a:cs typeface="微软雅黑"/>
            </a:endParaRPr>
          </a:p>
        </p:txBody>
      </p:sp>
      <p:sp>
        <p:nvSpPr>
          <p:cNvPr id="25" name="object 25"/>
          <p:cNvSpPr/>
          <p:nvPr/>
        </p:nvSpPr>
        <p:spPr>
          <a:xfrm>
            <a:off x="6257544" y="4116323"/>
            <a:ext cx="1835150" cy="554990"/>
          </a:xfrm>
          <a:custGeom>
            <a:rect l="l" t="t" r="r" b="b"/>
            <a:pathLst>
              <a:path w="1835150" h="554989">
                <a:moveTo>
                  <a:pt x="1557527" y="0"/>
                </a:moveTo>
                <a:lnTo>
                  <a:pt x="1557527" y="138683"/>
                </a:lnTo>
                <a:lnTo>
                  <a:pt x="0" y="138683"/>
                </a:lnTo>
                <a:lnTo>
                  <a:pt x="0" y="416051"/>
                </a:lnTo>
                <a:lnTo>
                  <a:pt x="1557527" y="416051"/>
                </a:lnTo>
                <a:lnTo>
                  <a:pt x="1557527" y="554736"/>
                </a:lnTo>
                <a:lnTo>
                  <a:pt x="1834896" y="277368"/>
                </a:lnTo>
                <a:lnTo>
                  <a:pt x="1557527" y="0"/>
                </a:lnTo>
                <a:close/>
              </a:path>
            </a:pathLst>
          </a:custGeom>
          <a:solidFill>
            <a:srgbClr val="1EC7F3"/>
          </a:solidFill>
        </p:spPr>
        <p:txBody>
          <a:bodyPr wrap="square" lIns="0" tIns="0" rIns="0" bIns="0" rtlCol="0"/>
          <a:lstStyle/>
          <a:p/>
        </p:txBody>
      </p:sp>
      <p:sp>
        <p:nvSpPr>
          <p:cNvPr id="26" name="object 26"/>
          <p:cNvSpPr/>
          <p:nvPr/>
        </p:nvSpPr>
        <p:spPr>
          <a:xfrm>
            <a:off x="8567928" y="2549651"/>
            <a:ext cx="2487295" cy="440690"/>
          </a:xfrm>
          <a:custGeom>
            <a:rect l="l" t="t" r="r" b="b"/>
            <a:pathLst>
              <a:path w="2487295" h="440689">
                <a:moveTo>
                  <a:pt x="2413762" y="0"/>
                </a:moveTo>
                <a:lnTo>
                  <a:pt x="73405" y="0"/>
                </a:lnTo>
                <a:lnTo>
                  <a:pt x="44844" y="5772"/>
                </a:lnTo>
                <a:lnTo>
                  <a:pt x="21510" y="21510"/>
                </a:lnTo>
                <a:lnTo>
                  <a:pt x="5772" y="44844"/>
                </a:lnTo>
                <a:lnTo>
                  <a:pt x="0" y="73406"/>
                </a:lnTo>
                <a:lnTo>
                  <a:pt x="0" y="367030"/>
                </a:lnTo>
                <a:lnTo>
                  <a:pt x="5772" y="395591"/>
                </a:lnTo>
                <a:lnTo>
                  <a:pt x="21510" y="418925"/>
                </a:lnTo>
                <a:lnTo>
                  <a:pt x="44844" y="434663"/>
                </a:lnTo>
                <a:lnTo>
                  <a:pt x="73405" y="440436"/>
                </a:lnTo>
                <a:lnTo>
                  <a:pt x="2413762" y="440436"/>
                </a:lnTo>
                <a:lnTo>
                  <a:pt x="2442323" y="434663"/>
                </a:lnTo>
                <a:lnTo>
                  <a:pt x="2465657" y="418925"/>
                </a:lnTo>
                <a:lnTo>
                  <a:pt x="2481395" y="395591"/>
                </a:lnTo>
                <a:lnTo>
                  <a:pt x="2487168" y="367030"/>
                </a:lnTo>
                <a:lnTo>
                  <a:pt x="2487168" y="73406"/>
                </a:lnTo>
                <a:lnTo>
                  <a:pt x="2481395" y="44844"/>
                </a:lnTo>
                <a:lnTo>
                  <a:pt x="2465657" y="21510"/>
                </a:lnTo>
                <a:lnTo>
                  <a:pt x="2442323" y="5772"/>
                </a:lnTo>
                <a:lnTo>
                  <a:pt x="2413762" y="0"/>
                </a:lnTo>
                <a:close/>
              </a:path>
            </a:pathLst>
          </a:custGeom>
          <a:solidFill>
            <a:srgbClr val="1EC7F3"/>
          </a:solidFill>
        </p:spPr>
        <p:txBody>
          <a:bodyPr wrap="square" lIns="0" tIns="0" rIns="0" bIns="0" rtlCol="0"/>
          <a:lstStyle/>
          <a:p/>
        </p:txBody>
      </p:sp>
      <p:sp>
        <p:nvSpPr>
          <p:cNvPr id="27" name="object 27"/>
          <p:cNvSpPr txBox="1"/>
          <p:nvPr/>
        </p:nvSpPr>
        <p:spPr>
          <a:xfrm>
            <a:off x="9059671" y="2628392"/>
            <a:ext cx="150368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文化产业</a:t>
            </a:r>
            <a:endParaRPr sz="1600">
              <a:latin typeface="微软雅黑"/>
              <a:cs typeface="微软雅黑"/>
            </a:endParaRPr>
          </a:p>
        </p:txBody>
      </p:sp>
      <p:sp>
        <p:nvSpPr>
          <p:cNvPr id="28" name="object 28"/>
          <p:cNvSpPr/>
          <p:nvPr/>
        </p:nvSpPr>
        <p:spPr>
          <a:xfrm>
            <a:off x="8567928" y="3107435"/>
            <a:ext cx="2487295" cy="439420"/>
          </a:xfrm>
          <a:custGeom>
            <a:rect l="l" t="t" r="r" b="b"/>
            <a:pathLst>
              <a:path w="2487295" h="439420">
                <a:moveTo>
                  <a:pt x="2414016" y="0"/>
                </a:moveTo>
                <a:lnTo>
                  <a:pt x="73151" y="0"/>
                </a:lnTo>
                <a:lnTo>
                  <a:pt x="44684" y="5750"/>
                </a:lnTo>
                <a:lnTo>
                  <a:pt x="21431" y="21431"/>
                </a:lnTo>
                <a:lnTo>
                  <a:pt x="5750" y="44684"/>
                </a:lnTo>
                <a:lnTo>
                  <a:pt x="0" y="73151"/>
                </a:lnTo>
                <a:lnTo>
                  <a:pt x="0" y="365760"/>
                </a:lnTo>
                <a:lnTo>
                  <a:pt x="5750" y="394227"/>
                </a:lnTo>
                <a:lnTo>
                  <a:pt x="21431" y="417480"/>
                </a:lnTo>
                <a:lnTo>
                  <a:pt x="44684" y="433161"/>
                </a:lnTo>
                <a:lnTo>
                  <a:pt x="73151" y="438912"/>
                </a:lnTo>
                <a:lnTo>
                  <a:pt x="2414016" y="438912"/>
                </a:lnTo>
                <a:lnTo>
                  <a:pt x="2442483" y="433161"/>
                </a:lnTo>
                <a:lnTo>
                  <a:pt x="2465736" y="417480"/>
                </a:lnTo>
                <a:lnTo>
                  <a:pt x="2481417" y="394227"/>
                </a:lnTo>
                <a:lnTo>
                  <a:pt x="2487168" y="365760"/>
                </a:lnTo>
                <a:lnTo>
                  <a:pt x="2487168" y="73151"/>
                </a:lnTo>
                <a:lnTo>
                  <a:pt x="2481417" y="44684"/>
                </a:lnTo>
                <a:lnTo>
                  <a:pt x="2465736" y="21431"/>
                </a:lnTo>
                <a:lnTo>
                  <a:pt x="2442483" y="5750"/>
                </a:lnTo>
                <a:lnTo>
                  <a:pt x="2414016" y="0"/>
                </a:lnTo>
                <a:close/>
              </a:path>
            </a:pathLst>
          </a:custGeom>
          <a:solidFill>
            <a:srgbClr val="1EC7F3"/>
          </a:solidFill>
        </p:spPr>
        <p:txBody>
          <a:bodyPr wrap="square" lIns="0" tIns="0" rIns="0" bIns="0" rtlCol="0"/>
          <a:lstStyle/>
          <a:p/>
        </p:txBody>
      </p:sp>
      <p:sp>
        <p:nvSpPr>
          <p:cNvPr id="29" name="object 29"/>
          <p:cNvSpPr txBox="1"/>
          <p:nvPr/>
        </p:nvSpPr>
        <p:spPr>
          <a:xfrm>
            <a:off x="9262364" y="3185286"/>
            <a:ext cx="109855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金融</a:t>
            </a:r>
            <a:endParaRPr sz="1600">
              <a:latin typeface="微软雅黑"/>
              <a:cs typeface="微软雅黑"/>
            </a:endParaRPr>
          </a:p>
        </p:txBody>
      </p:sp>
      <p:sp>
        <p:nvSpPr>
          <p:cNvPr id="30" name="object 30"/>
          <p:cNvSpPr/>
          <p:nvPr/>
        </p:nvSpPr>
        <p:spPr>
          <a:xfrm>
            <a:off x="8567928" y="5891784"/>
            <a:ext cx="2487295" cy="439420"/>
          </a:xfrm>
          <a:custGeom>
            <a:rect l="l" t="t" r="r" b="b"/>
            <a:pathLst>
              <a:path w="2487295" h="439420">
                <a:moveTo>
                  <a:pt x="2414016" y="0"/>
                </a:moveTo>
                <a:lnTo>
                  <a:pt x="73151" y="0"/>
                </a:lnTo>
                <a:lnTo>
                  <a:pt x="44684" y="5748"/>
                </a:lnTo>
                <a:lnTo>
                  <a:pt x="21431" y="21426"/>
                </a:lnTo>
                <a:lnTo>
                  <a:pt x="5750" y="44678"/>
                </a:lnTo>
                <a:lnTo>
                  <a:pt x="0" y="73151"/>
                </a:lnTo>
                <a:lnTo>
                  <a:pt x="0" y="365759"/>
                </a:lnTo>
                <a:lnTo>
                  <a:pt x="5750" y="394233"/>
                </a:lnTo>
                <a:lnTo>
                  <a:pt x="21431" y="417485"/>
                </a:lnTo>
                <a:lnTo>
                  <a:pt x="44684" y="433163"/>
                </a:lnTo>
                <a:lnTo>
                  <a:pt x="73151" y="438911"/>
                </a:lnTo>
                <a:lnTo>
                  <a:pt x="2414016" y="438911"/>
                </a:lnTo>
                <a:lnTo>
                  <a:pt x="2442483" y="433163"/>
                </a:lnTo>
                <a:lnTo>
                  <a:pt x="2465736" y="417485"/>
                </a:lnTo>
                <a:lnTo>
                  <a:pt x="2481417" y="394233"/>
                </a:lnTo>
                <a:lnTo>
                  <a:pt x="2487168" y="365759"/>
                </a:lnTo>
                <a:lnTo>
                  <a:pt x="2487168" y="73151"/>
                </a:lnTo>
                <a:lnTo>
                  <a:pt x="2481417" y="44678"/>
                </a:lnTo>
                <a:lnTo>
                  <a:pt x="2465736" y="21426"/>
                </a:lnTo>
                <a:lnTo>
                  <a:pt x="2442483" y="5748"/>
                </a:lnTo>
                <a:lnTo>
                  <a:pt x="2414016" y="0"/>
                </a:lnTo>
                <a:close/>
              </a:path>
            </a:pathLst>
          </a:custGeom>
          <a:solidFill>
            <a:srgbClr val="1EC7F3"/>
          </a:solidFill>
        </p:spPr>
        <p:txBody>
          <a:bodyPr wrap="square" lIns="0" tIns="0" rIns="0" bIns="0" rtlCol="0"/>
          <a:lstStyle/>
          <a:p/>
        </p:txBody>
      </p:sp>
      <p:sp>
        <p:nvSpPr>
          <p:cNvPr id="31" name="object 31"/>
          <p:cNvSpPr txBox="1"/>
          <p:nvPr/>
        </p:nvSpPr>
        <p:spPr>
          <a:xfrm>
            <a:off x="9533635" y="5970523"/>
            <a:ext cx="556260" cy="269240"/>
          </a:xfrm>
          <a:prstGeom prst="rect">
            <a:avLst/>
          </a:prstGeom>
        </p:spPr>
        <p:txBody>
          <a:bodyPr vert="horz" wrap="square" lIns="0" tIns="12065" rIns="0" bIns="0" rtlCol="0">
            <a:spAutoFit/>
          </a:bodyPr>
          <a:lstStyle/>
          <a:p>
            <a:pPr marL="12700">
              <a:lnSpc>
                <a:spcPct val="100000"/>
              </a:lnSpc>
              <a:spcBef>
                <a:spcPts val="95"/>
              </a:spcBef>
            </a:pPr>
            <a:r>
              <a:rPr sz="1600" b="1" spc="-15">
                <a:solidFill>
                  <a:srgbClr val="FFFFFF"/>
                </a:solidFill>
                <a:latin typeface="微软雅黑"/>
                <a:cs typeface="微软雅黑"/>
              </a:rPr>
              <a:t>······</a:t>
            </a:r>
            <a:endParaRPr sz="1600">
              <a:latin typeface="微软雅黑"/>
              <a:cs typeface="微软雅黑"/>
            </a:endParaRPr>
          </a:p>
        </p:txBody>
      </p:sp>
      <p:sp>
        <p:nvSpPr>
          <p:cNvPr id="32" name="object 32"/>
          <p:cNvSpPr txBox="1"/>
          <p:nvPr/>
        </p:nvSpPr>
        <p:spPr>
          <a:xfrm>
            <a:off x="6445758" y="3935095"/>
            <a:ext cx="1179195" cy="239395"/>
          </a:xfrm>
          <a:prstGeom prst="rect">
            <a:avLst/>
          </a:prstGeom>
        </p:spPr>
        <p:txBody>
          <a:bodyPr vert="horz" wrap="square" lIns="0" tIns="12700" rIns="0" bIns="0" rtlCol="0">
            <a:spAutoFit/>
          </a:bodyPr>
          <a:lstStyle/>
          <a:p>
            <a:pPr marL="12700">
              <a:lnSpc>
                <a:spcPct val="100000"/>
              </a:lnSpc>
              <a:spcBef>
                <a:spcPts val="100"/>
              </a:spcBef>
            </a:pPr>
            <a:r>
              <a:rPr sz="1400" b="1" spc="-45">
                <a:solidFill>
                  <a:srgbClr val="585858"/>
                </a:solidFill>
                <a:latin typeface="Arial"/>
                <a:cs typeface="Arial"/>
              </a:rPr>
              <a:t>A</a:t>
            </a:r>
            <a:r>
              <a:rPr sz="1400" b="1">
                <a:solidFill>
                  <a:srgbClr val="585858"/>
                </a:solidFill>
                <a:latin typeface="Arial"/>
                <a:cs typeface="Arial"/>
              </a:rPr>
              <a:t>IG</a:t>
            </a:r>
            <a:r>
              <a:rPr sz="1400" b="1" spc="-5">
                <a:solidFill>
                  <a:srgbClr val="585858"/>
                </a:solidFill>
                <a:latin typeface="Arial"/>
                <a:cs typeface="Arial"/>
              </a:rPr>
              <a:t>C</a:t>
            </a:r>
            <a:r>
              <a:rPr sz="1400" b="1">
                <a:solidFill>
                  <a:srgbClr val="585858"/>
                </a:solidFill>
                <a:latin typeface="微软雅黑"/>
                <a:cs typeface="微软雅黑"/>
              </a:rPr>
              <a:t>应用场景</a:t>
            </a:r>
            <a:endParaRPr sz="1400">
              <a:latin typeface="微软雅黑"/>
              <a:cs typeface="微软雅黑"/>
            </a:endParaRPr>
          </a:p>
        </p:txBody>
      </p:sp>
      <p:sp>
        <p:nvSpPr>
          <p:cNvPr id="33" name="object 33"/>
          <p:cNvSpPr/>
          <p:nvPr/>
        </p:nvSpPr>
        <p:spPr>
          <a:xfrm>
            <a:off x="8567928" y="3663696"/>
            <a:ext cx="2487295" cy="440690"/>
          </a:xfrm>
          <a:custGeom>
            <a:rect l="l" t="t" r="r" b="b"/>
            <a:pathLst>
              <a:path w="2487295" h="440689">
                <a:moveTo>
                  <a:pt x="2413762" y="0"/>
                </a:moveTo>
                <a:lnTo>
                  <a:pt x="73405" y="0"/>
                </a:lnTo>
                <a:lnTo>
                  <a:pt x="44844" y="5772"/>
                </a:lnTo>
                <a:lnTo>
                  <a:pt x="21510" y="21510"/>
                </a:lnTo>
                <a:lnTo>
                  <a:pt x="5772" y="44844"/>
                </a:lnTo>
                <a:lnTo>
                  <a:pt x="0" y="73405"/>
                </a:lnTo>
                <a:lnTo>
                  <a:pt x="0" y="367029"/>
                </a:lnTo>
                <a:lnTo>
                  <a:pt x="5772" y="395591"/>
                </a:lnTo>
                <a:lnTo>
                  <a:pt x="21510" y="418925"/>
                </a:lnTo>
                <a:lnTo>
                  <a:pt x="44844" y="434663"/>
                </a:lnTo>
                <a:lnTo>
                  <a:pt x="73405" y="440435"/>
                </a:lnTo>
                <a:lnTo>
                  <a:pt x="2413762" y="440435"/>
                </a:lnTo>
                <a:lnTo>
                  <a:pt x="2442323" y="434663"/>
                </a:lnTo>
                <a:lnTo>
                  <a:pt x="2465657" y="418925"/>
                </a:lnTo>
                <a:lnTo>
                  <a:pt x="2481395" y="395591"/>
                </a:lnTo>
                <a:lnTo>
                  <a:pt x="2487168" y="367029"/>
                </a:lnTo>
                <a:lnTo>
                  <a:pt x="2487168" y="73405"/>
                </a:lnTo>
                <a:lnTo>
                  <a:pt x="2481395" y="44844"/>
                </a:lnTo>
                <a:lnTo>
                  <a:pt x="2465657" y="21510"/>
                </a:lnTo>
                <a:lnTo>
                  <a:pt x="2442323" y="5772"/>
                </a:lnTo>
                <a:lnTo>
                  <a:pt x="2413762" y="0"/>
                </a:lnTo>
                <a:close/>
              </a:path>
            </a:pathLst>
          </a:custGeom>
          <a:solidFill>
            <a:srgbClr val="1EC7F3"/>
          </a:solidFill>
        </p:spPr>
        <p:txBody>
          <a:bodyPr wrap="square" lIns="0" tIns="0" rIns="0" bIns="0" rtlCol="0"/>
          <a:lstStyle/>
          <a:p/>
        </p:txBody>
      </p:sp>
      <p:sp>
        <p:nvSpPr>
          <p:cNvPr id="34" name="object 34"/>
          <p:cNvSpPr txBox="1"/>
          <p:nvPr/>
        </p:nvSpPr>
        <p:spPr>
          <a:xfrm>
            <a:off x="9262364" y="3742435"/>
            <a:ext cx="109855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电商</a:t>
            </a:r>
            <a:endParaRPr sz="1600">
              <a:latin typeface="微软雅黑"/>
              <a:cs typeface="微软雅黑"/>
            </a:endParaRPr>
          </a:p>
        </p:txBody>
      </p:sp>
      <p:sp>
        <p:nvSpPr>
          <p:cNvPr id="35" name="object 35"/>
          <p:cNvSpPr/>
          <p:nvPr/>
        </p:nvSpPr>
        <p:spPr>
          <a:xfrm>
            <a:off x="8567928" y="4221479"/>
            <a:ext cx="2487295" cy="439420"/>
          </a:xfrm>
          <a:custGeom>
            <a:rect l="l" t="t" r="r" b="b"/>
            <a:pathLst>
              <a:path w="2487295" h="439420">
                <a:moveTo>
                  <a:pt x="2414016" y="0"/>
                </a:moveTo>
                <a:lnTo>
                  <a:pt x="73151" y="0"/>
                </a:lnTo>
                <a:lnTo>
                  <a:pt x="44684" y="5750"/>
                </a:lnTo>
                <a:lnTo>
                  <a:pt x="21431" y="21431"/>
                </a:lnTo>
                <a:lnTo>
                  <a:pt x="5750" y="44684"/>
                </a:lnTo>
                <a:lnTo>
                  <a:pt x="0" y="73152"/>
                </a:lnTo>
                <a:lnTo>
                  <a:pt x="0" y="365760"/>
                </a:lnTo>
                <a:lnTo>
                  <a:pt x="5750" y="394227"/>
                </a:lnTo>
                <a:lnTo>
                  <a:pt x="21431" y="417480"/>
                </a:lnTo>
                <a:lnTo>
                  <a:pt x="44684" y="433161"/>
                </a:lnTo>
                <a:lnTo>
                  <a:pt x="73151" y="438912"/>
                </a:lnTo>
                <a:lnTo>
                  <a:pt x="2414016" y="438912"/>
                </a:lnTo>
                <a:lnTo>
                  <a:pt x="2442483" y="433161"/>
                </a:lnTo>
                <a:lnTo>
                  <a:pt x="2465736" y="417480"/>
                </a:lnTo>
                <a:lnTo>
                  <a:pt x="2481417" y="394227"/>
                </a:lnTo>
                <a:lnTo>
                  <a:pt x="2487168" y="365760"/>
                </a:lnTo>
                <a:lnTo>
                  <a:pt x="2487168" y="73152"/>
                </a:lnTo>
                <a:lnTo>
                  <a:pt x="2481417" y="44684"/>
                </a:lnTo>
                <a:lnTo>
                  <a:pt x="2465736" y="21431"/>
                </a:lnTo>
                <a:lnTo>
                  <a:pt x="2442483" y="5750"/>
                </a:lnTo>
                <a:lnTo>
                  <a:pt x="2414016" y="0"/>
                </a:lnTo>
                <a:close/>
              </a:path>
            </a:pathLst>
          </a:custGeom>
          <a:solidFill>
            <a:srgbClr val="1EC7F3"/>
          </a:solidFill>
        </p:spPr>
        <p:txBody>
          <a:bodyPr wrap="square" lIns="0" tIns="0" rIns="0" bIns="0" rtlCol="0"/>
          <a:lstStyle/>
          <a:p/>
        </p:txBody>
      </p:sp>
      <p:sp>
        <p:nvSpPr>
          <p:cNvPr id="36" name="object 36"/>
          <p:cNvSpPr txBox="1"/>
          <p:nvPr/>
        </p:nvSpPr>
        <p:spPr>
          <a:xfrm>
            <a:off x="9262364" y="4299330"/>
            <a:ext cx="109855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教育</a:t>
            </a:r>
            <a:endParaRPr sz="1600">
              <a:latin typeface="微软雅黑"/>
              <a:cs typeface="微软雅黑"/>
            </a:endParaRPr>
          </a:p>
        </p:txBody>
      </p:sp>
      <p:sp>
        <p:nvSpPr>
          <p:cNvPr id="37" name="object 37"/>
          <p:cNvSpPr/>
          <p:nvPr/>
        </p:nvSpPr>
        <p:spPr>
          <a:xfrm>
            <a:off x="8567928" y="4777740"/>
            <a:ext cx="2487295" cy="439420"/>
          </a:xfrm>
          <a:custGeom>
            <a:rect l="l" t="t" r="r" b="b"/>
            <a:pathLst>
              <a:path w="2487295" h="439420">
                <a:moveTo>
                  <a:pt x="2414016" y="0"/>
                </a:moveTo>
                <a:lnTo>
                  <a:pt x="73151" y="0"/>
                </a:lnTo>
                <a:lnTo>
                  <a:pt x="44684" y="5750"/>
                </a:lnTo>
                <a:lnTo>
                  <a:pt x="21431" y="21431"/>
                </a:lnTo>
                <a:lnTo>
                  <a:pt x="5750" y="44684"/>
                </a:lnTo>
                <a:lnTo>
                  <a:pt x="0" y="73152"/>
                </a:lnTo>
                <a:lnTo>
                  <a:pt x="0" y="365760"/>
                </a:lnTo>
                <a:lnTo>
                  <a:pt x="5750" y="394227"/>
                </a:lnTo>
                <a:lnTo>
                  <a:pt x="21431" y="417480"/>
                </a:lnTo>
                <a:lnTo>
                  <a:pt x="44684" y="433161"/>
                </a:lnTo>
                <a:lnTo>
                  <a:pt x="73151" y="438912"/>
                </a:lnTo>
                <a:lnTo>
                  <a:pt x="2414016" y="438912"/>
                </a:lnTo>
                <a:lnTo>
                  <a:pt x="2442483" y="433161"/>
                </a:lnTo>
                <a:lnTo>
                  <a:pt x="2465736" y="417480"/>
                </a:lnTo>
                <a:lnTo>
                  <a:pt x="2481417" y="394227"/>
                </a:lnTo>
                <a:lnTo>
                  <a:pt x="2487168" y="365760"/>
                </a:lnTo>
                <a:lnTo>
                  <a:pt x="2487168" y="73152"/>
                </a:lnTo>
                <a:lnTo>
                  <a:pt x="2481417" y="44684"/>
                </a:lnTo>
                <a:lnTo>
                  <a:pt x="2465736" y="21431"/>
                </a:lnTo>
                <a:lnTo>
                  <a:pt x="2442483" y="5750"/>
                </a:lnTo>
                <a:lnTo>
                  <a:pt x="2414016" y="0"/>
                </a:lnTo>
                <a:close/>
              </a:path>
            </a:pathLst>
          </a:custGeom>
          <a:solidFill>
            <a:srgbClr val="1EC7F3"/>
          </a:solidFill>
        </p:spPr>
        <p:txBody>
          <a:bodyPr wrap="square" lIns="0" tIns="0" rIns="0" bIns="0" rtlCol="0"/>
          <a:lstStyle/>
          <a:p/>
        </p:txBody>
      </p:sp>
      <p:sp>
        <p:nvSpPr>
          <p:cNvPr id="38" name="object 38"/>
          <p:cNvSpPr txBox="1"/>
          <p:nvPr/>
        </p:nvSpPr>
        <p:spPr>
          <a:xfrm>
            <a:off x="9262364" y="4856479"/>
            <a:ext cx="109855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医疗</a:t>
            </a:r>
            <a:endParaRPr sz="1600">
              <a:latin typeface="微软雅黑"/>
              <a:cs typeface="微软雅黑"/>
            </a:endParaRPr>
          </a:p>
        </p:txBody>
      </p:sp>
      <p:sp>
        <p:nvSpPr>
          <p:cNvPr id="39" name="object 39"/>
          <p:cNvSpPr/>
          <p:nvPr/>
        </p:nvSpPr>
        <p:spPr>
          <a:xfrm>
            <a:off x="8567928" y="5334000"/>
            <a:ext cx="2487295" cy="440690"/>
          </a:xfrm>
          <a:custGeom>
            <a:rect l="l" t="t" r="r" b="b"/>
            <a:pathLst>
              <a:path w="2487295" h="440689">
                <a:moveTo>
                  <a:pt x="2413762" y="0"/>
                </a:moveTo>
                <a:lnTo>
                  <a:pt x="73405" y="0"/>
                </a:lnTo>
                <a:lnTo>
                  <a:pt x="44844" y="5772"/>
                </a:lnTo>
                <a:lnTo>
                  <a:pt x="21510" y="21510"/>
                </a:lnTo>
                <a:lnTo>
                  <a:pt x="5772" y="44844"/>
                </a:lnTo>
                <a:lnTo>
                  <a:pt x="0" y="73406"/>
                </a:lnTo>
                <a:lnTo>
                  <a:pt x="0" y="367030"/>
                </a:lnTo>
                <a:lnTo>
                  <a:pt x="5772" y="395601"/>
                </a:lnTo>
                <a:lnTo>
                  <a:pt x="21510" y="418934"/>
                </a:lnTo>
                <a:lnTo>
                  <a:pt x="44844" y="434667"/>
                </a:lnTo>
                <a:lnTo>
                  <a:pt x="73405" y="440436"/>
                </a:lnTo>
                <a:lnTo>
                  <a:pt x="2413762" y="440436"/>
                </a:lnTo>
                <a:lnTo>
                  <a:pt x="2442323" y="434667"/>
                </a:lnTo>
                <a:lnTo>
                  <a:pt x="2465657" y="418934"/>
                </a:lnTo>
                <a:lnTo>
                  <a:pt x="2481395" y="395601"/>
                </a:lnTo>
                <a:lnTo>
                  <a:pt x="2487168" y="367030"/>
                </a:lnTo>
                <a:lnTo>
                  <a:pt x="2487168" y="73406"/>
                </a:lnTo>
                <a:lnTo>
                  <a:pt x="2481395" y="44844"/>
                </a:lnTo>
                <a:lnTo>
                  <a:pt x="2465657" y="21510"/>
                </a:lnTo>
                <a:lnTo>
                  <a:pt x="2442323" y="5772"/>
                </a:lnTo>
                <a:lnTo>
                  <a:pt x="2413762" y="0"/>
                </a:lnTo>
                <a:close/>
              </a:path>
            </a:pathLst>
          </a:custGeom>
          <a:solidFill>
            <a:srgbClr val="1EC7F3"/>
          </a:solidFill>
        </p:spPr>
        <p:txBody>
          <a:bodyPr wrap="square" lIns="0" tIns="0" rIns="0" bIns="0" rtlCol="0"/>
          <a:lstStyle/>
          <a:p/>
        </p:txBody>
      </p:sp>
      <p:sp>
        <p:nvSpPr>
          <p:cNvPr id="40" name="object 40"/>
          <p:cNvSpPr txBox="1"/>
          <p:nvPr/>
        </p:nvSpPr>
        <p:spPr>
          <a:xfrm>
            <a:off x="9262364" y="5413349"/>
            <a:ext cx="109855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电信</a:t>
            </a:r>
            <a:endParaRPr sz="1600">
              <a:latin typeface="微软雅黑"/>
              <a:cs typeface="微软雅黑"/>
            </a:endParaRPr>
          </a:p>
        </p:txBody>
      </p:sp>
      <p:sp>
        <p:nvSpPr>
          <p:cNvPr id="43" name="object 43"/>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25</a:t>
            </a:fld>
            <a:endParaRPr sz="800">
              <a:latin typeface="微软雅黑"/>
              <a:cs typeface="微软雅黑"/>
            </a:endParaRPr>
          </a:p>
        </p:txBody>
      </p:sp>
      <p:sp>
        <p:nvSpPr>
          <p:cNvPr id="44" name="object 44"/>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©2023.11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1" name="object 41"/>
          <p:cNvSpPr txBox="1"/>
          <p:nvPr/>
        </p:nvSpPr>
        <p:spPr>
          <a:xfrm>
            <a:off x="526795" y="915670"/>
            <a:ext cx="11062970" cy="1510030"/>
          </a:xfrm>
          <a:prstGeom prst="rect">
            <a:avLst/>
          </a:prstGeom>
        </p:spPr>
        <p:txBody>
          <a:bodyPr vert="horz" wrap="square" lIns="0" tIns="172720" rIns="0" bIns="0" rtlCol="0">
            <a:spAutoFit/>
          </a:bodyPr>
          <a:lstStyle/>
          <a:p>
            <a:pPr marL="12700">
              <a:lnSpc>
                <a:spcPct val="100000"/>
              </a:lnSpc>
              <a:spcBef>
                <a:spcPts val="1360"/>
              </a:spcBef>
            </a:pPr>
            <a:r>
              <a:rPr sz="1800">
                <a:solidFill>
                  <a:srgbClr val="585858"/>
                </a:solidFill>
                <a:latin typeface="微软雅黑"/>
                <a:cs typeface="微软雅黑"/>
              </a:rPr>
              <a:t>AIGC产业可分为基础层、模型层和应用层，产业上下游蕴藏丰富的投资机会</a:t>
            </a:r>
            <a:endParaRPr sz="1800">
              <a:latin typeface="微软雅黑"/>
              <a:cs typeface="微软雅黑"/>
            </a:endParaRPr>
          </a:p>
          <a:p>
            <a:pPr marL="14604" marR="5080" algn="just">
              <a:lnSpc>
                <a:spcPct val="120000"/>
              </a:lnSpc>
              <a:spcBef>
                <a:spcPts val="555"/>
              </a:spcBef>
            </a:pPr>
            <a:r>
              <a:rPr sz="1200">
                <a:solidFill>
                  <a:srgbClr val="404040"/>
                </a:solidFill>
                <a:latin typeface="微软雅黑"/>
                <a:cs typeface="微软雅黑"/>
              </a:rPr>
              <a:t>从</a:t>
            </a:r>
            <a:r>
              <a:rPr sz="1200" spc="-5">
                <a:solidFill>
                  <a:srgbClr val="404040"/>
                </a:solidFill>
                <a:latin typeface="微软雅黑"/>
                <a:cs typeface="微软雅黑"/>
              </a:rPr>
              <a:t>AIGC</a:t>
            </a:r>
            <a:r>
              <a:rPr sz="1200">
                <a:solidFill>
                  <a:srgbClr val="404040"/>
                </a:solidFill>
                <a:latin typeface="微软雅黑"/>
                <a:cs typeface="微软雅黑"/>
              </a:rPr>
              <a:t>产业发展现状看，我</a:t>
            </a:r>
            <a:r>
              <a:rPr sz="1200" spc="-5">
                <a:solidFill>
                  <a:srgbClr val="404040"/>
                </a:solidFill>
                <a:latin typeface="微软雅黑"/>
                <a:cs typeface="微软雅黑"/>
              </a:rPr>
              <a:t>国AIGC</a:t>
            </a:r>
            <a:r>
              <a:rPr sz="1200">
                <a:solidFill>
                  <a:srgbClr val="404040"/>
                </a:solidFill>
                <a:latin typeface="微软雅黑"/>
                <a:cs typeface="微软雅黑"/>
              </a:rPr>
              <a:t>产业可初步分为基础层、模型层和应用层，其中模型层是当</a:t>
            </a:r>
            <a:r>
              <a:rPr sz="1200" spc="5">
                <a:solidFill>
                  <a:srgbClr val="404040"/>
                </a:solidFill>
                <a:latin typeface="微软雅黑"/>
                <a:cs typeface="微软雅黑"/>
              </a:rPr>
              <a:t>前</a:t>
            </a:r>
            <a:r>
              <a:rPr sz="1200" spc="-5">
                <a:solidFill>
                  <a:srgbClr val="404040"/>
                </a:solidFill>
                <a:latin typeface="微软雅黑"/>
                <a:cs typeface="微软雅黑"/>
              </a:rPr>
              <a:t>AIGC</a:t>
            </a:r>
            <a:r>
              <a:rPr sz="1200">
                <a:solidFill>
                  <a:srgbClr val="404040"/>
                </a:solidFill>
                <a:latin typeface="微软雅黑"/>
                <a:cs typeface="微软雅黑"/>
              </a:rPr>
              <a:t>市场发展的关键点，核心玩家主要聚焦于通用基础大模型的研 发和落地。同时，随着行业和企业的需求差异，未来将逐步分化产生行业级大模型和企业级大模型。从应用场景看</a:t>
            </a:r>
            <a:r>
              <a:rPr sz="1200" spc="5">
                <a:solidFill>
                  <a:srgbClr val="404040"/>
                </a:solidFill>
                <a:latin typeface="微软雅黑"/>
                <a:cs typeface="微软雅黑"/>
              </a:rPr>
              <a:t>，</a:t>
            </a:r>
            <a:r>
              <a:rPr sz="1200" spc="-5">
                <a:solidFill>
                  <a:srgbClr val="404040"/>
                </a:solidFill>
                <a:latin typeface="微软雅黑"/>
                <a:cs typeface="微软雅黑"/>
              </a:rPr>
              <a:t>AIG</a:t>
            </a:r>
            <a:r>
              <a:rPr sz="1200">
                <a:solidFill>
                  <a:srgbClr val="404040"/>
                </a:solidFill>
                <a:latin typeface="微软雅黑"/>
                <a:cs typeface="微软雅黑"/>
              </a:rPr>
              <a:t>C具备极强的普适性，能够对人类生产和生活 </a:t>
            </a:r>
            <a:r>
              <a:rPr sz="1200" spc="-5">
                <a:solidFill>
                  <a:srgbClr val="404040"/>
                </a:solidFill>
                <a:latin typeface="微软雅黑"/>
                <a:cs typeface="微软雅黑"/>
              </a:rPr>
              <a:t>的方方面面进行改造和升级，有望在各行各业中得到广泛应用，成为驱动我国经济发展的新动力。</a:t>
            </a:r>
            <a:endParaRPr sz="1200">
              <a:latin typeface="微软雅黑"/>
              <a:cs typeface="微软雅黑"/>
            </a:endParaRPr>
          </a:p>
          <a:p>
            <a:pPr marL="401955" algn="ctr">
              <a:lnSpc>
                <a:spcPct val="100000"/>
              </a:lnSpc>
              <a:spcBef>
                <a:spcPts val="844"/>
              </a:spcBef>
            </a:pPr>
            <a:r>
              <a:rPr sz="1400" b="1">
                <a:solidFill>
                  <a:srgbClr val="585858"/>
                </a:solidFill>
                <a:latin typeface="微软雅黑"/>
                <a:cs typeface="微软雅黑"/>
              </a:rPr>
              <a:t>中国AIGC产业链及</a:t>
            </a:r>
            <a:r>
              <a:rPr sz="1400" b="1" spc="-15">
                <a:solidFill>
                  <a:srgbClr val="585858"/>
                </a:solidFill>
                <a:latin typeface="微软雅黑"/>
                <a:cs typeface="微软雅黑"/>
              </a:rPr>
              <a:t>应</a:t>
            </a:r>
            <a:r>
              <a:rPr sz="1400" b="1">
                <a:solidFill>
                  <a:srgbClr val="585858"/>
                </a:solidFill>
                <a:latin typeface="微软雅黑"/>
                <a:cs typeface="微软雅黑"/>
              </a:rPr>
              <a:t>用场景</a:t>
            </a:r>
            <a:endParaRPr sz="1400">
              <a:latin typeface="微软雅黑"/>
              <a:cs typeface="微软雅黑"/>
            </a:endParaRPr>
          </a:p>
        </p:txBody>
      </p:sp>
      <p:sp>
        <p:nvSpPr>
          <p:cNvPr id="42" name="object 42"/>
          <p:cNvSpPr txBox="1"/>
          <p:nvPr/>
        </p:nvSpPr>
        <p:spPr>
          <a:xfrm>
            <a:off x="532282" y="6006490"/>
            <a:ext cx="1565275" cy="520700"/>
          </a:xfrm>
          <a:prstGeom prst="rect">
            <a:avLst/>
          </a:prstGeom>
        </p:spPr>
        <p:txBody>
          <a:bodyPr vert="horz" wrap="square" lIns="0" tIns="12065" rIns="0" bIns="0" rtlCol="0">
            <a:spAutoFit/>
          </a:bodyPr>
          <a:lstStyle/>
          <a:p>
            <a:pPr marL="741045">
              <a:lnSpc>
                <a:spcPct val="100000"/>
              </a:lnSpc>
              <a:spcBef>
                <a:spcPts val="95"/>
              </a:spcBef>
            </a:pPr>
            <a:r>
              <a:rPr sz="1600" b="1" spc="-10">
                <a:solidFill>
                  <a:srgbClr val="FFFFFF"/>
                </a:solidFill>
                <a:latin typeface="微软雅黑"/>
                <a:cs typeface="微软雅黑"/>
              </a:rPr>
              <a:t>算力基础</a:t>
            </a:r>
            <a:endParaRPr sz="1600">
              <a:latin typeface="微软雅黑"/>
              <a:cs typeface="微软雅黑"/>
            </a:endParaRPr>
          </a:p>
          <a:p>
            <a:pPr marL="12700">
              <a:lnSpc>
                <a:spcPct val="100000"/>
              </a:lnSpc>
              <a:spcBef>
                <a:spcPts val="1145"/>
              </a:spcBef>
            </a:pPr>
            <a:r>
              <a:rPr sz="700" spc="-5">
                <a:solidFill>
                  <a:srgbClr val="7E7E7E"/>
                </a:solidFill>
                <a:latin typeface="微软雅黑"/>
                <a:cs typeface="微软雅黑"/>
              </a:rPr>
              <a:t>来源：互联网公开信息整理。</a:t>
            </a:r>
            <a:endParaRPr sz="700">
              <a:latin typeface="微软雅黑"/>
              <a:cs typeface="微软雅黑"/>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5699760" cy="574040"/>
          </a:xfrm>
          <a:prstGeom prst="rect">
            <a:avLst/>
          </a:prstGeom>
        </p:spPr>
        <p:txBody>
          <a:bodyPr vert="horz" wrap="square" lIns="0" tIns="12700" rIns="0" bIns="0" rtlCol="0">
            <a:spAutoFit/>
          </a:bodyPr>
          <a:lstStyle/>
          <a:p>
            <a:pPr marL="12700">
              <a:lnSpc>
                <a:spcPct val="100000"/>
              </a:lnSpc>
              <a:spcBef>
                <a:spcPts val="100"/>
              </a:spcBef>
            </a:pPr>
            <a:r>
              <a:rPr spc="-5"/>
              <a:t>AIG</a:t>
            </a:r>
            <a:r>
              <a:rPr/>
              <a:t>C引爆新一轮生产力革命</a:t>
            </a:r>
          </a:p>
        </p:txBody>
      </p:sp>
      <p:sp>
        <p:nvSpPr>
          <p:cNvPr id="3" name="object 3"/>
          <p:cNvSpPr/>
          <p:nvPr/>
        </p:nvSpPr>
        <p:spPr>
          <a:xfrm>
            <a:off x="2107438" y="2173223"/>
            <a:ext cx="1833880" cy="3860800"/>
          </a:xfrm>
          <a:custGeom>
            <a:rect l="l" t="t" r="r" b="b"/>
            <a:pathLst>
              <a:path w="1833879" h="3860800">
                <a:moveTo>
                  <a:pt x="7874" y="0"/>
                </a:moveTo>
                <a:lnTo>
                  <a:pt x="54999" y="630"/>
                </a:lnTo>
                <a:lnTo>
                  <a:pt x="101830" y="2511"/>
                </a:lnTo>
                <a:lnTo>
                  <a:pt x="148353" y="5627"/>
                </a:lnTo>
                <a:lnTo>
                  <a:pt x="194553" y="9964"/>
                </a:lnTo>
                <a:lnTo>
                  <a:pt x="240416" y="15506"/>
                </a:lnTo>
                <a:lnTo>
                  <a:pt x="285928" y="22238"/>
                </a:lnTo>
                <a:lnTo>
                  <a:pt x="331074" y="30145"/>
                </a:lnTo>
                <a:lnTo>
                  <a:pt x="375839" y="39211"/>
                </a:lnTo>
                <a:lnTo>
                  <a:pt x="420210" y="49422"/>
                </a:lnTo>
                <a:lnTo>
                  <a:pt x="464172" y="60763"/>
                </a:lnTo>
                <a:lnTo>
                  <a:pt x="507711" y="73217"/>
                </a:lnTo>
                <a:lnTo>
                  <a:pt x="550813" y="86771"/>
                </a:lnTo>
                <a:lnTo>
                  <a:pt x="593463" y="101409"/>
                </a:lnTo>
                <a:lnTo>
                  <a:pt x="635646" y="117115"/>
                </a:lnTo>
                <a:lnTo>
                  <a:pt x="677349" y="133875"/>
                </a:lnTo>
                <a:lnTo>
                  <a:pt x="718558" y="151673"/>
                </a:lnTo>
                <a:lnTo>
                  <a:pt x="759257" y="170495"/>
                </a:lnTo>
                <a:lnTo>
                  <a:pt x="799432" y="190325"/>
                </a:lnTo>
                <a:lnTo>
                  <a:pt x="839070" y="211147"/>
                </a:lnTo>
                <a:lnTo>
                  <a:pt x="878155" y="232948"/>
                </a:lnTo>
                <a:lnTo>
                  <a:pt x="916674" y="255711"/>
                </a:lnTo>
                <a:lnTo>
                  <a:pt x="954612" y="279422"/>
                </a:lnTo>
                <a:lnTo>
                  <a:pt x="991955" y="304065"/>
                </a:lnTo>
                <a:lnTo>
                  <a:pt x="1028689" y="329626"/>
                </a:lnTo>
                <a:lnTo>
                  <a:pt x="1064798" y="356088"/>
                </a:lnTo>
                <a:lnTo>
                  <a:pt x="1100269" y="383437"/>
                </a:lnTo>
                <a:lnTo>
                  <a:pt x="1135088" y="411658"/>
                </a:lnTo>
                <a:lnTo>
                  <a:pt x="1169240" y="440736"/>
                </a:lnTo>
                <a:lnTo>
                  <a:pt x="1202711" y="470655"/>
                </a:lnTo>
                <a:lnTo>
                  <a:pt x="1235486" y="501400"/>
                </a:lnTo>
                <a:lnTo>
                  <a:pt x="1267551" y="532956"/>
                </a:lnTo>
                <a:lnTo>
                  <a:pt x="1298892" y="565308"/>
                </a:lnTo>
                <a:lnTo>
                  <a:pt x="1329494" y="598441"/>
                </a:lnTo>
                <a:lnTo>
                  <a:pt x="1359344" y="632340"/>
                </a:lnTo>
                <a:lnTo>
                  <a:pt x="1388426" y="666989"/>
                </a:lnTo>
                <a:lnTo>
                  <a:pt x="1416727" y="702374"/>
                </a:lnTo>
                <a:lnTo>
                  <a:pt x="1444232" y="738478"/>
                </a:lnTo>
                <a:lnTo>
                  <a:pt x="1470926" y="775288"/>
                </a:lnTo>
                <a:lnTo>
                  <a:pt x="1496796" y="812787"/>
                </a:lnTo>
                <a:lnTo>
                  <a:pt x="1521828" y="850962"/>
                </a:lnTo>
                <a:lnTo>
                  <a:pt x="1546005" y="889795"/>
                </a:lnTo>
                <a:lnTo>
                  <a:pt x="1569316" y="929273"/>
                </a:lnTo>
                <a:lnTo>
                  <a:pt x="1591744" y="969381"/>
                </a:lnTo>
                <a:lnTo>
                  <a:pt x="1613276" y="1010102"/>
                </a:lnTo>
                <a:lnTo>
                  <a:pt x="1633898" y="1051422"/>
                </a:lnTo>
                <a:lnTo>
                  <a:pt x="1653594" y="1093327"/>
                </a:lnTo>
                <a:lnTo>
                  <a:pt x="1672352" y="1135799"/>
                </a:lnTo>
                <a:lnTo>
                  <a:pt x="1690155" y="1178825"/>
                </a:lnTo>
                <a:lnTo>
                  <a:pt x="1706991" y="1222390"/>
                </a:lnTo>
                <a:lnTo>
                  <a:pt x="1722844" y="1266477"/>
                </a:lnTo>
                <a:lnTo>
                  <a:pt x="1737701" y="1311073"/>
                </a:lnTo>
                <a:lnTo>
                  <a:pt x="1751547" y="1356161"/>
                </a:lnTo>
                <a:lnTo>
                  <a:pt x="1764368" y="1401727"/>
                </a:lnTo>
                <a:lnTo>
                  <a:pt x="1776149" y="1447756"/>
                </a:lnTo>
                <a:lnTo>
                  <a:pt x="1786876" y="1494232"/>
                </a:lnTo>
                <a:lnTo>
                  <a:pt x="1796535" y="1541140"/>
                </a:lnTo>
                <a:lnTo>
                  <a:pt x="1805111" y="1588465"/>
                </a:lnTo>
                <a:lnTo>
                  <a:pt x="1812590" y="1636192"/>
                </a:lnTo>
                <a:lnTo>
                  <a:pt x="1818958" y="1684306"/>
                </a:lnTo>
                <a:lnTo>
                  <a:pt x="1824200" y="1732791"/>
                </a:lnTo>
                <a:lnTo>
                  <a:pt x="1828302" y="1781633"/>
                </a:lnTo>
                <a:lnTo>
                  <a:pt x="1831250" y="1830816"/>
                </a:lnTo>
                <a:lnTo>
                  <a:pt x="1833029" y="1880325"/>
                </a:lnTo>
                <a:lnTo>
                  <a:pt x="1833626" y="1930145"/>
                </a:lnTo>
                <a:lnTo>
                  <a:pt x="1833029" y="1979966"/>
                </a:lnTo>
                <a:lnTo>
                  <a:pt x="1831250" y="2029475"/>
                </a:lnTo>
                <a:lnTo>
                  <a:pt x="1828302" y="2078658"/>
                </a:lnTo>
                <a:lnTo>
                  <a:pt x="1824200" y="2127500"/>
                </a:lnTo>
                <a:lnTo>
                  <a:pt x="1818958" y="2175985"/>
                </a:lnTo>
                <a:lnTo>
                  <a:pt x="1812590" y="2224099"/>
                </a:lnTo>
                <a:lnTo>
                  <a:pt x="1805111" y="2271826"/>
                </a:lnTo>
                <a:lnTo>
                  <a:pt x="1796535" y="2319151"/>
                </a:lnTo>
                <a:lnTo>
                  <a:pt x="1786876" y="2366059"/>
                </a:lnTo>
                <a:lnTo>
                  <a:pt x="1776149" y="2412535"/>
                </a:lnTo>
                <a:lnTo>
                  <a:pt x="1764368" y="2458564"/>
                </a:lnTo>
                <a:lnTo>
                  <a:pt x="1751547" y="2504130"/>
                </a:lnTo>
                <a:lnTo>
                  <a:pt x="1737701" y="2549218"/>
                </a:lnTo>
                <a:lnTo>
                  <a:pt x="1722844" y="2593814"/>
                </a:lnTo>
                <a:lnTo>
                  <a:pt x="1706991" y="2637901"/>
                </a:lnTo>
                <a:lnTo>
                  <a:pt x="1690155" y="2681466"/>
                </a:lnTo>
                <a:lnTo>
                  <a:pt x="1672352" y="2724492"/>
                </a:lnTo>
                <a:lnTo>
                  <a:pt x="1653594" y="2766964"/>
                </a:lnTo>
                <a:lnTo>
                  <a:pt x="1633898" y="2808869"/>
                </a:lnTo>
                <a:lnTo>
                  <a:pt x="1613276" y="2850189"/>
                </a:lnTo>
                <a:lnTo>
                  <a:pt x="1591744" y="2890910"/>
                </a:lnTo>
                <a:lnTo>
                  <a:pt x="1569316" y="2931018"/>
                </a:lnTo>
                <a:lnTo>
                  <a:pt x="1546005" y="2970496"/>
                </a:lnTo>
                <a:lnTo>
                  <a:pt x="1521828" y="3009329"/>
                </a:lnTo>
                <a:lnTo>
                  <a:pt x="1496796" y="3047504"/>
                </a:lnTo>
                <a:lnTo>
                  <a:pt x="1470926" y="3085003"/>
                </a:lnTo>
                <a:lnTo>
                  <a:pt x="1444232" y="3121813"/>
                </a:lnTo>
                <a:lnTo>
                  <a:pt x="1416727" y="3157917"/>
                </a:lnTo>
                <a:lnTo>
                  <a:pt x="1388426" y="3193302"/>
                </a:lnTo>
                <a:lnTo>
                  <a:pt x="1359344" y="3227951"/>
                </a:lnTo>
                <a:lnTo>
                  <a:pt x="1329494" y="3261850"/>
                </a:lnTo>
                <a:lnTo>
                  <a:pt x="1298892" y="3294983"/>
                </a:lnTo>
                <a:lnTo>
                  <a:pt x="1267551" y="3327335"/>
                </a:lnTo>
                <a:lnTo>
                  <a:pt x="1235486" y="3358891"/>
                </a:lnTo>
                <a:lnTo>
                  <a:pt x="1202711" y="3389636"/>
                </a:lnTo>
                <a:lnTo>
                  <a:pt x="1169240" y="3419555"/>
                </a:lnTo>
                <a:lnTo>
                  <a:pt x="1135088" y="3448633"/>
                </a:lnTo>
                <a:lnTo>
                  <a:pt x="1100269" y="3476854"/>
                </a:lnTo>
                <a:lnTo>
                  <a:pt x="1064798" y="3504203"/>
                </a:lnTo>
                <a:lnTo>
                  <a:pt x="1028689" y="3530665"/>
                </a:lnTo>
                <a:lnTo>
                  <a:pt x="991955" y="3556226"/>
                </a:lnTo>
                <a:lnTo>
                  <a:pt x="954612" y="3580869"/>
                </a:lnTo>
                <a:lnTo>
                  <a:pt x="916674" y="3604580"/>
                </a:lnTo>
                <a:lnTo>
                  <a:pt x="878155" y="3627343"/>
                </a:lnTo>
                <a:lnTo>
                  <a:pt x="839070" y="3649144"/>
                </a:lnTo>
                <a:lnTo>
                  <a:pt x="799432" y="3669966"/>
                </a:lnTo>
                <a:lnTo>
                  <a:pt x="759257" y="3689796"/>
                </a:lnTo>
                <a:lnTo>
                  <a:pt x="718558" y="3708618"/>
                </a:lnTo>
                <a:lnTo>
                  <a:pt x="677349" y="3726416"/>
                </a:lnTo>
                <a:lnTo>
                  <a:pt x="635646" y="3743176"/>
                </a:lnTo>
                <a:lnTo>
                  <a:pt x="593463" y="3758882"/>
                </a:lnTo>
                <a:lnTo>
                  <a:pt x="550813" y="3773520"/>
                </a:lnTo>
                <a:lnTo>
                  <a:pt x="507711" y="3787074"/>
                </a:lnTo>
                <a:lnTo>
                  <a:pt x="464172" y="3799528"/>
                </a:lnTo>
                <a:lnTo>
                  <a:pt x="420210" y="3810869"/>
                </a:lnTo>
                <a:lnTo>
                  <a:pt x="375839" y="3821080"/>
                </a:lnTo>
                <a:lnTo>
                  <a:pt x="331074" y="3830146"/>
                </a:lnTo>
                <a:lnTo>
                  <a:pt x="285928" y="3838053"/>
                </a:lnTo>
                <a:lnTo>
                  <a:pt x="240416" y="3844785"/>
                </a:lnTo>
                <a:lnTo>
                  <a:pt x="194553" y="3850327"/>
                </a:lnTo>
                <a:lnTo>
                  <a:pt x="148353" y="3854664"/>
                </a:lnTo>
                <a:lnTo>
                  <a:pt x="101830" y="3857780"/>
                </a:lnTo>
                <a:lnTo>
                  <a:pt x="54999" y="3859661"/>
                </a:lnTo>
                <a:lnTo>
                  <a:pt x="7874" y="3860291"/>
                </a:lnTo>
                <a:lnTo>
                  <a:pt x="5206" y="3860291"/>
                </a:lnTo>
                <a:lnTo>
                  <a:pt x="2539" y="3860279"/>
                </a:lnTo>
                <a:lnTo>
                  <a:pt x="0" y="3860279"/>
                </a:lnTo>
              </a:path>
            </a:pathLst>
          </a:custGeom>
          <a:ln w="12700">
            <a:solidFill>
              <a:srgbClr val="B1D234"/>
            </a:solidFill>
          </a:ln>
        </p:spPr>
        <p:txBody>
          <a:bodyPr wrap="square" lIns="0" tIns="0" rIns="0" bIns="0" rtlCol="0"/>
          <a:lstStyle/>
          <a:p/>
        </p:txBody>
      </p:sp>
      <p:sp>
        <p:nvSpPr>
          <p:cNvPr id="4" name="object 4"/>
          <p:cNvSpPr/>
          <p:nvPr/>
        </p:nvSpPr>
        <p:spPr>
          <a:xfrm>
            <a:off x="723900" y="2834639"/>
            <a:ext cx="2537460" cy="2537460"/>
          </a:xfrm>
          <a:custGeom>
            <a:rect l="l" t="t" r="r" b="b"/>
            <a:pathLst>
              <a:path w="2537460" h="2537460">
                <a:moveTo>
                  <a:pt x="1268730" y="0"/>
                </a:moveTo>
                <a:lnTo>
                  <a:pt x="1220067" y="916"/>
                </a:lnTo>
                <a:lnTo>
                  <a:pt x="1171867" y="3642"/>
                </a:lnTo>
                <a:lnTo>
                  <a:pt x="1124164" y="8147"/>
                </a:lnTo>
                <a:lnTo>
                  <a:pt x="1076989" y="14396"/>
                </a:lnTo>
                <a:lnTo>
                  <a:pt x="1030376" y="22357"/>
                </a:lnTo>
                <a:lnTo>
                  <a:pt x="984358" y="31997"/>
                </a:lnTo>
                <a:lnTo>
                  <a:pt x="938967" y="43284"/>
                </a:lnTo>
                <a:lnTo>
                  <a:pt x="894236" y="56184"/>
                </a:lnTo>
                <a:lnTo>
                  <a:pt x="850199" y="70664"/>
                </a:lnTo>
                <a:lnTo>
                  <a:pt x="806887" y="86692"/>
                </a:lnTo>
                <a:lnTo>
                  <a:pt x="764335" y="104234"/>
                </a:lnTo>
                <a:lnTo>
                  <a:pt x="722574" y="123259"/>
                </a:lnTo>
                <a:lnTo>
                  <a:pt x="681638" y="143732"/>
                </a:lnTo>
                <a:lnTo>
                  <a:pt x="641559" y="165622"/>
                </a:lnTo>
                <a:lnTo>
                  <a:pt x="602370" y="188895"/>
                </a:lnTo>
                <a:lnTo>
                  <a:pt x="564105" y="213518"/>
                </a:lnTo>
                <a:lnTo>
                  <a:pt x="526796" y="239459"/>
                </a:lnTo>
                <a:lnTo>
                  <a:pt x="490476" y="266685"/>
                </a:lnTo>
                <a:lnTo>
                  <a:pt x="455177" y="295162"/>
                </a:lnTo>
                <a:lnTo>
                  <a:pt x="420934" y="324859"/>
                </a:lnTo>
                <a:lnTo>
                  <a:pt x="387777" y="355742"/>
                </a:lnTo>
                <a:lnTo>
                  <a:pt x="355742" y="387777"/>
                </a:lnTo>
                <a:lnTo>
                  <a:pt x="324859" y="420934"/>
                </a:lnTo>
                <a:lnTo>
                  <a:pt x="295162" y="455177"/>
                </a:lnTo>
                <a:lnTo>
                  <a:pt x="266685" y="490476"/>
                </a:lnTo>
                <a:lnTo>
                  <a:pt x="239459" y="526796"/>
                </a:lnTo>
                <a:lnTo>
                  <a:pt x="213518" y="564105"/>
                </a:lnTo>
                <a:lnTo>
                  <a:pt x="188895" y="602370"/>
                </a:lnTo>
                <a:lnTo>
                  <a:pt x="165622" y="641559"/>
                </a:lnTo>
                <a:lnTo>
                  <a:pt x="143732" y="681638"/>
                </a:lnTo>
                <a:lnTo>
                  <a:pt x="123259" y="722574"/>
                </a:lnTo>
                <a:lnTo>
                  <a:pt x="104234" y="764335"/>
                </a:lnTo>
                <a:lnTo>
                  <a:pt x="86692" y="806887"/>
                </a:lnTo>
                <a:lnTo>
                  <a:pt x="70664" y="850199"/>
                </a:lnTo>
                <a:lnTo>
                  <a:pt x="56184" y="894236"/>
                </a:lnTo>
                <a:lnTo>
                  <a:pt x="43284" y="938967"/>
                </a:lnTo>
                <a:lnTo>
                  <a:pt x="31997" y="984358"/>
                </a:lnTo>
                <a:lnTo>
                  <a:pt x="22357" y="1030376"/>
                </a:lnTo>
                <a:lnTo>
                  <a:pt x="14396" y="1076989"/>
                </a:lnTo>
                <a:lnTo>
                  <a:pt x="8147" y="1124164"/>
                </a:lnTo>
                <a:lnTo>
                  <a:pt x="3642" y="1171867"/>
                </a:lnTo>
                <a:lnTo>
                  <a:pt x="916" y="1220067"/>
                </a:lnTo>
                <a:lnTo>
                  <a:pt x="0" y="1268730"/>
                </a:lnTo>
                <a:lnTo>
                  <a:pt x="916" y="1317392"/>
                </a:lnTo>
                <a:lnTo>
                  <a:pt x="3642" y="1365592"/>
                </a:lnTo>
                <a:lnTo>
                  <a:pt x="8147" y="1413295"/>
                </a:lnTo>
                <a:lnTo>
                  <a:pt x="14396" y="1460470"/>
                </a:lnTo>
                <a:lnTo>
                  <a:pt x="22357" y="1507083"/>
                </a:lnTo>
                <a:lnTo>
                  <a:pt x="31997" y="1553101"/>
                </a:lnTo>
                <a:lnTo>
                  <a:pt x="43284" y="1598492"/>
                </a:lnTo>
                <a:lnTo>
                  <a:pt x="56184" y="1643223"/>
                </a:lnTo>
                <a:lnTo>
                  <a:pt x="70664" y="1687260"/>
                </a:lnTo>
                <a:lnTo>
                  <a:pt x="86692" y="1730572"/>
                </a:lnTo>
                <a:lnTo>
                  <a:pt x="104234" y="1773124"/>
                </a:lnTo>
                <a:lnTo>
                  <a:pt x="123259" y="1814885"/>
                </a:lnTo>
                <a:lnTo>
                  <a:pt x="143732" y="1855821"/>
                </a:lnTo>
                <a:lnTo>
                  <a:pt x="165622" y="1895900"/>
                </a:lnTo>
                <a:lnTo>
                  <a:pt x="188895" y="1935089"/>
                </a:lnTo>
                <a:lnTo>
                  <a:pt x="213518" y="1973354"/>
                </a:lnTo>
                <a:lnTo>
                  <a:pt x="239459" y="2010663"/>
                </a:lnTo>
                <a:lnTo>
                  <a:pt x="266685" y="2046983"/>
                </a:lnTo>
                <a:lnTo>
                  <a:pt x="295162" y="2082282"/>
                </a:lnTo>
                <a:lnTo>
                  <a:pt x="324859" y="2116525"/>
                </a:lnTo>
                <a:lnTo>
                  <a:pt x="355742" y="2149682"/>
                </a:lnTo>
                <a:lnTo>
                  <a:pt x="387777" y="2181717"/>
                </a:lnTo>
                <a:lnTo>
                  <a:pt x="420934" y="2212600"/>
                </a:lnTo>
                <a:lnTo>
                  <a:pt x="455177" y="2242297"/>
                </a:lnTo>
                <a:lnTo>
                  <a:pt x="490476" y="2270774"/>
                </a:lnTo>
                <a:lnTo>
                  <a:pt x="526796" y="2298000"/>
                </a:lnTo>
                <a:lnTo>
                  <a:pt x="564105" y="2323941"/>
                </a:lnTo>
                <a:lnTo>
                  <a:pt x="602370" y="2348564"/>
                </a:lnTo>
                <a:lnTo>
                  <a:pt x="641559" y="2371837"/>
                </a:lnTo>
                <a:lnTo>
                  <a:pt x="681638" y="2393727"/>
                </a:lnTo>
                <a:lnTo>
                  <a:pt x="722574" y="2414200"/>
                </a:lnTo>
                <a:lnTo>
                  <a:pt x="764335" y="2433225"/>
                </a:lnTo>
                <a:lnTo>
                  <a:pt x="806887" y="2450767"/>
                </a:lnTo>
                <a:lnTo>
                  <a:pt x="850199" y="2466795"/>
                </a:lnTo>
                <a:lnTo>
                  <a:pt x="894236" y="2481275"/>
                </a:lnTo>
                <a:lnTo>
                  <a:pt x="938967" y="2494175"/>
                </a:lnTo>
                <a:lnTo>
                  <a:pt x="984358" y="2505462"/>
                </a:lnTo>
                <a:lnTo>
                  <a:pt x="1030376" y="2515102"/>
                </a:lnTo>
                <a:lnTo>
                  <a:pt x="1076989" y="2523063"/>
                </a:lnTo>
                <a:lnTo>
                  <a:pt x="1124164" y="2529312"/>
                </a:lnTo>
                <a:lnTo>
                  <a:pt x="1171867" y="2533817"/>
                </a:lnTo>
                <a:lnTo>
                  <a:pt x="1220067" y="2536543"/>
                </a:lnTo>
                <a:lnTo>
                  <a:pt x="1268730" y="2537460"/>
                </a:lnTo>
                <a:lnTo>
                  <a:pt x="1317392" y="2536543"/>
                </a:lnTo>
                <a:lnTo>
                  <a:pt x="1365592" y="2533817"/>
                </a:lnTo>
                <a:lnTo>
                  <a:pt x="1413295" y="2529312"/>
                </a:lnTo>
                <a:lnTo>
                  <a:pt x="1460470" y="2523063"/>
                </a:lnTo>
                <a:lnTo>
                  <a:pt x="1507083" y="2515102"/>
                </a:lnTo>
                <a:lnTo>
                  <a:pt x="1553101" y="2505462"/>
                </a:lnTo>
                <a:lnTo>
                  <a:pt x="1598492" y="2494175"/>
                </a:lnTo>
                <a:lnTo>
                  <a:pt x="1643223" y="2481275"/>
                </a:lnTo>
                <a:lnTo>
                  <a:pt x="1687260" y="2466795"/>
                </a:lnTo>
                <a:lnTo>
                  <a:pt x="1730572" y="2450767"/>
                </a:lnTo>
                <a:lnTo>
                  <a:pt x="1773124" y="2433225"/>
                </a:lnTo>
                <a:lnTo>
                  <a:pt x="1814885" y="2414200"/>
                </a:lnTo>
                <a:lnTo>
                  <a:pt x="1855821" y="2393727"/>
                </a:lnTo>
                <a:lnTo>
                  <a:pt x="1895900" y="2371837"/>
                </a:lnTo>
                <a:lnTo>
                  <a:pt x="1935089" y="2348564"/>
                </a:lnTo>
                <a:lnTo>
                  <a:pt x="1973354" y="2323941"/>
                </a:lnTo>
                <a:lnTo>
                  <a:pt x="2010663" y="2298000"/>
                </a:lnTo>
                <a:lnTo>
                  <a:pt x="2046983" y="2270774"/>
                </a:lnTo>
                <a:lnTo>
                  <a:pt x="2082282" y="2242297"/>
                </a:lnTo>
                <a:lnTo>
                  <a:pt x="2116525" y="2212600"/>
                </a:lnTo>
                <a:lnTo>
                  <a:pt x="2149682" y="2181717"/>
                </a:lnTo>
                <a:lnTo>
                  <a:pt x="2181717" y="2149682"/>
                </a:lnTo>
                <a:lnTo>
                  <a:pt x="2212600" y="2116525"/>
                </a:lnTo>
                <a:lnTo>
                  <a:pt x="2242297" y="2082282"/>
                </a:lnTo>
                <a:lnTo>
                  <a:pt x="2270774" y="2046983"/>
                </a:lnTo>
                <a:lnTo>
                  <a:pt x="2298000" y="2010663"/>
                </a:lnTo>
                <a:lnTo>
                  <a:pt x="2323941" y="1973354"/>
                </a:lnTo>
                <a:lnTo>
                  <a:pt x="2348564" y="1935089"/>
                </a:lnTo>
                <a:lnTo>
                  <a:pt x="2371837" y="1895900"/>
                </a:lnTo>
                <a:lnTo>
                  <a:pt x="2393727" y="1855821"/>
                </a:lnTo>
                <a:lnTo>
                  <a:pt x="2414200" y="1814885"/>
                </a:lnTo>
                <a:lnTo>
                  <a:pt x="2433225" y="1773124"/>
                </a:lnTo>
                <a:lnTo>
                  <a:pt x="2450767" y="1730572"/>
                </a:lnTo>
                <a:lnTo>
                  <a:pt x="2466795" y="1687260"/>
                </a:lnTo>
                <a:lnTo>
                  <a:pt x="2481275" y="1643223"/>
                </a:lnTo>
                <a:lnTo>
                  <a:pt x="2494175" y="1598492"/>
                </a:lnTo>
                <a:lnTo>
                  <a:pt x="2505462" y="1553101"/>
                </a:lnTo>
                <a:lnTo>
                  <a:pt x="2515102" y="1507083"/>
                </a:lnTo>
                <a:lnTo>
                  <a:pt x="2523063" y="1460470"/>
                </a:lnTo>
                <a:lnTo>
                  <a:pt x="2529312" y="1413295"/>
                </a:lnTo>
                <a:lnTo>
                  <a:pt x="2533817" y="1365592"/>
                </a:lnTo>
                <a:lnTo>
                  <a:pt x="2536543" y="1317392"/>
                </a:lnTo>
                <a:lnTo>
                  <a:pt x="2537460" y="1268730"/>
                </a:lnTo>
                <a:lnTo>
                  <a:pt x="2536543" y="1220067"/>
                </a:lnTo>
                <a:lnTo>
                  <a:pt x="2533817" y="1171867"/>
                </a:lnTo>
                <a:lnTo>
                  <a:pt x="2529312" y="1124164"/>
                </a:lnTo>
                <a:lnTo>
                  <a:pt x="2523063" y="1076989"/>
                </a:lnTo>
                <a:lnTo>
                  <a:pt x="2515102" y="1030376"/>
                </a:lnTo>
                <a:lnTo>
                  <a:pt x="2505462" y="984358"/>
                </a:lnTo>
                <a:lnTo>
                  <a:pt x="2494175" y="938967"/>
                </a:lnTo>
                <a:lnTo>
                  <a:pt x="2481275" y="894236"/>
                </a:lnTo>
                <a:lnTo>
                  <a:pt x="2466795" y="850199"/>
                </a:lnTo>
                <a:lnTo>
                  <a:pt x="2450767" y="806887"/>
                </a:lnTo>
                <a:lnTo>
                  <a:pt x="2433225" y="764335"/>
                </a:lnTo>
                <a:lnTo>
                  <a:pt x="2414200" y="722574"/>
                </a:lnTo>
                <a:lnTo>
                  <a:pt x="2393727" y="681638"/>
                </a:lnTo>
                <a:lnTo>
                  <a:pt x="2371837" y="641559"/>
                </a:lnTo>
                <a:lnTo>
                  <a:pt x="2348564" y="602370"/>
                </a:lnTo>
                <a:lnTo>
                  <a:pt x="2323941" y="564105"/>
                </a:lnTo>
                <a:lnTo>
                  <a:pt x="2298000" y="526796"/>
                </a:lnTo>
                <a:lnTo>
                  <a:pt x="2270774" y="490476"/>
                </a:lnTo>
                <a:lnTo>
                  <a:pt x="2242297" y="455177"/>
                </a:lnTo>
                <a:lnTo>
                  <a:pt x="2212600" y="420934"/>
                </a:lnTo>
                <a:lnTo>
                  <a:pt x="2181717" y="387777"/>
                </a:lnTo>
                <a:lnTo>
                  <a:pt x="2149682" y="355742"/>
                </a:lnTo>
                <a:lnTo>
                  <a:pt x="2116525" y="324859"/>
                </a:lnTo>
                <a:lnTo>
                  <a:pt x="2082282" y="295162"/>
                </a:lnTo>
                <a:lnTo>
                  <a:pt x="2046983" y="266685"/>
                </a:lnTo>
                <a:lnTo>
                  <a:pt x="2010663" y="239459"/>
                </a:lnTo>
                <a:lnTo>
                  <a:pt x="1973354" y="213518"/>
                </a:lnTo>
                <a:lnTo>
                  <a:pt x="1935089" y="188895"/>
                </a:lnTo>
                <a:lnTo>
                  <a:pt x="1895900" y="165622"/>
                </a:lnTo>
                <a:lnTo>
                  <a:pt x="1855821" y="143732"/>
                </a:lnTo>
                <a:lnTo>
                  <a:pt x="1814885" y="123259"/>
                </a:lnTo>
                <a:lnTo>
                  <a:pt x="1773124" y="104234"/>
                </a:lnTo>
                <a:lnTo>
                  <a:pt x="1730572" y="86692"/>
                </a:lnTo>
                <a:lnTo>
                  <a:pt x="1687260" y="70664"/>
                </a:lnTo>
                <a:lnTo>
                  <a:pt x="1643223" y="56184"/>
                </a:lnTo>
                <a:lnTo>
                  <a:pt x="1598492" y="43284"/>
                </a:lnTo>
                <a:lnTo>
                  <a:pt x="1553101" y="31997"/>
                </a:lnTo>
                <a:lnTo>
                  <a:pt x="1507083" y="22357"/>
                </a:lnTo>
                <a:lnTo>
                  <a:pt x="1460470" y="14396"/>
                </a:lnTo>
                <a:lnTo>
                  <a:pt x="1413295" y="8147"/>
                </a:lnTo>
                <a:lnTo>
                  <a:pt x="1365592" y="3642"/>
                </a:lnTo>
                <a:lnTo>
                  <a:pt x="1317392" y="916"/>
                </a:lnTo>
                <a:lnTo>
                  <a:pt x="1268730" y="0"/>
                </a:lnTo>
                <a:close/>
              </a:path>
            </a:pathLst>
          </a:custGeom>
          <a:solidFill>
            <a:srgbClr val="B1D234"/>
          </a:solidFill>
        </p:spPr>
        <p:txBody>
          <a:bodyPr wrap="square" lIns="0" tIns="0" rIns="0" bIns="0" rtlCol="0"/>
          <a:lstStyle/>
          <a:p/>
        </p:txBody>
      </p:sp>
      <p:sp>
        <p:nvSpPr>
          <p:cNvPr id="5" name="object 5"/>
          <p:cNvSpPr/>
          <p:nvPr/>
        </p:nvSpPr>
        <p:spPr>
          <a:xfrm>
            <a:off x="954024" y="2834639"/>
            <a:ext cx="2539365" cy="2537460"/>
          </a:xfrm>
          <a:custGeom>
            <a:rect l="l" t="t" r="r" b="b"/>
            <a:pathLst>
              <a:path w="2539365" h="2537460">
                <a:moveTo>
                  <a:pt x="0" y="1268730"/>
                </a:moveTo>
                <a:lnTo>
                  <a:pt x="916" y="1220067"/>
                </a:lnTo>
                <a:lnTo>
                  <a:pt x="3644" y="1171867"/>
                </a:lnTo>
                <a:lnTo>
                  <a:pt x="8151" y="1124164"/>
                </a:lnTo>
                <a:lnTo>
                  <a:pt x="14403" y="1076989"/>
                </a:lnTo>
                <a:lnTo>
                  <a:pt x="22368" y="1030376"/>
                </a:lnTo>
                <a:lnTo>
                  <a:pt x="32012" y="984358"/>
                </a:lnTo>
                <a:lnTo>
                  <a:pt x="43304" y="938967"/>
                </a:lnTo>
                <a:lnTo>
                  <a:pt x="56210" y="894236"/>
                </a:lnTo>
                <a:lnTo>
                  <a:pt x="70697" y="850199"/>
                </a:lnTo>
                <a:lnTo>
                  <a:pt x="86733" y="806887"/>
                </a:lnTo>
                <a:lnTo>
                  <a:pt x="104284" y="764335"/>
                </a:lnTo>
                <a:lnTo>
                  <a:pt x="123318" y="722574"/>
                </a:lnTo>
                <a:lnTo>
                  <a:pt x="143802" y="681638"/>
                </a:lnTo>
                <a:lnTo>
                  <a:pt x="165703" y="641559"/>
                </a:lnTo>
                <a:lnTo>
                  <a:pt x="188988" y="602370"/>
                </a:lnTo>
                <a:lnTo>
                  <a:pt x="213624" y="564105"/>
                </a:lnTo>
                <a:lnTo>
                  <a:pt x="239578" y="526796"/>
                </a:lnTo>
                <a:lnTo>
                  <a:pt x="266818" y="490476"/>
                </a:lnTo>
                <a:lnTo>
                  <a:pt x="295311" y="455177"/>
                </a:lnTo>
                <a:lnTo>
                  <a:pt x="325024" y="420934"/>
                </a:lnTo>
                <a:lnTo>
                  <a:pt x="355923" y="387777"/>
                </a:lnTo>
                <a:lnTo>
                  <a:pt x="387977" y="355742"/>
                </a:lnTo>
                <a:lnTo>
                  <a:pt x="421152" y="324859"/>
                </a:lnTo>
                <a:lnTo>
                  <a:pt x="455415" y="295162"/>
                </a:lnTo>
                <a:lnTo>
                  <a:pt x="490733" y="266685"/>
                </a:lnTo>
                <a:lnTo>
                  <a:pt x="527075" y="239459"/>
                </a:lnTo>
                <a:lnTo>
                  <a:pt x="564406" y="213518"/>
                </a:lnTo>
                <a:lnTo>
                  <a:pt x="602694" y="188895"/>
                </a:lnTo>
                <a:lnTo>
                  <a:pt x="641905" y="165622"/>
                </a:lnTo>
                <a:lnTo>
                  <a:pt x="682009" y="143732"/>
                </a:lnTo>
                <a:lnTo>
                  <a:pt x="722970" y="123259"/>
                </a:lnTo>
                <a:lnTo>
                  <a:pt x="764757" y="104234"/>
                </a:lnTo>
                <a:lnTo>
                  <a:pt x="807336" y="86692"/>
                </a:lnTo>
                <a:lnTo>
                  <a:pt x="850675" y="70664"/>
                </a:lnTo>
                <a:lnTo>
                  <a:pt x="894741" y="56184"/>
                </a:lnTo>
                <a:lnTo>
                  <a:pt x="939501" y="43284"/>
                </a:lnTo>
                <a:lnTo>
                  <a:pt x="984922" y="31997"/>
                </a:lnTo>
                <a:lnTo>
                  <a:pt x="1030971" y="22357"/>
                </a:lnTo>
                <a:lnTo>
                  <a:pt x="1077616" y="14396"/>
                </a:lnTo>
                <a:lnTo>
                  <a:pt x="1124823" y="8147"/>
                </a:lnTo>
                <a:lnTo>
                  <a:pt x="1172560" y="3642"/>
                </a:lnTo>
                <a:lnTo>
                  <a:pt x="1220794" y="916"/>
                </a:lnTo>
                <a:lnTo>
                  <a:pt x="1269492" y="0"/>
                </a:lnTo>
                <a:lnTo>
                  <a:pt x="1318189" y="916"/>
                </a:lnTo>
                <a:lnTo>
                  <a:pt x="1366423" y="3642"/>
                </a:lnTo>
                <a:lnTo>
                  <a:pt x="1414160" y="8147"/>
                </a:lnTo>
                <a:lnTo>
                  <a:pt x="1461367" y="14396"/>
                </a:lnTo>
                <a:lnTo>
                  <a:pt x="1508012" y="22357"/>
                </a:lnTo>
                <a:lnTo>
                  <a:pt x="1554061" y="31997"/>
                </a:lnTo>
                <a:lnTo>
                  <a:pt x="1599482" y="43284"/>
                </a:lnTo>
                <a:lnTo>
                  <a:pt x="1644242" y="56184"/>
                </a:lnTo>
                <a:lnTo>
                  <a:pt x="1688308" y="70664"/>
                </a:lnTo>
                <a:lnTo>
                  <a:pt x="1731647" y="86692"/>
                </a:lnTo>
                <a:lnTo>
                  <a:pt x="1774226" y="104234"/>
                </a:lnTo>
                <a:lnTo>
                  <a:pt x="1816013" y="123259"/>
                </a:lnTo>
                <a:lnTo>
                  <a:pt x="1856974" y="143732"/>
                </a:lnTo>
                <a:lnTo>
                  <a:pt x="1897078" y="165622"/>
                </a:lnTo>
                <a:lnTo>
                  <a:pt x="1936289" y="188895"/>
                </a:lnTo>
                <a:lnTo>
                  <a:pt x="1974577" y="213518"/>
                </a:lnTo>
                <a:lnTo>
                  <a:pt x="2011908" y="239459"/>
                </a:lnTo>
                <a:lnTo>
                  <a:pt x="2048250" y="266685"/>
                </a:lnTo>
                <a:lnTo>
                  <a:pt x="2083568" y="295162"/>
                </a:lnTo>
                <a:lnTo>
                  <a:pt x="2117831" y="324859"/>
                </a:lnTo>
                <a:lnTo>
                  <a:pt x="2151006" y="355742"/>
                </a:lnTo>
                <a:lnTo>
                  <a:pt x="2183060" y="387777"/>
                </a:lnTo>
                <a:lnTo>
                  <a:pt x="2213959" y="420934"/>
                </a:lnTo>
                <a:lnTo>
                  <a:pt x="2243672" y="455177"/>
                </a:lnTo>
                <a:lnTo>
                  <a:pt x="2272165" y="490476"/>
                </a:lnTo>
                <a:lnTo>
                  <a:pt x="2299405" y="526796"/>
                </a:lnTo>
                <a:lnTo>
                  <a:pt x="2325359" y="564105"/>
                </a:lnTo>
                <a:lnTo>
                  <a:pt x="2349995" y="602370"/>
                </a:lnTo>
                <a:lnTo>
                  <a:pt x="2373280" y="641559"/>
                </a:lnTo>
                <a:lnTo>
                  <a:pt x="2395181" y="681638"/>
                </a:lnTo>
                <a:lnTo>
                  <a:pt x="2415665" y="722574"/>
                </a:lnTo>
                <a:lnTo>
                  <a:pt x="2434699" y="764335"/>
                </a:lnTo>
                <a:lnTo>
                  <a:pt x="2452250" y="806887"/>
                </a:lnTo>
                <a:lnTo>
                  <a:pt x="2468286" y="850199"/>
                </a:lnTo>
                <a:lnTo>
                  <a:pt x="2482773" y="894236"/>
                </a:lnTo>
                <a:lnTo>
                  <a:pt x="2495679" y="938967"/>
                </a:lnTo>
                <a:lnTo>
                  <a:pt x="2506971" y="984358"/>
                </a:lnTo>
                <a:lnTo>
                  <a:pt x="2516615" y="1030376"/>
                </a:lnTo>
                <a:lnTo>
                  <a:pt x="2524580" y="1076989"/>
                </a:lnTo>
                <a:lnTo>
                  <a:pt x="2530832" y="1124164"/>
                </a:lnTo>
                <a:lnTo>
                  <a:pt x="2535339" y="1171867"/>
                </a:lnTo>
                <a:lnTo>
                  <a:pt x="2538067" y="1220067"/>
                </a:lnTo>
                <a:lnTo>
                  <a:pt x="2538984" y="1268730"/>
                </a:lnTo>
                <a:lnTo>
                  <a:pt x="2538067" y="1317392"/>
                </a:lnTo>
                <a:lnTo>
                  <a:pt x="2535339" y="1365592"/>
                </a:lnTo>
                <a:lnTo>
                  <a:pt x="2530832" y="1413295"/>
                </a:lnTo>
                <a:lnTo>
                  <a:pt x="2524580" y="1460470"/>
                </a:lnTo>
                <a:lnTo>
                  <a:pt x="2516615" y="1507083"/>
                </a:lnTo>
                <a:lnTo>
                  <a:pt x="2506971" y="1553101"/>
                </a:lnTo>
                <a:lnTo>
                  <a:pt x="2495679" y="1598492"/>
                </a:lnTo>
                <a:lnTo>
                  <a:pt x="2482773" y="1643223"/>
                </a:lnTo>
                <a:lnTo>
                  <a:pt x="2468286" y="1687260"/>
                </a:lnTo>
                <a:lnTo>
                  <a:pt x="2452250" y="1730572"/>
                </a:lnTo>
                <a:lnTo>
                  <a:pt x="2434699" y="1773124"/>
                </a:lnTo>
                <a:lnTo>
                  <a:pt x="2415665" y="1814885"/>
                </a:lnTo>
                <a:lnTo>
                  <a:pt x="2395181" y="1855821"/>
                </a:lnTo>
                <a:lnTo>
                  <a:pt x="2373280" y="1895900"/>
                </a:lnTo>
                <a:lnTo>
                  <a:pt x="2349995" y="1935089"/>
                </a:lnTo>
                <a:lnTo>
                  <a:pt x="2325359" y="1973354"/>
                </a:lnTo>
                <a:lnTo>
                  <a:pt x="2299405" y="2010663"/>
                </a:lnTo>
                <a:lnTo>
                  <a:pt x="2272165" y="2046983"/>
                </a:lnTo>
                <a:lnTo>
                  <a:pt x="2243672" y="2082282"/>
                </a:lnTo>
                <a:lnTo>
                  <a:pt x="2213959" y="2116525"/>
                </a:lnTo>
                <a:lnTo>
                  <a:pt x="2183060" y="2149682"/>
                </a:lnTo>
                <a:lnTo>
                  <a:pt x="2151006" y="2181717"/>
                </a:lnTo>
                <a:lnTo>
                  <a:pt x="2117831" y="2212600"/>
                </a:lnTo>
                <a:lnTo>
                  <a:pt x="2083568" y="2242297"/>
                </a:lnTo>
                <a:lnTo>
                  <a:pt x="2048250" y="2270774"/>
                </a:lnTo>
                <a:lnTo>
                  <a:pt x="2011908" y="2298000"/>
                </a:lnTo>
                <a:lnTo>
                  <a:pt x="1974577" y="2323941"/>
                </a:lnTo>
                <a:lnTo>
                  <a:pt x="1936289" y="2348564"/>
                </a:lnTo>
                <a:lnTo>
                  <a:pt x="1897078" y="2371837"/>
                </a:lnTo>
                <a:lnTo>
                  <a:pt x="1856974" y="2393727"/>
                </a:lnTo>
                <a:lnTo>
                  <a:pt x="1816013" y="2414200"/>
                </a:lnTo>
                <a:lnTo>
                  <a:pt x="1774226" y="2433225"/>
                </a:lnTo>
                <a:lnTo>
                  <a:pt x="1731647" y="2450767"/>
                </a:lnTo>
                <a:lnTo>
                  <a:pt x="1688308" y="2466795"/>
                </a:lnTo>
                <a:lnTo>
                  <a:pt x="1644242" y="2481275"/>
                </a:lnTo>
                <a:lnTo>
                  <a:pt x="1599482" y="2494175"/>
                </a:lnTo>
                <a:lnTo>
                  <a:pt x="1554061" y="2505462"/>
                </a:lnTo>
                <a:lnTo>
                  <a:pt x="1508012" y="2515102"/>
                </a:lnTo>
                <a:lnTo>
                  <a:pt x="1461367" y="2523063"/>
                </a:lnTo>
                <a:lnTo>
                  <a:pt x="1414160" y="2529312"/>
                </a:lnTo>
                <a:lnTo>
                  <a:pt x="1366423" y="2533817"/>
                </a:lnTo>
                <a:lnTo>
                  <a:pt x="1318189" y="2536543"/>
                </a:lnTo>
                <a:lnTo>
                  <a:pt x="1269492" y="2537460"/>
                </a:lnTo>
                <a:lnTo>
                  <a:pt x="1220794" y="2536543"/>
                </a:lnTo>
                <a:lnTo>
                  <a:pt x="1172560" y="2533817"/>
                </a:lnTo>
                <a:lnTo>
                  <a:pt x="1124823" y="2529312"/>
                </a:lnTo>
                <a:lnTo>
                  <a:pt x="1077616" y="2523063"/>
                </a:lnTo>
                <a:lnTo>
                  <a:pt x="1030971" y="2515102"/>
                </a:lnTo>
                <a:lnTo>
                  <a:pt x="984922" y="2505462"/>
                </a:lnTo>
                <a:lnTo>
                  <a:pt x="939501" y="2494175"/>
                </a:lnTo>
                <a:lnTo>
                  <a:pt x="894741" y="2481275"/>
                </a:lnTo>
                <a:lnTo>
                  <a:pt x="850675" y="2466795"/>
                </a:lnTo>
                <a:lnTo>
                  <a:pt x="807336" y="2450767"/>
                </a:lnTo>
                <a:lnTo>
                  <a:pt x="764757" y="2433225"/>
                </a:lnTo>
                <a:lnTo>
                  <a:pt x="722970" y="2414200"/>
                </a:lnTo>
                <a:lnTo>
                  <a:pt x="682009" y="2393727"/>
                </a:lnTo>
                <a:lnTo>
                  <a:pt x="641905" y="2371837"/>
                </a:lnTo>
                <a:lnTo>
                  <a:pt x="602694" y="2348564"/>
                </a:lnTo>
                <a:lnTo>
                  <a:pt x="564406" y="2323941"/>
                </a:lnTo>
                <a:lnTo>
                  <a:pt x="527075" y="2298000"/>
                </a:lnTo>
                <a:lnTo>
                  <a:pt x="490733" y="2270774"/>
                </a:lnTo>
                <a:lnTo>
                  <a:pt x="455415" y="2242297"/>
                </a:lnTo>
                <a:lnTo>
                  <a:pt x="421152" y="2212600"/>
                </a:lnTo>
                <a:lnTo>
                  <a:pt x="387977" y="2181717"/>
                </a:lnTo>
                <a:lnTo>
                  <a:pt x="355923" y="2149682"/>
                </a:lnTo>
                <a:lnTo>
                  <a:pt x="325024" y="2116525"/>
                </a:lnTo>
                <a:lnTo>
                  <a:pt x="295311" y="2082282"/>
                </a:lnTo>
                <a:lnTo>
                  <a:pt x="266818" y="2046983"/>
                </a:lnTo>
                <a:lnTo>
                  <a:pt x="239578" y="2010663"/>
                </a:lnTo>
                <a:lnTo>
                  <a:pt x="213624" y="1973354"/>
                </a:lnTo>
                <a:lnTo>
                  <a:pt x="188988" y="1935089"/>
                </a:lnTo>
                <a:lnTo>
                  <a:pt x="165703" y="1895900"/>
                </a:lnTo>
                <a:lnTo>
                  <a:pt x="143802" y="1855821"/>
                </a:lnTo>
                <a:lnTo>
                  <a:pt x="123318" y="1814885"/>
                </a:lnTo>
                <a:lnTo>
                  <a:pt x="104284" y="1773124"/>
                </a:lnTo>
                <a:lnTo>
                  <a:pt x="86733" y="1730572"/>
                </a:lnTo>
                <a:lnTo>
                  <a:pt x="70697" y="1687260"/>
                </a:lnTo>
                <a:lnTo>
                  <a:pt x="56210" y="1643223"/>
                </a:lnTo>
                <a:lnTo>
                  <a:pt x="43304" y="1598492"/>
                </a:lnTo>
                <a:lnTo>
                  <a:pt x="32012" y="1553101"/>
                </a:lnTo>
                <a:lnTo>
                  <a:pt x="22368" y="1507083"/>
                </a:lnTo>
                <a:lnTo>
                  <a:pt x="14403" y="1460470"/>
                </a:lnTo>
                <a:lnTo>
                  <a:pt x="8151" y="1413295"/>
                </a:lnTo>
                <a:lnTo>
                  <a:pt x="3644" y="1365592"/>
                </a:lnTo>
                <a:lnTo>
                  <a:pt x="916" y="1317392"/>
                </a:lnTo>
                <a:lnTo>
                  <a:pt x="0" y="1268730"/>
                </a:lnTo>
                <a:close/>
              </a:path>
            </a:pathLst>
          </a:custGeom>
          <a:ln w="12699">
            <a:solidFill>
              <a:srgbClr val="B1D234"/>
            </a:solidFill>
          </a:ln>
        </p:spPr>
        <p:txBody>
          <a:bodyPr wrap="square" lIns="0" tIns="0" rIns="0" bIns="0" rtlCol="0"/>
          <a:lstStyle/>
          <a:p/>
        </p:txBody>
      </p:sp>
      <p:sp>
        <p:nvSpPr>
          <p:cNvPr id="6" name="object 6"/>
          <p:cNvSpPr/>
          <p:nvPr/>
        </p:nvSpPr>
        <p:spPr>
          <a:xfrm>
            <a:off x="3456432" y="5283708"/>
            <a:ext cx="1922145" cy="439420"/>
          </a:xfrm>
          <a:custGeom>
            <a:rect l="l" t="t" r="r" b="b"/>
            <a:pathLst>
              <a:path w="1922145" h="439420">
                <a:moveTo>
                  <a:pt x="1702307" y="0"/>
                </a:moveTo>
                <a:lnTo>
                  <a:pt x="0" y="0"/>
                </a:lnTo>
                <a:lnTo>
                  <a:pt x="0" y="438911"/>
                </a:lnTo>
                <a:lnTo>
                  <a:pt x="1702307" y="438911"/>
                </a:lnTo>
                <a:lnTo>
                  <a:pt x="1921764" y="219455"/>
                </a:lnTo>
                <a:lnTo>
                  <a:pt x="1702307" y="0"/>
                </a:lnTo>
                <a:close/>
              </a:path>
            </a:pathLst>
          </a:custGeom>
          <a:solidFill>
            <a:srgbClr val="64AE45">
              <a:alpha val="50195"/>
            </a:srgbClr>
          </a:solidFill>
        </p:spPr>
        <p:txBody>
          <a:bodyPr wrap="square" lIns="0" tIns="0" rIns="0" bIns="0" rtlCol="0"/>
          <a:lstStyle/>
          <a:p/>
        </p:txBody>
      </p:sp>
      <p:sp>
        <p:nvSpPr>
          <p:cNvPr id="7" name="object 7"/>
          <p:cNvSpPr/>
          <p:nvPr/>
        </p:nvSpPr>
        <p:spPr>
          <a:xfrm>
            <a:off x="3287267" y="5289803"/>
            <a:ext cx="436245" cy="436245"/>
          </a:xfrm>
          <a:custGeom>
            <a:rect l="l" t="t" r="r" b="b"/>
            <a:pathLst>
              <a:path w="436245" h="436245">
                <a:moveTo>
                  <a:pt x="217932" y="0"/>
                </a:moveTo>
                <a:lnTo>
                  <a:pt x="167951" y="5753"/>
                </a:lnTo>
                <a:lnTo>
                  <a:pt x="122075" y="22144"/>
                </a:lnTo>
                <a:lnTo>
                  <a:pt x="81611" y="47866"/>
                </a:lnTo>
                <a:lnTo>
                  <a:pt x="47866" y="81611"/>
                </a:lnTo>
                <a:lnTo>
                  <a:pt x="22144" y="122075"/>
                </a:lnTo>
                <a:lnTo>
                  <a:pt x="5753" y="167951"/>
                </a:lnTo>
                <a:lnTo>
                  <a:pt x="0" y="217932"/>
                </a:lnTo>
                <a:lnTo>
                  <a:pt x="5753" y="267900"/>
                </a:lnTo>
                <a:lnTo>
                  <a:pt x="22144" y="313771"/>
                </a:lnTo>
                <a:lnTo>
                  <a:pt x="47866" y="354236"/>
                </a:lnTo>
                <a:lnTo>
                  <a:pt x="81611" y="387985"/>
                </a:lnTo>
                <a:lnTo>
                  <a:pt x="122075" y="413712"/>
                </a:lnTo>
                <a:lnTo>
                  <a:pt x="167951" y="430108"/>
                </a:lnTo>
                <a:lnTo>
                  <a:pt x="217932" y="435864"/>
                </a:lnTo>
                <a:lnTo>
                  <a:pt x="267912" y="430108"/>
                </a:lnTo>
                <a:lnTo>
                  <a:pt x="313788" y="413712"/>
                </a:lnTo>
                <a:lnTo>
                  <a:pt x="354252" y="387985"/>
                </a:lnTo>
                <a:lnTo>
                  <a:pt x="387997" y="354236"/>
                </a:lnTo>
                <a:lnTo>
                  <a:pt x="413719" y="313771"/>
                </a:lnTo>
                <a:lnTo>
                  <a:pt x="430110" y="267900"/>
                </a:lnTo>
                <a:lnTo>
                  <a:pt x="435864" y="217932"/>
                </a:lnTo>
                <a:lnTo>
                  <a:pt x="430110" y="167951"/>
                </a:lnTo>
                <a:lnTo>
                  <a:pt x="413719" y="122075"/>
                </a:lnTo>
                <a:lnTo>
                  <a:pt x="387997" y="81611"/>
                </a:lnTo>
                <a:lnTo>
                  <a:pt x="354252" y="47866"/>
                </a:lnTo>
                <a:lnTo>
                  <a:pt x="313788" y="22144"/>
                </a:lnTo>
                <a:lnTo>
                  <a:pt x="267912" y="5753"/>
                </a:lnTo>
                <a:lnTo>
                  <a:pt x="217932" y="0"/>
                </a:lnTo>
                <a:close/>
              </a:path>
            </a:pathLst>
          </a:custGeom>
          <a:solidFill>
            <a:srgbClr val="64AE45"/>
          </a:solidFill>
        </p:spPr>
        <p:txBody>
          <a:bodyPr wrap="square" lIns="0" tIns="0" rIns="0" bIns="0" rtlCol="0"/>
          <a:lstStyle/>
          <a:p/>
        </p:txBody>
      </p:sp>
      <p:sp>
        <p:nvSpPr>
          <p:cNvPr id="8" name="object 8"/>
          <p:cNvSpPr/>
          <p:nvPr/>
        </p:nvSpPr>
        <p:spPr>
          <a:xfrm>
            <a:off x="3379406" y="5384294"/>
            <a:ext cx="252759" cy="249072"/>
          </a:xfrm>
          <a:prstGeom prst="rect">
            <a:avLst/>
          </a:prstGeom>
          <a:blipFill>
            <a:blip r:embed="rId2"/>
            <a:stretch>
              <a:fillRect/>
            </a:stretch>
          </a:blipFill>
        </p:spPr>
        <p:txBody>
          <a:bodyPr wrap="square" lIns="0" tIns="0" rIns="0" bIns="0" rtlCol="0"/>
          <a:lstStyle/>
          <a:p/>
        </p:txBody>
      </p:sp>
      <p:sp>
        <p:nvSpPr>
          <p:cNvPr id="9" name="object 9"/>
          <p:cNvSpPr/>
          <p:nvPr/>
        </p:nvSpPr>
        <p:spPr>
          <a:xfrm>
            <a:off x="4009644" y="3864864"/>
            <a:ext cx="1920239" cy="436245"/>
          </a:xfrm>
          <a:custGeom>
            <a:rect l="l" t="t" r="r" b="b"/>
            <a:pathLst>
              <a:path w="1920239" h="436245">
                <a:moveTo>
                  <a:pt x="1702307" y="0"/>
                </a:moveTo>
                <a:lnTo>
                  <a:pt x="0" y="0"/>
                </a:lnTo>
                <a:lnTo>
                  <a:pt x="0" y="435863"/>
                </a:lnTo>
                <a:lnTo>
                  <a:pt x="1702307" y="435863"/>
                </a:lnTo>
                <a:lnTo>
                  <a:pt x="1920239" y="217931"/>
                </a:lnTo>
                <a:lnTo>
                  <a:pt x="1702307" y="0"/>
                </a:lnTo>
                <a:close/>
              </a:path>
            </a:pathLst>
          </a:custGeom>
          <a:solidFill>
            <a:srgbClr val="8AC53E">
              <a:alpha val="50195"/>
            </a:srgbClr>
          </a:solidFill>
        </p:spPr>
        <p:txBody>
          <a:bodyPr wrap="square" lIns="0" tIns="0" rIns="0" bIns="0" rtlCol="0"/>
          <a:lstStyle/>
          <a:p/>
        </p:txBody>
      </p:sp>
      <p:sp>
        <p:nvSpPr>
          <p:cNvPr id="10" name="object 10"/>
          <p:cNvSpPr/>
          <p:nvPr/>
        </p:nvSpPr>
        <p:spPr>
          <a:xfrm>
            <a:off x="3805428" y="3864864"/>
            <a:ext cx="436245" cy="436245"/>
          </a:xfrm>
          <a:custGeom>
            <a:rect l="l" t="t" r="r" b="b"/>
            <a:pathLst>
              <a:path w="436245" h="436245">
                <a:moveTo>
                  <a:pt x="217932" y="0"/>
                </a:moveTo>
                <a:lnTo>
                  <a:pt x="167951" y="5753"/>
                </a:lnTo>
                <a:lnTo>
                  <a:pt x="122075" y="22144"/>
                </a:lnTo>
                <a:lnTo>
                  <a:pt x="81611" y="47866"/>
                </a:lnTo>
                <a:lnTo>
                  <a:pt x="47866" y="81611"/>
                </a:lnTo>
                <a:lnTo>
                  <a:pt x="22144" y="122075"/>
                </a:lnTo>
                <a:lnTo>
                  <a:pt x="5753" y="167951"/>
                </a:lnTo>
                <a:lnTo>
                  <a:pt x="0" y="217931"/>
                </a:lnTo>
                <a:lnTo>
                  <a:pt x="5753" y="267912"/>
                </a:lnTo>
                <a:lnTo>
                  <a:pt x="22144" y="313788"/>
                </a:lnTo>
                <a:lnTo>
                  <a:pt x="47866" y="354252"/>
                </a:lnTo>
                <a:lnTo>
                  <a:pt x="81611" y="387997"/>
                </a:lnTo>
                <a:lnTo>
                  <a:pt x="122075" y="413719"/>
                </a:lnTo>
                <a:lnTo>
                  <a:pt x="167951" y="430110"/>
                </a:lnTo>
                <a:lnTo>
                  <a:pt x="217932" y="435863"/>
                </a:lnTo>
                <a:lnTo>
                  <a:pt x="267912" y="430110"/>
                </a:lnTo>
                <a:lnTo>
                  <a:pt x="313788" y="413719"/>
                </a:lnTo>
                <a:lnTo>
                  <a:pt x="354252" y="387997"/>
                </a:lnTo>
                <a:lnTo>
                  <a:pt x="387997" y="354252"/>
                </a:lnTo>
                <a:lnTo>
                  <a:pt x="413719" y="313788"/>
                </a:lnTo>
                <a:lnTo>
                  <a:pt x="430110" y="267912"/>
                </a:lnTo>
                <a:lnTo>
                  <a:pt x="435863" y="217931"/>
                </a:lnTo>
                <a:lnTo>
                  <a:pt x="430110" y="167951"/>
                </a:lnTo>
                <a:lnTo>
                  <a:pt x="413719" y="122075"/>
                </a:lnTo>
                <a:lnTo>
                  <a:pt x="387997" y="81611"/>
                </a:lnTo>
                <a:lnTo>
                  <a:pt x="354252" y="47866"/>
                </a:lnTo>
                <a:lnTo>
                  <a:pt x="313788" y="22144"/>
                </a:lnTo>
                <a:lnTo>
                  <a:pt x="267912" y="5753"/>
                </a:lnTo>
                <a:lnTo>
                  <a:pt x="217932" y="0"/>
                </a:lnTo>
                <a:close/>
              </a:path>
            </a:pathLst>
          </a:custGeom>
          <a:solidFill>
            <a:srgbClr val="8AC53E"/>
          </a:solidFill>
        </p:spPr>
        <p:txBody>
          <a:bodyPr wrap="square" lIns="0" tIns="0" rIns="0" bIns="0" rtlCol="0"/>
          <a:lstStyle/>
          <a:p/>
        </p:txBody>
      </p:sp>
      <p:sp>
        <p:nvSpPr>
          <p:cNvPr id="11" name="object 11"/>
          <p:cNvSpPr/>
          <p:nvPr/>
        </p:nvSpPr>
        <p:spPr>
          <a:xfrm>
            <a:off x="3914043" y="3958517"/>
            <a:ext cx="217439" cy="250415"/>
          </a:xfrm>
          <a:prstGeom prst="rect">
            <a:avLst/>
          </a:prstGeom>
          <a:blipFill>
            <a:blip r:embed="rId3"/>
            <a:stretch>
              <a:fillRect/>
            </a:stretch>
          </a:blipFill>
        </p:spPr>
        <p:txBody>
          <a:bodyPr wrap="square" lIns="0" tIns="0" rIns="0" bIns="0" rtlCol="0"/>
          <a:lstStyle/>
          <a:p/>
        </p:txBody>
      </p:sp>
      <p:sp>
        <p:nvSpPr>
          <p:cNvPr id="12" name="object 12"/>
          <p:cNvSpPr/>
          <p:nvPr/>
        </p:nvSpPr>
        <p:spPr>
          <a:xfrm>
            <a:off x="3278123" y="2467355"/>
            <a:ext cx="1922145" cy="436245"/>
          </a:xfrm>
          <a:custGeom>
            <a:rect l="l" t="t" r="r" b="b"/>
            <a:pathLst>
              <a:path w="1922145" h="436244">
                <a:moveTo>
                  <a:pt x="1703831" y="0"/>
                </a:moveTo>
                <a:lnTo>
                  <a:pt x="0" y="0"/>
                </a:lnTo>
                <a:lnTo>
                  <a:pt x="0" y="435864"/>
                </a:lnTo>
                <a:lnTo>
                  <a:pt x="1703831" y="435864"/>
                </a:lnTo>
                <a:lnTo>
                  <a:pt x="1921764" y="217932"/>
                </a:lnTo>
                <a:lnTo>
                  <a:pt x="1703831" y="0"/>
                </a:lnTo>
                <a:close/>
              </a:path>
            </a:pathLst>
          </a:custGeom>
          <a:solidFill>
            <a:srgbClr val="B1D234">
              <a:alpha val="54901"/>
            </a:srgbClr>
          </a:solidFill>
        </p:spPr>
        <p:txBody>
          <a:bodyPr wrap="square" lIns="0" tIns="0" rIns="0" bIns="0" rtlCol="0"/>
          <a:lstStyle/>
          <a:p/>
        </p:txBody>
      </p:sp>
      <p:sp>
        <p:nvSpPr>
          <p:cNvPr id="13" name="object 13"/>
          <p:cNvSpPr/>
          <p:nvPr/>
        </p:nvSpPr>
        <p:spPr>
          <a:xfrm>
            <a:off x="3089148" y="2468879"/>
            <a:ext cx="436245" cy="434340"/>
          </a:xfrm>
          <a:custGeom>
            <a:rect l="l" t="t" r="r" b="b"/>
            <a:pathLst>
              <a:path w="436245" h="434339">
                <a:moveTo>
                  <a:pt x="217931" y="0"/>
                </a:moveTo>
                <a:lnTo>
                  <a:pt x="167951" y="5738"/>
                </a:lnTo>
                <a:lnTo>
                  <a:pt x="122075" y="22082"/>
                </a:lnTo>
                <a:lnTo>
                  <a:pt x="81611" y="47726"/>
                </a:lnTo>
                <a:lnTo>
                  <a:pt x="47866" y="81362"/>
                </a:lnTo>
                <a:lnTo>
                  <a:pt x="22144" y="121686"/>
                </a:lnTo>
                <a:lnTo>
                  <a:pt x="5753" y="167391"/>
                </a:lnTo>
                <a:lnTo>
                  <a:pt x="0" y="217170"/>
                </a:lnTo>
                <a:lnTo>
                  <a:pt x="5753" y="266948"/>
                </a:lnTo>
                <a:lnTo>
                  <a:pt x="22144" y="312653"/>
                </a:lnTo>
                <a:lnTo>
                  <a:pt x="47866" y="352977"/>
                </a:lnTo>
                <a:lnTo>
                  <a:pt x="81611" y="386613"/>
                </a:lnTo>
                <a:lnTo>
                  <a:pt x="122075" y="412257"/>
                </a:lnTo>
                <a:lnTo>
                  <a:pt x="167951" y="428601"/>
                </a:lnTo>
                <a:lnTo>
                  <a:pt x="217931" y="434340"/>
                </a:lnTo>
                <a:lnTo>
                  <a:pt x="267912" y="428601"/>
                </a:lnTo>
                <a:lnTo>
                  <a:pt x="313788" y="412257"/>
                </a:lnTo>
                <a:lnTo>
                  <a:pt x="354252" y="386613"/>
                </a:lnTo>
                <a:lnTo>
                  <a:pt x="387997" y="352977"/>
                </a:lnTo>
                <a:lnTo>
                  <a:pt x="413719" y="312653"/>
                </a:lnTo>
                <a:lnTo>
                  <a:pt x="430110" y="266948"/>
                </a:lnTo>
                <a:lnTo>
                  <a:pt x="435863" y="217170"/>
                </a:lnTo>
                <a:lnTo>
                  <a:pt x="430110" y="167391"/>
                </a:lnTo>
                <a:lnTo>
                  <a:pt x="413719" y="121686"/>
                </a:lnTo>
                <a:lnTo>
                  <a:pt x="387997" y="81362"/>
                </a:lnTo>
                <a:lnTo>
                  <a:pt x="354252" y="47726"/>
                </a:lnTo>
                <a:lnTo>
                  <a:pt x="313788" y="22082"/>
                </a:lnTo>
                <a:lnTo>
                  <a:pt x="267912" y="5738"/>
                </a:lnTo>
                <a:lnTo>
                  <a:pt x="217931" y="0"/>
                </a:lnTo>
                <a:close/>
              </a:path>
            </a:pathLst>
          </a:custGeom>
          <a:solidFill>
            <a:srgbClr val="B1D234"/>
          </a:solidFill>
        </p:spPr>
        <p:txBody>
          <a:bodyPr wrap="square" lIns="0" tIns="0" rIns="0" bIns="0" rtlCol="0"/>
          <a:lstStyle/>
          <a:p/>
        </p:txBody>
      </p:sp>
      <p:sp>
        <p:nvSpPr>
          <p:cNvPr id="14" name="object 14"/>
          <p:cNvSpPr/>
          <p:nvPr/>
        </p:nvSpPr>
        <p:spPr>
          <a:xfrm>
            <a:off x="3200874" y="2561007"/>
            <a:ext cx="211532" cy="250417"/>
          </a:xfrm>
          <a:prstGeom prst="rect">
            <a:avLst/>
          </a:prstGeom>
          <a:blipFill>
            <a:blip r:embed="rId4"/>
            <a:stretch>
              <a:fillRect/>
            </a:stretch>
          </a:blipFill>
        </p:spPr>
        <p:txBody>
          <a:bodyPr wrap="square" lIns="0" tIns="0" rIns="0" bIns="0" rtlCol="0"/>
          <a:lstStyle/>
          <a:p/>
        </p:txBody>
      </p:sp>
      <p:sp>
        <p:nvSpPr>
          <p:cNvPr id="15" name="object 15"/>
          <p:cNvSpPr txBox="1"/>
          <p:nvPr/>
        </p:nvSpPr>
        <p:spPr>
          <a:xfrm>
            <a:off x="934313" y="3319652"/>
            <a:ext cx="2159635" cy="1465580"/>
          </a:xfrm>
          <a:prstGeom prst="rect">
            <a:avLst/>
          </a:prstGeom>
        </p:spPr>
        <p:txBody>
          <a:bodyPr vert="horz" wrap="square" lIns="0" tIns="13335" rIns="0" bIns="0" rtlCol="0">
            <a:spAutoFit/>
          </a:bodyPr>
          <a:lstStyle/>
          <a:p>
            <a:pPr marL="433070" marR="426720" indent="-41275">
              <a:lnSpc>
                <a:spcPct val="100000"/>
              </a:lnSpc>
              <a:spcBef>
                <a:spcPts val="105"/>
              </a:spcBef>
            </a:pPr>
            <a:r>
              <a:rPr sz="1400" b="1" spc="-45">
                <a:solidFill>
                  <a:srgbClr val="FFFFFF"/>
                </a:solidFill>
                <a:latin typeface="Arial"/>
                <a:cs typeface="Arial"/>
              </a:rPr>
              <a:t>A</a:t>
            </a:r>
            <a:r>
              <a:rPr sz="1400" b="1">
                <a:solidFill>
                  <a:srgbClr val="FFFFFF"/>
                </a:solidFill>
                <a:latin typeface="Arial"/>
                <a:cs typeface="Arial"/>
              </a:rPr>
              <a:t>IG</a:t>
            </a:r>
            <a:r>
              <a:rPr sz="1400" b="1" spc="-5">
                <a:solidFill>
                  <a:srgbClr val="FFFFFF"/>
                </a:solidFill>
                <a:latin typeface="Arial"/>
                <a:cs typeface="Arial"/>
              </a:rPr>
              <a:t>C</a:t>
            </a:r>
            <a:r>
              <a:rPr sz="1400" b="1">
                <a:solidFill>
                  <a:srgbClr val="FFFFFF"/>
                </a:solidFill>
                <a:latin typeface="微软雅黑"/>
                <a:cs typeface="微软雅黑"/>
              </a:rPr>
              <a:t>大范围应用 的奇点已经到来</a:t>
            </a:r>
            <a:endParaRPr sz="1400">
              <a:latin typeface="微软雅黑"/>
              <a:cs typeface="微软雅黑"/>
            </a:endParaRPr>
          </a:p>
          <a:p>
            <a:pPr marL="12700" marR="5080">
              <a:lnSpc>
                <a:spcPct val="100000"/>
              </a:lnSpc>
              <a:spcBef>
                <a:spcPts val="770"/>
              </a:spcBef>
            </a:pPr>
            <a:r>
              <a:rPr sz="1200">
                <a:solidFill>
                  <a:srgbClr val="585858"/>
                </a:solidFill>
                <a:latin typeface="微软雅黑"/>
                <a:cs typeface="微软雅黑"/>
              </a:rPr>
              <a:t>底层大模型技术快速迭代发展，  </a:t>
            </a:r>
            <a:r>
              <a:rPr sz="1200" b="1" spc="-15">
                <a:solidFill>
                  <a:srgbClr val="585858"/>
                </a:solidFill>
                <a:latin typeface="Arial"/>
                <a:cs typeface="Arial"/>
              </a:rPr>
              <a:t>AIGC</a:t>
            </a:r>
            <a:r>
              <a:rPr sz="1200" b="1">
                <a:solidFill>
                  <a:srgbClr val="585858"/>
                </a:solidFill>
                <a:latin typeface="微软雅黑"/>
                <a:cs typeface="微软雅黑"/>
              </a:rPr>
              <a:t>将以全新的内容生产模式 引爆生产力革命</a:t>
            </a:r>
            <a:r>
              <a:rPr sz="1200">
                <a:solidFill>
                  <a:srgbClr val="585858"/>
                </a:solidFill>
                <a:latin typeface="微软雅黑"/>
                <a:cs typeface="微软雅黑"/>
              </a:rPr>
              <a:t>，并最终向社会 生产活动广泛渗透，</a:t>
            </a:r>
            <a:r>
              <a:rPr sz="1200" b="1">
                <a:solidFill>
                  <a:srgbClr val="585858"/>
                </a:solidFill>
                <a:latin typeface="微软雅黑"/>
                <a:cs typeface="微软雅黑"/>
              </a:rPr>
              <a:t>推动各行各 </a:t>
            </a:r>
            <a:r>
              <a:rPr sz="1200" b="1" spc="-5">
                <a:solidFill>
                  <a:srgbClr val="585858"/>
                </a:solidFill>
                <a:latin typeface="微软雅黑"/>
                <a:cs typeface="微软雅黑"/>
              </a:rPr>
              <a:t>业加速数字化转型升级</a:t>
            </a:r>
            <a:r>
              <a:rPr sz="1200">
                <a:solidFill>
                  <a:srgbClr val="585858"/>
                </a:solidFill>
                <a:latin typeface="微软雅黑"/>
                <a:cs typeface="微软雅黑"/>
              </a:rPr>
              <a:t>。</a:t>
            </a:r>
            <a:endParaRPr sz="1200">
              <a:latin typeface="微软雅黑"/>
              <a:cs typeface="微软雅黑"/>
            </a:endParaRPr>
          </a:p>
        </p:txBody>
      </p:sp>
      <p:sp>
        <p:nvSpPr>
          <p:cNvPr id="16" name="object 16"/>
          <p:cNvSpPr txBox="1"/>
          <p:nvPr/>
        </p:nvSpPr>
        <p:spPr>
          <a:xfrm>
            <a:off x="3636645" y="2560142"/>
            <a:ext cx="3413125" cy="1223010"/>
          </a:xfrm>
          <a:prstGeom prst="rect">
            <a:avLst/>
          </a:prstGeom>
        </p:spPr>
        <p:txBody>
          <a:bodyPr vert="horz" wrap="square" lIns="0" tIns="13335" rIns="0" bIns="0" rtlCol="0">
            <a:spAutoFit/>
          </a:bodyPr>
          <a:lstStyle/>
          <a:p>
            <a:pPr marL="12700">
              <a:lnSpc>
                <a:spcPct val="100000"/>
              </a:lnSpc>
              <a:spcBef>
                <a:spcPts val="105"/>
              </a:spcBef>
            </a:pPr>
            <a:r>
              <a:rPr sz="1400" b="1">
                <a:solidFill>
                  <a:srgbClr val="585858"/>
                </a:solidFill>
                <a:latin typeface="微软雅黑"/>
                <a:cs typeface="微软雅黑"/>
              </a:rPr>
              <a:t>革新内容产业</a:t>
            </a:r>
            <a:endParaRPr sz="1400">
              <a:latin typeface="微软雅黑"/>
              <a:cs typeface="微软雅黑"/>
            </a:endParaRPr>
          </a:p>
          <a:p>
            <a:pPr marL="351155" marR="5080">
              <a:lnSpc>
                <a:spcPct val="120000"/>
              </a:lnSpc>
              <a:spcBef>
                <a:spcPts val="830"/>
              </a:spcBef>
            </a:pPr>
            <a:r>
              <a:rPr sz="1200" spc="-5">
                <a:solidFill>
                  <a:srgbClr val="404040"/>
                </a:solidFill>
                <a:latin typeface="微软雅黑"/>
                <a:cs typeface="微软雅黑"/>
              </a:rPr>
              <a:t>AIGC</a:t>
            </a:r>
            <a:r>
              <a:rPr sz="1200">
                <a:solidFill>
                  <a:srgbClr val="404040"/>
                </a:solidFill>
                <a:latin typeface="微软雅黑"/>
                <a:cs typeface="微软雅黑"/>
              </a:rPr>
              <a:t>可降低数字内容生产的成本和门槛、拓 展数字内容生产的空间和维度，从而创新数字 内容生产的流程和范式，</a:t>
            </a:r>
            <a:r>
              <a:rPr sz="1200" b="1">
                <a:solidFill>
                  <a:srgbClr val="B1D234"/>
                </a:solidFill>
                <a:latin typeface="微软雅黑"/>
                <a:cs typeface="微软雅黑"/>
              </a:rPr>
              <a:t>快速升级甚至颠覆以 </a:t>
            </a:r>
            <a:r>
              <a:rPr sz="1200" b="1" spc="-5">
                <a:solidFill>
                  <a:srgbClr val="B1D234"/>
                </a:solidFill>
                <a:latin typeface="微软雅黑"/>
                <a:cs typeface="微软雅黑"/>
              </a:rPr>
              <a:t>内容生产为核心的游戏、影视等行业发展</a:t>
            </a:r>
            <a:r>
              <a:rPr sz="1200">
                <a:solidFill>
                  <a:srgbClr val="404040"/>
                </a:solidFill>
                <a:latin typeface="微软雅黑"/>
                <a:cs typeface="微软雅黑"/>
              </a:rPr>
              <a:t>。</a:t>
            </a:r>
            <a:endParaRPr sz="1200">
              <a:latin typeface="微软雅黑"/>
              <a:cs typeface="微软雅黑"/>
            </a:endParaRPr>
          </a:p>
        </p:txBody>
      </p:sp>
      <p:sp>
        <p:nvSpPr>
          <p:cNvPr id="17" name="object 17"/>
          <p:cNvSpPr txBox="1"/>
          <p:nvPr/>
        </p:nvSpPr>
        <p:spPr>
          <a:xfrm>
            <a:off x="3975608" y="3957954"/>
            <a:ext cx="3074035" cy="1242695"/>
          </a:xfrm>
          <a:prstGeom prst="rect">
            <a:avLst/>
          </a:prstGeom>
        </p:spPr>
        <p:txBody>
          <a:bodyPr vert="horz" wrap="square" lIns="0" tIns="12700" rIns="0" bIns="0" rtlCol="0">
            <a:spAutoFit/>
          </a:bodyPr>
          <a:lstStyle/>
          <a:p>
            <a:pPr marL="404495">
              <a:lnSpc>
                <a:spcPct val="100000"/>
              </a:lnSpc>
              <a:spcBef>
                <a:spcPts val="100"/>
              </a:spcBef>
            </a:pPr>
            <a:r>
              <a:rPr sz="1400" b="1">
                <a:solidFill>
                  <a:srgbClr val="585858"/>
                </a:solidFill>
                <a:latin typeface="微软雅黑"/>
                <a:cs typeface="微软雅黑"/>
              </a:rPr>
              <a:t>赋能实体经济</a:t>
            </a:r>
            <a:endParaRPr sz="1400">
              <a:latin typeface="微软雅黑"/>
              <a:cs typeface="微软雅黑"/>
            </a:endParaRPr>
          </a:p>
          <a:p>
            <a:pPr marL="12700" marR="5080">
              <a:lnSpc>
                <a:spcPct val="120000"/>
              </a:lnSpc>
              <a:spcBef>
                <a:spcPts val="990"/>
              </a:spcBef>
            </a:pPr>
            <a:r>
              <a:rPr sz="1200" spc="-5">
                <a:solidFill>
                  <a:srgbClr val="404040"/>
                </a:solidFill>
                <a:latin typeface="微软雅黑"/>
                <a:cs typeface="微软雅黑"/>
              </a:rPr>
              <a:t>AIGC</a:t>
            </a:r>
            <a:r>
              <a:rPr sz="1200">
                <a:solidFill>
                  <a:srgbClr val="404040"/>
                </a:solidFill>
                <a:latin typeface="微软雅黑"/>
                <a:cs typeface="微软雅黑"/>
              </a:rPr>
              <a:t>强大的信息获取、数据处理、逻辑推理 和内容创作能力，可以辅助或承担繁复的基础 性内容生产工作，</a:t>
            </a:r>
            <a:r>
              <a:rPr sz="1200" b="1">
                <a:solidFill>
                  <a:srgbClr val="8AC53E"/>
                </a:solidFill>
                <a:latin typeface="微软雅黑"/>
                <a:cs typeface="微软雅黑"/>
              </a:rPr>
              <a:t>一定程度上解决</a:t>
            </a:r>
            <a:r>
              <a:rPr sz="1200" b="1" spc="-5">
                <a:solidFill>
                  <a:srgbClr val="8AC53E"/>
                </a:solidFill>
                <a:latin typeface="微软雅黑"/>
                <a:cs typeface="微软雅黑"/>
              </a:rPr>
              <a:t>B</a:t>
            </a:r>
            <a:r>
              <a:rPr sz="1200" b="1">
                <a:solidFill>
                  <a:srgbClr val="8AC53E"/>
                </a:solidFill>
                <a:latin typeface="微软雅黑"/>
                <a:cs typeface="微软雅黑"/>
              </a:rPr>
              <a:t>端企业边 际成本和碎片化问题，加快产业数字化升级</a:t>
            </a:r>
            <a:r>
              <a:rPr sz="1200">
                <a:solidFill>
                  <a:srgbClr val="404040"/>
                </a:solidFill>
                <a:latin typeface="微软雅黑"/>
                <a:cs typeface="微软雅黑"/>
              </a:rPr>
              <a:t>。</a:t>
            </a:r>
            <a:endParaRPr sz="1200">
              <a:latin typeface="微软雅黑"/>
              <a:cs typeface="微软雅黑"/>
            </a:endParaRPr>
          </a:p>
        </p:txBody>
      </p:sp>
      <p:sp>
        <p:nvSpPr>
          <p:cNvPr id="18" name="object 18"/>
          <p:cNvSpPr txBox="1"/>
          <p:nvPr/>
        </p:nvSpPr>
        <p:spPr>
          <a:xfrm>
            <a:off x="3340989" y="5270544"/>
            <a:ext cx="3226435" cy="1062355"/>
          </a:xfrm>
          <a:prstGeom prst="rect">
            <a:avLst/>
          </a:prstGeom>
        </p:spPr>
        <p:txBody>
          <a:bodyPr vert="horz" wrap="square" lIns="0" tIns="121285" rIns="0" bIns="0" rtlCol="0">
            <a:spAutoFit/>
          </a:bodyPr>
          <a:lstStyle/>
          <a:p>
            <a:pPr marL="487045">
              <a:lnSpc>
                <a:spcPct val="100000"/>
              </a:lnSpc>
              <a:spcBef>
                <a:spcPts val="955"/>
              </a:spcBef>
            </a:pPr>
            <a:r>
              <a:rPr sz="1400" b="1">
                <a:solidFill>
                  <a:srgbClr val="585858"/>
                </a:solidFill>
                <a:latin typeface="微软雅黑"/>
                <a:cs typeface="微软雅黑"/>
              </a:rPr>
              <a:t>孕育新兴赛道</a:t>
            </a:r>
            <a:endParaRPr sz="1400">
              <a:latin typeface="微软雅黑"/>
              <a:cs typeface="微软雅黑"/>
            </a:endParaRPr>
          </a:p>
          <a:p>
            <a:pPr marL="12700" marR="5080">
              <a:lnSpc>
                <a:spcPct val="120100"/>
              </a:lnSpc>
              <a:spcBef>
                <a:spcPts val="440"/>
              </a:spcBef>
            </a:pPr>
            <a:r>
              <a:rPr sz="1200" spc="-5">
                <a:solidFill>
                  <a:srgbClr val="404040"/>
                </a:solidFill>
                <a:latin typeface="微软雅黑"/>
                <a:cs typeface="微软雅黑"/>
              </a:rPr>
              <a:t>AIGC</a:t>
            </a:r>
            <a:r>
              <a:rPr sz="1200">
                <a:solidFill>
                  <a:srgbClr val="404040"/>
                </a:solidFill>
                <a:latin typeface="微软雅黑"/>
                <a:cs typeface="微软雅黑"/>
              </a:rPr>
              <a:t>可根据不同行业的特点和需求，定制化生 成适应性强、价值高的数字内容，</a:t>
            </a:r>
            <a:r>
              <a:rPr sz="1200" b="1">
                <a:solidFill>
                  <a:srgbClr val="64AE45"/>
                </a:solidFill>
                <a:latin typeface="微软雅黑"/>
                <a:cs typeface="微软雅黑"/>
              </a:rPr>
              <a:t>促进数字内容 和其他产业的深度融合，使数字经济与实体经济</a:t>
            </a:r>
            <a:endParaRPr sz="1200">
              <a:latin typeface="微软雅黑"/>
              <a:cs typeface="微软雅黑"/>
            </a:endParaRPr>
          </a:p>
        </p:txBody>
      </p:sp>
      <p:sp>
        <p:nvSpPr>
          <p:cNvPr id="19" name="object 19"/>
          <p:cNvSpPr/>
          <p:nvPr/>
        </p:nvSpPr>
        <p:spPr>
          <a:xfrm>
            <a:off x="7165847" y="3957828"/>
            <a:ext cx="1510665" cy="554990"/>
          </a:xfrm>
          <a:custGeom>
            <a:rect l="l" t="t" r="r" b="b"/>
            <a:pathLst>
              <a:path w="1510665" h="554989">
                <a:moveTo>
                  <a:pt x="1232916" y="0"/>
                </a:moveTo>
                <a:lnTo>
                  <a:pt x="1232916" y="138684"/>
                </a:lnTo>
                <a:lnTo>
                  <a:pt x="0" y="138684"/>
                </a:lnTo>
                <a:lnTo>
                  <a:pt x="0" y="416052"/>
                </a:lnTo>
                <a:lnTo>
                  <a:pt x="1232916" y="416052"/>
                </a:lnTo>
                <a:lnTo>
                  <a:pt x="1232916" y="554736"/>
                </a:lnTo>
                <a:lnTo>
                  <a:pt x="1510283" y="277368"/>
                </a:lnTo>
                <a:lnTo>
                  <a:pt x="1232916" y="0"/>
                </a:lnTo>
                <a:close/>
              </a:path>
            </a:pathLst>
          </a:custGeom>
          <a:solidFill>
            <a:srgbClr val="1EC7F3"/>
          </a:solidFill>
        </p:spPr>
        <p:txBody>
          <a:bodyPr wrap="square" lIns="0" tIns="0" rIns="0" bIns="0" rtlCol="0"/>
          <a:lstStyle/>
          <a:p/>
        </p:txBody>
      </p:sp>
      <p:sp>
        <p:nvSpPr>
          <p:cNvPr id="20" name="object 20"/>
          <p:cNvSpPr/>
          <p:nvPr/>
        </p:nvSpPr>
        <p:spPr>
          <a:xfrm>
            <a:off x="8796528" y="2308860"/>
            <a:ext cx="2691765" cy="873760"/>
          </a:xfrm>
          <a:custGeom>
            <a:rect l="l" t="t" r="r" b="b"/>
            <a:pathLst>
              <a:path w="2691765" h="873760">
                <a:moveTo>
                  <a:pt x="2545842" y="0"/>
                </a:moveTo>
                <a:lnTo>
                  <a:pt x="145542" y="0"/>
                </a:lnTo>
                <a:lnTo>
                  <a:pt x="99535" y="7418"/>
                </a:lnTo>
                <a:lnTo>
                  <a:pt x="59582" y="28078"/>
                </a:lnTo>
                <a:lnTo>
                  <a:pt x="28078" y="59582"/>
                </a:lnTo>
                <a:lnTo>
                  <a:pt x="7418" y="99535"/>
                </a:lnTo>
                <a:lnTo>
                  <a:pt x="0" y="145541"/>
                </a:lnTo>
                <a:lnTo>
                  <a:pt x="0" y="727710"/>
                </a:lnTo>
                <a:lnTo>
                  <a:pt x="7418" y="773716"/>
                </a:lnTo>
                <a:lnTo>
                  <a:pt x="28078" y="813669"/>
                </a:lnTo>
                <a:lnTo>
                  <a:pt x="59582" y="845173"/>
                </a:lnTo>
                <a:lnTo>
                  <a:pt x="99535" y="865833"/>
                </a:lnTo>
                <a:lnTo>
                  <a:pt x="145542" y="873251"/>
                </a:lnTo>
                <a:lnTo>
                  <a:pt x="2545842" y="873251"/>
                </a:lnTo>
                <a:lnTo>
                  <a:pt x="2591848" y="865833"/>
                </a:lnTo>
                <a:lnTo>
                  <a:pt x="2631801" y="845173"/>
                </a:lnTo>
                <a:lnTo>
                  <a:pt x="2663305" y="813669"/>
                </a:lnTo>
                <a:lnTo>
                  <a:pt x="2683965" y="773716"/>
                </a:lnTo>
                <a:lnTo>
                  <a:pt x="2691383" y="727710"/>
                </a:lnTo>
                <a:lnTo>
                  <a:pt x="2691383" y="145541"/>
                </a:lnTo>
                <a:lnTo>
                  <a:pt x="2683965" y="99535"/>
                </a:lnTo>
                <a:lnTo>
                  <a:pt x="2663305" y="59582"/>
                </a:lnTo>
                <a:lnTo>
                  <a:pt x="2631801" y="28078"/>
                </a:lnTo>
                <a:lnTo>
                  <a:pt x="2591848" y="7418"/>
                </a:lnTo>
                <a:lnTo>
                  <a:pt x="2545842" y="0"/>
                </a:lnTo>
                <a:close/>
              </a:path>
            </a:pathLst>
          </a:custGeom>
          <a:solidFill>
            <a:srgbClr val="1EC7F3"/>
          </a:solidFill>
        </p:spPr>
        <p:txBody>
          <a:bodyPr wrap="square" lIns="0" tIns="0" rIns="0" bIns="0" rtlCol="0"/>
          <a:lstStyle/>
          <a:p/>
        </p:txBody>
      </p:sp>
      <p:sp>
        <p:nvSpPr>
          <p:cNvPr id="21" name="object 21"/>
          <p:cNvSpPr/>
          <p:nvPr/>
        </p:nvSpPr>
        <p:spPr>
          <a:xfrm>
            <a:off x="8796528" y="3238500"/>
            <a:ext cx="2691765" cy="440690"/>
          </a:xfrm>
          <a:custGeom>
            <a:rect l="l" t="t" r="r" b="b"/>
            <a:pathLst>
              <a:path w="2691765" h="440689">
                <a:moveTo>
                  <a:pt x="2617978" y="0"/>
                </a:moveTo>
                <a:lnTo>
                  <a:pt x="73405" y="0"/>
                </a:lnTo>
                <a:lnTo>
                  <a:pt x="44844" y="5772"/>
                </a:lnTo>
                <a:lnTo>
                  <a:pt x="21510" y="21510"/>
                </a:lnTo>
                <a:lnTo>
                  <a:pt x="5772" y="44844"/>
                </a:lnTo>
                <a:lnTo>
                  <a:pt x="0" y="73405"/>
                </a:lnTo>
                <a:lnTo>
                  <a:pt x="0" y="367029"/>
                </a:lnTo>
                <a:lnTo>
                  <a:pt x="5772" y="395591"/>
                </a:lnTo>
                <a:lnTo>
                  <a:pt x="21510" y="418925"/>
                </a:lnTo>
                <a:lnTo>
                  <a:pt x="44844" y="434663"/>
                </a:lnTo>
                <a:lnTo>
                  <a:pt x="73405" y="440436"/>
                </a:lnTo>
                <a:lnTo>
                  <a:pt x="2617978" y="440436"/>
                </a:lnTo>
                <a:lnTo>
                  <a:pt x="2646539" y="434663"/>
                </a:lnTo>
                <a:lnTo>
                  <a:pt x="2669873" y="418925"/>
                </a:lnTo>
                <a:lnTo>
                  <a:pt x="2685611" y="395591"/>
                </a:lnTo>
                <a:lnTo>
                  <a:pt x="2691383" y="367029"/>
                </a:lnTo>
                <a:lnTo>
                  <a:pt x="2691383" y="73405"/>
                </a:lnTo>
                <a:lnTo>
                  <a:pt x="2685611" y="44844"/>
                </a:lnTo>
                <a:lnTo>
                  <a:pt x="2669873" y="21510"/>
                </a:lnTo>
                <a:lnTo>
                  <a:pt x="2646539" y="5772"/>
                </a:lnTo>
                <a:lnTo>
                  <a:pt x="2617978" y="0"/>
                </a:lnTo>
                <a:close/>
              </a:path>
            </a:pathLst>
          </a:custGeom>
          <a:solidFill>
            <a:srgbClr val="00AEE6"/>
          </a:solidFill>
        </p:spPr>
        <p:txBody>
          <a:bodyPr wrap="square" lIns="0" tIns="0" rIns="0" bIns="0" rtlCol="0"/>
          <a:lstStyle/>
          <a:p/>
        </p:txBody>
      </p:sp>
      <p:sp>
        <p:nvSpPr>
          <p:cNvPr id="22" name="object 22"/>
          <p:cNvSpPr txBox="1"/>
          <p:nvPr/>
        </p:nvSpPr>
        <p:spPr>
          <a:xfrm>
            <a:off x="8961246" y="2604642"/>
            <a:ext cx="2363470" cy="981710"/>
          </a:xfrm>
          <a:prstGeom prst="rect">
            <a:avLst/>
          </a:prstGeom>
        </p:spPr>
        <p:txBody>
          <a:bodyPr vert="horz" wrap="square" lIns="0" tIns="12065" rIns="0" bIns="0" rtlCol="0">
            <a:spAutoFit/>
          </a:bodyPr>
          <a:lstStyle/>
          <a:p>
            <a:pPr marL="12700" marR="5080" algn="ctr">
              <a:lnSpc>
                <a:spcPct val="100000"/>
              </a:lnSpc>
              <a:spcBef>
                <a:spcPts val="95"/>
              </a:spcBef>
            </a:pPr>
            <a:r>
              <a:rPr sz="1600" b="1" spc="-5">
                <a:solidFill>
                  <a:srgbClr val="FFFFFF"/>
                </a:solidFill>
                <a:latin typeface="微软雅黑"/>
                <a:cs typeface="微软雅黑"/>
              </a:rPr>
              <a:t>文化产业将在AI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5">
                <a:solidFill>
                  <a:srgbClr val="FFFFFF"/>
                </a:solidFill>
                <a:latin typeface="微软雅黑"/>
                <a:cs typeface="微软雅黑"/>
              </a:rPr>
              <a:t>驱动下 率先腾飞</a:t>
            </a:r>
            <a:endParaRPr sz="1600">
              <a:latin typeface="微软雅黑"/>
              <a:cs typeface="微软雅黑"/>
            </a:endParaRPr>
          </a:p>
          <a:p>
            <a:pPr marL="1270" algn="ctr">
              <a:lnSpc>
                <a:spcPct val="100000"/>
              </a:lnSpc>
              <a:spcBef>
                <a:spcPts val="1775"/>
              </a:spcBef>
            </a:pPr>
            <a:r>
              <a:rPr sz="1600" b="1" spc="-5">
                <a:solidFill>
                  <a:srgbClr val="FFFFFF"/>
                </a:solidFill>
                <a:latin typeface="微软雅黑"/>
                <a:cs typeface="微软雅黑"/>
              </a:rPr>
              <a:t>AIGC+新闻传媒</a:t>
            </a:r>
            <a:endParaRPr sz="1600">
              <a:latin typeface="微软雅黑"/>
              <a:cs typeface="微软雅黑"/>
            </a:endParaRPr>
          </a:p>
        </p:txBody>
      </p:sp>
      <p:sp>
        <p:nvSpPr>
          <p:cNvPr id="23" name="object 23"/>
          <p:cNvSpPr/>
          <p:nvPr/>
        </p:nvSpPr>
        <p:spPr>
          <a:xfrm>
            <a:off x="8796528" y="3776471"/>
            <a:ext cx="2691765" cy="440690"/>
          </a:xfrm>
          <a:custGeom>
            <a:rect l="l" t="t" r="r" b="b"/>
            <a:pathLst>
              <a:path w="2691765" h="440689">
                <a:moveTo>
                  <a:pt x="2617978" y="0"/>
                </a:moveTo>
                <a:lnTo>
                  <a:pt x="73405" y="0"/>
                </a:lnTo>
                <a:lnTo>
                  <a:pt x="44844" y="5772"/>
                </a:lnTo>
                <a:lnTo>
                  <a:pt x="21510" y="21510"/>
                </a:lnTo>
                <a:lnTo>
                  <a:pt x="5772" y="44844"/>
                </a:lnTo>
                <a:lnTo>
                  <a:pt x="0" y="73405"/>
                </a:lnTo>
                <a:lnTo>
                  <a:pt x="0" y="367029"/>
                </a:lnTo>
                <a:lnTo>
                  <a:pt x="5772" y="395591"/>
                </a:lnTo>
                <a:lnTo>
                  <a:pt x="21510" y="418925"/>
                </a:lnTo>
                <a:lnTo>
                  <a:pt x="44844" y="434663"/>
                </a:lnTo>
                <a:lnTo>
                  <a:pt x="73405" y="440435"/>
                </a:lnTo>
                <a:lnTo>
                  <a:pt x="2617978" y="440435"/>
                </a:lnTo>
                <a:lnTo>
                  <a:pt x="2646539" y="434663"/>
                </a:lnTo>
                <a:lnTo>
                  <a:pt x="2669873" y="418925"/>
                </a:lnTo>
                <a:lnTo>
                  <a:pt x="2685611" y="395591"/>
                </a:lnTo>
                <a:lnTo>
                  <a:pt x="2691383" y="367029"/>
                </a:lnTo>
                <a:lnTo>
                  <a:pt x="2691383" y="73405"/>
                </a:lnTo>
                <a:lnTo>
                  <a:pt x="2685611" y="44844"/>
                </a:lnTo>
                <a:lnTo>
                  <a:pt x="2669873" y="21510"/>
                </a:lnTo>
                <a:lnTo>
                  <a:pt x="2646539" y="5772"/>
                </a:lnTo>
                <a:lnTo>
                  <a:pt x="2617978" y="0"/>
                </a:lnTo>
                <a:close/>
              </a:path>
            </a:pathLst>
          </a:custGeom>
          <a:solidFill>
            <a:srgbClr val="00AEE6"/>
          </a:solidFill>
        </p:spPr>
        <p:txBody>
          <a:bodyPr wrap="square" lIns="0" tIns="0" rIns="0" bIns="0" rtlCol="0"/>
          <a:lstStyle/>
          <a:p/>
        </p:txBody>
      </p:sp>
      <p:sp>
        <p:nvSpPr>
          <p:cNvPr id="24" name="object 24"/>
          <p:cNvSpPr txBox="1"/>
          <p:nvPr/>
        </p:nvSpPr>
        <p:spPr>
          <a:xfrm>
            <a:off x="9391904" y="3855465"/>
            <a:ext cx="150368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游戏动漫</a:t>
            </a:r>
            <a:endParaRPr sz="1600">
              <a:latin typeface="微软雅黑"/>
              <a:cs typeface="微软雅黑"/>
            </a:endParaRPr>
          </a:p>
        </p:txBody>
      </p:sp>
      <p:sp>
        <p:nvSpPr>
          <p:cNvPr id="25" name="object 25"/>
          <p:cNvSpPr/>
          <p:nvPr/>
        </p:nvSpPr>
        <p:spPr>
          <a:xfrm>
            <a:off x="8796528" y="4314444"/>
            <a:ext cx="2691765" cy="440690"/>
          </a:xfrm>
          <a:custGeom>
            <a:rect l="l" t="t" r="r" b="b"/>
            <a:pathLst>
              <a:path w="2691765" h="440689">
                <a:moveTo>
                  <a:pt x="2617978" y="0"/>
                </a:moveTo>
                <a:lnTo>
                  <a:pt x="73405" y="0"/>
                </a:lnTo>
                <a:lnTo>
                  <a:pt x="44844" y="5772"/>
                </a:lnTo>
                <a:lnTo>
                  <a:pt x="21510" y="21510"/>
                </a:lnTo>
                <a:lnTo>
                  <a:pt x="5772" y="44844"/>
                </a:lnTo>
                <a:lnTo>
                  <a:pt x="0" y="73405"/>
                </a:lnTo>
                <a:lnTo>
                  <a:pt x="0" y="367029"/>
                </a:lnTo>
                <a:lnTo>
                  <a:pt x="5772" y="395591"/>
                </a:lnTo>
                <a:lnTo>
                  <a:pt x="21510" y="418925"/>
                </a:lnTo>
                <a:lnTo>
                  <a:pt x="44844" y="434663"/>
                </a:lnTo>
                <a:lnTo>
                  <a:pt x="73405" y="440435"/>
                </a:lnTo>
                <a:lnTo>
                  <a:pt x="2617978" y="440435"/>
                </a:lnTo>
                <a:lnTo>
                  <a:pt x="2646539" y="434663"/>
                </a:lnTo>
                <a:lnTo>
                  <a:pt x="2669873" y="418925"/>
                </a:lnTo>
                <a:lnTo>
                  <a:pt x="2685611" y="395591"/>
                </a:lnTo>
                <a:lnTo>
                  <a:pt x="2691383" y="367029"/>
                </a:lnTo>
                <a:lnTo>
                  <a:pt x="2691383" y="73405"/>
                </a:lnTo>
                <a:lnTo>
                  <a:pt x="2685611" y="44844"/>
                </a:lnTo>
                <a:lnTo>
                  <a:pt x="2669873" y="21510"/>
                </a:lnTo>
                <a:lnTo>
                  <a:pt x="2646539" y="5772"/>
                </a:lnTo>
                <a:lnTo>
                  <a:pt x="2617978" y="0"/>
                </a:lnTo>
                <a:close/>
              </a:path>
            </a:pathLst>
          </a:custGeom>
          <a:solidFill>
            <a:srgbClr val="00AEE6"/>
          </a:solidFill>
        </p:spPr>
        <p:txBody>
          <a:bodyPr wrap="square" lIns="0" tIns="0" rIns="0" bIns="0" rtlCol="0"/>
          <a:lstStyle/>
          <a:p/>
        </p:txBody>
      </p:sp>
      <p:sp>
        <p:nvSpPr>
          <p:cNvPr id="26" name="object 26"/>
          <p:cNvSpPr txBox="1"/>
          <p:nvPr/>
        </p:nvSpPr>
        <p:spPr>
          <a:xfrm>
            <a:off x="9391904" y="4393438"/>
            <a:ext cx="150368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电影电视</a:t>
            </a:r>
            <a:endParaRPr sz="1600">
              <a:latin typeface="微软雅黑"/>
              <a:cs typeface="微软雅黑"/>
            </a:endParaRPr>
          </a:p>
        </p:txBody>
      </p:sp>
      <p:sp>
        <p:nvSpPr>
          <p:cNvPr id="27" name="object 27"/>
          <p:cNvSpPr/>
          <p:nvPr/>
        </p:nvSpPr>
        <p:spPr>
          <a:xfrm>
            <a:off x="8796528" y="4852415"/>
            <a:ext cx="2691765" cy="440690"/>
          </a:xfrm>
          <a:custGeom>
            <a:rect l="l" t="t" r="r" b="b"/>
            <a:pathLst>
              <a:path w="2691765" h="440689">
                <a:moveTo>
                  <a:pt x="2617978" y="0"/>
                </a:moveTo>
                <a:lnTo>
                  <a:pt x="73405" y="0"/>
                </a:lnTo>
                <a:lnTo>
                  <a:pt x="44844" y="5772"/>
                </a:lnTo>
                <a:lnTo>
                  <a:pt x="21510" y="21510"/>
                </a:lnTo>
                <a:lnTo>
                  <a:pt x="5772" y="44844"/>
                </a:lnTo>
                <a:lnTo>
                  <a:pt x="0" y="73405"/>
                </a:lnTo>
                <a:lnTo>
                  <a:pt x="0" y="367029"/>
                </a:lnTo>
                <a:lnTo>
                  <a:pt x="5772" y="395591"/>
                </a:lnTo>
                <a:lnTo>
                  <a:pt x="21510" y="418925"/>
                </a:lnTo>
                <a:lnTo>
                  <a:pt x="44844" y="434663"/>
                </a:lnTo>
                <a:lnTo>
                  <a:pt x="73405" y="440435"/>
                </a:lnTo>
                <a:lnTo>
                  <a:pt x="2617978" y="440435"/>
                </a:lnTo>
                <a:lnTo>
                  <a:pt x="2646539" y="434663"/>
                </a:lnTo>
                <a:lnTo>
                  <a:pt x="2669873" y="418925"/>
                </a:lnTo>
                <a:lnTo>
                  <a:pt x="2685611" y="395591"/>
                </a:lnTo>
                <a:lnTo>
                  <a:pt x="2691383" y="367029"/>
                </a:lnTo>
                <a:lnTo>
                  <a:pt x="2691383" y="73405"/>
                </a:lnTo>
                <a:lnTo>
                  <a:pt x="2685611" y="44844"/>
                </a:lnTo>
                <a:lnTo>
                  <a:pt x="2669873" y="21510"/>
                </a:lnTo>
                <a:lnTo>
                  <a:pt x="2646539" y="5772"/>
                </a:lnTo>
                <a:lnTo>
                  <a:pt x="2617978" y="0"/>
                </a:lnTo>
                <a:close/>
              </a:path>
            </a:pathLst>
          </a:custGeom>
          <a:solidFill>
            <a:srgbClr val="00AEE6"/>
          </a:solidFill>
        </p:spPr>
        <p:txBody>
          <a:bodyPr wrap="square" lIns="0" tIns="0" rIns="0" bIns="0" rtlCol="0"/>
          <a:lstStyle/>
          <a:p/>
        </p:txBody>
      </p:sp>
      <p:sp>
        <p:nvSpPr>
          <p:cNvPr id="28" name="object 28"/>
          <p:cNvSpPr txBox="1"/>
          <p:nvPr/>
        </p:nvSpPr>
        <p:spPr>
          <a:xfrm>
            <a:off x="9391904" y="4931409"/>
            <a:ext cx="150368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广告设计</a:t>
            </a:r>
            <a:endParaRPr sz="1600">
              <a:latin typeface="微软雅黑"/>
              <a:cs typeface="微软雅黑"/>
            </a:endParaRPr>
          </a:p>
        </p:txBody>
      </p:sp>
      <p:sp>
        <p:nvSpPr>
          <p:cNvPr id="29" name="object 29"/>
          <p:cNvSpPr/>
          <p:nvPr/>
        </p:nvSpPr>
        <p:spPr>
          <a:xfrm>
            <a:off x="8796528" y="5390388"/>
            <a:ext cx="2691765" cy="439420"/>
          </a:xfrm>
          <a:custGeom>
            <a:rect l="l" t="t" r="r" b="b"/>
            <a:pathLst>
              <a:path w="2691765" h="439420">
                <a:moveTo>
                  <a:pt x="2618231" y="0"/>
                </a:moveTo>
                <a:lnTo>
                  <a:pt x="73151" y="0"/>
                </a:lnTo>
                <a:lnTo>
                  <a:pt x="44684" y="5750"/>
                </a:lnTo>
                <a:lnTo>
                  <a:pt x="21431" y="21431"/>
                </a:lnTo>
                <a:lnTo>
                  <a:pt x="5750" y="44684"/>
                </a:lnTo>
                <a:lnTo>
                  <a:pt x="0" y="73152"/>
                </a:lnTo>
                <a:lnTo>
                  <a:pt x="0" y="365759"/>
                </a:lnTo>
                <a:lnTo>
                  <a:pt x="5750" y="394233"/>
                </a:lnTo>
                <a:lnTo>
                  <a:pt x="21431" y="417485"/>
                </a:lnTo>
                <a:lnTo>
                  <a:pt x="44684" y="433163"/>
                </a:lnTo>
                <a:lnTo>
                  <a:pt x="73151" y="438912"/>
                </a:lnTo>
                <a:lnTo>
                  <a:pt x="2618231" y="438912"/>
                </a:lnTo>
                <a:lnTo>
                  <a:pt x="2646699" y="433163"/>
                </a:lnTo>
                <a:lnTo>
                  <a:pt x="2669952" y="417485"/>
                </a:lnTo>
                <a:lnTo>
                  <a:pt x="2685633" y="394233"/>
                </a:lnTo>
                <a:lnTo>
                  <a:pt x="2691383" y="365759"/>
                </a:lnTo>
                <a:lnTo>
                  <a:pt x="2691383" y="73152"/>
                </a:lnTo>
                <a:lnTo>
                  <a:pt x="2685633" y="44684"/>
                </a:lnTo>
                <a:lnTo>
                  <a:pt x="2669952" y="21431"/>
                </a:lnTo>
                <a:lnTo>
                  <a:pt x="2646699" y="5750"/>
                </a:lnTo>
                <a:lnTo>
                  <a:pt x="2618231" y="0"/>
                </a:lnTo>
                <a:close/>
              </a:path>
            </a:pathLst>
          </a:custGeom>
          <a:solidFill>
            <a:srgbClr val="00AEE6"/>
          </a:solidFill>
        </p:spPr>
        <p:txBody>
          <a:bodyPr wrap="square" lIns="0" tIns="0" rIns="0" bIns="0" rtlCol="0"/>
          <a:lstStyle/>
          <a:p/>
        </p:txBody>
      </p:sp>
      <p:sp>
        <p:nvSpPr>
          <p:cNvPr id="30" name="object 30"/>
          <p:cNvSpPr txBox="1"/>
          <p:nvPr/>
        </p:nvSpPr>
        <p:spPr>
          <a:xfrm>
            <a:off x="9391904" y="5469432"/>
            <a:ext cx="150368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FFFFFF"/>
                </a:solidFill>
                <a:latin typeface="微软雅黑"/>
                <a:cs typeface="微软雅黑"/>
              </a:rPr>
              <a:t>AI</a:t>
            </a:r>
            <a:r>
              <a:rPr sz="1600" b="1" spc="-10">
                <a:solidFill>
                  <a:srgbClr val="FFFFFF"/>
                </a:solidFill>
                <a:latin typeface="微软雅黑"/>
                <a:cs typeface="微软雅黑"/>
              </a:rPr>
              <a:t>G</a:t>
            </a:r>
            <a:r>
              <a:rPr sz="1600" b="1">
                <a:solidFill>
                  <a:srgbClr val="FFFFFF"/>
                </a:solidFill>
                <a:latin typeface="微软雅黑"/>
                <a:cs typeface="微软雅黑"/>
              </a:rPr>
              <a:t>C</a:t>
            </a:r>
            <a:r>
              <a:rPr sz="1600" b="1" spc="-10">
                <a:solidFill>
                  <a:srgbClr val="FFFFFF"/>
                </a:solidFill>
                <a:latin typeface="微软雅黑"/>
                <a:cs typeface="微软雅黑"/>
              </a:rPr>
              <a:t>+</a:t>
            </a:r>
            <a:r>
              <a:rPr sz="1600" b="1" spc="-5">
                <a:solidFill>
                  <a:srgbClr val="FFFFFF"/>
                </a:solidFill>
                <a:latin typeface="微软雅黑"/>
                <a:cs typeface="微软雅黑"/>
              </a:rPr>
              <a:t>文化旅游</a:t>
            </a:r>
            <a:endParaRPr sz="1600">
              <a:latin typeface="微软雅黑"/>
              <a:cs typeface="微软雅黑"/>
            </a:endParaRPr>
          </a:p>
        </p:txBody>
      </p:sp>
      <p:sp>
        <p:nvSpPr>
          <p:cNvPr id="31" name="object 31"/>
          <p:cNvSpPr/>
          <p:nvPr/>
        </p:nvSpPr>
        <p:spPr>
          <a:xfrm>
            <a:off x="8796528" y="5928359"/>
            <a:ext cx="2691765" cy="439420"/>
          </a:xfrm>
          <a:custGeom>
            <a:rect l="l" t="t" r="r" b="b"/>
            <a:pathLst>
              <a:path w="2691765" h="439420">
                <a:moveTo>
                  <a:pt x="2618231" y="0"/>
                </a:moveTo>
                <a:lnTo>
                  <a:pt x="73151" y="0"/>
                </a:lnTo>
                <a:lnTo>
                  <a:pt x="44684" y="5748"/>
                </a:lnTo>
                <a:lnTo>
                  <a:pt x="21431" y="21426"/>
                </a:lnTo>
                <a:lnTo>
                  <a:pt x="5750" y="44678"/>
                </a:lnTo>
                <a:lnTo>
                  <a:pt x="0" y="73151"/>
                </a:lnTo>
                <a:lnTo>
                  <a:pt x="0" y="365759"/>
                </a:lnTo>
                <a:lnTo>
                  <a:pt x="5750" y="394233"/>
                </a:lnTo>
                <a:lnTo>
                  <a:pt x="21431" y="417485"/>
                </a:lnTo>
                <a:lnTo>
                  <a:pt x="44684" y="433163"/>
                </a:lnTo>
                <a:lnTo>
                  <a:pt x="73151" y="438911"/>
                </a:lnTo>
                <a:lnTo>
                  <a:pt x="2618231" y="438911"/>
                </a:lnTo>
                <a:lnTo>
                  <a:pt x="2646699" y="433163"/>
                </a:lnTo>
                <a:lnTo>
                  <a:pt x="2669952" y="417485"/>
                </a:lnTo>
                <a:lnTo>
                  <a:pt x="2685633" y="394233"/>
                </a:lnTo>
                <a:lnTo>
                  <a:pt x="2691383" y="365759"/>
                </a:lnTo>
                <a:lnTo>
                  <a:pt x="2691383" y="73151"/>
                </a:lnTo>
                <a:lnTo>
                  <a:pt x="2685633" y="44678"/>
                </a:lnTo>
                <a:lnTo>
                  <a:pt x="2669952" y="21426"/>
                </a:lnTo>
                <a:lnTo>
                  <a:pt x="2646699" y="5748"/>
                </a:lnTo>
                <a:lnTo>
                  <a:pt x="2618231" y="0"/>
                </a:lnTo>
                <a:close/>
              </a:path>
            </a:pathLst>
          </a:custGeom>
          <a:solidFill>
            <a:srgbClr val="00AEE6"/>
          </a:solidFill>
        </p:spPr>
        <p:txBody>
          <a:bodyPr wrap="square" lIns="0" tIns="0" rIns="0" bIns="0" rtlCol="0"/>
          <a:lstStyle/>
          <a:p/>
        </p:txBody>
      </p:sp>
      <p:sp>
        <p:nvSpPr>
          <p:cNvPr id="32" name="object 32"/>
          <p:cNvSpPr txBox="1"/>
          <p:nvPr/>
        </p:nvSpPr>
        <p:spPr>
          <a:xfrm>
            <a:off x="9865868" y="6006795"/>
            <a:ext cx="556260" cy="269240"/>
          </a:xfrm>
          <a:prstGeom prst="rect">
            <a:avLst/>
          </a:prstGeom>
        </p:spPr>
        <p:txBody>
          <a:bodyPr vert="horz" wrap="square" lIns="0" tIns="12065" rIns="0" bIns="0" rtlCol="0">
            <a:spAutoFit/>
          </a:bodyPr>
          <a:lstStyle/>
          <a:p>
            <a:pPr marL="12700">
              <a:lnSpc>
                <a:spcPct val="100000"/>
              </a:lnSpc>
              <a:spcBef>
                <a:spcPts val="95"/>
              </a:spcBef>
            </a:pPr>
            <a:r>
              <a:rPr sz="1600" b="1" spc="-15">
                <a:solidFill>
                  <a:srgbClr val="FFFFFF"/>
                </a:solidFill>
                <a:latin typeface="微软雅黑"/>
                <a:cs typeface="微软雅黑"/>
              </a:rPr>
              <a:t>······</a:t>
            </a:r>
            <a:endParaRPr sz="1600">
              <a:latin typeface="微软雅黑"/>
              <a:cs typeface="微软雅黑"/>
            </a:endParaRPr>
          </a:p>
        </p:txBody>
      </p:sp>
      <p:sp>
        <p:nvSpPr>
          <p:cNvPr id="34" name="object 34"/>
          <p:cNvSpPr txBox="1"/>
          <p:nvPr/>
        </p:nvSpPr>
        <p:spPr>
          <a:xfrm>
            <a:off x="3340989" y="6335048"/>
            <a:ext cx="3226435" cy="226695"/>
          </a:xfrm>
          <a:prstGeom prst="rect">
            <a:avLst/>
          </a:prstGeom>
        </p:spPr>
        <p:txBody>
          <a:bodyPr vert="horz" wrap="square" lIns="0" tIns="21590" rIns="0" bIns="0" rtlCol="0">
            <a:spAutoFit/>
          </a:bodyPr>
          <a:lstStyle/>
          <a:p>
            <a:pPr marL="12700">
              <a:lnSpc>
                <a:spcPct val="100000"/>
              </a:lnSpc>
              <a:spcBef>
                <a:spcPts val="170"/>
              </a:spcBef>
            </a:pPr>
            <a:r>
              <a:rPr sz="1200" b="1">
                <a:solidFill>
                  <a:srgbClr val="64AE45"/>
                </a:solidFill>
                <a:latin typeface="微软雅黑"/>
                <a:cs typeface="微软雅黑"/>
              </a:rPr>
              <a:t>形成良性互动</a:t>
            </a:r>
            <a:r>
              <a:rPr sz="1200">
                <a:solidFill>
                  <a:srgbClr val="404040"/>
                </a:solidFill>
                <a:latin typeface="微软雅黑"/>
                <a:cs typeface="微软雅黑"/>
              </a:rPr>
              <a:t>，并孕育出新的爆发式增长赛道。</a:t>
            </a:r>
            <a:endParaRPr sz="1200">
              <a:latin typeface="微软雅黑"/>
              <a:cs typeface="微软雅黑"/>
            </a:endParaRPr>
          </a:p>
        </p:txBody>
      </p:sp>
      <p:sp>
        <p:nvSpPr>
          <p:cNvPr id="35" name="object 35"/>
          <p:cNvSpPr txBox="1"/>
          <p:nvPr/>
        </p:nvSpPr>
        <p:spPr>
          <a:xfrm>
            <a:off x="523748" y="6390583"/>
            <a:ext cx="118364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来源：互联网公开信息整理。</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©2023.11 </a:t>
            </a:r>
            <a:r>
              <a:rPr sz="700" spc="-5">
                <a:solidFill>
                  <a:srgbClr val="7E7E7E"/>
                </a:solidFill>
                <a:latin typeface="Arial"/>
                <a:cs typeface="Arial"/>
              </a:rPr>
              <a:t>iResearch</a:t>
            </a:r>
            <a:r>
              <a:rPr sz="700" spc="40">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36" name="object 36"/>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5"/>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26</a:t>
            </a:fld>
            <a:endParaRPr sz="800">
              <a:latin typeface="微软雅黑"/>
              <a:cs typeface="微软雅黑"/>
            </a:endParaRPr>
          </a:p>
        </p:txBody>
      </p:sp>
      <p:sp>
        <p:nvSpPr>
          <p:cNvPr id="33" name="object 33"/>
          <p:cNvSpPr txBox="1"/>
          <p:nvPr/>
        </p:nvSpPr>
        <p:spPr>
          <a:xfrm>
            <a:off x="526795" y="1076071"/>
            <a:ext cx="11060430" cy="1553210"/>
          </a:xfrm>
          <a:prstGeom prst="rect">
            <a:avLst/>
          </a:prstGeom>
        </p:spPr>
        <p:txBody>
          <a:bodyPr vert="horz" wrap="square" lIns="0" tIns="12700" rIns="0" bIns="0" rtlCol="0">
            <a:spAutoFit/>
          </a:bodyPr>
          <a:lstStyle/>
          <a:p>
            <a:pPr marL="12700">
              <a:lnSpc>
                <a:spcPct val="100000"/>
              </a:lnSpc>
              <a:spcBef>
                <a:spcPts val="100"/>
              </a:spcBef>
            </a:pPr>
            <a:r>
              <a:rPr sz="1800">
                <a:solidFill>
                  <a:srgbClr val="585858"/>
                </a:solidFill>
                <a:latin typeface="微软雅黑"/>
                <a:cs typeface="微软雅黑"/>
              </a:rPr>
              <a:t>AIGC推动内容生产模式创新，文化产业</a:t>
            </a:r>
            <a:r>
              <a:rPr sz="1800" spc="5">
                <a:solidFill>
                  <a:srgbClr val="585858"/>
                </a:solidFill>
                <a:latin typeface="微软雅黑"/>
                <a:cs typeface="微软雅黑"/>
              </a:rPr>
              <a:t>是</a:t>
            </a:r>
            <a:r>
              <a:rPr sz="1800">
                <a:solidFill>
                  <a:srgbClr val="585858"/>
                </a:solidFill>
                <a:latin typeface="微软雅黑"/>
                <a:cs typeface="微软雅黑"/>
              </a:rPr>
              <a:t>AIGC应用的关键行业</a:t>
            </a:r>
            <a:endParaRPr sz="1800">
              <a:latin typeface="微软雅黑"/>
              <a:cs typeface="微软雅黑"/>
            </a:endParaRPr>
          </a:p>
          <a:p>
            <a:pPr marL="12700" marR="5080" algn="just">
              <a:lnSpc>
                <a:spcPct val="120100"/>
              </a:lnSpc>
              <a:spcBef>
                <a:spcPts val="770"/>
              </a:spcBef>
            </a:pPr>
            <a:r>
              <a:rPr sz="1200" spc="-5">
                <a:solidFill>
                  <a:srgbClr val="404040"/>
                </a:solidFill>
                <a:latin typeface="微软雅黑"/>
                <a:cs typeface="微软雅黑"/>
              </a:rPr>
              <a:t>AIGC</a:t>
            </a:r>
            <a:r>
              <a:rPr sz="1200">
                <a:solidFill>
                  <a:srgbClr val="404040"/>
                </a:solidFill>
                <a:latin typeface="微软雅黑"/>
                <a:cs typeface="微软雅黑"/>
              </a:rPr>
              <a:t>作为全新的内容生产通用工具，在各行各业展现出巨大潜力：一方面</a:t>
            </a:r>
            <a:r>
              <a:rPr sz="1200" spc="-5">
                <a:solidFill>
                  <a:srgbClr val="404040"/>
                </a:solidFill>
                <a:latin typeface="微软雅黑"/>
                <a:cs typeface="微软雅黑"/>
              </a:rPr>
              <a:t>，AIGC</a:t>
            </a:r>
            <a:r>
              <a:rPr sz="1200">
                <a:solidFill>
                  <a:srgbClr val="404040"/>
                </a:solidFill>
                <a:latin typeface="微软雅黑"/>
                <a:cs typeface="微软雅黑"/>
              </a:rPr>
              <a:t>将革新数字内容产业的生产模式，增加内容生产的价值和影响力；另一方面</a:t>
            </a:r>
            <a:r>
              <a:rPr sz="1200" spc="-5">
                <a:solidFill>
                  <a:srgbClr val="404040"/>
                </a:solidFill>
                <a:latin typeface="微软雅黑"/>
                <a:cs typeface="微软雅黑"/>
              </a:rPr>
              <a:t>，AIGC  </a:t>
            </a:r>
            <a:r>
              <a:rPr sz="1200">
                <a:solidFill>
                  <a:srgbClr val="404040"/>
                </a:solidFill>
                <a:latin typeface="微软雅黑"/>
                <a:cs typeface="微软雅黑"/>
              </a:rPr>
              <a:t>将加速产业数字化进程，改善实体经济对于数据资源的应用模式与利用效率，赋能实体经济快速数智化转型。文化产业作为以内容为核心生产要素的产业，</a:t>
            </a:r>
            <a:r>
              <a:rPr sz="1200" spc="10">
                <a:solidFill>
                  <a:srgbClr val="404040"/>
                </a:solidFill>
                <a:latin typeface="微软雅黑"/>
                <a:cs typeface="微软雅黑"/>
              </a:rPr>
              <a:t>对</a:t>
            </a:r>
            <a:r>
              <a:rPr sz="1200" spc="-5">
                <a:solidFill>
                  <a:srgbClr val="404040"/>
                </a:solidFill>
                <a:latin typeface="微软雅黑"/>
                <a:cs typeface="微软雅黑"/>
              </a:rPr>
              <a:t>AIG</a:t>
            </a:r>
            <a:r>
              <a:rPr sz="1200">
                <a:solidFill>
                  <a:srgbClr val="404040"/>
                </a:solidFill>
                <a:latin typeface="微软雅黑"/>
                <a:cs typeface="微软雅黑"/>
              </a:rPr>
              <a:t>C有 着更强的敏感性，有望在</a:t>
            </a:r>
            <a:r>
              <a:rPr sz="1200" spc="-5">
                <a:solidFill>
                  <a:srgbClr val="404040"/>
                </a:solidFill>
                <a:latin typeface="微软雅黑"/>
                <a:cs typeface="微软雅黑"/>
              </a:rPr>
              <a:t>AIGC</a:t>
            </a:r>
            <a:r>
              <a:rPr sz="1200">
                <a:solidFill>
                  <a:srgbClr val="404040"/>
                </a:solidFill>
                <a:latin typeface="微软雅黑"/>
                <a:cs typeface="微软雅黑"/>
              </a:rPr>
              <a:t>技术驱动下率先实现腾飞。</a:t>
            </a:r>
            <a:endParaRPr sz="1200">
              <a:latin typeface="微软雅黑"/>
              <a:cs typeface="微软雅黑"/>
            </a:endParaRPr>
          </a:p>
          <a:p>
            <a:pPr marL="495300" algn="ctr">
              <a:lnSpc>
                <a:spcPts val="1600"/>
              </a:lnSpc>
            </a:pPr>
            <a:r>
              <a:rPr sz="1400" b="1">
                <a:solidFill>
                  <a:srgbClr val="404040"/>
                </a:solidFill>
                <a:latin typeface="微软雅黑"/>
                <a:cs typeface="微软雅黑"/>
              </a:rPr>
              <a:t>AIGC</a:t>
            </a:r>
            <a:r>
              <a:rPr sz="1400" b="1" spc="5">
                <a:solidFill>
                  <a:srgbClr val="404040"/>
                </a:solidFill>
                <a:latin typeface="微软雅黑"/>
                <a:cs typeface="微软雅黑"/>
              </a:rPr>
              <a:t>引</a:t>
            </a:r>
            <a:r>
              <a:rPr sz="1400" b="1">
                <a:solidFill>
                  <a:srgbClr val="404040"/>
                </a:solidFill>
                <a:latin typeface="微软雅黑"/>
                <a:cs typeface="微软雅黑"/>
              </a:rPr>
              <a:t>领</a:t>
            </a:r>
            <a:r>
              <a:rPr sz="1400" b="1" spc="5">
                <a:solidFill>
                  <a:srgbClr val="404040"/>
                </a:solidFill>
                <a:latin typeface="微软雅黑"/>
                <a:cs typeface="微软雅黑"/>
              </a:rPr>
              <a:t>数</a:t>
            </a:r>
            <a:r>
              <a:rPr sz="1400" b="1">
                <a:solidFill>
                  <a:srgbClr val="404040"/>
                </a:solidFill>
                <a:latin typeface="微软雅黑"/>
                <a:cs typeface="微软雅黑"/>
              </a:rPr>
              <a:t>实</a:t>
            </a:r>
            <a:r>
              <a:rPr sz="1400" b="1" spc="5">
                <a:solidFill>
                  <a:srgbClr val="404040"/>
                </a:solidFill>
                <a:latin typeface="微软雅黑"/>
                <a:cs typeface="微软雅黑"/>
              </a:rPr>
              <a:t>融</a:t>
            </a:r>
            <a:r>
              <a:rPr sz="1400" b="1">
                <a:solidFill>
                  <a:srgbClr val="404040"/>
                </a:solidFill>
                <a:latin typeface="微软雅黑"/>
                <a:cs typeface="微软雅黑"/>
              </a:rPr>
              <a:t>合</a:t>
            </a:r>
            <a:r>
              <a:rPr sz="1400" b="1" spc="-10">
                <a:solidFill>
                  <a:srgbClr val="404040"/>
                </a:solidFill>
                <a:latin typeface="微软雅黑"/>
                <a:cs typeface="微软雅黑"/>
              </a:rPr>
              <a:t>的</a:t>
            </a:r>
            <a:r>
              <a:rPr sz="1400" b="1" spc="5">
                <a:solidFill>
                  <a:srgbClr val="404040"/>
                </a:solidFill>
                <a:latin typeface="微软雅黑"/>
                <a:cs typeface="微软雅黑"/>
              </a:rPr>
              <a:t>产</a:t>
            </a:r>
            <a:r>
              <a:rPr sz="1400" b="1">
                <a:solidFill>
                  <a:srgbClr val="404040"/>
                </a:solidFill>
                <a:latin typeface="微软雅黑"/>
                <a:cs typeface="微软雅黑"/>
              </a:rPr>
              <a:t>业</a:t>
            </a:r>
            <a:r>
              <a:rPr sz="1400" b="1" spc="-10">
                <a:solidFill>
                  <a:srgbClr val="404040"/>
                </a:solidFill>
                <a:latin typeface="微软雅黑"/>
                <a:cs typeface="微软雅黑"/>
              </a:rPr>
              <a:t>变</a:t>
            </a:r>
            <a:r>
              <a:rPr sz="1400" b="1" spc="5">
                <a:solidFill>
                  <a:srgbClr val="404040"/>
                </a:solidFill>
                <a:latin typeface="微软雅黑"/>
                <a:cs typeface="微软雅黑"/>
              </a:rPr>
              <a:t>革</a:t>
            </a:r>
            <a:r>
              <a:rPr sz="1400" b="1">
                <a:solidFill>
                  <a:srgbClr val="404040"/>
                </a:solidFill>
                <a:latin typeface="微软雅黑"/>
                <a:cs typeface="微软雅黑"/>
              </a:rPr>
              <a:t>新</a:t>
            </a:r>
            <a:r>
              <a:rPr sz="1400" b="1" spc="-10">
                <a:solidFill>
                  <a:srgbClr val="404040"/>
                </a:solidFill>
                <a:latin typeface="微软雅黑"/>
                <a:cs typeface="微软雅黑"/>
              </a:rPr>
              <a:t>浪</a:t>
            </a:r>
            <a:r>
              <a:rPr sz="1400" b="1" spc="5">
                <a:solidFill>
                  <a:srgbClr val="404040"/>
                </a:solidFill>
                <a:latin typeface="微软雅黑"/>
                <a:cs typeface="微软雅黑"/>
              </a:rPr>
              <a:t>潮</a:t>
            </a:r>
            <a:endParaRPr sz="1400">
              <a:latin typeface="微软雅黑"/>
              <a:cs typeface="微软雅黑"/>
            </a:endParaRPr>
          </a:p>
          <a:p>
            <a:pPr marL="8173084" algn="ctr">
              <a:lnSpc>
                <a:spcPct val="100000"/>
              </a:lnSpc>
              <a:spcBef>
                <a:spcPts val="390"/>
              </a:spcBef>
            </a:pPr>
            <a:r>
              <a:rPr sz="1600" b="1" spc="-5">
                <a:solidFill>
                  <a:srgbClr val="FFFFFF"/>
                </a:solidFill>
                <a:latin typeface="微软雅黑"/>
                <a:cs typeface="微软雅黑"/>
              </a:rPr>
              <a:t>以内容为核心生产要素的</a:t>
            </a:r>
            <a:endParaRPr sz="1600">
              <a:latin typeface="微软雅黑"/>
              <a:cs typeface="微软雅黑"/>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755904" y="5535167"/>
            <a:ext cx="5501640" cy="0"/>
          </a:xfrm>
          <a:custGeom>
            <a:rect l="l" t="t" r="r" b="b"/>
            <a:pathLst>
              <a:path w="5501640">
                <a:moveTo>
                  <a:pt x="0" y="0"/>
                </a:moveTo>
                <a:lnTo>
                  <a:pt x="5501640" y="0"/>
                </a:lnTo>
              </a:path>
            </a:pathLst>
          </a:custGeom>
          <a:ln w="9525">
            <a:solidFill>
              <a:srgbClr val="F1F1F1"/>
            </a:solidFill>
          </a:ln>
        </p:spPr>
        <p:txBody>
          <a:bodyPr wrap="square" lIns="0" tIns="0" rIns="0" bIns="0" rtlCol="0"/>
          <a:lstStyle/>
          <a:p/>
        </p:txBody>
      </p:sp>
      <p:sp>
        <p:nvSpPr>
          <p:cNvPr id="3" name="object 3"/>
          <p:cNvSpPr/>
          <p:nvPr/>
        </p:nvSpPr>
        <p:spPr>
          <a:xfrm>
            <a:off x="755904" y="4861559"/>
            <a:ext cx="5501640" cy="0"/>
          </a:xfrm>
          <a:custGeom>
            <a:rect l="l" t="t" r="r" b="b"/>
            <a:pathLst>
              <a:path w="5501640">
                <a:moveTo>
                  <a:pt x="0" y="0"/>
                </a:moveTo>
                <a:lnTo>
                  <a:pt x="5501640" y="0"/>
                </a:lnTo>
              </a:path>
            </a:pathLst>
          </a:custGeom>
          <a:ln w="9525">
            <a:solidFill>
              <a:srgbClr val="F1F1F1"/>
            </a:solidFill>
          </a:ln>
        </p:spPr>
        <p:txBody>
          <a:bodyPr wrap="square" lIns="0" tIns="0" rIns="0" bIns="0" rtlCol="0"/>
          <a:lstStyle/>
          <a:p/>
        </p:txBody>
      </p:sp>
      <p:sp>
        <p:nvSpPr>
          <p:cNvPr id="4" name="object 4"/>
          <p:cNvSpPr/>
          <p:nvPr/>
        </p:nvSpPr>
        <p:spPr>
          <a:xfrm>
            <a:off x="755904" y="4187952"/>
            <a:ext cx="5501640" cy="0"/>
          </a:xfrm>
          <a:custGeom>
            <a:rect l="l" t="t" r="r" b="b"/>
            <a:pathLst>
              <a:path w="5501640">
                <a:moveTo>
                  <a:pt x="0" y="0"/>
                </a:moveTo>
                <a:lnTo>
                  <a:pt x="5501640" y="0"/>
                </a:lnTo>
              </a:path>
            </a:pathLst>
          </a:custGeom>
          <a:ln w="9525">
            <a:solidFill>
              <a:srgbClr val="F1F1F1"/>
            </a:solidFill>
          </a:ln>
        </p:spPr>
        <p:txBody>
          <a:bodyPr wrap="square" lIns="0" tIns="0" rIns="0" bIns="0" rtlCol="0"/>
          <a:lstStyle/>
          <a:p/>
        </p:txBody>
      </p:sp>
      <p:sp>
        <p:nvSpPr>
          <p:cNvPr id="5" name="object 5"/>
          <p:cNvSpPr/>
          <p:nvPr/>
        </p:nvSpPr>
        <p:spPr>
          <a:xfrm>
            <a:off x="755904" y="3515867"/>
            <a:ext cx="5501640" cy="0"/>
          </a:xfrm>
          <a:custGeom>
            <a:rect l="l" t="t" r="r" b="b"/>
            <a:pathLst>
              <a:path w="5501640">
                <a:moveTo>
                  <a:pt x="0" y="0"/>
                </a:moveTo>
                <a:lnTo>
                  <a:pt x="5501640" y="0"/>
                </a:lnTo>
              </a:path>
            </a:pathLst>
          </a:custGeom>
          <a:ln w="9525">
            <a:solidFill>
              <a:srgbClr val="F1F1F1"/>
            </a:solidFill>
          </a:ln>
        </p:spPr>
        <p:txBody>
          <a:bodyPr wrap="square" lIns="0" tIns="0" rIns="0" bIns="0" rtlCol="0"/>
          <a:lstStyle/>
          <a:p/>
        </p:txBody>
      </p:sp>
      <p:sp>
        <p:nvSpPr>
          <p:cNvPr id="6" name="object 6"/>
          <p:cNvSpPr/>
          <p:nvPr/>
        </p:nvSpPr>
        <p:spPr>
          <a:xfrm>
            <a:off x="755904" y="2842260"/>
            <a:ext cx="5501640" cy="0"/>
          </a:xfrm>
          <a:custGeom>
            <a:rect l="l" t="t" r="r" b="b"/>
            <a:pathLst>
              <a:path w="5501640">
                <a:moveTo>
                  <a:pt x="0" y="0"/>
                </a:moveTo>
                <a:lnTo>
                  <a:pt x="5501640" y="0"/>
                </a:lnTo>
              </a:path>
            </a:pathLst>
          </a:custGeom>
          <a:ln w="9525">
            <a:solidFill>
              <a:srgbClr val="F1F1F1"/>
            </a:solidFill>
          </a:ln>
        </p:spPr>
        <p:txBody>
          <a:bodyPr wrap="square" lIns="0" tIns="0" rIns="0" bIns="0" rtlCol="0"/>
          <a:lstStyle/>
          <a:p/>
        </p:txBody>
      </p:sp>
      <p:sp>
        <p:nvSpPr>
          <p:cNvPr id="7" name="object 7"/>
          <p:cNvSpPr/>
          <p:nvPr/>
        </p:nvSpPr>
        <p:spPr>
          <a:xfrm flipH="1">
            <a:off x="1671827" y="2673095"/>
            <a:ext cx="0" cy="3535679"/>
          </a:xfrm>
          <a:custGeom>
            <a:rect l="l" t="t" r="r" b="b"/>
            <a:pathLst>
              <a:path h="3535679">
                <a:moveTo>
                  <a:pt x="0" y="0"/>
                </a:moveTo>
                <a:lnTo>
                  <a:pt x="0" y="3535679"/>
                </a:lnTo>
              </a:path>
            </a:pathLst>
          </a:custGeom>
          <a:ln w="9525">
            <a:solidFill>
              <a:srgbClr val="F1F1F1"/>
            </a:solidFill>
          </a:ln>
        </p:spPr>
        <p:txBody>
          <a:bodyPr wrap="square" lIns="0" tIns="0" rIns="0" bIns="0" rtlCol="0"/>
          <a:lstStyle/>
          <a:p/>
        </p:txBody>
      </p:sp>
      <p:sp>
        <p:nvSpPr>
          <p:cNvPr id="8" name="object 8"/>
          <p:cNvSpPr/>
          <p:nvPr/>
        </p:nvSpPr>
        <p:spPr>
          <a:xfrm flipH="1">
            <a:off x="2589276" y="2673095"/>
            <a:ext cx="0" cy="3535679"/>
          </a:xfrm>
          <a:custGeom>
            <a:rect l="l" t="t" r="r" b="b"/>
            <a:pathLst>
              <a:path h="3535679">
                <a:moveTo>
                  <a:pt x="0" y="0"/>
                </a:moveTo>
                <a:lnTo>
                  <a:pt x="0" y="3535679"/>
                </a:lnTo>
              </a:path>
            </a:pathLst>
          </a:custGeom>
          <a:ln w="9525">
            <a:solidFill>
              <a:srgbClr val="F1F1F1"/>
            </a:solidFill>
          </a:ln>
        </p:spPr>
        <p:txBody>
          <a:bodyPr wrap="square" lIns="0" tIns="0" rIns="0" bIns="0" rtlCol="0"/>
          <a:lstStyle/>
          <a:p/>
        </p:txBody>
      </p:sp>
      <p:sp>
        <p:nvSpPr>
          <p:cNvPr id="9" name="object 9"/>
          <p:cNvSpPr/>
          <p:nvPr/>
        </p:nvSpPr>
        <p:spPr>
          <a:xfrm flipH="1">
            <a:off x="3506723" y="2673095"/>
            <a:ext cx="0" cy="3535679"/>
          </a:xfrm>
          <a:custGeom>
            <a:rect l="l" t="t" r="r" b="b"/>
            <a:pathLst>
              <a:path h="3535679">
                <a:moveTo>
                  <a:pt x="0" y="0"/>
                </a:moveTo>
                <a:lnTo>
                  <a:pt x="0" y="3535679"/>
                </a:lnTo>
              </a:path>
            </a:pathLst>
          </a:custGeom>
          <a:ln w="9525">
            <a:solidFill>
              <a:srgbClr val="F1F1F1"/>
            </a:solidFill>
          </a:ln>
        </p:spPr>
        <p:txBody>
          <a:bodyPr wrap="square" lIns="0" tIns="0" rIns="0" bIns="0" rtlCol="0"/>
          <a:lstStyle/>
          <a:p/>
        </p:txBody>
      </p:sp>
      <p:sp>
        <p:nvSpPr>
          <p:cNvPr id="10" name="object 10"/>
          <p:cNvSpPr/>
          <p:nvPr/>
        </p:nvSpPr>
        <p:spPr>
          <a:xfrm flipH="1">
            <a:off x="4424171" y="2673095"/>
            <a:ext cx="0" cy="3535679"/>
          </a:xfrm>
          <a:custGeom>
            <a:rect l="l" t="t" r="r" b="b"/>
            <a:pathLst>
              <a:path h="3535679">
                <a:moveTo>
                  <a:pt x="0" y="0"/>
                </a:moveTo>
                <a:lnTo>
                  <a:pt x="0" y="3535679"/>
                </a:lnTo>
              </a:path>
            </a:pathLst>
          </a:custGeom>
          <a:ln w="9525">
            <a:solidFill>
              <a:srgbClr val="F1F1F1"/>
            </a:solidFill>
          </a:ln>
        </p:spPr>
        <p:txBody>
          <a:bodyPr wrap="square" lIns="0" tIns="0" rIns="0" bIns="0" rtlCol="0"/>
          <a:lstStyle/>
          <a:p/>
        </p:txBody>
      </p:sp>
      <p:sp>
        <p:nvSpPr>
          <p:cNvPr id="11" name="object 11"/>
          <p:cNvSpPr/>
          <p:nvPr/>
        </p:nvSpPr>
        <p:spPr>
          <a:xfrm flipH="1">
            <a:off x="5341620" y="2673095"/>
            <a:ext cx="0" cy="3535679"/>
          </a:xfrm>
          <a:custGeom>
            <a:rect l="l" t="t" r="r" b="b"/>
            <a:pathLst>
              <a:path h="3535679">
                <a:moveTo>
                  <a:pt x="0" y="0"/>
                </a:moveTo>
                <a:lnTo>
                  <a:pt x="0" y="3535679"/>
                </a:lnTo>
              </a:path>
            </a:pathLst>
          </a:custGeom>
          <a:ln w="9525">
            <a:solidFill>
              <a:srgbClr val="F1F1F1"/>
            </a:solidFill>
          </a:ln>
        </p:spPr>
        <p:txBody>
          <a:bodyPr wrap="square" lIns="0" tIns="0" rIns="0" bIns="0" rtlCol="0"/>
          <a:lstStyle/>
          <a:p/>
        </p:txBody>
      </p:sp>
      <p:sp>
        <p:nvSpPr>
          <p:cNvPr id="12" name="object 12"/>
          <p:cNvSpPr/>
          <p:nvPr/>
        </p:nvSpPr>
        <p:spPr>
          <a:xfrm flipH="1">
            <a:off x="6257544" y="2673095"/>
            <a:ext cx="0" cy="3535679"/>
          </a:xfrm>
          <a:custGeom>
            <a:rect l="l" t="t" r="r" b="b"/>
            <a:pathLst>
              <a:path h="3535679">
                <a:moveTo>
                  <a:pt x="0" y="0"/>
                </a:moveTo>
                <a:lnTo>
                  <a:pt x="0" y="3535679"/>
                </a:lnTo>
              </a:path>
            </a:pathLst>
          </a:custGeom>
          <a:ln w="9525">
            <a:solidFill>
              <a:srgbClr val="F1F1F1"/>
            </a:solidFill>
          </a:ln>
        </p:spPr>
        <p:txBody>
          <a:bodyPr wrap="square" lIns="0" tIns="0" rIns="0" bIns="0" rtlCol="0"/>
          <a:lstStyle/>
          <a:p/>
        </p:txBody>
      </p:sp>
      <p:sp>
        <p:nvSpPr>
          <p:cNvPr id="13" name="object 13"/>
          <p:cNvSpPr/>
          <p:nvPr/>
        </p:nvSpPr>
        <p:spPr>
          <a:xfrm>
            <a:off x="717804" y="2673095"/>
            <a:ext cx="76200" cy="3535679"/>
          </a:xfrm>
          <a:custGeom>
            <a:rect l="l" t="t" r="r" b="b"/>
            <a:pathLst>
              <a:path w="76200" h="3535679">
                <a:moveTo>
                  <a:pt x="44450" y="63500"/>
                </a:moveTo>
                <a:lnTo>
                  <a:pt x="31750" y="63500"/>
                </a:lnTo>
                <a:lnTo>
                  <a:pt x="31750" y="3535679"/>
                </a:lnTo>
                <a:lnTo>
                  <a:pt x="44450" y="3535679"/>
                </a:lnTo>
                <a:lnTo>
                  <a:pt x="44450" y="63500"/>
                </a:lnTo>
                <a:close/>
              </a:path>
              <a:path w="76200" h="3535679">
                <a:moveTo>
                  <a:pt x="38100" y="0"/>
                </a:moveTo>
                <a:lnTo>
                  <a:pt x="0" y="76200"/>
                </a:lnTo>
                <a:lnTo>
                  <a:pt x="31750" y="76200"/>
                </a:lnTo>
                <a:lnTo>
                  <a:pt x="31750" y="63500"/>
                </a:lnTo>
                <a:lnTo>
                  <a:pt x="69850" y="63500"/>
                </a:lnTo>
                <a:lnTo>
                  <a:pt x="38100" y="0"/>
                </a:lnTo>
                <a:close/>
              </a:path>
              <a:path w="76200" h="3535679">
                <a:moveTo>
                  <a:pt x="69850" y="63500"/>
                </a:moveTo>
                <a:lnTo>
                  <a:pt x="44450" y="63500"/>
                </a:lnTo>
                <a:lnTo>
                  <a:pt x="44450" y="76200"/>
                </a:lnTo>
                <a:lnTo>
                  <a:pt x="76200" y="76200"/>
                </a:lnTo>
                <a:lnTo>
                  <a:pt x="69850" y="63500"/>
                </a:lnTo>
                <a:close/>
              </a:path>
            </a:pathLst>
          </a:custGeom>
          <a:solidFill>
            <a:srgbClr val="000000"/>
          </a:solidFill>
        </p:spPr>
        <p:txBody>
          <a:bodyPr wrap="square" lIns="0" tIns="0" rIns="0" bIns="0" rtlCol="0"/>
          <a:lstStyle/>
          <a:p/>
        </p:txBody>
      </p:sp>
      <p:sp>
        <p:nvSpPr>
          <p:cNvPr id="14" name="object 14"/>
          <p:cNvSpPr/>
          <p:nvPr/>
        </p:nvSpPr>
        <p:spPr>
          <a:xfrm>
            <a:off x="755904" y="6170676"/>
            <a:ext cx="5501640" cy="76200"/>
          </a:xfrm>
          <a:custGeom>
            <a:rect l="l" t="t" r="r" b="b"/>
            <a:pathLst>
              <a:path w="5501640" h="76200">
                <a:moveTo>
                  <a:pt x="5425440" y="0"/>
                </a:moveTo>
                <a:lnTo>
                  <a:pt x="5425440" y="76200"/>
                </a:lnTo>
                <a:lnTo>
                  <a:pt x="5488940" y="44450"/>
                </a:lnTo>
                <a:lnTo>
                  <a:pt x="5438140" y="44450"/>
                </a:lnTo>
                <a:lnTo>
                  <a:pt x="5438140" y="31750"/>
                </a:lnTo>
                <a:lnTo>
                  <a:pt x="5488940" y="31750"/>
                </a:lnTo>
                <a:lnTo>
                  <a:pt x="5425440" y="0"/>
                </a:lnTo>
                <a:close/>
              </a:path>
              <a:path w="5501640" h="76200">
                <a:moveTo>
                  <a:pt x="5425440" y="31750"/>
                </a:moveTo>
                <a:lnTo>
                  <a:pt x="0" y="31750"/>
                </a:lnTo>
                <a:lnTo>
                  <a:pt x="0" y="44450"/>
                </a:lnTo>
                <a:lnTo>
                  <a:pt x="5425440" y="44450"/>
                </a:lnTo>
                <a:lnTo>
                  <a:pt x="5425440" y="31750"/>
                </a:lnTo>
                <a:close/>
              </a:path>
              <a:path w="5501640" h="76200">
                <a:moveTo>
                  <a:pt x="5488940" y="31750"/>
                </a:moveTo>
                <a:lnTo>
                  <a:pt x="5438140" y="31750"/>
                </a:lnTo>
                <a:lnTo>
                  <a:pt x="5438140" y="44450"/>
                </a:lnTo>
                <a:lnTo>
                  <a:pt x="5488940" y="44450"/>
                </a:lnTo>
                <a:lnTo>
                  <a:pt x="5501640" y="38100"/>
                </a:lnTo>
                <a:lnTo>
                  <a:pt x="5488940" y="31750"/>
                </a:lnTo>
                <a:close/>
              </a:path>
            </a:pathLst>
          </a:custGeom>
          <a:solidFill>
            <a:srgbClr val="000000">
              <a:alpha val="87841"/>
            </a:srgbClr>
          </a:solidFill>
        </p:spPr>
        <p:txBody>
          <a:bodyPr wrap="square" lIns="0" tIns="0" rIns="0" bIns="0" rtlCol="0"/>
          <a:lstStyle/>
          <a:p/>
        </p:txBody>
      </p:sp>
      <p:sp>
        <p:nvSpPr>
          <p:cNvPr id="15" name="object 15"/>
          <p:cNvSpPr/>
          <p:nvPr/>
        </p:nvSpPr>
        <p:spPr>
          <a:xfrm>
            <a:off x="3575303" y="2754376"/>
            <a:ext cx="1731264" cy="1823720"/>
          </a:xfrm>
          <a:prstGeom prst="rect">
            <a:avLst/>
          </a:prstGeom>
          <a:blipFill>
            <a:blip r:embed="rId2"/>
            <a:stretch>
              <a:fillRect/>
            </a:stretch>
          </a:blipFill>
        </p:spPr>
        <p:txBody>
          <a:bodyPr wrap="square" lIns="0" tIns="0" rIns="0" bIns="0" rtlCol="0"/>
          <a:lstStyle/>
          <a:p/>
        </p:txBody>
      </p:sp>
      <p:sp>
        <p:nvSpPr>
          <p:cNvPr id="16" name="object 16"/>
          <p:cNvSpPr/>
          <p:nvPr/>
        </p:nvSpPr>
        <p:spPr>
          <a:xfrm>
            <a:off x="2281433" y="3851909"/>
            <a:ext cx="1104893" cy="1285494"/>
          </a:xfrm>
          <a:prstGeom prst="rect">
            <a:avLst/>
          </a:prstGeom>
          <a:blipFill>
            <a:blip r:embed="rId3"/>
            <a:stretch>
              <a:fillRect/>
            </a:stretch>
          </a:blipFill>
        </p:spPr>
        <p:txBody>
          <a:bodyPr wrap="square" lIns="0" tIns="0" rIns="0" bIns="0" rtlCol="0"/>
          <a:lstStyle/>
          <a:p/>
        </p:txBody>
      </p:sp>
      <p:sp>
        <p:nvSpPr>
          <p:cNvPr id="17" name="object 17"/>
          <p:cNvSpPr/>
          <p:nvPr/>
        </p:nvSpPr>
        <p:spPr>
          <a:xfrm>
            <a:off x="1894332" y="4960620"/>
            <a:ext cx="474345" cy="475615"/>
          </a:xfrm>
          <a:custGeom>
            <a:rect l="l" t="t" r="r" b="b"/>
            <a:pathLst>
              <a:path w="474344" h="475614">
                <a:moveTo>
                  <a:pt x="236981" y="0"/>
                </a:moveTo>
                <a:lnTo>
                  <a:pt x="189205" y="4829"/>
                </a:lnTo>
                <a:lnTo>
                  <a:pt x="144714" y="18680"/>
                </a:lnTo>
                <a:lnTo>
                  <a:pt x="104458" y="40598"/>
                </a:lnTo>
                <a:lnTo>
                  <a:pt x="69389" y="69627"/>
                </a:lnTo>
                <a:lnTo>
                  <a:pt x="40458" y="104812"/>
                </a:lnTo>
                <a:lnTo>
                  <a:pt x="18615" y="145196"/>
                </a:lnTo>
                <a:lnTo>
                  <a:pt x="4812" y="189825"/>
                </a:lnTo>
                <a:lnTo>
                  <a:pt x="0" y="237743"/>
                </a:lnTo>
                <a:lnTo>
                  <a:pt x="4812" y="285662"/>
                </a:lnTo>
                <a:lnTo>
                  <a:pt x="18615" y="330291"/>
                </a:lnTo>
                <a:lnTo>
                  <a:pt x="40458" y="370675"/>
                </a:lnTo>
                <a:lnTo>
                  <a:pt x="69389" y="405860"/>
                </a:lnTo>
                <a:lnTo>
                  <a:pt x="104458" y="434889"/>
                </a:lnTo>
                <a:lnTo>
                  <a:pt x="144714" y="456807"/>
                </a:lnTo>
                <a:lnTo>
                  <a:pt x="189205" y="470658"/>
                </a:lnTo>
                <a:lnTo>
                  <a:pt x="236981" y="475487"/>
                </a:lnTo>
                <a:lnTo>
                  <a:pt x="284758" y="470658"/>
                </a:lnTo>
                <a:lnTo>
                  <a:pt x="329249" y="456807"/>
                </a:lnTo>
                <a:lnTo>
                  <a:pt x="369505" y="434889"/>
                </a:lnTo>
                <a:lnTo>
                  <a:pt x="404574" y="405860"/>
                </a:lnTo>
                <a:lnTo>
                  <a:pt x="433505" y="370675"/>
                </a:lnTo>
                <a:lnTo>
                  <a:pt x="455348" y="330291"/>
                </a:lnTo>
                <a:lnTo>
                  <a:pt x="469151" y="285662"/>
                </a:lnTo>
                <a:lnTo>
                  <a:pt x="473963" y="237743"/>
                </a:lnTo>
                <a:lnTo>
                  <a:pt x="469151" y="189825"/>
                </a:lnTo>
                <a:lnTo>
                  <a:pt x="455348" y="145196"/>
                </a:lnTo>
                <a:lnTo>
                  <a:pt x="433505" y="104812"/>
                </a:lnTo>
                <a:lnTo>
                  <a:pt x="404574" y="69627"/>
                </a:lnTo>
                <a:lnTo>
                  <a:pt x="369505" y="40598"/>
                </a:lnTo>
                <a:lnTo>
                  <a:pt x="329249" y="18680"/>
                </a:lnTo>
                <a:lnTo>
                  <a:pt x="284758" y="4829"/>
                </a:lnTo>
                <a:lnTo>
                  <a:pt x="236981" y="0"/>
                </a:lnTo>
                <a:close/>
              </a:path>
            </a:pathLst>
          </a:custGeom>
          <a:solidFill>
            <a:srgbClr val="F38285">
              <a:alpha val="59999"/>
            </a:srgbClr>
          </a:solidFill>
        </p:spPr>
        <p:txBody>
          <a:bodyPr wrap="square" lIns="0" tIns="0" rIns="0" bIns="0" rtlCol="0"/>
          <a:lstStyle/>
          <a:p/>
        </p:txBody>
      </p:sp>
      <p:sp>
        <p:nvSpPr>
          <p:cNvPr id="18" name="object 18"/>
          <p:cNvSpPr/>
          <p:nvPr/>
        </p:nvSpPr>
        <p:spPr>
          <a:xfrm>
            <a:off x="1892813" y="4959096"/>
            <a:ext cx="477520" cy="478790"/>
          </a:xfrm>
          <a:custGeom>
            <a:rect l="l" t="t" r="r" b="b"/>
            <a:pathLst>
              <a:path w="477519" h="478789">
                <a:moveTo>
                  <a:pt x="238500" y="0"/>
                </a:moveTo>
                <a:lnTo>
                  <a:pt x="190494" y="4825"/>
                </a:lnTo>
                <a:lnTo>
                  <a:pt x="145663" y="18795"/>
                </a:lnTo>
                <a:lnTo>
                  <a:pt x="105150" y="40893"/>
                </a:lnTo>
                <a:lnTo>
                  <a:pt x="69844" y="70103"/>
                </a:lnTo>
                <a:lnTo>
                  <a:pt x="40761" y="105536"/>
                </a:lnTo>
                <a:lnTo>
                  <a:pt x="18790" y="146049"/>
                </a:lnTo>
                <a:lnTo>
                  <a:pt x="4820" y="191007"/>
                </a:lnTo>
                <a:lnTo>
                  <a:pt x="0" y="239013"/>
                </a:lnTo>
                <a:lnTo>
                  <a:pt x="248" y="251586"/>
                </a:lnTo>
                <a:lnTo>
                  <a:pt x="10789" y="310387"/>
                </a:lnTo>
                <a:lnTo>
                  <a:pt x="28696" y="353313"/>
                </a:lnTo>
                <a:lnTo>
                  <a:pt x="54477" y="391413"/>
                </a:lnTo>
                <a:lnTo>
                  <a:pt x="86862" y="423925"/>
                </a:lnTo>
                <a:lnTo>
                  <a:pt x="124835" y="449706"/>
                </a:lnTo>
                <a:lnTo>
                  <a:pt x="167634" y="467740"/>
                </a:lnTo>
                <a:lnTo>
                  <a:pt x="214116" y="477265"/>
                </a:lnTo>
                <a:lnTo>
                  <a:pt x="238500" y="478535"/>
                </a:lnTo>
                <a:lnTo>
                  <a:pt x="250819" y="478281"/>
                </a:lnTo>
                <a:lnTo>
                  <a:pt x="262884" y="477265"/>
                </a:lnTo>
                <a:lnTo>
                  <a:pt x="274822" y="475741"/>
                </a:lnTo>
                <a:lnTo>
                  <a:pt x="286506" y="473709"/>
                </a:lnTo>
                <a:lnTo>
                  <a:pt x="304502" y="469010"/>
                </a:lnTo>
                <a:lnTo>
                  <a:pt x="238246" y="469010"/>
                </a:lnTo>
                <a:lnTo>
                  <a:pt x="226435" y="468756"/>
                </a:lnTo>
                <a:lnTo>
                  <a:pt x="170047" y="458596"/>
                </a:lnTo>
                <a:lnTo>
                  <a:pt x="129026" y="441070"/>
                </a:lnTo>
                <a:lnTo>
                  <a:pt x="92577" y="416305"/>
                </a:lnTo>
                <a:lnTo>
                  <a:pt x="61589" y="385063"/>
                </a:lnTo>
                <a:lnTo>
                  <a:pt x="36951" y="348487"/>
                </a:lnTo>
                <a:lnTo>
                  <a:pt x="19679" y="307212"/>
                </a:lnTo>
                <a:lnTo>
                  <a:pt x="10662" y="262508"/>
                </a:lnTo>
                <a:lnTo>
                  <a:pt x="9519" y="239013"/>
                </a:lnTo>
                <a:lnTo>
                  <a:pt x="9765" y="227583"/>
                </a:lnTo>
                <a:lnTo>
                  <a:pt x="19933" y="170433"/>
                </a:lnTo>
                <a:lnTo>
                  <a:pt x="37332" y="129412"/>
                </a:lnTo>
                <a:lnTo>
                  <a:pt x="62097" y="92709"/>
                </a:lnTo>
                <a:lnTo>
                  <a:pt x="93212" y="61721"/>
                </a:lnTo>
                <a:lnTo>
                  <a:pt x="129788" y="36956"/>
                </a:lnTo>
                <a:lnTo>
                  <a:pt x="170936" y="19684"/>
                </a:lnTo>
                <a:lnTo>
                  <a:pt x="215386" y="10667"/>
                </a:lnTo>
                <a:lnTo>
                  <a:pt x="238754" y="9524"/>
                </a:lnTo>
                <a:lnTo>
                  <a:pt x="304629" y="9524"/>
                </a:lnTo>
                <a:lnTo>
                  <a:pt x="286633" y="4825"/>
                </a:lnTo>
                <a:lnTo>
                  <a:pt x="274822" y="2793"/>
                </a:lnTo>
                <a:lnTo>
                  <a:pt x="262884" y="1269"/>
                </a:lnTo>
                <a:lnTo>
                  <a:pt x="250819" y="253"/>
                </a:lnTo>
                <a:lnTo>
                  <a:pt x="238500" y="0"/>
                </a:lnTo>
                <a:close/>
              </a:path>
              <a:path w="477519" h="478789">
                <a:moveTo>
                  <a:pt x="304629" y="9524"/>
                </a:moveTo>
                <a:lnTo>
                  <a:pt x="238754" y="9524"/>
                </a:lnTo>
                <a:lnTo>
                  <a:pt x="250565" y="9778"/>
                </a:lnTo>
                <a:lnTo>
                  <a:pt x="262122" y="10794"/>
                </a:lnTo>
                <a:lnTo>
                  <a:pt x="307080" y="19938"/>
                </a:lnTo>
                <a:lnTo>
                  <a:pt x="348101" y="37464"/>
                </a:lnTo>
                <a:lnTo>
                  <a:pt x="384550" y="62229"/>
                </a:lnTo>
                <a:lnTo>
                  <a:pt x="415411" y="93471"/>
                </a:lnTo>
                <a:lnTo>
                  <a:pt x="440049" y="130174"/>
                </a:lnTo>
                <a:lnTo>
                  <a:pt x="457321" y="171322"/>
                </a:lnTo>
                <a:lnTo>
                  <a:pt x="466338" y="216026"/>
                </a:lnTo>
                <a:lnTo>
                  <a:pt x="467481" y="239521"/>
                </a:lnTo>
                <a:lnTo>
                  <a:pt x="467238" y="250824"/>
                </a:lnTo>
                <a:lnTo>
                  <a:pt x="457067" y="308101"/>
                </a:lnTo>
                <a:lnTo>
                  <a:pt x="439668" y="349249"/>
                </a:lnTo>
                <a:lnTo>
                  <a:pt x="414903" y="385825"/>
                </a:lnTo>
                <a:lnTo>
                  <a:pt x="383788" y="416940"/>
                </a:lnTo>
                <a:lnTo>
                  <a:pt x="347212" y="441578"/>
                </a:lnTo>
                <a:lnTo>
                  <a:pt x="306064" y="458850"/>
                </a:lnTo>
                <a:lnTo>
                  <a:pt x="261614" y="467867"/>
                </a:lnTo>
                <a:lnTo>
                  <a:pt x="238246" y="469010"/>
                </a:lnTo>
                <a:lnTo>
                  <a:pt x="304502" y="469010"/>
                </a:lnTo>
                <a:lnTo>
                  <a:pt x="352165" y="449706"/>
                </a:lnTo>
                <a:lnTo>
                  <a:pt x="390265" y="423925"/>
                </a:lnTo>
                <a:lnTo>
                  <a:pt x="422523" y="391413"/>
                </a:lnTo>
                <a:lnTo>
                  <a:pt x="448177" y="353313"/>
                </a:lnTo>
                <a:lnTo>
                  <a:pt x="466211" y="310387"/>
                </a:lnTo>
                <a:lnTo>
                  <a:pt x="475736" y="263778"/>
                </a:lnTo>
                <a:lnTo>
                  <a:pt x="476998" y="239013"/>
                </a:lnTo>
                <a:lnTo>
                  <a:pt x="476625" y="226821"/>
                </a:lnTo>
                <a:lnTo>
                  <a:pt x="466211" y="168147"/>
                </a:lnTo>
                <a:lnTo>
                  <a:pt x="448177" y="125221"/>
                </a:lnTo>
                <a:lnTo>
                  <a:pt x="422523" y="86994"/>
                </a:lnTo>
                <a:lnTo>
                  <a:pt x="390265" y="54609"/>
                </a:lnTo>
                <a:lnTo>
                  <a:pt x="352165" y="28828"/>
                </a:lnTo>
                <a:lnTo>
                  <a:pt x="309493" y="10794"/>
                </a:lnTo>
                <a:lnTo>
                  <a:pt x="304629" y="9524"/>
                </a:lnTo>
                <a:close/>
              </a:path>
            </a:pathLst>
          </a:custGeom>
          <a:solidFill>
            <a:srgbClr val="7E7E7E"/>
          </a:solidFill>
        </p:spPr>
        <p:txBody>
          <a:bodyPr wrap="square" lIns="0" tIns="0" rIns="0" bIns="0" rtlCol="0"/>
          <a:lstStyle/>
          <a:p/>
        </p:txBody>
      </p:sp>
      <p:sp>
        <p:nvSpPr>
          <p:cNvPr id="19" name="object 19"/>
          <p:cNvSpPr/>
          <p:nvPr/>
        </p:nvSpPr>
        <p:spPr>
          <a:xfrm>
            <a:off x="1478280" y="5341620"/>
            <a:ext cx="388620" cy="387350"/>
          </a:xfrm>
          <a:custGeom>
            <a:rect l="l" t="t" r="r" b="b"/>
            <a:pathLst>
              <a:path w="388619" h="387350">
                <a:moveTo>
                  <a:pt x="194309" y="0"/>
                </a:moveTo>
                <a:lnTo>
                  <a:pt x="149756" y="5109"/>
                </a:lnTo>
                <a:lnTo>
                  <a:pt x="108857" y="19665"/>
                </a:lnTo>
                <a:lnTo>
                  <a:pt x="72778" y="42507"/>
                </a:lnTo>
                <a:lnTo>
                  <a:pt x="42687" y="72476"/>
                </a:lnTo>
                <a:lnTo>
                  <a:pt x="19749" y="108412"/>
                </a:lnTo>
                <a:lnTo>
                  <a:pt x="5131" y="149156"/>
                </a:lnTo>
                <a:lnTo>
                  <a:pt x="0" y="193547"/>
                </a:lnTo>
                <a:lnTo>
                  <a:pt x="5131" y="237927"/>
                </a:lnTo>
                <a:lnTo>
                  <a:pt x="19749" y="278666"/>
                </a:lnTo>
                <a:lnTo>
                  <a:pt x="42687" y="314603"/>
                </a:lnTo>
                <a:lnTo>
                  <a:pt x="72778" y="344576"/>
                </a:lnTo>
                <a:lnTo>
                  <a:pt x="108857" y="367423"/>
                </a:lnTo>
                <a:lnTo>
                  <a:pt x="149756" y="381984"/>
                </a:lnTo>
                <a:lnTo>
                  <a:pt x="194309" y="387095"/>
                </a:lnTo>
                <a:lnTo>
                  <a:pt x="238863" y="381984"/>
                </a:lnTo>
                <a:lnTo>
                  <a:pt x="279762" y="367423"/>
                </a:lnTo>
                <a:lnTo>
                  <a:pt x="315841" y="344576"/>
                </a:lnTo>
                <a:lnTo>
                  <a:pt x="345932" y="314603"/>
                </a:lnTo>
                <a:lnTo>
                  <a:pt x="368870" y="278666"/>
                </a:lnTo>
                <a:lnTo>
                  <a:pt x="383488" y="237927"/>
                </a:lnTo>
                <a:lnTo>
                  <a:pt x="388619" y="193547"/>
                </a:lnTo>
                <a:lnTo>
                  <a:pt x="383488" y="149156"/>
                </a:lnTo>
                <a:lnTo>
                  <a:pt x="368870" y="108412"/>
                </a:lnTo>
                <a:lnTo>
                  <a:pt x="345932" y="72476"/>
                </a:lnTo>
                <a:lnTo>
                  <a:pt x="315841" y="42507"/>
                </a:lnTo>
                <a:lnTo>
                  <a:pt x="279762" y="19665"/>
                </a:lnTo>
                <a:lnTo>
                  <a:pt x="238863" y="5109"/>
                </a:lnTo>
                <a:lnTo>
                  <a:pt x="194309" y="0"/>
                </a:lnTo>
                <a:close/>
              </a:path>
            </a:pathLst>
          </a:custGeom>
          <a:solidFill>
            <a:srgbClr val="F17C80">
              <a:alpha val="59999"/>
            </a:srgbClr>
          </a:solidFill>
        </p:spPr>
        <p:txBody>
          <a:bodyPr wrap="square" lIns="0" tIns="0" rIns="0" bIns="0" rtlCol="0"/>
          <a:lstStyle/>
          <a:p/>
        </p:txBody>
      </p:sp>
      <p:sp>
        <p:nvSpPr>
          <p:cNvPr id="20" name="object 20"/>
          <p:cNvSpPr/>
          <p:nvPr/>
        </p:nvSpPr>
        <p:spPr>
          <a:xfrm>
            <a:off x="1476781" y="5340096"/>
            <a:ext cx="391795" cy="390525"/>
          </a:xfrm>
          <a:custGeom>
            <a:rect l="l" t="t" r="r" b="b"/>
            <a:pathLst>
              <a:path w="391794" h="390525">
                <a:moveTo>
                  <a:pt x="195808" y="0"/>
                </a:moveTo>
                <a:lnTo>
                  <a:pt x="156311" y="3936"/>
                </a:lnTo>
                <a:lnTo>
                  <a:pt x="119608" y="15366"/>
                </a:lnTo>
                <a:lnTo>
                  <a:pt x="71221" y="44576"/>
                </a:lnTo>
                <a:lnTo>
                  <a:pt x="33375" y="85978"/>
                </a:lnTo>
                <a:lnTo>
                  <a:pt x="8737" y="137032"/>
                </a:lnTo>
                <a:lnTo>
                  <a:pt x="990" y="175132"/>
                </a:lnTo>
                <a:lnTo>
                  <a:pt x="0" y="194563"/>
                </a:lnTo>
                <a:lnTo>
                  <a:pt x="0" y="195579"/>
                </a:lnTo>
                <a:lnTo>
                  <a:pt x="3911" y="234441"/>
                </a:lnTo>
                <a:lnTo>
                  <a:pt x="15341" y="271081"/>
                </a:lnTo>
                <a:lnTo>
                  <a:pt x="44678" y="319176"/>
                </a:lnTo>
                <a:lnTo>
                  <a:pt x="86334" y="356806"/>
                </a:lnTo>
                <a:lnTo>
                  <a:pt x="137642" y="381380"/>
                </a:lnTo>
                <a:lnTo>
                  <a:pt x="175742" y="389089"/>
                </a:lnTo>
                <a:lnTo>
                  <a:pt x="195808" y="390143"/>
                </a:lnTo>
                <a:lnTo>
                  <a:pt x="215747" y="389089"/>
                </a:lnTo>
                <a:lnTo>
                  <a:pt x="235305" y="386143"/>
                </a:lnTo>
                <a:lnTo>
                  <a:pt x="254101" y="381380"/>
                </a:lnTo>
                <a:lnTo>
                  <a:pt x="256155" y="380631"/>
                </a:lnTo>
                <a:lnTo>
                  <a:pt x="195300" y="380631"/>
                </a:lnTo>
                <a:lnTo>
                  <a:pt x="176250" y="379577"/>
                </a:lnTo>
                <a:lnTo>
                  <a:pt x="122910" y="365861"/>
                </a:lnTo>
                <a:lnTo>
                  <a:pt x="76809" y="337985"/>
                </a:lnTo>
                <a:lnTo>
                  <a:pt x="40995" y="298399"/>
                </a:lnTo>
                <a:lnTo>
                  <a:pt x="17627" y="249770"/>
                </a:lnTo>
                <a:lnTo>
                  <a:pt x="9499" y="194563"/>
                </a:lnTo>
                <a:lnTo>
                  <a:pt x="10515" y="175640"/>
                </a:lnTo>
                <a:lnTo>
                  <a:pt x="24358" y="122427"/>
                </a:lnTo>
                <a:lnTo>
                  <a:pt x="52298" y="76707"/>
                </a:lnTo>
                <a:lnTo>
                  <a:pt x="92049" y="41020"/>
                </a:lnTo>
                <a:lnTo>
                  <a:pt x="140817" y="17652"/>
                </a:lnTo>
                <a:lnTo>
                  <a:pt x="196316" y="9524"/>
                </a:lnTo>
                <a:lnTo>
                  <a:pt x="256181" y="9524"/>
                </a:lnTo>
                <a:lnTo>
                  <a:pt x="254101" y="8762"/>
                </a:lnTo>
                <a:lnTo>
                  <a:pt x="235305" y="3936"/>
                </a:lnTo>
                <a:lnTo>
                  <a:pt x="215747" y="1015"/>
                </a:lnTo>
                <a:lnTo>
                  <a:pt x="195808" y="0"/>
                </a:lnTo>
                <a:close/>
              </a:path>
              <a:path w="391794" h="390525">
                <a:moveTo>
                  <a:pt x="256181" y="9524"/>
                </a:moveTo>
                <a:lnTo>
                  <a:pt x="196316" y="9524"/>
                </a:lnTo>
                <a:lnTo>
                  <a:pt x="215366" y="10540"/>
                </a:lnTo>
                <a:lnTo>
                  <a:pt x="233908" y="13461"/>
                </a:lnTo>
                <a:lnTo>
                  <a:pt x="285089" y="32130"/>
                </a:lnTo>
                <a:lnTo>
                  <a:pt x="327888" y="64261"/>
                </a:lnTo>
                <a:lnTo>
                  <a:pt x="359892" y="107060"/>
                </a:lnTo>
                <a:lnTo>
                  <a:pt x="378434" y="158114"/>
                </a:lnTo>
                <a:lnTo>
                  <a:pt x="382117" y="195579"/>
                </a:lnTo>
                <a:lnTo>
                  <a:pt x="381155" y="213613"/>
                </a:lnTo>
                <a:lnTo>
                  <a:pt x="367385" y="267817"/>
                </a:lnTo>
                <a:lnTo>
                  <a:pt x="339318" y="313486"/>
                </a:lnTo>
                <a:lnTo>
                  <a:pt x="299694" y="349148"/>
                </a:lnTo>
                <a:lnTo>
                  <a:pt x="250799" y="372427"/>
                </a:lnTo>
                <a:lnTo>
                  <a:pt x="195300" y="380631"/>
                </a:lnTo>
                <a:lnTo>
                  <a:pt x="256155" y="380631"/>
                </a:lnTo>
                <a:lnTo>
                  <a:pt x="305282" y="356806"/>
                </a:lnTo>
                <a:lnTo>
                  <a:pt x="346938" y="319176"/>
                </a:lnTo>
                <a:lnTo>
                  <a:pt x="376275" y="271081"/>
                </a:lnTo>
                <a:lnTo>
                  <a:pt x="387578" y="234441"/>
                </a:lnTo>
                <a:lnTo>
                  <a:pt x="391616" y="195579"/>
                </a:lnTo>
                <a:lnTo>
                  <a:pt x="391616" y="194563"/>
                </a:lnTo>
                <a:lnTo>
                  <a:pt x="387578" y="155701"/>
                </a:lnTo>
                <a:lnTo>
                  <a:pt x="376275" y="119125"/>
                </a:lnTo>
                <a:lnTo>
                  <a:pt x="346938" y="70992"/>
                </a:lnTo>
                <a:lnTo>
                  <a:pt x="305282" y="33273"/>
                </a:lnTo>
                <a:lnTo>
                  <a:pt x="272135" y="15366"/>
                </a:lnTo>
                <a:lnTo>
                  <a:pt x="256181" y="9524"/>
                </a:lnTo>
                <a:close/>
              </a:path>
            </a:pathLst>
          </a:custGeom>
          <a:solidFill>
            <a:srgbClr val="7E7E7E"/>
          </a:solidFill>
        </p:spPr>
        <p:txBody>
          <a:bodyPr wrap="square" lIns="0" tIns="0" rIns="0" bIns="0" rtlCol="0"/>
          <a:lstStyle/>
          <a:p/>
        </p:txBody>
      </p:sp>
      <p:sp>
        <p:nvSpPr>
          <p:cNvPr id="21" name="object 21"/>
          <p:cNvSpPr txBox="1">
            <a:spLocks noGrp="1"/>
          </p:cNvSpPr>
          <p:nvPr>
            <p:ph type="title"/>
          </p:nvPr>
        </p:nvSpPr>
        <p:spPr>
          <a:xfrm>
            <a:off x="526795" y="408559"/>
            <a:ext cx="6953884" cy="574040"/>
          </a:xfrm>
          <a:prstGeom prst="rect">
            <a:avLst/>
          </a:prstGeom>
        </p:spPr>
        <p:txBody>
          <a:bodyPr vert="horz" wrap="square" lIns="0" tIns="12700" rIns="0" bIns="0" rtlCol="0">
            <a:spAutoFit/>
          </a:bodyPr>
          <a:lstStyle/>
          <a:p>
            <a:pPr marL="12700">
              <a:lnSpc>
                <a:spcPct val="100000"/>
              </a:lnSpc>
              <a:spcBef>
                <a:spcPts val="100"/>
              </a:spcBef>
            </a:pPr>
            <a:r>
              <a:rPr/>
              <a:t>AIGC+文化产业投资热点机会分析</a:t>
            </a:r>
          </a:p>
        </p:txBody>
      </p:sp>
      <p:sp>
        <p:nvSpPr>
          <p:cNvPr id="22" name="object 22"/>
          <p:cNvSpPr txBox="1"/>
          <p:nvPr/>
        </p:nvSpPr>
        <p:spPr>
          <a:xfrm>
            <a:off x="559409" y="2751200"/>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92D050"/>
                </a:solidFill>
                <a:latin typeface="微软雅黑"/>
                <a:cs typeface="微软雅黑"/>
              </a:rPr>
              <a:t>渗 透 速 度</a:t>
            </a:r>
            <a:endParaRPr sz="1000">
              <a:latin typeface="微软雅黑"/>
              <a:cs typeface="微软雅黑"/>
            </a:endParaRPr>
          </a:p>
        </p:txBody>
      </p:sp>
      <p:sp>
        <p:nvSpPr>
          <p:cNvPr id="23" name="object 23"/>
          <p:cNvSpPr txBox="1"/>
          <p:nvPr/>
        </p:nvSpPr>
        <p:spPr>
          <a:xfrm>
            <a:off x="5239258" y="6226860"/>
            <a:ext cx="91122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92D050"/>
                </a:solidFill>
                <a:latin typeface="微软雅黑"/>
                <a:cs typeface="微软雅黑"/>
              </a:rPr>
              <a:t>产业可变革程度</a:t>
            </a:r>
            <a:endParaRPr sz="1000">
              <a:latin typeface="微软雅黑"/>
              <a:cs typeface="微软雅黑"/>
            </a:endParaRPr>
          </a:p>
        </p:txBody>
      </p:sp>
      <p:sp>
        <p:nvSpPr>
          <p:cNvPr id="24" name="object 24"/>
          <p:cNvSpPr/>
          <p:nvPr/>
        </p:nvSpPr>
        <p:spPr>
          <a:xfrm>
            <a:off x="749808" y="4553711"/>
            <a:ext cx="5400040" cy="0"/>
          </a:xfrm>
          <a:custGeom>
            <a:rect l="l" t="t" r="r" b="b"/>
            <a:pathLst>
              <a:path w="5400040">
                <a:moveTo>
                  <a:pt x="0" y="0"/>
                </a:moveTo>
                <a:lnTo>
                  <a:pt x="5400040" y="0"/>
                </a:lnTo>
              </a:path>
            </a:pathLst>
          </a:custGeom>
          <a:ln w="12700">
            <a:solidFill>
              <a:srgbClr val="B1D234"/>
            </a:solidFill>
            <a:prstDash val="lgDash"/>
          </a:ln>
        </p:spPr>
        <p:txBody>
          <a:bodyPr wrap="square" lIns="0" tIns="0" rIns="0" bIns="0" rtlCol="0"/>
          <a:lstStyle/>
          <a:p/>
        </p:txBody>
      </p:sp>
      <p:sp>
        <p:nvSpPr>
          <p:cNvPr id="25" name="object 25"/>
          <p:cNvSpPr/>
          <p:nvPr/>
        </p:nvSpPr>
        <p:spPr>
          <a:xfrm flipH="1">
            <a:off x="3765803" y="2596895"/>
            <a:ext cx="0" cy="3600450"/>
          </a:xfrm>
          <a:custGeom>
            <a:rect l="l" t="t" r="r" b="b"/>
            <a:pathLst>
              <a:path h="3600450">
                <a:moveTo>
                  <a:pt x="0" y="0"/>
                </a:moveTo>
                <a:lnTo>
                  <a:pt x="0" y="3600005"/>
                </a:lnTo>
              </a:path>
            </a:pathLst>
          </a:custGeom>
          <a:ln w="12700">
            <a:solidFill>
              <a:srgbClr val="B1D234"/>
            </a:solidFill>
            <a:prstDash val="lgDash"/>
          </a:ln>
        </p:spPr>
        <p:txBody>
          <a:bodyPr wrap="square" lIns="0" tIns="0" rIns="0" bIns="0" rtlCol="0"/>
          <a:lstStyle/>
          <a:p/>
        </p:txBody>
      </p:sp>
      <p:sp>
        <p:nvSpPr>
          <p:cNvPr id="26" name="object 26"/>
          <p:cNvSpPr txBox="1"/>
          <p:nvPr/>
        </p:nvSpPr>
        <p:spPr>
          <a:xfrm>
            <a:off x="4777485" y="2905124"/>
            <a:ext cx="278765"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solidFill>
                  <a:srgbClr val="585858"/>
                </a:solidFill>
                <a:latin typeface="微软雅黑"/>
                <a:cs typeface="微软雅黑"/>
              </a:rPr>
              <a:t>内容 创作 生产</a:t>
            </a:r>
            <a:endParaRPr sz="1000">
              <a:latin typeface="微软雅黑"/>
              <a:cs typeface="微软雅黑"/>
            </a:endParaRPr>
          </a:p>
        </p:txBody>
      </p:sp>
      <p:sp>
        <p:nvSpPr>
          <p:cNvPr id="48" name="object 48"/>
          <p:cNvSpPr txBox="1"/>
          <p:nvPr/>
        </p:nvSpPr>
        <p:spPr>
          <a:xfrm>
            <a:off x="523748" y="6435084"/>
            <a:ext cx="9610725" cy="27749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注：圆圈大小代表AIGC应用在该行业带来</a:t>
            </a:r>
            <a:r>
              <a:rPr sz="700" spc="5">
                <a:solidFill>
                  <a:srgbClr val="7E7E7E"/>
                </a:solidFill>
                <a:latin typeface="微软雅黑"/>
                <a:cs typeface="微软雅黑"/>
              </a:rPr>
              <a:t>的</a:t>
            </a:r>
            <a:r>
              <a:rPr sz="700" spc="-5">
                <a:solidFill>
                  <a:srgbClr val="7E7E7E"/>
                </a:solidFill>
                <a:latin typeface="微软雅黑"/>
                <a:cs typeface="微软雅黑"/>
              </a:rPr>
              <a:t>价值</a:t>
            </a:r>
            <a:r>
              <a:rPr sz="700" spc="5">
                <a:solidFill>
                  <a:srgbClr val="7E7E7E"/>
                </a:solidFill>
                <a:latin typeface="微软雅黑"/>
                <a:cs typeface="微软雅黑"/>
              </a:rPr>
              <a:t>；</a:t>
            </a:r>
            <a:r>
              <a:rPr sz="700" spc="-5">
                <a:solidFill>
                  <a:srgbClr val="7E7E7E"/>
                </a:solidFill>
                <a:latin typeface="微软雅黑"/>
                <a:cs typeface="微软雅黑"/>
              </a:rPr>
              <a:t>产业</a:t>
            </a:r>
            <a:r>
              <a:rPr sz="700" spc="5">
                <a:solidFill>
                  <a:srgbClr val="7E7E7E"/>
                </a:solidFill>
                <a:latin typeface="微软雅黑"/>
                <a:cs typeface="微软雅黑"/>
              </a:rPr>
              <a:t>可</a:t>
            </a:r>
            <a:r>
              <a:rPr sz="700" spc="-5">
                <a:solidFill>
                  <a:srgbClr val="7E7E7E"/>
                </a:solidFill>
                <a:latin typeface="微软雅黑"/>
                <a:cs typeface="微软雅黑"/>
              </a:rPr>
              <a:t>变革</a:t>
            </a:r>
            <a:r>
              <a:rPr sz="700" spc="5">
                <a:solidFill>
                  <a:srgbClr val="7E7E7E"/>
                </a:solidFill>
                <a:latin typeface="微软雅黑"/>
                <a:cs typeface="微软雅黑"/>
              </a:rPr>
              <a:t>程</a:t>
            </a:r>
            <a:r>
              <a:rPr sz="700" spc="-5">
                <a:solidFill>
                  <a:srgbClr val="7E7E7E"/>
                </a:solidFill>
                <a:latin typeface="微软雅黑"/>
                <a:cs typeface="微软雅黑"/>
              </a:rPr>
              <a:t>度：</a:t>
            </a:r>
            <a:r>
              <a:rPr sz="700" spc="5">
                <a:solidFill>
                  <a:srgbClr val="7E7E7E"/>
                </a:solidFill>
                <a:latin typeface="微软雅黑"/>
                <a:cs typeface="微软雅黑"/>
              </a:rPr>
              <a:t>在</a:t>
            </a:r>
            <a:r>
              <a:rPr sz="700" spc="-5">
                <a:solidFill>
                  <a:srgbClr val="7E7E7E"/>
                </a:solidFill>
                <a:latin typeface="微软雅黑"/>
                <a:cs typeface="微软雅黑"/>
              </a:rPr>
              <a:t>产业</a:t>
            </a:r>
            <a:r>
              <a:rPr sz="700" spc="5">
                <a:solidFill>
                  <a:srgbClr val="7E7E7E"/>
                </a:solidFill>
                <a:latin typeface="微软雅黑"/>
                <a:cs typeface="微软雅黑"/>
              </a:rPr>
              <a:t>价</a:t>
            </a:r>
            <a:r>
              <a:rPr sz="700" spc="-5">
                <a:solidFill>
                  <a:srgbClr val="7E7E7E"/>
                </a:solidFill>
                <a:latin typeface="微软雅黑"/>
                <a:cs typeface="微软雅黑"/>
              </a:rPr>
              <a:t>值链</a:t>
            </a:r>
            <a:r>
              <a:rPr sz="700" spc="5">
                <a:solidFill>
                  <a:srgbClr val="7E7E7E"/>
                </a:solidFill>
                <a:latin typeface="微软雅黑"/>
                <a:cs typeface="微软雅黑"/>
              </a:rPr>
              <a:t>中</a:t>
            </a:r>
            <a:r>
              <a:rPr sz="700" spc="-5">
                <a:solidFill>
                  <a:srgbClr val="7E7E7E"/>
                </a:solidFill>
                <a:latin typeface="微软雅黑"/>
                <a:cs typeface="微软雅黑"/>
              </a:rPr>
              <a:t>涉及</a:t>
            </a:r>
            <a:r>
              <a:rPr sz="700" spc="5">
                <a:solidFill>
                  <a:srgbClr val="7E7E7E"/>
                </a:solidFill>
                <a:latin typeface="微软雅黑"/>
                <a:cs typeface="微软雅黑"/>
              </a:rPr>
              <a:t>到</a:t>
            </a:r>
            <a:r>
              <a:rPr sz="700" spc="-5">
                <a:solidFill>
                  <a:srgbClr val="7E7E7E"/>
                </a:solidFill>
                <a:latin typeface="微软雅黑"/>
                <a:cs typeface="微软雅黑"/>
              </a:rPr>
              <a:t>内容</a:t>
            </a:r>
            <a:r>
              <a:rPr sz="700" spc="5">
                <a:solidFill>
                  <a:srgbClr val="7E7E7E"/>
                </a:solidFill>
                <a:latin typeface="微软雅黑"/>
                <a:cs typeface="微软雅黑"/>
              </a:rPr>
              <a:t>生</a:t>
            </a:r>
            <a:r>
              <a:rPr sz="700" spc="-5">
                <a:solidFill>
                  <a:srgbClr val="7E7E7E"/>
                </a:solidFill>
                <a:latin typeface="微软雅黑"/>
                <a:cs typeface="微软雅黑"/>
              </a:rPr>
              <a:t>产和</a:t>
            </a:r>
            <a:r>
              <a:rPr sz="700" spc="5">
                <a:solidFill>
                  <a:srgbClr val="7E7E7E"/>
                </a:solidFill>
                <a:latin typeface="微软雅黑"/>
                <a:cs typeface="微软雅黑"/>
              </a:rPr>
              <a:t>人</a:t>
            </a:r>
            <a:r>
              <a:rPr sz="700" spc="-5">
                <a:solidFill>
                  <a:srgbClr val="7E7E7E"/>
                </a:solidFill>
                <a:latin typeface="微软雅黑"/>
                <a:cs typeface="微软雅黑"/>
              </a:rPr>
              <a:t>机交</a:t>
            </a:r>
            <a:r>
              <a:rPr sz="700" spc="5">
                <a:solidFill>
                  <a:srgbClr val="7E7E7E"/>
                </a:solidFill>
                <a:latin typeface="微软雅黑"/>
                <a:cs typeface="微软雅黑"/>
              </a:rPr>
              <a:t>互</a:t>
            </a:r>
            <a:r>
              <a:rPr sz="700" spc="-5">
                <a:solidFill>
                  <a:srgbClr val="7E7E7E"/>
                </a:solidFill>
                <a:latin typeface="微软雅黑"/>
                <a:cs typeface="微软雅黑"/>
              </a:rPr>
              <a:t>的环</a:t>
            </a:r>
            <a:r>
              <a:rPr sz="700" spc="5">
                <a:solidFill>
                  <a:srgbClr val="7E7E7E"/>
                </a:solidFill>
                <a:latin typeface="微软雅黑"/>
                <a:cs typeface="微软雅黑"/>
              </a:rPr>
              <a:t>节</a:t>
            </a:r>
            <a:r>
              <a:rPr sz="700" spc="-5">
                <a:solidFill>
                  <a:srgbClr val="7E7E7E"/>
                </a:solidFill>
                <a:latin typeface="微软雅黑"/>
                <a:cs typeface="微软雅黑"/>
              </a:rPr>
              <a:t>占比</a:t>
            </a:r>
            <a:r>
              <a:rPr sz="700" spc="5">
                <a:solidFill>
                  <a:srgbClr val="7E7E7E"/>
                </a:solidFill>
                <a:latin typeface="微软雅黑"/>
                <a:cs typeface="微软雅黑"/>
              </a:rPr>
              <a:t>，</a:t>
            </a:r>
            <a:r>
              <a:rPr sz="700" spc="-5">
                <a:solidFill>
                  <a:srgbClr val="7E7E7E"/>
                </a:solidFill>
                <a:latin typeface="微软雅黑"/>
                <a:cs typeface="微软雅黑"/>
              </a:rPr>
              <a:t>以</a:t>
            </a:r>
            <a:r>
              <a:rPr sz="700">
                <a:solidFill>
                  <a:srgbClr val="7E7E7E"/>
                </a:solidFill>
                <a:latin typeface="微软雅黑"/>
                <a:cs typeface="微软雅黑"/>
              </a:rPr>
              <a:t>及</a:t>
            </a:r>
            <a:r>
              <a:rPr sz="700" spc="-5">
                <a:solidFill>
                  <a:srgbClr val="7E7E7E"/>
                </a:solidFill>
                <a:latin typeface="微软雅黑"/>
                <a:cs typeface="微软雅黑"/>
              </a:rPr>
              <a:t>AIGC对</a:t>
            </a:r>
            <a:r>
              <a:rPr sz="700" spc="5">
                <a:solidFill>
                  <a:srgbClr val="7E7E7E"/>
                </a:solidFill>
                <a:latin typeface="微软雅黑"/>
                <a:cs typeface="微软雅黑"/>
              </a:rPr>
              <a:t>相</a:t>
            </a:r>
            <a:r>
              <a:rPr sz="700" spc="-5">
                <a:solidFill>
                  <a:srgbClr val="7E7E7E"/>
                </a:solidFill>
                <a:latin typeface="微软雅黑"/>
                <a:cs typeface="微软雅黑"/>
              </a:rPr>
              <a:t>关环</a:t>
            </a:r>
            <a:r>
              <a:rPr sz="700" spc="5">
                <a:solidFill>
                  <a:srgbClr val="7E7E7E"/>
                </a:solidFill>
                <a:latin typeface="微软雅黑"/>
                <a:cs typeface="微软雅黑"/>
              </a:rPr>
              <a:t>节</a:t>
            </a:r>
            <a:r>
              <a:rPr sz="700" spc="-5">
                <a:solidFill>
                  <a:srgbClr val="7E7E7E"/>
                </a:solidFill>
                <a:latin typeface="微软雅黑"/>
                <a:cs typeface="微软雅黑"/>
              </a:rPr>
              <a:t>的影</a:t>
            </a:r>
            <a:r>
              <a:rPr sz="700" spc="5">
                <a:solidFill>
                  <a:srgbClr val="7E7E7E"/>
                </a:solidFill>
                <a:latin typeface="微软雅黑"/>
                <a:cs typeface="微软雅黑"/>
              </a:rPr>
              <a:t>响</a:t>
            </a:r>
            <a:r>
              <a:rPr sz="700" spc="-5">
                <a:solidFill>
                  <a:srgbClr val="7E7E7E"/>
                </a:solidFill>
                <a:latin typeface="微软雅黑"/>
                <a:cs typeface="微软雅黑"/>
              </a:rPr>
              <a:t>程度</a:t>
            </a:r>
            <a:r>
              <a:rPr sz="700" spc="5">
                <a:solidFill>
                  <a:srgbClr val="7E7E7E"/>
                </a:solidFill>
                <a:latin typeface="微软雅黑"/>
                <a:cs typeface="微软雅黑"/>
              </a:rPr>
              <a:t>；</a:t>
            </a:r>
            <a:r>
              <a:rPr sz="700" spc="-5">
                <a:solidFill>
                  <a:srgbClr val="7E7E7E"/>
                </a:solidFill>
                <a:latin typeface="微软雅黑"/>
                <a:cs typeface="微软雅黑"/>
              </a:rPr>
              <a:t>渗透</a:t>
            </a:r>
            <a:r>
              <a:rPr sz="700" spc="5">
                <a:solidFill>
                  <a:srgbClr val="7E7E7E"/>
                </a:solidFill>
                <a:latin typeface="微软雅黑"/>
                <a:cs typeface="微软雅黑"/>
              </a:rPr>
              <a:t>速</a:t>
            </a:r>
            <a:r>
              <a:rPr sz="700" spc="-5">
                <a:solidFill>
                  <a:srgbClr val="7E7E7E"/>
                </a:solidFill>
                <a:latin typeface="微软雅黑"/>
                <a:cs typeface="微软雅黑"/>
              </a:rPr>
              <a:t>度：</a:t>
            </a:r>
            <a:r>
              <a:rPr sz="700" spc="5">
                <a:solidFill>
                  <a:srgbClr val="7E7E7E"/>
                </a:solidFill>
                <a:latin typeface="微软雅黑"/>
                <a:cs typeface="微软雅黑"/>
              </a:rPr>
              <a:t>由</a:t>
            </a:r>
            <a:r>
              <a:rPr sz="700" spc="-5">
                <a:solidFill>
                  <a:srgbClr val="7E7E7E"/>
                </a:solidFill>
                <a:latin typeface="微软雅黑"/>
                <a:cs typeface="微软雅黑"/>
              </a:rPr>
              <a:t>各行</a:t>
            </a:r>
            <a:r>
              <a:rPr sz="700" spc="5">
                <a:solidFill>
                  <a:srgbClr val="7E7E7E"/>
                </a:solidFill>
                <a:latin typeface="微软雅黑"/>
                <a:cs typeface="微软雅黑"/>
              </a:rPr>
              <a:t>业</a:t>
            </a:r>
            <a:r>
              <a:rPr sz="700" spc="-5">
                <a:solidFill>
                  <a:srgbClr val="7E7E7E"/>
                </a:solidFill>
                <a:latin typeface="微软雅黑"/>
                <a:cs typeface="微软雅黑"/>
              </a:rPr>
              <a:t>政策</a:t>
            </a:r>
            <a:r>
              <a:rPr sz="700" spc="5">
                <a:solidFill>
                  <a:srgbClr val="7E7E7E"/>
                </a:solidFill>
                <a:latin typeface="微软雅黑"/>
                <a:cs typeface="微软雅黑"/>
              </a:rPr>
              <a:t>监</a:t>
            </a:r>
            <a:r>
              <a:rPr sz="700" spc="-5">
                <a:solidFill>
                  <a:srgbClr val="7E7E7E"/>
                </a:solidFill>
                <a:latin typeface="微软雅黑"/>
                <a:cs typeface="微软雅黑"/>
              </a:rPr>
              <a:t>管</a:t>
            </a:r>
            <a:r>
              <a:rPr sz="700">
                <a:solidFill>
                  <a:srgbClr val="7E7E7E"/>
                </a:solidFill>
                <a:latin typeface="微软雅黑"/>
                <a:cs typeface="微软雅黑"/>
              </a:rPr>
              <a:t>、</a:t>
            </a:r>
            <a:r>
              <a:rPr sz="700" spc="5">
                <a:solidFill>
                  <a:srgbClr val="7E7E7E"/>
                </a:solidFill>
                <a:latin typeface="微软雅黑"/>
                <a:cs typeface="微软雅黑"/>
              </a:rPr>
              <a:t>数</a:t>
            </a:r>
            <a:r>
              <a:rPr sz="700" spc="-5">
                <a:solidFill>
                  <a:srgbClr val="7E7E7E"/>
                </a:solidFill>
                <a:latin typeface="微软雅黑"/>
                <a:cs typeface="微软雅黑"/>
              </a:rPr>
              <a:t>字化</a:t>
            </a:r>
            <a:r>
              <a:rPr sz="700" spc="5">
                <a:solidFill>
                  <a:srgbClr val="7E7E7E"/>
                </a:solidFill>
                <a:latin typeface="微软雅黑"/>
                <a:cs typeface="微软雅黑"/>
              </a:rPr>
              <a:t>、</a:t>
            </a:r>
            <a:r>
              <a:rPr sz="700" spc="-5">
                <a:solidFill>
                  <a:srgbClr val="7E7E7E"/>
                </a:solidFill>
                <a:latin typeface="微软雅黑"/>
                <a:cs typeface="微软雅黑"/>
              </a:rPr>
              <a:t>数据</a:t>
            </a:r>
            <a:r>
              <a:rPr sz="700" spc="5">
                <a:solidFill>
                  <a:srgbClr val="7E7E7E"/>
                </a:solidFill>
                <a:latin typeface="微软雅黑"/>
                <a:cs typeface="微软雅黑"/>
              </a:rPr>
              <a:t>安</a:t>
            </a:r>
            <a:r>
              <a:rPr sz="700" spc="-5">
                <a:solidFill>
                  <a:srgbClr val="7E7E7E"/>
                </a:solidFill>
                <a:latin typeface="微软雅黑"/>
                <a:cs typeface="微软雅黑"/>
              </a:rPr>
              <a:t>全要</a:t>
            </a:r>
            <a:r>
              <a:rPr sz="700" spc="5">
                <a:solidFill>
                  <a:srgbClr val="7E7E7E"/>
                </a:solidFill>
                <a:latin typeface="微软雅黑"/>
                <a:cs typeface="微软雅黑"/>
              </a:rPr>
              <a:t>求</a:t>
            </a:r>
            <a:r>
              <a:rPr sz="700" spc="-5">
                <a:solidFill>
                  <a:srgbClr val="7E7E7E"/>
                </a:solidFill>
                <a:latin typeface="微软雅黑"/>
                <a:cs typeface="微软雅黑"/>
              </a:rPr>
              <a:t>、行</a:t>
            </a:r>
            <a:r>
              <a:rPr sz="700" spc="5">
                <a:solidFill>
                  <a:srgbClr val="7E7E7E"/>
                </a:solidFill>
                <a:latin typeface="微软雅黑"/>
                <a:cs typeface="微软雅黑"/>
              </a:rPr>
              <a:t>业</a:t>
            </a:r>
            <a:r>
              <a:rPr sz="700" spc="-5">
                <a:solidFill>
                  <a:srgbClr val="7E7E7E"/>
                </a:solidFill>
                <a:latin typeface="微软雅黑"/>
                <a:cs typeface="微软雅黑"/>
              </a:rPr>
              <a:t>创新</a:t>
            </a:r>
            <a:r>
              <a:rPr sz="700" spc="5">
                <a:solidFill>
                  <a:srgbClr val="7E7E7E"/>
                </a:solidFill>
                <a:latin typeface="微软雅黑"/>
                <a:cs typeface="微软雅黑"/>
              </a:rPr>
              <a:t>能</a:t>
            </a:r>
            <a:r>
              <a:rPr sz="700" spc="-5">
                <a:solidFill>
                  <a:srgbClr val="7E7E7E"/>
                </a:solidFill>
                <a:latin typeface="微软雅黑"/>
                <a:cs typeface="微软雅黑"/>
              </a:rPr>
              <a:t>力等</a:t>
            </a:r>
            <a:r>
              <a:rPr sz="700" spc="5">
                <a:solidFill>
                  <a:srgbClr val="7E7E7E"/>
                </a:solidFill>
                <a:latin typeface="微软雅黑"/>
                <a:cs typeface="微软雅黑"/>
              </a:rPr>
              <a:t>指</a:t>
            </a:r>
            <a:r>
              <a:rPr sz="700" spc="-5">
                <a:solidFill>
                  <a:srgbClr val="7E7E7E"/>
                </a:solidFill>
                <a:latin typeface="微软雅黑"/>
                <a:cs typeface="微软雅黑"/>
              </a:rPr>
              <a:t>标构</a:t>
            </a:r>
            <a:r>
              <a:rPr sz="700" spc="15">
                <a:solidFill>
                  <a:srgbClr val="7E7E7E"/>
                </a:solidFill>
                <a:latin typeface="微软雅黑"/>
                <a:cs typeface="微软雅黑"/>
              </a:rPr>
              <a:t>成</a:t>
            </a:r>
            <a:r>
              <a:rPr sz="700" spc="-5">
                <a:solidFill>
                  <a:srgbClr val="7E7E7E"/>
                </a:solidFill>
                <a:latin typeface="微软雅黑"/>
                <a:cs typeface="微软雅黑"/>
              </a:rPr>
              <a:t>。</a:t>
            </a:r>
            <a:endParaRPr sz="700">
              <a:latin typeface="微软雅黑"/>
              <a:cs typeface="微软雅黑"/>
            </a:endParaRPr>
          </a:p>
          <a:p>
            <a:pPr marL="12700">
              <a:lnSpc>
                <a:spcPct val="100000"/>
              </a:lnSpc>
              <a:spcBef>
                <a:spcPts val="254"/>
              </a:spcBef>
            </a:pPr>
            <a:r>
              <a:rPr sz="700" spc="-10">
                <a:solidFill>
                  <a:srgbClr val="7E7E7E"/>
                </a:solidFill>
                <a:latin typeface="Arial"/>
                <a:cs typeface="Arial"/>
              </a:rPr>
              <a:t>©2023.11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9" name="object 49"/>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4"/>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27</a:t>
            </a:fld>
            <a:endParaRPr sz="800">
              <a:latin typeface="微软雅黑"/>
              <a:cs typeface="微软雅黑"/>
            </a:endParaRPr>
          </a:p>
        </p:txBody>
      </p:sp>
      <p:sp>
        <p:nvSpPr>
          <p:cNvPr id="27" name="object 27"/>
          <p:cNvSpPr txBox="1"/>
          <p:nvPr/>
        </p:nvSpPr>
        <p:spPr>
          <a:xfrm>
            <a:off x="4286250" y="3133089"/>
            <a:ext cx="278765"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solidFill>
                  <a:srgbClr val="585858"/>
                </a:solidFill>
                <a:latin typeface="微软雅黑"/>
                <a:cs typeface="微软雅黑"/>
              </a:rPr>
              <a:t>创意 设计 服务</a:t>
            </a:r>
            <a:endParaRPr sz="1000">
              <a:latin typeface="微软雅黑"/>
              <a:cs typeface="微软雅黑"/>
            </a:endParaRPr>
          </a:p>
        </p:txBody>
      </p:sp>
      <p:sp>
        <p:nvSpPr>
          <p:cNvPr id="28" name="object 28"/>
          <p:cNvSpPr txBox="1"/>
          <p:nvPr/>
        </p:nvSpPr>
        <p:spPr>
          <a:xfrm>
            <a:off x="4284726" y="3686302"/>
            <a:ext cx="278765"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solidFill>
                  <a:srgbClr val="585858"/>
                </a:solidFill>
                <a:latin typeface="微软雅黑"/>
                <a:cs typeface="微软雅黑"/>
              </a:rPr>
              <a:t>新闻 信息 服务</a:t>
            </a:r>
            <a:endParaRPr sz="1000">
              <a:latin typeface="微软雅黑"/>
              <a:cs typeface="微软雅黑"/>
            </a:endParaRPr>
          </a:p>
        </p:txBody>
      </p:sp>
      <p:sp>
        <p:nvSpPr>
          <p:cNvPr id="29" name="object 29"/>
          <p:cNvSpPr txBox="1"/>
          <p:nvPr/>
        </p:nvSpPr>
        <p:spPr>
          <a:xfrm>
            <a:off x="3802126" y="3942334"/>
            <a:ext cx="278765" cy="330200"/>
          </a:xfrm>
          <a:prstGeom prst="rect">
            <a:avLst/>
          </a:prstGeom>
        </p:spPr>
        <p:txBody>
          <a:bodyPr vert="horz" wrap="square" lIns="0" tIns="12065" rIns="0" bIns="0" rtlCol="0">
            <a:spAutoFit/>
          </a:bodyPr>
          <a:lstStyle/>
          <a:p>
            <a:pPr marL="12700" marR="5080">
              <a:lnSpc>
                <a:spcPct val="100000"/>
              </a:lnSpc>
              <a:spcBef>
                <a:spcPts val="95"/>
              </a:spcBef>
            </a:pPr>
            <a:r>
              <a:rPr sz="1000" spc="-5">
                <a:solidFill>
                  <a:srgbClr val="585858"/>
                </a:solidFill>
                <a:latin typeface="微软雅黑"/>
                <a:cs typeface="微软雅黑"/>
              </a:rPr>
              <a:t>文化 传播</a:t>
            </a:r>
            <a:endParaRPr sz="1000">
              <a:latin typeface="微软雅黑"/>
              <a:cs typeface="微软雅黑"/>
            </a:endParaRPr>
          </a:p>
        </p:txBody>
      </p:sp>
      <p:sp>
        <p:nvSpPr>
          <p:cNvPr id="30" name="object 30"/>
          <p:cNvSpPr txBox="1"/>
          <p:nvPr/>
        </p:nvSpPr>
        <p:spPr>
          <a:xfrm>
            <a:off x="3802126" y="4247134"/>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渠道</a:t>
            </a:r>
            <a:endParaRPr sz="1000">
              <a:latin typeface="微软雅黑"/>
              <a:cs typeface="微软雅黑"/>
            </a:endParaRPr>
          </a:p>
        </p:txBody>
      </p:sp>
      <p:sp>
        <p:nvSpPr>
          <p:cNvPr id="31" name="object 31"/>
          <p:cNvSpPr txBox="1"/>
          <p:nvPr/>
        </p:nvSpPr>
        <p:spPr>
          <a:xfrm>
            <a:off x="2925317" y="3942334"/>
            <a:ext cx="278765" cy="330200"/>
          </a:xfrm>
          <a:prstGeom prst="rect">
            <a:avLst/>
          </a:prstGeom>
        </p:spPr>
        <p:txBody>
          <a:bodyPr vert="horz" wrap="square" lIns="0" tIns="12065" rIns="0" bIns="0" rtlCol="0">
            <a:spAutoFit/>
          </a:bodyPr>
          <a:lstStyle/>
          <a:p>
            <a:pPr marL="12700" marR="5080">
              <a:lnSpc>
                <a:spcPct val="100000"/>
              </a:lnSpc>
              <a:spcBef>
                <a:spcPts val="95"/>
              </a:spcBef>
            </a:pPr>
            <a:r>
              <a:rPr sz="1000" spc="-5">
                <a:solidFill>
                  <a:srgbClr val="585858"/>
                </a:solidFill>
                <a:latin typeface="微软雅黑"/>
                <a:cs typeface="微软雅黑"/>
              </a:rPr>
              <a:t>文化 休闲</a:t>
            </a:r>
            <a:endParaRPr sz="1000">
              <a:latin typeface="微软雅黑"/>
              <a:cs typeface="微软雅黑"/>
            </a:endParaRPr>
          </a:p>
        </p:txBody>
      </p:sp>
      <p:sp>
        <p:nvSpPr>
          <p:cNvPr id="32" name="object 32"/>
          <p:cNvSpPr txBox="1"/>
          <p:nvPr/>
        </p:nvSpPr>
        <p:spPr>
          <a:xfrm>
            <a:off x="2925317" y="4247134"/>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娱乐</a:t>
            </a:r>
            <a:endParaRPr sz="1000">
              <a:latin typeface="微软雅黑"/>
              <a:cs typeface="微软雅黑"/>
            </a:endParaRPr>
          </a:p>
        </p:txBody>
      </p:sp>
      <p:sp>
        <p:nvSpPr>
          <p:cNvPr id="33" name="object 33"/>
          <p:cNvSpPr txBox="1"/>
          <p:nvPr/>
        </p:nvSpPr>
        <p:spPr>
          <a:xfrm>
            <a:off x="2928366" y="4612894"/>
            <a:ext cx="278765" cy="330200"/>
          </a:xfrm>
          <a:prstGeom prst="rect">
            <a:avLst/>
          </a:prstGeom>
        </p:spPr>
        <p:txBody>
          <a:bodyPr vert="horz" wrap="square" lIns="0" tIns="12065" rIns="0" bIns="0" rtlCol="0">
            <a:spAutoFit/>
          </a:bodyPr>
          <a:lstStyle/>
          <a:p>
            <a:pPr marL="12700" marR="5080">
              <a:lnSpc>
                <a:spcPct val="100000"/>
              </a:lnSpc>
              <a:spcBef>
                <a:spcPts val="95"/>
              </a:spcBef>
            </a:pPr>
            <a:r>
              <a:rPr sz="1000" spc="-5">
                <a:solidFill>
                  <a:srgbClr val="585858"/>
                </a:solidFill>
                <a:latin typeface="微软雅黑"/>
                <a:cs typeface="微软雅黑"/>
              </a:rPr>
              <a:t>文化 投资</a:t>
            </a:r>
            <a:endParaRPr sz="1000">
              <a:latin typeface="微软雅黑"/>
              <a:cs typeface="微软雅黑"/>
            </a:endParaRPr>
          </a:p>
        </p:txBody>
      </p:sp>
      <p:sp>
        <p:nvSpPr>
          <p:cNvPr id="34" name="object 34"/>
          <p:cNvSpPr txBox="1"/>
          <p:nvPr/>
        </p:nvSpPr>
        <p:spPr>
          <a:xfrm>
            <a:off x="2589276" y="4861559"/>
            <a:ext cx="917575" cy="673735"/>
          </a:xfrm>
          <a:prstGeom prst="rect">
            <a:avLst/>
          </a:prstGeom>
          <a:ln w="9525">
            <a:solidFill>
              <a:srgbClr val="F1F1F1"/>
            </a:solidFill>
          </a:ln>
        </p:spPr>
        <p:txBody>
          <a:bodyPr vert="horz" wrap="square" lIns="0" tIns="67945" rIns="0" bIns="0" rtlCol="0">
            <a:spAutoFit/>
          </a:bodyPr>
          <a:lstStyle/>
          <a:p>
            <a:pPr marL="38735" algn="ctr">
              <a:lnSpc>
                <a:spcPct val="100000"/>
              </a:lnSpc>
              <a:spcBef>
                <a:spcPts val="535"/>
              </a:spcBef>
            </a:pPr>
            <a:r>
              <a:rPr sz="1000" spc="-5">
                <a:solidFill>
                  <a:srgbClr val="585858"/>
                </a:solidFill>
                <a:latin typeface="微软雅黑"/>
                <a:cs typeface="微软雅黑"/>
              </a:rPr>
              <a:t>运营</a:t>
            </a:r>
            <a:endParaRPr sz="1000">
              <a:latin typeface="微软雅黑"/>
              <a:cs typeface="微软雅黑"/>
            </a:endParaRPr>
          </a:p>
        </p:txBody>
      </p:sp>
      <p:sp>
        <p:nvSpPr>
          <p:cNvPr id="35" name="object 35"/>
          <p:cNvSpPr txBox="1"/>
          <p:nvPr/>
        </p:nvSpPr>
        <p:spPr>
          <a:xfrm>
            <a:off x="2475738" y="4209669"/>
            <a:ext cx="278765"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solidFill>
                  <a:srgbClr val="585858"/>
                </a:solidFill>
                <a:latin typeface="微软雅黑"/>
                <a:cs typeface="微软雅黑"/>
              </a:rPr>
              <a:t>文化 消费 终端</a:t>
            </a:r>
            <a:endParaRPr sz="1000">
              <a:latin typeface="微软雅黑"/>
              <a:cs typeface="微软雅黑"/>
            </a:endParaRPr>
          </a:p>
        </p:txBody>
      </p:sp>
      <p:sp>
        <p:nvSpPr>
          <p:cNvPr id="36" name="object 36"/>
          <p:cNvSpPr txBox="1"/>
          <p:nvPr/>
        </p:nvSpPr>
        <p:spPr>
          <a:xfrm>
            <a:off x="2475738" y="4666869"/>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生产</a:t>
            </a:r>
            <a:endParaRPr sz="1000">
              <a:latin typeface="微软雅黑"/>
              <a:cs typeface="微软雅黑"/>
            </a:endParaRPr>
          </a:p>
        </p:txBody>
      </p:sp>
      <p:sp>
        <p:nvSpPr>
          <p:cNvPr id="37" name="object 37"/>
          <p:cNvSpPr txBox="1"/>
          <p:nvPr/>
        </p:nvSpPr>
        <p:spPr>
          <a:xfrm>
            <a:off x="1906904" y="4958588"/>
            <a:ext cx="405130"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solidFill>
                  <a:srgbClr val="585858"/>
                </a:solidFill>
                <a:latin typeface="微软雅黑"/>
                <a:cs typeface="微软雅黑"/>
              </a:rPr>
              <a:t>文化辅 助生产 和中介</a:t>
            </a:r>
            <a:endParaRPr sz="1000">
              <a:latin typeface="微软雅黑"/>
              <a:cs typeface="微软雅黑"/>
            </a:endParaRPr>
          </a:p>
        </p:txBody>
      </p:sp>
      <p:sp>
        <p:nvSpPr>
          <p:cNvPr id="38" name="object 38"/>
          <p:cNvSpPr txBox="1"/>
          <p:nvPr/>
        </p:nvSpPr>
        <p:spPr>
          <a:xfrm>
            <a:off x="1552194" y="5297881"/>
            <a:ext cx="278765" cy="3302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文化</a:t>
            </a:r>
            <a:endParaRPr sz="1000">
              <a:latin typeface="微软雅黑"/>
              <a:cs typeface="微软雅黑"/>
            </a:endParaRPr>
          </a:p>
          <a:p>
            <a:pPr marL="12700">
              <a:lnSpc>
                <a:spcPct val="100000"/>
              </a:lnSpc>
              <a:spcBef>
                <a:spcPts val="5"/>
              </a:spcBef>
            </a:pPr>
            <a:r>
              <a:rPr sz="1000" spc="-5">
                <a:solidFill>
                  <a:srgbClr val="585858"/>
                </a:solidFill>
                <a:latin typeface="微软雅黑"/>
                <a:cs typeface="微软雅黑"/>
              </a:rPr>
              <a:t>装备</a:t>
            </a:r>
            <a:endParaRPr sz="1000">
              <a:latin typeface="微软雅黑"/>
              <a:cs typeface="微软雅黑"/>
            </a:endParaRPr>
          </a:p>
        </p:txBody>
      </p:sp>
      <p:sp>
        <p:nvSpPr>
          <p:cNvPr id="39" name="object 39"/>
          <p:cNvSpPr txBox="1"/>
          <p:nvPr/>
        </p:nvSpPr>
        <p:spPr>
          <a:xfrm>
            <a:off x="1552194" y="5603240"/>
            <a:ext cx="27876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生产</a:t>
            </a:r>
            <a:endParaRPr sz="1000">
              <a:latin typeface="微软雅黑"/>
              <a:cs typeface="微软雅黑"/>
            </a:endParaRPr>
          </a:p>
        </p:txBody>
      </p:sp>
      <p:sp>
        <p:nvSpPr>
          <p:cNvPr id="40" name="object 40"/>
          <p:cNvSpPr txBox="1"/>
          <p:nvPr/>
        </p:nvSpPr>
        <p:spPr>
          <a:xfrm>
            <a:off x="6838568" y="2538597"/>
            <a:ext cx="4656455" cy="1217295"/>
          </a:xfrm>
          <a:prstGeom prst="rect">
            <a:avLst/>
          </a:prstGeom>
        </p:spPr>
        <p:txBody>
          <a:bodyPr vert="horz" wrap="square" lIns="0" tIns="67945" rIns="0" bIns="0" rtlCol="0">
            <a:spAutoFit/>
          </a:bodyPr>
          <a:lstStyle/>
          <a:p>
            <a:pPr marL="12700">
              <a:lnSpc>
                <a:spcPct val="100000"/>
              </a:lnSpc>
              <a:spcBef>
                <a:spcPts val="535"/>
              </a:spcBef>
            </a:pPr>
            <a:r>
              <a:rPr sz="1400" b="1" spc="-5">
                <a:solidFill>
                  <a:srgbClr val="B1D234"/>
                </a:solidFill>
                <a:latin typeface="微软雅黑"/>
                <a:cs typeface="微软雅黑"/>
              </a:rPr>
              <a:t>1</a:t>
            </a:r>
            <a:r>
              <a:rPr sz="1400" b="1">
                <a:solidFill>
                  <a:srgbClr val="B1D234"/>
                </a:solidFill>
                <a:latin typeface="微软雅黑"/>
                <a:cs typeface="微软雅黑"/>
              </a:rPr>
              <a:t>、快速颠覆类</a:t>
            </a:r>
            <a:endParaRPr sz="1400">
              <a:latin typeface="微软雅黑"/>
              <a:cs typeface="微软雅黑"/>
            </a:endParaRPr>
          </a:p>
          <a:p>
            <a:pPr marL="12700" marR="5080">
              <a:lnSpc>
                <a:spcPct val="120100"/>
              </a:lnSpc>
              <a:spcBef>
                <a:spcPts val="65"/>
              </a:spcBef>
            </a:pPr>
            <a:r>
              <a:rPr sz="1000" spc="-5">
                <a:solidFill>
                  <a:srgbClr val="404040"/>
                </a:solidFill>
                <a:latin typeface="微软雅黑"/>
                <a:cs typeface="微软雅黑"/>
              </a:rPr>
              <a:t>文化产业中的内容创作生产和创意</a:t>
            </a:r>
            <a:r>
              <a:rPr sz="1000" spc="5">
                <a:solidFill>
                  <a:srgbClr val="404040"/>
                </a:solidFill>
                <a:latin typeface="微软雅黑"/>
                <a:cs typeface="微软雅黑"/>
              </a:rPr>
              <a:t>设</a:t>
            </a:r>
            <a:r>
              <a:rPr sz="1000" spc="-5">
                <a:solidFill>
                  <a:srgbClr val="404040"/>
                </a:solidFill>
                <a:latin typeface="微软雅黑"/>
                <a:cs typeface="微软雅黑"/>
              </a:rPr>
              <a:t>计服</a:t>
            </a:r>
            <a:r>
              <a:rPr sz="1000" spc="5">
                <a:solidFill>
                  <a:srgbClr val="404040"/>
                </a:solidFill>
                <a:latin typeface="微软雅黑"/>
                <a:cs typeface="微软雅黑"/>
              </a:rPr>
              <a:t>务</a:t>
            </a:r>
            <a:r>
              <a:rPr sz="1000" spc="-5">
                <a:solidFill>
                  <a:srgbClr val="404040"/>
                </a:solidFill>
                <a:latin typeface="微软雅黑"/>
                <a:cs typeface="微软雅黑"/>
              </a:rPr>
              <a:t>的线</a:t>
            </a:r>
            <a:r>
              <a:rPr sz="1000" spc="5">
                <a:solidFill>
                  <a:srgbClr val="404040"/>
                </a:solidFill>
                <a:latin typeface="微软雅黑"/>
                <a:cs typeface="微软雅黑"/>
              </a:rPr>
              <a:t>上</a:t>
            </a:r>
            <a:r>
              <a:rPr sz="1000" spc="-5">
                <a:solidFill>
                  <a:srgbClr val="404040"/>
                </a:solidFill>
                <a:latin typeface="微软雅黑"/>
                <a:cs typeface="微软雅黑"/>
              </a:rPr>
              <a:t>化程</a:t>
            </a:r>
            <a:r>
              <a:rPr sz="1000" spc="5">
                <a:solidFill>
                  <a:srgbClr val="404040"/>
                </a:solidFill>
                <a:latin typeface="微软雅黑"/>
                <a:cs typeface="微软雅黑"/>
              </a:rPr>
              <a:t>度</a:t>
            </a:r>
            <a:r>
              <a:rPr sz="1000" spc="-5">
                <a:solidFill>
                  <a:srgbClr val="404040"/>
                </a:solidFill>
                <a:latin typeface="微软雅黑"/>
                <a:cs typeface="微软雅黑"/>
              </a:rPr>
              <a:t>高，</a:t>
            </a:r>
            <a:r>
              <a:rPr sz="1000" spc="5">
                <a:solidFill>
                  <a:srgbClr val="404040"/>
                </a:solidFill>
                <a:latin typeface="微软雅黑"/>
                <a:cs typeface="微软雅黑"/>
              </a:rPr>
              <a:t>内</a:t>
            </a:r>
            <a:r>
              <a:rPr sz="1000" spc="-5">
                <a:solidFill>
                  <a:srgbClr val="404040"/>
                </a:solidFill>
                <a:latin typeface="微软雅黑"/>
                <a:cs typeface="微软雅黑"/>
              </a:rPr>
              <a:t>容质</a:t>
            </a:r>
            <a:r>
              <a:rPr sz="1000" spc="5">
                <a:solidFill>
                  <a:srgbClr val="404040"/>
                </a:solidFill>
                <a:latin typeface="微软雅黑"/>
                <a:cs typeface="微软雅黑"/>
              </a:rPr>
              <a:t>量</a:t>
            </a:r>
            <a:r>
              <a:rPr sz="1000" spc="-5">
                <a:solidFill>
                  <a:srgbClr val="404040"/>
                </a:solidFill>
                <a:latin typeface="微软雅黑"/>
                <a:cs typeface="微软雅黑"/>
              </a:rPr>
              <a:t>直接</a:t>
            </a:r>
            <a:r>
              <a:rPr sz="1000" spc="5">
                <a:solidFill>
                  <a:srgbClr val="404040"/>
                </a:solidFill>
                <a:latin typeface="微软雅黑"/>
                <a:cs typeface="微软雅黑"/>
              </a:rPr>
              <a:t>决</a:t>
            </a:r>
            <a:r>
              <a:rPr sz="1000" spc="-5">
                <a:solidFill>
                  <a:srgbClr val="404040"/>
                </a:solidFill>
                <a:latin typeface="微软雅黑"/>
                <a:cs typeface="微软雅黑"/>
              </a:rPr>
              <a:t>定其 价值，这两大特征使得</a:t>
            </a:r>
            <a:r>
              <a:rPr sz="1000" b="1" spc="-10">
                <a:solidFill>
                  <a:srgbClr val="B1D234"/>
                </a:solidFill>
                <a:latin typeface="微软雅黑"/>
                <a:cs typeface="微软雅黑"/>
              </a:rPr>
              <a:t>AI</a:t>
            </a:r>
            <a:r>
              <a:rPr sz="1000" b="1">
                <a:solidFill>
                  <a:srgbClr val="B1D234"/>
                </a:solidFill>
                <a:latin typeface="微软雅黑"/>
                <a:cs typeface="微软雅黑"/>
              </a:rPr>
              <a:t>G</a:t>
            </a:r>
            <a:r>
              <a:rPr sz="1000" b="1" spc="-5">
                <a:solidFill>
                  <a:srgbClr val="B1D234"/>
                </a:solidFill>
                <a:latin typeface="微软雅黑"/>
                <a:cs typeface="微软雅黑"/>
              </a:rPr>
              <a:t>C应用能够</a:t>
            </a:r>
            <a:r>
              <a:rPr sz="1000" b="1" spc="5">
                <a:solidFill>
                  <a:srgbClr val="B1D234"/>
                </a:solidFill>
                <a:latin typeface="微软雅黑"/>
                <a:cs typeface="微软雅黑"/>
              </a:rPr>
              <a:t>产</a:t>
            </a:r>
            <a:r>
              <a:rPr sz="1000" b="1" spc="-5">
                <a:solidFill>
                  <a:srgbClr val="B1D234"/>
                </a:solidFill>
                <a:latin typeface="微软雅黑"/>
                <a:cs typeface="微软雅黑"/>
              </a:rPr>
              <a:t>生最</a:t>
            </a:r>
            <a:r>
              <a:rPr sz="1000" b="1" spc="5">
                <a:solidFill>
                  <a:srgbClr val="B1D234"/>
                </a:solidFill>
                <a:latin typeface="微软雅黑"/>
                <a:cs typeface="微软雅黑"/>
              </a:rPr>
              <a:t>大</a:t>
            </a:r>
            <a:r>
              <a:rPr sz="1000" b="1" spc="-5">
                <a:solidFill>
                  <a:srgbClr val="B1D234"/>
                </a:solidFill>
                <a:latin typeface="微软雅黑"/>
                <a:cs typeface="微软雅黑"/>
              </a:rPr>
              <a:t>化的</a:t>
            </a:r>
            <a:r>
              <a:rPr sz="1000" b="1" spc="5">
                <a:solidFill>
                  <a:srgbClr val="B1D234"/>
                </a:solidFill>
                <a:latin typeface="微软雅黑"/>
                <a:cs typeface="微软雅黑"/>
              </a:rPr>
              <a:t>价</a:t>
            </a:r>
            <a:r>
              <a:rPr sz="1000" b="1" spc="-5">
                <a:solidFill>
                  <a:srgbClr val="B1D234"/>
                </a:solidFill>
                <a:latin typeface="微软雅黑"/>
                <a:cs typeface="微软雅黑"/>
              </a:rPr>
              <a:t>值，</a:t>
            </a:r>
            <a:r>
              <a:rPr sz="1000" b="1" spc="5">
                <a:solidFill>
                  <a:srgbClr val="B1D234"/>
                </a:solidFill>
                <a:latin typeface="微软雅黑"/>
                <a:cs typeface="微软雅黑"/>
              </a:rPr>
              <a:t>并</a:t>
            </a:r>
            <a:r>
              <a:rPr sz="1000" b="1" spc="-5">
                <a:solidFill>
                  <a:srgbClr val="B1D234"/>
                </a:solidFill>
                <a:latin typeface="微软雅黑"/>
                <a:cs typeface="微软雅黑"/>
              </a:rPr>
              <a:t>迅速</a:t>
            </a:r>
            <a:r>
              <a:rPr sz="1000" b="1" spc="5">
                <a:solidFill>
                  <a:srgbClr val="B1D234"/>
                </a:solidFill>
                <a:latin typeface="微软雅黑"/>
                <a:cs typeface="微软雅黑"/>
              </a:rPr>
              <a:t>渗</a:t>
            </a:r>
            <a:r>
              <a:rPr sz="1000" b="1" spc="-5">
                <a:solidFill>
                  <a:srgbClr val="B1D234"/>
                </a:solidFill>
                <a:latin typeface="微软雅黑"/>
                <a:cs typeface="微软雅黑"/>
              </a:rPr>
              <a:t>透至</a:t>
            </a:r>
            <a:r>
              <a:rPr sz="1000" b="1" spc="5">
                <a:solidFill>
                  <a:srgbClr val="B1D234"/>
                </a:solidFill>
                <a:latin typeface="微软雅黑"/>
                <a:cs typeface="微软雅黑"/>
              </a:rPr>
              <a:t>核</a:t>
            </a:r>
            <a:r>
              <a:rPr sz="1000" b="1" spc="-5">
                <a:solidFill>
                  <a:srgbClr val="B1D234"/>
                </a:solidFill>
                <a:latin typeface="微软雅黑"/>
                <a:cs typeface="微软雅黑"/>
              </a:rPr>
              <a:t>心生</a:t>
            </a:r>
            <a:r>
              <a:rPr sz="1000" b="1" spc="5">
                <a:solidFill>
                  <a:srgbClr val="B1D234"/>
                </a:solidFill>
                <a:latin typeface="微软雅黑"/>
                <a:cs typeface="微软雅黑"/>
              </a:rPr>
              <a:t>产</a:t>
            </a:r>
            <a:r>
              <a:rPr sz="1000" b="1" spc="-5">
                <a:solidFill>
                  <a:srgbClr val="B1D234"/>
                </a:solidFill>
                <a:latin typeface="微软雅黑"/>
                <a:cs typeface="微软雅黑"/>
              </a:rPr>
              <a:t>环 节</a:t>
            </a:r>
            <a:r>
              <a:rPr sz="1000" spc="-5">
                <a:solidFill>
                  <a:srgbClr val="404040"/>
                </a:solidFill>
                <a:latin typeface="微软雅黑"/>
                <a:cs typeface="微软雅黑"/>
              </a:rPr>
              <a:t>。据统计，AIGC相关应用已经</a:t>
            </a:r>
            <a:r>
              <a:rPr sz="1000" spc="5">
                <a:solidFill>
                  <a:srgbClr val="404040"/>
                </a:solidFill>
                <a:latin typeface="微软雅黑"/>
                <a:cs typeface="微软雅黑"/>
              </a:rPr>
              <a:t>帮</a:t>
            </a:r>
            <a:r>
              <a:rPr sz="1000" spc="-5">
                <a:solidFill>
                  <a:srgbClr val="404040"/>
                </a:solidFill>
                <a:latin typeface="微软雅黑"/>
                <a:cs typeface="微软雅黑"/>
              </a:rPr>
              <a:t>助游</a:t>
            </a:r>
            <a:r>
              <a:rPr sz="1000" spc="5">
                <a:solidFill>
                  <a:srgbClr val="404040"/>
                </a:solidFill>
                <a:latin typeface="微软雅黑"/>
                <a:cs typeface="微软雅黑"/>
              </a:rPr>
              <a:t>戏</a:t>
            </a:r>
            <a:r>
              <a:rPr sz="1000" spc="-5">
                <a:solidFill>
                  <a:srgbClr val="404040"/>
                </a:solidFill>
                <a:latin typeface="微软雅黑"/>
                <a:cs typeface="微软雅黑"/>
              </a:rPr>
              <a:t>行业</a:t>
            </a:r>
            <a:r>
              <a:rPr sz="1000" spc="5">
                <a:solidFill>
                  <a:srgbClr val="404040"/>
                </a:solidFill>
                <a:latin typeface="微软雅黑"/>
                <a:cs typeface="微软雅黑"/>
              </a:rPr>
              <a:t>在</a:t>
            </a:r>
            <a:r>
              <a:rPr sz="1000" spc="-5">
                <a:solidFill>
                  <a:srgbClr val="404040"/>
                </a:solidFill>
                <a:latin typeface="微软雅黑"/>
                <a:cs typeface="微软雅黑"/>
              </a:rPr>
              <a:t>研发</a:t>
            </a:r>
            <a:r>
              <a:rPr sz="1000" spc="5">
                <a:solidFill>
                  <a:srgbClr val="404040"/>
                </a:solidFill>
                <a:latin typeface="微软雅黑"/>
                <a:cs typeface="微软雅黑"/>
              </a:rPr>
              <a:t>制</a:t>
            </a:r>
            <a:r>
              <a:rPr sz="1000" spc="-5">
                <a:solidFill>
                  <a:srgbClr val="404040"/>
                </a:solidFill>
                <a:latin typeface="微软雅黑"/>
                <a:cs typeface="微软雅黑"/>
              </a:rPr>
              <a:t>作环</a:t>
            </a:r>
            <a:r>
              <a:rPr sz="1000" spc="10">
                <a:solidFill>
                  <a:srgbClr val="404040"/>
                </a:solidFill>
                <a:latin typeface="微软雅黑"/>
                <a:cs typeface="微软雅黑"/>
              </a:rPr>
              <a:t>节</a:t>
            </a:r>
            <a:r>
              <a:rPr sz="1000" b="1" spc="-5">
                <a:solidFill>
                  <a:srgbClr val="B1D234"/>
                </a:solidFill>
                <a:latin typeface="微软雅黑"/>
                <a:cs typeface="微软雅黑"/>
              </a:rPr>
              <a:t>节约</a:t>
            </a:r>
            <a:r>
              <a:rPr sz="1000" b="1" spc="-10">
                <a:solidFill>
                  <a:srgbClr val="B1D234"/>
                </a:solidFill>
                <a:latin typeface="微软雅黑"/>
                <a:cs typeface="微软雅黑"/>
              </a:rPr>
              <a:t>50-70%</a:t>
            </a:r>
            <a:r>
              <a:rPr sz="1000" b="1" spc="-5">
                <a:solidFill>
                  <a:srgbClr val="B1D234"/>
                </a:solidFill>
                <a:latin typeface="微软雅黑"/>
                <a:cs typeface="微软雅黑"/>
              </a:rPr>
              <a:t>人</a:t>
            </a:r>
            <a:r>
              <a:rPr sz="1000" b="1" spc="5">
                <a:solidFill>
                  <a:srgbClr val="B1D234"/>
                </a:solidFill>
                <a:latin typeface="微软雅黑"/>
                <a:cs typeface="微软雅黑"/>
              </a:rPr>
              <a:t>力</a:t>
            </a:r>
            <a:r>
              <a:rPr sz="1000" b="1" spc="-5">
                <a:solidFill>
                  <a:srgbClr val="B1D234"/>
                </a:solidFill>
                <a:latin typeface="微软雅黑"/>
                <a:cs typeface="微软雅黑"/>
              </a:rPr>
              <a:t>或 时间成本</a:t>
            </a:r>
            <a:r>
              <a:rPr sz="1000" spc="-5">
                <a:solidFill>
                  <a:srgbClr val="404040"/>
                </a:solidFill>
                <a:latin typeface="微软雅黑"/>
                <a:cs typeface="微软雅黑"/>
              </a:rPr>
              <a:t>。</a:t>
            </a:r>
            <a:endParaRPr sz="1000">
              <a:latin typeface="微软雅黑"/>
              <a:cs typeface="微软雅黑"/>
            </a:endParaRPr>
          </a:p>
          <a:p>
            <a:pPr marL="12700">
              <a:lnSpc>
                <a:spcPct val="100000"/>
              </a:lnSpc>
              <a:spcBef>
                <a:spcPts val="240"/>
              </a:spcBef>
            </a:pPr>
            <a:r>
              <a:rPr sz="1000" spc="-5">
                <a:solidFill>
                  <a:srgbClr val="404040"/>
                </a:solidFill>
                <a:latin typeface="微软雅黑"/>
                <a:cs typeface="微软雅黑"/>
              </a:rPr>
              <a:t>典型细分行业：</a:t>
            </a:r>
            <a:r>
              <a:rPr sz="1000" b="1" spc="-5">
                <a:solidFill>
                  <a:srgbClr val="B1D234"/>
                </a:solidFill>
                <a:latin typeface="微软雅黑"/>
                <a:cs typeface="微软雅黑"/>
              </a:rPr>
              <a:t>游戏、广告</a:t>
            </a:r>
            <a:endParaRPr sz="1000">
              <a:latin typeface="微软雅黑"/>
              <a:cs typeface="微软雅黑"/>
            </a:endParaRPr>
          </a:p>
        </p:txBody>
      </p:sp>
      <p:sp>
        <p:nvSpPr>
          <p:cNvPr id="41" name="object 41"/>
          <p:cNvSpPr txBox="1"/>
          <p:nvPr/>
        </p:nvSpPr>
        <p:spPr>
          <a:xfrm>
            <a:off x="6838568" y="3838316"/>
            <a:ext cx="4715510" cy="1217295"/>
          </a:xfrm>
          <a:prstGeom prst="rect">
            <a:avLst/>
          </a:prstGeom>
        </p:spPr>
        <p:txBody>
          <a:bodyPr vert="horz" wrap="square" lIns="0" tIns="67945" rIns="0" bIns="0" rtlCol="0">
            <a:spAutoFit/>
          </a:bodyPr>
          <a:lstStyle/>
          <a:p>
            <a:pPr marL="12700">
              <a:lnSpc>
                <a:spcPct val="100000"/>
              </a:lnSpc>
              <a:spcBef>
                <a:spcPts val="535"/>
              </a:spcBef>
            </a:pPr>
            <a:r>
              <a:rPr sz="1400" b="1" spc="-5">
                <a:solidFill>
                  <a:srgbClr val="1FC7F3"/>
                </a:solidFill>
                <a:latin typeface="微软雅黑"/>
                <a:cs typeface="微软雅黑"/>
              </a:rPr>
              <a:t>2</a:t>
            </a:r>
            <a:r>
              <a:rPr sz="1400" b="1">
                <a:solidFill>
                  <a:srgbClr val="1FC7F3"/>
                </a:solidFill>
                <a:latin typeface="微软雅黑"/>
                <a:cs typeface="微软雅黑"/>
              </a:rPr>
              <a:t>、匀速增长类</a:t>
            </a:r>
            <a:endParaRPr sz="1400">
              <a:latin typeface="微软雅黑"/>
              <a:cs typeface="微软雅黑"/>
            </a:endParaRPr>
          </a:p>
          <a:p>
            <a:pPr marL="12700" marR="5080">
              <a:lnSpc>
                <a:spcPct val="120000"/>
              </a:lnSpc>
              <a:spcBef>
                <a:spcPts val="65"/>
              </a:spcBef>
            </a:pPr>
            <a:r>
              <a:rPr sz="1000" spc="-5">
                <a:solidFill>
                  <a:srgbClr val="404040"/>
                </a:solidFill>
                <a:latin typeface="微软雅黑"/>
                <a:cs typeface="微软雅黑"/>
              </a:rPr>
              <a:t>文化产业中的新闻信息服务和文化</a:t>
            </a:r>
            <a:r>
              <a:rPr sz="1000" spc="5">
                <a:solidFill>
                  <a:srgbClr val="404040"/>
                </a:solidFill>
                <a:latin typeface="微软雅黑"/>
                <a:cs typeface="微软雅黑"/>
              </a:rPr>
              <a:t>传</a:t>
            </a:r>
            <a:r>
              <a:rPr sz="1000" spc="-5">
                <a:solidFill>
                  <a:srgbClr val="404040"/>
                </a:solidFill>
                <a:latin typeface="微软雅黑"/>
                <a:cs typeface="微软雅黑"/>
              </a:rPr>
              <a:t>播渠</a:t>
            </a:r>
            <a:r>
              <a:rPr sz="1000" spc="5">
                <a:solidFill>
                  <a:srgbClr val="404040"/>
                </a:solidFill>
                <a:latin typeface="微软雅黑"/>
                <a:cs typeface="微软雅黑"/>
              </a:rPr>
              <a:t>道</a:t>
            </a:r>
            <a:r>
              <a:rPr sz="1000" spc="-5">
                <a:solidFill>
                  <a:srgbClr val="404040"/>
                </a:solidFill>
                <a:latin typeface="微软雅黑"/>
                <a:cs typeface="微软雅黑"/>
              </a:rPr>
              <a:t>也以</a:t>
            </a:r>
            <a:r>
              <a:rPr sz="1000" spc="5">
                <a:solidFill>
                  <a:srgbClr val="404040"/>
                </a:solidFill>
                <a:latin typeface="微软雅黑"/>
                <a:cs typeface="微软雅黑"/>
              </a:rPr>
              <a:t>内</a:t>
            </a:r>
            <a:r>
              <a:rPr sz="1000" spc="-5">
                <a:solidFill>
                  <a:srgbClr val="404040"/>
                </a:solidFill>
                <a:latin typeface="微软雅黑"/>
                <a:cs typeface="微软雅黑"/>
              </a:rPr>
              <a:t>容为</a:t>
            </a:r>
            <a:r>
              <a:rPr sz="1000" spc="5">
                <a:solidFill>
                  <a:srgbClr val="404040"/>
                </a:solidFill>
                <a:latin typeface="微软雅黑"/>
                <a:cs typeface="微软雅黑"/>
              </a:rPr>
              <a:t>价</a:t>
            </a:r>
            <a:r>
              <a:rPr sz="1000" spc="-5">
                <a:solidFill>
                  <a:srgbClr val="404040"/>
                </a:solidFill>
                <a:latin typeface="微软雅黑"/>
                <a:cs typeface="微软雅黑"/>
              </a:rPr>
              <a:t>值核</a:t>
            </a:r>
            <a:r>
              <a:rPr sz="1000" spc="5">
                <a:solidFill>
                  <a:srgbClr val="404040"/>
                </a:solidFill>
                <a:latin typeface="微软雅黑"/>
                <a:cs typeface="微软雅黑"/>
              </a:rPr>
              <a:t>心</a:t>
            </a:r>
            <a:r>
              <a:rPr sz="1000" spc="-5">
                <a:solidFill>
                  <a:srgbClr val="404040"/>
                </a:solidFill>
                <a:latin typeface="微软雅黑"/>
                <a:cs typeface="微软雅黑"/>
              </a:rPr>
              <a:t>，但</a:t>
            </a:r>
            <a:r>
              <a:rPr sz="1000" spc="5">
                <a:solidFill>
                  <a:srgbClr val="404040"/>
                </a:solidFill>
                <a:latin typeface="微软雅黑"/>
                <a:cs typeface="微软雅黑"/>
              </a:rPr>
              <a:t>其</a:t>
            </a:r>
            <a:r>
              <a:rPr sz="1000" spc="-5">
                <a:solidFill>
                  <a:srgbClr val="404040"/>
                </a:solidFill>
                <a:latin typeface="微软雅黑"/>
                <a:cs typeface="微软雅黑"/>
              </a:rPr>
              <a:t>内容</a:t>
            </a:r>
            <a:r>
              <a:rPr sz="1000" spc="5">
                <a:solidFill>
                  <a:srgbClr val="404040"/>
                </a:solidFill>
                <a:latin typeface="微软雅黑"/>
                <a:cs typeface="微软雅黑"/>
              </a:rPr>
              <a:t>生</a:t>
            </a:r>
            <a:r>
              <a:rPr sz="1000" spc="-5">
                <a:solidFill>
                  <a:srgbClr val="404040"/>
                </a:solidFill>
                <a:latin typeface="微软雅黑"/>
                <a:cs typeface="微软雅黑"/>
              </a:rPr>
              <a:t>产更多 环节在线下环境完成，具有更强的</a:t>
            </a:r>
            <a:r>
              <a:rPr sz="1000" spc="5">
                <a:solidFill>
                  <a:srgbClr val="404040"/>
                </a:solidFill>
                <a:latin typeface="微软雅黑"/>
                <a:cs typeface="微软雅黑"/>
              </a:rPr>
              <a:t>专</a:t>
            </a:r>
            <a:r>
              <a:rPr sz="1000" spc="-5">
                <a:solidFill>
                  <a:srgbClr val="404040"/>
                </a:solidFill>
                <a:latin typeface="微软雅黑"/>
                <a:cs typeface="微软雅黑"/>
              </a:rPr>
              <a:t>业性</a:t>
            </a:r>
            <a:r>
              <a:rPr sz="1000" spc="5">
                <a:solidFill>
                  <a:srgbClr val="404040"/>
                </a:solidFill>
                <a:latin typeface="微软雅黑"/>
                <a:cs typeface="微软雅黑"/>
              </a:rPr>
              <a:t>、</a:t>
            </a:r>
            <a:r>
              <a:rPr sz="1000" spc="-5">
                <a:solidFill>
                  <a:srgbClr val="404040"/>
                </a:solidFill>
                <a:latin typeface="微软雅黑"/>
                <a:cs typeface="微软雅黑"/>
              </a:rPr>
              <a:t>灵活</a:t>
            </a:r>
            <a:r>
              <a:rPr sz="1000" spc="5">
                <a:solidFill>
                  <a:srgbClr val="404040"/>
                </a:solidFill>
                <a:latin typeface="微软雅黑"/>
                <a:cs typeface="微软雅黑"/>
              </a:rPr>
              <a:t>性</a:t>
            </a:r>
            <a:r>
              <a:rPr sz="1000" spc="-5">
                <a:solidFill>
                  <a:srgbClr val="404040"/>
                </a:solidFill>
                <a:latin typeface="微软雅黑"/>
                <a:cs typeface="微软雅黑"/>
              </a:rPr>
              <a:t>，更</a:t>
            </a:r>
            <a:r>
              <a:rPr sz="1000" spc="5">
                <a:solidFill>
                  <a:srgbClr val="404040"/>
                </a:solidFill>
                <a:latin typeface="微软雅黑"/>
                <a:cs typeface="微软雅黑"/>
              </a:rPr>
              <a:t>加</a:t>
            </a:r>
            <a:r>
              <a:rPr sz="1000" spc="-5">
                <a:solidFill>
                  <a:srgbClr val="404040"/>
                </a:solidFill>
                <a:latin typeface="微软雅黑"/>
                <a:cs typeface="微软雅黑"/>
              </a:rPr>
              <a:t>考</a:t>
            </a:r>
            <a:r>
              <a:rPr sz="1000">
                <a:solidFill>
                  <a:srgbClr val="404040"/>
                </a:solidFill>
                <a:latin typeface="微软雅黑"/>
                <a:cs typeface="微软雅黑"/>
              </a:rPr>
              <a:t>验</a:t>
            </a:r>
            <a:r>
              <a:rPr sz="1000" spc="-5">
                <a:solidFill>
                  <a:srgbClr val="404040"/>
                </a:solidFill>
                <a:latin typeface="微软雅黑"/>
                <a:cs typeface="微软雅黑"/>
              </a:rPr>
              <a:t>AIGC</a:t>
            </a:r>
            <a:r>
              <a:rPr sz="1000" spc="5">
                <a:solidFill>
                  <a:srgbClr val="404040"/>
                </a:solidFill>
                <a:latin typeface="微软雅黑"/>
                <a:cs typeface="微软雅黑"/>
              </a:rPr>
              <a:t>技</a:t>
            </a:r>
            <a:r>
              <a:rPr sz="1000" spc="-5">
                <a:solidFill>
                  <a:srgbClr val="404040"/>
                </a:solidFill>
                <a:latin typeface="微软雅黑"/>
                <a:cs typeface="微软雅黑"/>
              </a:rPr>
              <a:t>术成</a:t>
            </a:r>
            <a:r>
              <a:rPr sz="1000" spc="5">
                <a:solidFill>
                  <a:srgbClr val="404040"/>
                </a:solidFill>
                <a:latin typeface="微软雅黑"/>
                <a:cs typeface="微软雅黑"/>
              </a:rPr>
              <a:t>熟</a:t>
            </a:r>
            <a:r>
              <a:rPr sz="1000" spc="-5">
                <a:solidFill>
                  <a:srgbClr val="404040"/>
                </a:solidFill>
                <a:latin typeface="微软雅黑"/>
                <a:cs typeface="微软雅黑"/>
              </a:rPr>
              <a:t>度，因 此当前AIGC应用更多属于单点尝</a:t>
            </a:r>
            <a:r>
              <a:rPr sz="1000" spc="5">
                <a:solidFill>
                  <a:srgbClr val="404040"/>
                </a:solidFill>
                <a:latin typeface="微软雅黑"/>
                <a:cs typeface="微软雅黑"/>
              </a:rPr>
              <a:t>新</a:t>
            </a:r>
            <a:r>
              <a:rPr sz="1000" spc="-5">
                <a:solidFill>
                  <a:srgbClr val="404040"/>
                </a:solidFill>
                <a:latin typeface="微软雅黑"/>
                <a:cs typeface="微软雅黑"/>
              </a:rPr>
              <a:t>而非</a:t>
            </a:r>
            <a:r>
              <a:rPr sz="1000" spc="5">
                <a:solidFill>
                  <a:srgbClr val="404040"/>
                </a:solidFill>
                <a:latin typeface="微软雅黑"/>
                <a:cs typeface="微软雅黑"/>
              </a:rPr>
              <a:t>刚</a:t>
            </a:r>
            <a:r>
              <a:rPr sz="1000" spc="-5">
                <a:solidFill>
                  <a:srgbClr val="404040"/>
                </a:solidFill>
                <a:latin typeface="微软雅黑"/>
                <a:cs typeface="微软雅黑"/>
              </a:rPr>
              <a:t>性替</a:t>
            </a:r>
            <a:r>
              <a:rPr sz="1000" spc="5">
                <a:solidFill>
                  <a:srgbClr val="404040"/>
                </a:solidFill>
                <a:latin typeface="微软雅黑"/>
                <a:cs typeface="微软雅黑"/>
              </a:rPr>
              <a:t>代</a:t>
            </a:r>
            <a:r>
              <a:rPr sz="1000">
                <a:solidFill>
                  <a:srgbClr val="404040"/>
                </a:solidFill>
                <a:latin typeface="微软雅黑"/>
                <a:cs typeface="微软雅黑"/>
              </a:rPr>
              <a:t>，</a:t>
            </a:r>
            <a:r>
              <a:rPr sz="1000" b="1" spc="-5">
                <a:solidFill>
                  <a:srgbClr val="1FC7F3"/>
                </a:solidFill>
                <a:latin typeface="微软雅黑"/>
                <a:cs typeface="微软雅黑"/>
              </a:rPr>
              <a:t>未</a:t>
            </a:r>
            <a:r>
              <a:rPr sz="1000" b="1" spc="5">
                <a:solidFill>
                  <a:srgbClr val="1FC7F3"/>
                </a:solidFill>
                <a:latin typeface="微软雅黑"/>
                <a:cs typeface="微软雅黑"/>
              </a:rPr>
              <a:t>来</a:t>
            </a:r>
            <a:r>
              <a:rPr sz="1000" b="1" spc="-5">
                <a:solidFill>
                  <a:srgbClr val="1FC7F3"/>
                </a:solidFill>
                <a:latin typeface="微软雅黑"/>
                <a:cs typeface="微软雅黑"/>
              </a:rPr>
              <a:t>市场</a:t>
            </a:r>
            <a:r>
              <a:rPr sz="1000" b="1" spc="5">
                <a:solidFill>
                  <a:srgbClr val="1FC7F3"/>
                </a:solidFill>
                <a:latin typeface="微软雅黑"/>
                <a:cs typeface="微软雅黑"/>
              </a:rPr>
              <a:t>空</a:t>
            </a:r>
            <a:r>
              <a:rPr sz="1000" b="1" spc="-5">
                <a:solidFill>
                  <a:srgbClr val="1FC7F3"/>
                </a:solidFill>
                <a:latin typeface="微软雅黑"/>
                <a:cs typeface="微软雅黑"/>
              </a:rPr>
              <a:t>间大</a:t>
            </a:r>
            <a:r>
              <a:rPr sz="1000" b="1" spc="5">
                <a:solidFill>
                  <a:srgbClr val="1FC7F3"/>
                </a:solidFill>
                <a:latin typeface="微软雅黑"/>
                <a:cs typeface="微软雅黑"/>
              </a:rPr>
              <a:t>，</a:t>
            </a:r>
            <a:r>
              <a:rPr sz="1000" b="1" spc="-5">
                <a:solidFill>
                  <a:srgbClr val="1FC7F3"/>
                </a:solidFill>
                <a:latin typeface="微软雅黑"/>
                <a:cs typeface="微软雅黑"/>
              </a:rPr>
              <a:t>但实</a:t>
            </a:r>
            <a:r>
              <a:rPr sz="1000" b="1" spc="5">
                <a:solidFill>
                  <a:srgbClr val="1FC7F3"/>
                </a:solidFill>
                <a:latin typeface="微软雅黑"/>
                <a:cs typeface="微软雅黑"/>
              </a:rPr>
              <a:t>现</a:t>
            </a:r>
            <a:r>
              <a:rPr sz="1000" b="1" spc="-5">
                <a:solidFill>
                  <a:srgbClr val="1FC7F3"/>
                </a:solidFill>
                <a:latin typeface="微软雅黑"/>
                <a:cs typeface="微软雅黑"/>
              </a:rPr>
              <a:t>大规模 行业渗透需要更长时间</a:t>
            </a:r>
            <a:r>
              <a:rPr sz="1000" spc="-5">
                <a:solidFill>
                  <a:srgbClr val="404040"/>
                </a:solidFill>
                <a:latin typeface="微软雅黑"/>
                <a:cs typeface="微软雅黑"/>
              </a:rPr>
              <a:t>。</a:t>
            </a:r>
            <a:endParaRPr sz="1000">
              <a:latin typeface="微软雅黑"/>
              <a:cs typeface="微软雅黑"/>
            </a:endParaRPr>
          </a:p>
          <a:p>
            <a:pPr marL="12700">
              <a:lnSpc>
                <a:spcPct val="100000"/>
              </a:lnSpc>
              <a:spcBef>
                <a:spcPts val="240"/>
              </a:spcBef>
            </a:pPr>
            <a:r>
              <a:rPr sz="1000" spc="-5">
                <a:solidFill>
                  <a:srgbClr val="404040"/>
                </a:solidFill>
                <a:latin typeface="微软雅黑"/>
                <a:cs typeface="微软雅黑"/>
              </a:rPr>
              <a:t>典型细分行业：</a:t>
            </a:r>
            <a:r>
              <a:rPr sz="1000" b="1" spc="-5">
                <a:solidFill>
                  <a:srgbClr val="1FC7F3"/>
                </a:solidFill>
                <a:latin typeface="微软雅黑"/>
                <a:cs typeface="微软雅黑"/>
              </a:rPr>
              <a:t>新闻、广电</a:t>
            </a:r>
            <a:endParaRPr sz="1000">
              <a:latin typeface="微软雅黑"/>
              <a:cs typeface="微软雅黑"/>
            </a:endParaRPr>
          </a:p>
        </p:txBody>
      </p:sp>
      <p:sp>
        <p:nvSpPr>
          <p:cNvPr id="42" name="object 42"/>
          <p:cNvSpPr txBox="1"/>
          <p:nvPr/>
        </p:nvSpPr>
        <p:spPr>
          <a:xfrm>
            <a:off x="6838568" y="5137653"/>
            <a:ext cx="4657725" cy="1034415"/>
          </a:xfrm>
          <a:prstGeom prst="rect">
            <a:avLst/>
          </a:prstGeom>
        </p:spPr>
        <p:txBody>
          <a:bodyPr vert="horz" wrap="square" lIns="0" tIns="67945" rIns="0" bIns="0" rtlCol="0">
            <a:spAutoFit/>
          </a:bodyPr>
          <a:lstStyle/>
          <a:p>
            <a:pPr marL="12700">
              <a:lnSpc>
                <a:spcPct val="100000"/>
              </a:lnSpc>
              <a:spcBef>
                <a:spcPts val="535"/>
              </a:spcBef>
            </a:pPr>
            <a:r>
              <a:rPr sz="1400" b="1" spc="-5">
                <a:solidFill>
                  <a:srgbClr val="FFCF00"/>
                </a:solidFill>
                <a:latin typeface="微软雅黑"/>
                <a:cs typeface="微软雅黑"/>
              </a:rPr>
              <a:t>3</a:t>
            </a:r>
            <a:r>
              <a:rPr sz="1400" b="1">
                <a:solidFill>
                  <a:srgbClr val="FFCF00"/>
                </a:solidFill>
                <a:latin typeface="微软雅黑"/>
                <a:cs typeface="微软雅黑"/>
              </a:rPr>
              <a:t>、稳中求变类</a:t>
            </a:r>
            <a:endParaRPr sz="1400">
              <a:latin typeface="微软雅黑"/>
              <a:cs typeface="微软雅黑"/>
            </a:endParaRPr>
          </a:p>
          <a:p>
            <a:pPr marL="12700" marR="5080">
              <a:lnSpc>
                <a:spcPct val="120100"/>
              </a:lnSpc>
              <a:spcBef>
                <a:spcPts val="65"/>
              </a:spcBef>
            </a:pPr>
            <a:r>
              <a:rPr sz="1000" spc="-5">
                <a:solidFill>
                  <a:srgbClr val="404040"/>
                </a:solidFill>
                <a:latin typeface="微软雅黑"/>
                <a:cs typeface="微软雅黑"/>
              </a:rPr>
              <a:t>文化产业中的文化休闲娱乐、文化</a:t>
            </a:r>
            <a:r>
              <a:rPr sz="1000" spc="5">
                <a:solidFill>
                  <a:srgbClr val="404040"/>
                </a:solidFill>
                <a:latin typeface="微软雅黑"/>
                <a:cs typeface="微软雅黑"/>
              </a:rPr>
              <a:t>消</a:t>
            </a:r>
            <a:r>
              <a:rPr sz="1000" spc="-5">
                <a:solidFill>
                  <a:srgbClr val="404040"/>
                </a:solidFill>
                <a:latin typeface="微软雅黑"/>
                <a:cs typeface="微软雅黑"/>
              </a:rPr>
              <a:t>费终</a:t>
            </a:r>
            <a:r>
              <a:rPr sz="1000" spc="5">
                <a:solidFill>
                  <a:srgbClr val="404040"/>
                </a:solidFill>
                <a:latin typeface="微软雅黑"/>
                <a:cs typeface="微软雅黑"/>
              </a:rPr>
              <a:t>端</a:t>
            </a:r>
            <a:r>
              <a:rPr sz="1000" spc="-5">
                <a:solidFill>
                  <a:srgbClr val="404040"/>
                </a:solidFill>
                <a:latin typeface="微软雅黑"/>
                <a:cs typeface="微软雅黑"/>
              </a:rPr>
              <a:t>生产</a:t>
            </a:r>
            <a:r>
              <a:rPr sz="1000" spc="5">
                <a:solidFill>
                  <a:srgbClr val="404040"/>
                </a:solidFill>
                <a:latin typeface="微软雅黑"/>
                <a:cs typeface="微软雅黑"/>
              </a:rPr>
              <a:t>和</a:t>
            </a:r>
            <a:r>
              <a:rPr sz="1000" spc="-5">
                <a:solidFill>
                  <a:srgbClr val="404040"/>
                </a:solidFill>
                <a:latin typeface="微软雅黑"/>
                <a:cs typeface="微软雅黑"/>
              </a:rPr>
              <a:t>文化</a:t>
            </a:r>
            <a:r>
              <a:rPr sz="1000" spc="5">
                <a:solidFill>
                  <a:srgbClr val="404040"/>
                </a:solidFill>
                <a:latin typeface="微软雅黑"/>
                <a:cs typeface="微软雅黑"/>
              </a:rPr>
              <a:t>投</a:t>
            </a:r>
            <a:r>
              <a:rPr sz="1000" spc="-5">
                <a:solidFill>
                  <a:srgbClr val="404040"/>
                </a:solidFill>
                <a:latin typeface="微软雅黑"/>
                <a:cs typeface="微软雅黑"/>
              </a:rPr>
              <a:t>资运</a:t>
            </a:r>
            <a:r>
              <a:rPr sz="1000" spc="5">
                <a:solidFill>
                  <a:srgbClr val="404040"/>
                </a:solidFill>
                <a:latin typeface="微软雅黑"/>
                <a:cs typeface="微软雅黑"/>
              </a:rPr>
              <a:t>营</a:t>
            </a:r>
            <a:r>
              <a:rPr sz="1000" spc="-5">
                <a:solidFill>
                  <a:srgbClr val="404040"/>
                </a:solidFill>
                <a:latin typeface="微软雅黑"/>
                <a:cs typeface="微软雅黑"/>
              </a:rPr>
              <a:t>领域</a:t>
            </a:r>
            <a:r>
              <a:rPr sz="1000" spc="5">
                <a:solidFill>
                  <a:srgbClr val="404040"/>
                </a:solidFill>
                <a:latin typeface="微软雅黑"/>
                <a:cs typeface="微软雅黑"/>
              </a:rPr>
              <a:t>涉</a:t>
            </a:r>
            <a:r>
              <a:rPr sz="1000" spc="-5">
                <a:solidFill>
                  <a:srgbClr val="404040"/>
                </a:solidFill>
                <a:latin typeface="微软雅黑"/>
                <a:cs typeface="微软雅黑"/>
              </a:rPr>
              <a:t>及大</a:t>
            </a:r>
            <a:r>
              <a:rPr sz="1000" spc="5">
                <a:solidFill>
                  <a:srgbClr val="404040"/>
                </a:solidFill>
                <a:latin typeface="微软雅黑"/>
                <a:cs typeface="微软雅黑"/>
              </a:rPr>
              <a:t>量</a:t>
            </a:r>
            <a:r>
              <a:rPr sz="1000" spc="-5">
                <a:solidFill>
                  <a:srgbClr val="404040"/>
                </a:solidFill>
                <a:latin typeface="微软雅黑"/>
                <a:cs typeface="微软雅黑"/>
              </a:rPr>
              <a:t>线下 </a:t>
            </a:r>
            <a:r>
              <a:rPr sz="1000" spc="-10">
                <a:solidFill>
                  <a:srgbClr val="404040"/>
                </a:solidFill>
                <a:latin typeface="微软雅黑"/>
                <a:cs typeface="微软雅黑"/>
              </a:rPr>
              <a:t>生产制作和人与人交互环节，同时</a:t>
            </a:r>
            <a:r>
              <a:rPr sz="1000">
                <a:solidFill>
                  <a:srgbClr val="404040"/>
                </a:solidFill>
                <a:latin typeface="微软雅黑"/>
                <a:cs typeface="微软雅黑"/>
              </a:rPr>
              <a:t>业</a:t>
            </a:r>
            <a:r>
              <a:rPr sz="1000" spc="-10">
                <a:solidFill>
                  <a:srgbClr val="404040"/>
                </a:solidFill>
                <a:latin typeface="微软雅黑"/>
                <a:cs typeface="微软雅黑"/>
              </a:rPr>
              <a:t>务流</a:t>
            </a:r>
            <a:r>
              <a:rPr sz="1000">
                <a:solidFill>
                  <a:srgbClr val="404040"/>
                </a:solidFill>
                <a:latin typeface="微软雅黑"/>
                <a:cs typeface="微软雅黑"/>
              </a:rPr>
              <a:t>程</a:t>
            </a:r>
            <a:r>
              <a:rPr sz="1000" spc="-10">
                <a:solidFill>
                  <a:srgbClr val="404040"/>
                </a:solidFill>
                <a:latin typeface="微软雅黑"/>
                <a:cs typeface="微软雅黑"/>
              </a:rPr>
              <a:t>和组</a:t>
            </a:r>
            <a:r>
              <a:rPr sz="1000">
                <a:solidFill>
                  <a:srgbClr val="404040"/>
                </a:solidFill>
                <a:latin typeface="微软雅黑"/>
                <a:cs typeface="微软雅黑"/>
              </a:rPr>
              <a:t>织</a:t>
            </a:r>
            <a:r>
              <a:rPr sz="1000" spc="-10">
                <a:solidFill>
                  <a:srgbClr val="404040"/>
                </a:solidFill>
                <a:latin typeface="微软雅黑"/>
                <a:cs typeface="微软雅黑"/>
              </a:rPr>
              <a:t>架构</a:t>
            </a:r>
            <a:r>
              <a:rPr sz="1000">
                <a:solidFill>
                  <a:srgbClr val="404040"/>
                </a:solidFill>
                <a:latin typeface="微软雅黑"/>
                <a:cs typeface="微软雅黑"/>
              </a:rPr>
              <a:t>的</a:t>
            </a:r>
            <a:r>
              <a:rPr sz="1000" spc="-10">
                <a:solidFill>
                  <a:srgbClr val="404040"/>
                </a:solidFill>
                <a:latin typeface="微软雅黑"/>
                <a:cs typeface="微软雅黑"/>
              </a:rPr>
              <a:t>可变</a:t>
            </a:r>
            <a:r>
              <a:rPr sz="1000">
                <a:solidFill>
                  <a:srgbClr val="404040"/>
                </a:solidFill>
                <a:latin typeface="微软雅黑"/>
                <a:cs typeface="微软雅黑"/>
              </a:rPr>
              <a:t>性</a:t>
            </a:r>
            <a:r>
              <a:rPr sz="1000" spc="-10">
                <a:solidFill>
                  <a:srgbClr val="404040"/>
                </a:solidFill>
                <a:latin typeface="微软雅黑"/>
                <a:cs typeface="微软雅黑"/>
              </a:rPr>
              <a:t>较低</a:t>
            </a:r>
            <a:r>
              <a:rPr sz="1000">
                <a:solidFill>
                  <a:srgbClr val="404040"/>
                </a:solidFill>
                <a:latin typeface="微软雅黑"/>
                <a:cs typeface="微软雅黑"/>
              </a:rPr>
              <a:t>，</a:t>
            </a:r>
            <a:r>
              <a:rPr sz="1000" spc="-10">
                <a:solidFill>
                  <a:srgbClr val="404040"/>
                </a:solidFill>
                <a:latin typeface="微软雅黑"/>
                <a:cs typeface="微软雅黑"/>
              </a:rPr>
              <a:t>因此</a:t>
            </a:r>
            <a:r>
              <a:rPr sz="1000" spc="15">
                <a:solidFill>
                  <a:srgbClr val="404040"/>
                </a:solidFill>
                <a:latin typeface="微软雅黑"/>
                <a:cs typeface="微软雅黑"/>
              </a:rPr>
              <a:t>对</a:t>
            </a:r>
            <a:r>
              <a:rPr sz="1000" b="1" spc="-5">
                <a:solidFill>
                  <a:srgbClr val="FFCF00"/>
                </a:solidFill>
                <a:latin typeface="微软雅黑"/>
                <a:cs typeface="微软雅黑"/>
              </a:rPr>
              <a:t>AIGC  应用的态度和速度相对更为保守</a:t>
            </a:r>
            <a:r>
              <a:rPr sz="1000" spc="-5">
                <a:solidFill>
                  <a:srgbClr val="404040"/>
                </a:solidFill>
                <a:latin typeface="微软雅黑"/>
                <a:cs typeface="微软雅黑"/>
              </a:rPr>
              <a:t>。</a:t>
            </a:r>
            <a:endParaRPr sz="1000">
              <a:latin typeface="微软雅黑"/>
              <a:cs typeface="微软雅黑"/>
            </a:endParaRPr>
          </a:p>
          <a:p>
            <a:pPr marL="12700">
              <a:lnSpc>
                <a:spcPct val="100000"/>
              </a:lnSpc>
              <a:spcBef>
                <a:spcPts val="240"/>
              </a:spcBef>
            </a:pPr>
            <a:r>
              <a:rPr sz="1000" spc="-5">
                <a:solidFill>
                  <a:srgbClr val="404040"/>
                </a:solidFill>
                <a:latin typeface="微软雅黑"/>
                <a:cs typeface="微软雅黑"/>
              </a:rPr>
              <a:t>典型细分行业：</a:t>
            </a:r>
            <a:r>
              <a:rPr sz="1000" b="1" spc="-5">
                <a:solidFill>
                  <a:srgbClr val="FFCF00"/>
                </a:solidFill>
                <a:latin typeface="微软雅黑"/>
                <a:cs typeface="微软雅黑"/>
              </a:rPr>
              <a:t>文创玩具、文化旅游</a:t>
            </a:r>
            <a:endParaRPr sz="1000">
              <a:latin typeface="微软雅黑"/>
              <a:cs typeface="微软雅黑"/>
            </a:endParaRPr>
          </a:p>
        </p:txBody>
      </p:sp>
      <p:sp>
        <p:nvSpPr>
          <p:cNvPr id="43" name="object 43"/>
          <p:cNvSpPr txBox="1"/>
          <p:nvPr/>
        </p:nvSpPr>
        <p:spPr>
          <a:xfrm>
            <a:off x="895603" y="2642743"/>
            <a:ext cx="120523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F38285"/>
                </a:solidFill>
                <a:latin typeface="微软雅黑"/>
                <a:cs typeface="微软雅黑"/>
              </a:rPr>
              <a:t>4</a:t>
            </a:r>
            <a:r>
              <a:rPr sz="1400" b="1">
                <a:solidFill>
                  <a:srgbClr val="F38285"/>
                </a:solidFill>
                <a:latin typeface="微软雅黑"/>
                <a:cs typeface="微软雅黑"/>
              </a:rPr>
              <a:t>、潜能挖掘类</a:t>
            </a:r>
            <a:endParaRPr sz="1400">
              <a:latin typeface="微软雅黑"/>
              <a:cs typeface="微软雅黑"/>
            </a:endParaRPr>
          </a:p>
        </p:txBody>
      </p:sp>
      <p:sp>
        <p:nvSpPr>
          <p:cNvPr id="44" name="object 44"/>
          <p:cNvSpPr txBox="1"/>
          <p:nvPr/>
        </p:nvSpPr>
        <p:spPr>
          <a:xfrm>
            <a:off x="895603" y="2864637"/>
            <a:ext cx="2303780" cy="756920"/>
          </a:xfrm>
          <a:prstGeom prst="rect">
            <a:avLst/>
          </a:prstGeom>
        </p:spPr>
        <p:txBody>
          <a:bodyPr vert="horz" wrap="square" lIns="0" tIns="12700" rIns="0" bIns="0" rtlCol="0">
            <a:spAutoFit/>
          </a:bodyPr>
          <a:lstStyle/>
          <a:p>
            <a:pPr marL="12700" marR="5080" algn="just">
              <a:lnSpc>
                <a:spcPct val="120000"/>
              </a:lnSpc>
              <a:spcBef>
                <a:spcPts val="100"/>
              </a:spcBef>
            </a:pPr>
            <a:r>
              <a:rPr sz="1000" spc="-5">
                <a:solidFill>
                  <a:srgbClr val="404040"/>
                </a:solidFill>
                <a:latin typeface="微软雅黑"/>
                <a:cs typeface="微软雅黑"/>
              </a:rPr>
              <a:t>文化产业中的文化辅助生产和中介</a:t>
            </a:r>
            <a:r>
              <a:rPr sz="1000" spc="5">
                <a:solidFill>
                  <a:srgbClr val="404040"/>
                </a:solidFill>
                <a:latin typeface="微软雅黑"/>
                <a:cs typeface="微软雅黑"/>
              </a:rPr>
              <a:t>、</a:t>
            </a:r>
            <a:r>
              <a:rPr sz="1000" spc="-5">
                <a:solidFill>
                  <a:srgbClr val="404040"/>
                </a:solidFill>
                <a:latin typeface="微软雅黑"/>
                <a:cs typeface="微软雅黑"/>
              </a:rPr>
              <a:t>文化 装备生产领域以实体部分为重，内</a:t>
            </a:r>
            <a:r>
              <a:rPr sz="1000" spc="5">
                <a:solidFill>
                  <a:srgbClr val="404040"/>
                </a:solidFill>
                <a:latin typeface="微软雅黑"/>
                <a:cs typeface="微软雅黑"/>
              </a:rPr>
              <a:t>容</a:t>
            </a:r>
            <a:r>
              <a:rPr sz="1000" spc="-5">
                <a:solidFill>
                  <a:srgbClr val="404040"/>
                </a:solidFill>
                <a:latin typeface="微软雅黑"/>
                <a:cs typeface="微软雅黑"/>
              </a:rPr>
              <a:t>在其 生产、营销、销售等环节的占比低</a:t>
            </a:r>
            <a:r>
              <a:rPr sz="1000" spc="5">
                <a:solidFill>
                  <a:srgbClr val="404040"/>
                </a:solidFill>
                <a:latin typeface="微软雅黑"/>
                <a:cs typeface="微软雅黑"/>
              </a:rPr>
              <a:t>，</a:t>
            </a:r>
            <a:r>
              <a:rPr sz="1000" spc="-5">
                <a:solidFill>
                  <a:srgbClr val="404040"/>
                </a:solidFill>
                <a:latin typeface="微软雅黑"/>
                <a:cs typeface="微软雅黑"/>
              </a:rPr>
              <a:t>因此  </a:t>
            </a:r>
            <a:r>
              <a:rPr sz="1000" b="1" spc="-5">
                <a:solidFill>
                  <a:srgbClr val="F38285"/>
                </a:solidFill>
                <a:latin typeface="微软雅黑"/>
                <a:cs typeface="微软雅黑"/>
              </a:rPr>
              <a:t>AIGC技术在其中产生的影响相对有限</a:t>
            </a:r>
            <a:r>
              <a:rPr sz="1000" spc="-5">
                <a:solidFill>
                  <a:srgbClr val="404040"/>
                </a:solidFill>
                <a:latin typeface="微软雅黑"/>
                <a:cs typeface="微软雅黑"/>
              </a:rPr>
              <a:t>。</a:t>
            </a:r>
            <a:endParaRPr sz="1000">
              <a:latin typeface="微软雅黑"/>
              <a:cs typeface="微软雅黑"/>
            </a:endParaRPr>
          </a:p>
        </p:txBody>
      </p:sp>
      <p:sp>
        <p:nvSpPr>
          <p:cNvPr id="45" name="object 45"/>
          <p:cNvSpPr txBox="1"/>
          <p:nvPr/>
        </p:nvSpPr>
        <p:spPr>
          <a:xfrm>
            <a:off x="895603" y="3627247"/>
            <a:ext cx="230378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典型细分行业：</a:t>
            </a:r>
            <a:r>
              <a:rPr sz="1000" b="1" spc="-5">
                <a:solidFill>
                  <a:srgbClr val="F38285"/>
                </a:solidFill>
                <a:latin typeface="微软雅黑"/>
                <a:cs typeface="微软雅黑"/>
              </a:rPr>
              <a:t>文化设备制造、会</a:t>
            </a:r>
            <a:r>
              <a:rPr sz="1000" b="1" spc="5">
                <a:solidFill>
                  <a:srgbClr val="F38285"/>
                </a:solidFill>
                <a:latin typeface="微软雅黑"/>
                <a:cs typeface="微软雅黑"/>
              </a:rPr>
              <a:t>议</a:t>
            </a:r>
            <a:r>
              <a:rPr sz="1000" b="1" spc="-5">
                <a:solidFill>
                  <a:srgbClr val="F38285"/>
                </a:solidFill>
                <a:latin typeface="微软雅黑"/>
                <a:cs typeface="微软雅黑"/>
              </a:rPr>
              <a:t>展览</a:t>
            </a:r>
            <a:endParaRPr sz="1000">
              <a:latin typeface="微软雅黑"/>
              <a:cs typeface="微软雅黑"/>
            </a:endParaRPr>
          </a:p>
        </p:txBody>
      </p:sp>
      <p:sp>
        <p:nvSpPr>
          <p:cNvPr id="46" name="object 46"/>
          <p:cNvSpPr txBox="1"/>
          <p:nvPr/>
        </p:nvSpPr>
        <p:spPr>
          <a:xfrm>
            <a:off x="532282" y="6333540"/>
            <a:ext cx="337439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来源：游戏行业研发制作成本数据</a:t>
            </a:r>
            <a:r>
              <a:rPr sz="700" spc="5">
                <a:solidFill>
                  <a:srgbClr val="7E7E7E"/>
                </a:solidFill>
                <a:latin typeface="微软雅黑"/>
                <a:cs typeface="微软雅黑"/>
              </a:rPr>
              <a:t>源</a:t>
            </a:r>
            <a:r>
              <a:rPr sz="700" spc="-5">
                <a:solidFill>
                  <a:srgbClr val="7E7E7E"/>
                </a:solidFill>
                <a:latin typeface="微软雅黑"/>
                <a:cs typeface="微软雅黑"/>
              </a:rPr>
              <a:t>自艾</a:t>
            </a:r>
            <a:r>
              <a:rPr sz="700" spc="5">
                <a:solidFill>
                  <a:srgbClr val="7E7E7E"/>
                </a:solidFill>
                <a:latin typeface="微软雅黑"/>
                <a:cs typeface="微软雅黑"/>
              </a:rPr>
              <a:t>瑞</a:t>
            </a:r>
            <a:r>
              <a:rPr sz="700" spc="-5">
                <a:solidFill>
                  <a:srgbClr val="7E7E7E"/>
                </a:solidFill>
                <a:latin typeface="微软雅黑"/>
                <a:cs typeface="微软雅黑"/>
              </a:rPr>
              <a:t>咨询</a:t>
            </a:r>
            <a:r>
              <a:rPr sz="700" spc="10">
                <a:solidFill>
                  <a:srgbClr val="7E7E7E"/>
                </a:solidFill>
                <a:latin typeface="微软雅黑"/>
                <a:cs typeface="微软雅黑"/>
              </a:rPr>
              <a:t>《</a:t>
            </a:r>
            <a:r>
              <a:rPr sz="700" spc="-5">
                <a:solidFill>
                  <a:srgbClr val="7E7E7E"/>
                </a:solidFill>
                <a:latin typeface="微软雅黑"/>
                <a:cs typeface="微软雅黑"/>
              </a:rPr>
              <a:t>2023</a:t>
            </a:r>
            <a:r>
              <a:rPr sz="700" spc="5">
                <a:solidFill>
                  <a:srgbClr val="7E7E7E"/>
                </a:solidFill>
                <a:latin typeface="微软雅黑"/>
                <a:cs typeface="微软雅黑"/>
              </a:rPr>
              <a:t>年</a:t>
            </a:r>
            <a:r>
              <a:rPr sz="700" spc="-5">
                <a:solidFill>
                  <a:srgbClr val="7E7E7E"/>
                </a:solidFill>
                <a:latin typeface="微软雅黑"/>
                <a:cs typeface="微软雅黑"/>
              </a:rPr>
              <a:t>中国AIGC产业</a:t>
            </a:r>
            <a:r>
              <a:rPr sz="700" spc="5">
                <a:solidFill>
                  <a:srgbClr val="7E7E7E"/>
                </a:solidFill>
                <a:latin typeface="微软雅黑"/>
                <a:cs typeface="微软雅黑"/>
              </a:rPr>
              <a:t>全</a:t>
            </a:r>
            <a:r>
              <a:rPr sz="700" spc="-5">
                <a:solidFill>
                  <a:srgbClr val="7E7E7E"/>
                </a:solidFill>
                <a:latin typeface="微软雅黑"/>
                <a:cs typeface="微软雅黑"/>
              </a:rPr>
              <a:t>景报</a:t>
            </a:r>
            <a:r>
              <a:rPr sz="700" spc="5">
                <a:solidFill>
                  <a:srgbClr val="7E7E7E"/>
                </a:solidFill>
                <a:latin typeface="微软雅黑"/>
                <a:cs typeface="微软雅黑"/>
              </a:rPr>
              <a:t>告</a:t>
            </a:r>
            <a:r>
              <a:rPr sz="700" spc="-5">
                <a:solidFill>
                  <a:srgbClr val="7E7E7E"/>
                </a:solidFill>
                <a:latin typeface="微软雅黑"/>
                <a:cs typeface="微软雅黑"/>
              </a:rPr>
              <a:t>》。</a:t>
            </a:r>
            <a:endParaRPr sz="700">
              <a:latin typeface="微软雅黑"/>
              <a:cs typeface="微软雅黑"/>
            </a:endParaRPr>
          </a:p>
        </p:txBody>
      </p:sp>
      <p:sp>
        <p:nvSpPr>
          <p:cNvPr id="47" name="object 47"/>
          <p:cNvSpPr txBox="1">
            <a:spLocks noGrp="1"/>
          </p:cNvSpPr>
          <p:nvPr>
            <p:ph type="body" idx="1"/>
          </p:nvPr>
        </p:nvSpPr>
        <p:spPr>
          <a:prstGeom prst="rect">
            <a:avLst/>
          </a:prstGeom>
        </p:spPr>
        <p:txBody>
          <a:bodyPr vert="horz" wrap="square" lIns="0" tIns="12700" rIns="0" bIns="0" rtlCol="0">
            <a:spAutoFit/>
          </a:bodyPr>
          <a:lstStyle/>
          <a:p>
            <a:pPr marL="12700">
              <a:lnSpc>
                <a:spcPct val="100000"/>
              </a:lnSpc>
              <a:spcBef>
                <a:spcPts val="100"/>
              </a:spcBef>
            </a:pPr>
            <a:r>
              <a:rPr/>
              <a:t>AIGC将引发文化产业领域深度变革，内容创作生产领域投资潜力巨大</a:t>
            </a:r>
          </a:p>
          <a:p>
            <a:pPr marL="14604" marR="5080" algn="just">
              <a:lnSpc>
                <a:spcPct val="120000"/>
              </a:lnSpc>
              <a:spcBef>
                <a:spcPts val="735"/>
              </a:spcBef>
            </a:pPr>
            <a:r>
              <a:rPr sz="1200" spc="-5">
                <a:solidFill>
                  <a:srgbClr val="404040"/>
                </a:solidFill>
              </a:rPr>
              <a:t>AIG</a:t>
            </a:r>
            <a:r>
              <a:rPr sz="1200">
                <a:solidFill>
                  <a:srgbClr val="404040"/>
                </a:solidFill>
              </a:rPr>
              <a:t>C主要影响了内容的创作生产模式，因此内容在产业价值链中占比越高，</a:t>
            </a:r>
            <a:r>
              <a:rPr sz="1200" spc="-5">
                <a:solidFill>
                  <a:srgbClr val="404040"/>
                </a:solidFill>
              </a:rPr>
              <a:t>AIG</a:t>
            </a:r>
            <a:r>
              <a:rPr sz="1200">
                <a:solidFill>
                  <a:srgbClr val="404040"/>
                </a:solidFill>
              </a:rPr>
              <a:t>C对其颠覆效应越明显；另一方面，行业自身的数据、知识、监管要求等特点也会影响 到</a:t>
            </a:r>
            <a:r>
              <a:rPr sz="1200" spc="-5">
                <a:solidFill>
                  <a:srgbClr val="404040"/>
                </a:solidFill>
              </a:rPr>
              <a:t>AIG</a:t>
            </a:r>
            <a:r>
              <a:rPr sz="1200">
                <a:solidFill>
                  <a:srgbClr val="404040"/>
                </a:solidFill>
              </a:rPr>
              <a:t>C在该行业渗透速度。从这两个角度看</a:t>
            </a:r>
            <a:r>
              <a:rPr sz="1200" spc="-5">
                <a:solidFill>
                  <a:srgbClr val="404040"/>
                </a:solidFill>
              </a:rPr>
              <a:t>AIG</a:t>
            </a:r>
            <a:r>
              <a:rPr sz="1200">
                <a:solidFill>
                  <a:srgbClr val="404040"/>
                </a:solidFill>
              </a:rPr>
              <a:t>C技术对文化产业九大类别的影响，以游戏、影视、动漫等为核心的内容创作生产领域和以广告、设计等为核心的创意 设计服务领域受</a:t>
            </a:r>
            <a:r>
              <a:rPr sz="1200" spc="-5">
                <a:solidFill>
                  <a:srgbClr val="404040"/>
                </a:solidFill>
              </a:rPr>
              <a:t>AIGC</a:t>
            </a:r>
            <a:r>
              <a:rPr sz="1200">
                <a:solidFill>
                  <a:srgbClr val="404040"/>
                </a:solidFill>
              </a:rPr>
              <a:t>的影响最大也最快，能够快速看到</a:t>
            </a:r>
            <a:r>
              <a:rPr sz="1200" spc="-5">
                <a:solidFill>
                  <a:srgbClr val="404040"/>
                </a:solidFill>
              </a:rPr>
              <a:t>AIGC</a:t>
            </a:r>
            <a:r>
              <a:rPr sz="1200">
                <a:solidFill>
                  <a:srgbClr val="404040"/>
                </a:solidFill>
              </a:rPr>
              <a:t>应用对原有生产工具的替代和业务流程的变革；其他七大类受</a:t>
            </a:r>
            <a:r>
              <a:rPr sz="1200" spc="-5">
                <a:solidFill>
                  <a:srgbClr val="404040"/>
                </a:solidFill>
              </a:rPr>
              <a:t>AIGC</a:t>
            </a:r>
            <a:r>
              <a:rPr sz="1200">
                <a:solidFill>
                  <a:srgbClr val="404040"/>
                </a:solidFill>
              </a:rPr>
              <a:t>技术的影响程度和速度各有不同。</a:t>
            </a:r>
            <a:endParaRPr sz="1200"/>
          </a:p>
          <a:p>
            <a:pPr>
              <a:lnSpc>
                <a:spcPct val="100000"/>
              </a:lnSpc>
              <a:spcBef>
                <a:spcPts val="75"/>
              </a:spcBef>
            </a:pPr>
            <a:endParaRPr sz="850"/>
          </a:p>
          <a:p>
            <a:pPr marL="434340" algn="ctr">
              <a:lnSpc>
                <a:spcPct val="100000"/>
              </a:lnSpc>
            </a:pPr>
            <a:r>
              <a:rPr sz="1400" b="1">
                <a:latin typeface="微软雅黑"/>
                <a:cs typeface="微软雅黑"/>
              </a:rPr>
              <a:t>AIGC对文化产业九</a:t>
            </a:r>
            <a:r>
              <a:rPr sz="1400" b="1" spc="-15">
                <a:latin typeface="微软雅黑"/>
                <a:cs typeface="微软雅黑"/>
              </a:rPr>
              <a:t>大</a:t>
            </a:r>
            <a:r>
              <a:rPr sz="1400" b="1">
                <a:latin typeface="微软雅黑"/>
                <a:cs typeface="微软雅黑"/>
              </a:rPr>
              <a:t>分类</a:t>
            </a:r>
            <a:r>
              <a:rPr sz="1400" b="1" spc="-15">
                <a:latin typeface="微软雅黑"/>
                <a:cs typeface="微软雅黑"/>
              </a:rPr>
              <a:t>的</a:t>
            </a:r>
            <a:r>
              <a:rPr sz="1400" b="1">
                <a:latin typeface="微软雅黑"/>
                <a:cs typeface="微软雅黑"/>
              </a:rPr>
              <a:t>变革</a:t>
            </a:r>
            <a:r>
              <a:rPr sz="1400" b="1" spc="-15">
                <a:latin typeface="微软雅黑"/>
                <a:cs typeface="微软雅黑"/>
              </a:rPr>
              <a:t>程</a:t>
            </a:r>
            <a:r>
              <a:rPr sz="1400" b="1">
                <a:latin typeface="微软雅黑"/>
                <a:cs typeface="微软雅黑"/>
              </a:rPr>
              <a:t>度与</a:t>
            </a:r>
            <a:r>
              <a:rPr sz="1400" b="1" spc="-15">
                <a:latin typeface="微软雅黑"/>
                <a:cs typeface="微软雅黑"/>
              </a:rPr>
              <a:t>渗</a:t>
            </a:r>
            <a:r>
              <a:rPr sz="1400" b="1">
                <a:latin typeface="微软雅黑"/>
                <a:cs typeface="微软雅黑"/>
              </a:rPr>
              <a:t>透速度</a:t>
            </a:r>
            <a:endParaRPr sz="1400">
              <a:latin typeface="微软雅黑"/>
              <a:cs typeface="微软雅黑"/>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26795" y="408559"/>
            <a:ext cx="6614159" cy="574040"/>
          </a:xfrm>
          <a:prstGeom prst="rect">
            <a:avLst/>
          </a:prstGeom>
        </p:spPr>
        <p:txBody>
          <a:bodyPr vert="horz" wrap="square" lIns="0" tIns="12700" rIns="0" bIns="0" rtlCol="0">
            <a:spAutoFit/>
          </a:bodyPr>
          <a:lstStyle/>
          <a:p>
            <a:pPr marL="12700">
              <a:lnSpc>
                <a:spcPct val="100000"/>
              </a:lnSpc>
              <a:spcBef>
                <a:spcPts val="100"/>
              </a:spcBef>
            </a:pPr>
            <a:r>
              <a:rPr spc="-5"/>
              <a:t>AIG</a:t>
            </a:r>
            <a:r>
              <a:rPr/>
              <a:t>C对文化产业典型领域的变革</a:t>
            </a:r>
          </a:p>
        </p:txBody>
      </p:sp>
      <p:sp>
        <p:nvSpPr>
          <p:cNvPr id="3" name="object 3"/>
          <p:cNvSpPr/>
          <p:nvPr/>
        </p:nvSpPr>
        <p:spPr>
          <a:xfrm>
            <a:off x="545591" y="2906267"/>
            <a:ext cx="508000" cy="3485515"/>
          </a:xfrm>
          <a:custGeom>
            <a:rect l="l" t="t" r="r" b="b"/>
            <a:pathLst>
              <a:path w="508000" h="3485515">
                <a:moveTo>
                  <a:pt x="422910" y="0"/>
                </a:moveTo>
                <a:lnTo>
                  <a:pt x="84581" y="0"/>
                </a:lnTo>
                <a:lnTo>
                  <a:pt x="51660" y="6643"/>
                </a:lnTo>
                <a:lnTo>
                  <a:pt x="24774" y="24765"/>
                </a:lnTo>
                <a:lnTo>
                  <a:pt x="6647" y="51649"/>
                </a:lnTo>
                <a:lnTo>
                  <a:pt x="0" y="84582"/>
                </a:lnTo>
                <a:lnTo>
                  <a:pt x="0" y="3400806"/>
                </a:lnTo>
                <a:lnTo>
                  <a:pt x="6647" y="3433727"/>
                </a:lnTo>
                <a:lnTo>
                  <a:pt x="24774" y="3460613"/>
                </a:lnTo>
                <a:lnTo>
                  <a:pt x="51660" y="3478740"/>
                </a:lnTo>
                <a:lnTo>
                  <a:pt x="84581" y="3485388"/>
                </a:lnTo>
                <a:lnTo>
                  <a:pt x="422910" y="3485388"/>
                </a:lnTo>
                <a:lnTo>
                  <a:pt x="455831" y="3478740"/>
                </a:lnTo>
                <a:lnTo>
                  <a:pt x="482717" y="3460613"/>
                </a:lnTo>
                <a:lnTo>
                  <a:pt x="500844" y="3433727"/>
                </a:lnTo>
                <a:lnTo>
                  <a:pt x="507492" y="3400806"/>
                </a:lnTo>
                <a:lnTo>
                  <a:pt x="507492" y="84582"/>
                </a:lnTo>
                <a:lnTo>
                  <a:pt x="500844" y="51649"/>
                </a:lnTo>
                <a:lnTo>
                  <a:pt x="482717" y="24765"/>
                </a:lnTo>
                <a:lnTo>
                  <a:pt x="455831" y="6643"/>
                </a:lnTo>
                <a:lnTo>
                  <a:pt x="422910" y="0"/>
                </a:lnTo>
                <a:close/>
              </a:path>
            </a:pathLst>
          </a:custGeom>
          <a:solidFill>
            <a:srgbClr val="B1D234"/>
          </a:solidFill>
        </p:spPr>
        <p:txBody>
          <a:bodyPr wrap="square" lIns="0" tIns="0" rIns="0" bIns="0" rtlCol="0"/>
          <a:lstStyle/>
          <a:p/>
        </p:txBody>
      </p:sp>
      <p:sp>
        <p:nvSpPr>
          <p:cNvPr id="4" name="object 4"/>
          <p:cNvSpPr txBox="1"/>
          <p:nvPr/>
        </p:nvSpPr>
        <p:spPr>
          <a:xfrm>
            <a:off x="671880" y="3394075"/>
            <a:ext cx="254000" cy="2502535"/>
          </a:xfrm>
          <a:prstGeom prst="rect">
            <a:avLst/>
          </a:prstGeom>
        </p:spPr>
        <p:txBody>
          <a:bodyPr vert="horz" wrap="square" lIns="0" tIns="12700" rIns="0" bIns="0" rtlCol="0">
            <a:spAutoFit/>
          </a:bodyPr>
          <a:lstStyle/>
          <a:p>
            <a:pPr marL="12700" marR="5080" algn="just">
              <a:lnSpc>
                <a:spcPct val="100000"/>
              </a:lnSpc>
              <a:spcBef>
                <a:spcPts val="100"/>
              </a:spcBef>
            </a:pPr>
            <a:r>
              <a:rPr sz="1800">
                <a:solidFill>
                  <a:srgbClr val="FFFFFF"/>
                </a:solidFill>
                <a:latin typeface="微软雅黑"/>
                <a:cs typeface="微软雅黑"/>
              </a:rPr>
              <a:t>文 化 产 业</a:t>
            </a:r>
            <a:endParaRPr sz="1800">
              <a:latin typeface="微软雅黑"/>
              <a:cs typeface="微软雅黑"/>
            </a:endParaRPr>
          </a:p>
          <a:p>
            <a:pPr marL="38100" marR="26670" indent="-6350" algn="just">
              <a:lnSpc>
                <a:spcPct val="100000"/>
              </a:lnSpc>
              <a:spcBef>
                <a:spcPts val="60"/>
              </a:spcBef>
            </a:pPr>
            <a:r>
              <a:rPr sz="1800">
                <a:solidFill>
                  <a:srgbClr val="FFFFFF"/>
                </a:solidFill>
                <a:latin typeface="Verdana"/>
                <a:cs typeface="Verdana"/>
              </a:rPr>
              <a:t>+  A  I  G  C</a:t>
            </a:r>
            <a:endParaRPr sz="1800">
              <a:latin typeface="Verdana"/>
              <a:cs typeface="Verdana"/>
            </a:endParaRPr>
          </a:p>
        </p:txBody>
      </p:sp>
      <p:sp>
        <p:nvSpPr>
          <p:cNvPr id="5" name="object 5"/>
          <p:cNvSpPr/>
          <p:nvPr/>
        </p:nvSpPr>
        <p:spPr>
          <a:xfrm>
            <a:off x="1188719" y="2906267"/>
            <a:ext cx="3583304" cy="1569720"/>
          </a:xfrm>
          <a:custGeom>
            <a:rect l="l" t="t" r="r" b="b"/>
            <a:pathLst>
              <a:path w="3583304" h="1569720">
                <a:moveTo>
                  <a:pt x="3321304" y="0"/>
                </a:moveTo>
                <a:lnTo>
                  <a:pt x="261620" y="0"/>
                </a:lnTo>
                <a:lnTo>
                  <a:pt x="214583" y="4213"/>
                </a:lnTo>
                <a:lnTo>
                  <a:pt x="170317" y="16363"/>
                </a:lnTo>
                <a:lnTo>
                  <a:pt x="129558" y="35710"/>
                </a:lnTo>
                <a:lnTo>
                  <a:pt x="93046" y="61517"/>
                </a:lnTo>
                <a:lnTo>
                  <a:pt x="61517" y="93046"/>
                </a:lnTo>
                <a:lnTo>
                  <a:pt x="35710" y="129558"/>
                </a:lnTo>
                <a:lnTo>
                  <a:pt x="16363" y="170317"/>
                </a:lnTo>
                <a:lnTo>
                  <a:pt x="4213" y="214583"/>
                </a:lnTo>
                <a:lnTo>
                  <a:pt x="0" y="261620"/>
                </a:lnTo>
                <a:lnTo>
                  <a:pt x="0" y="1308100"/>
                </a:lnTo>
                <a:lnTo>
                  <a:pt x="4213" y="1355136"/>
                </a:lnTo>
                <a:lnTo>
                  <a:pt x="16363" y="1399402"/>
                </a:lnTo>
                <a:lnTo>
                  <a:pt x="35710" y="1440161"/>
                </a:lnTo>
                <a:lnTo>
                  <a:pt x="61517" y="1476673"/>
                </a:lnTo>
                <a:lnTo>
                  <a:pt x="93046" y="1508202"/>
                </a:lnTo>
                <a:lnTo>
                  <a:pt x="129558" y="1534009"/>
                </a:lnTo>
                <a:lnTo>
                  <a:pt x="170317" y="1553356"/>
                </a:lnTo>
                <a:lnTo>
                  <a:pt x="214583" y="1565506"/>
                </a:lnTo>
                <a:lnTo>
                  <a:pt x="261620" y="1569720"/>
                </a:lnTo>
                <a:lnTo>
                  <a:pt x="3321304" y="1569720"/>
                </a:lnTo>
                <a:lnTo>
                  <a:pt x="3368340" y="1565506"/>
                </a:lnTo>
                <a:lnTo>
                  <a:pt x="3412606" y="1553356"/>
                </a:lnTo>
                <a:lnTo>
                  <a:pt x="3453365" y="1534009"/>
                </a:lnTo>
                <a:lnTo>
                  <a:pt x="3489877" y="1508202"/>
                </a:lnTo>
                <a:lnTo>
                  <a:pt x="3521406" y="1476673"/>
                </a:lnTo>
                <a:lnTo>
                  <a:pt x="3547213" y="1440161"/>
                </a:lnTo>
                <a:lnTo>
                  <a:pt x="3566560" y="1399402"/>
                </a:lnTo>
                <a:lnTo>
                  <a:pt x="3578710" y="1355136"/>
                </a:lnTo>
                <a:lnTo>
                  <a:pt x="3582924" y="1308100"/>
                </a:lnTo>
                <a:lnTo>
                  <a:pt x="3582924" y="261620"/>
                </a:lnTo>
                <a:lnTo>
                  <a:pt x="3578710" y="214583"/>
                </a:lnTo>
                <a:lnTo>
                  <a:pt x="3566560" y="170317"/>
                </a:lnTo>
                <a:lnTo>
                  <a:pt x="3547213" y="129558"/>
                </a:lnTo>
                <a:lnTo>
                  <a:pt x="3521406" y="93046"/>
                </a:lnTo>
                <a:lnTo>
                  <a:pt x="3489877" y="61517"/>
                </a:lnTo>
                <a:lnTo>
                  <a:pt x="3453365" y="35710"/>
                </a:lnTo>
                <a:lnTo>
                  <a:pt x="3412606" y="16363"/>
                </a:lnTo>
                <a:lnTo>
                  <a:pt x="3368340" y="4213"/>
                </a:lnTo>
                <a:lnTo>
                  <a:pt x="3321304" y="0"/>
                </a:lnTo>
                <a:close/>
              </a:path>
            </a:pathLst>
          </a:custGeom>
          <a:solidFill>
            <a:srgbClr val="B1D234"/>
          </a:solidFill>
        </p:spPr>
        <p:txBody>
          <a:bodyPr wrap="square" lIns="0" tIns="0" rIns="0" bIns="0" rtlCol="0"/>
          <a:lstStyle/>
          <a:p/>
        </p:txBody>
      </p:sp>
      <p:sp>
        <p:nvSpPr>
          <p:cNvPr id="6" name="object 6"/>
          <p:cNvSpPr txBox="1"/>
          <p:nvPr/>
        </p:nvSpPr>
        <p:spPr>
          <a:xfrm>
            <a:off x="1344930" y="3109341"/>
            <a:ext cx="3229610" cy="1155065"/>
          </a:xfrm>
          <a:prstGeom prst="rect">
            <a:avLst/>
          </a:prstGeom>
        </p:spPr>
        <p:txBody>
          <a:bodyPr vert="horz" wrap="square" lIns="0" tIns="13335" rIns="0" bIns="0" rtlCol="0">
            <a:spAutoFit/>
          </a:bodyPr>
          <a:lstStyle/>
          <a:p>
            <a:pPr marL="779145">
              <a:lnSpc>
                <a:spcPct val="100000"/>
              </a:lnSpc>
              <a:spcBef>
                <a:spcPts val="105"/>
              </a:spcBef>
            </a:pPr>
            <a:r>
              <a:rPr sz="1400" b="1">
                <a:solidFill>
                  <a:srgbClr val="FFFFFF"/>
                </a:solidFill>
                <a:latin typeface="Verdana"/>
                <a:cs typeface="Verdana"/>
              </a:rPr>
              <a:t>TO</a:t>
            </a:r>
            <a:r>
              <a:rPr sz="1400" b="1" spc="-20">
                <a:solidFill>
                  <a:srgbClr val="FFFFFF"/>
                </a:solidFill>
                <a:latin typeface="Verdana"/>
                <a:cs typeface="Verdana"/>
              </a:rPr>
              <a:t> </a:t>
            </a:r>
            <a:r>
              <a:rPr sz="1400" b="1">
                <a:solidFill>
                  <a:srgbClr val="FFFFFF"/>
                </a:solidFill>
                <a:latin typeface="Verdana"/>
                <a:cs typeface="Verdana"/>
              </a:rPr>
              <a:t>C</a:t>
            </a:r>
            <a:r>
              <a:rPr sz="1400" b="1">
                <a:solidFill>
                  <a:srgbClr val="FFFFFF"/>
                </a:solidFill>
                <a:latin typeface="微软雅黑"/>
                <a:cs typeface="微软雅黑"/>
              </a:rPr>
              <a:t>：内容消费赛道</a:t>
            </a:r>
            <a:endParaRPr sz="1400">
              <a:latin typeface="微软雅黑"/>
              <a:cs typeface="微软雅黑"/>
            </a:endParaRPr>
          </a:p>
          <a:p>
            <a:pPr marL="12700" marR="5080" algn="just">
              <a:lnSpc>
                <a:spcPct val="100000"/>
              </a:lnSpc>
              <a:spcBef>
                <a:spcPts val="5"/>
              </a:spcBef>
            </a:pPr>
            <a:r>
              <a:rPr sz="1200" spc="-10">
                <a:solidFill>
                  <a:srgbClr val="FFFFFF"/>
                </a:solidFill>
                <a:latin typeface="Verdana"/>
                <a:cs typeface="Verdana"/>
              </a:rPr>
              <a:t>TO</a:t>
            </a:r>
            <a:r>
              <a:rPr sz="1200" spc="-80">
                <a:solidFill>
                  <a:srgbClr val="FFFFFF"/>
                </a:solidFill>
                <a:latin typeface="Verdana"/>
                <a:cs typeface="Verdana"/>
              </a:rPr>
              <a:t> </a:t>
            </a:r>
            <a:r>
              <a:rPr sz="1200">
                <a:solidFill>
                  <a:srgbClr val="FFFFFF"/>
                </a:solidFill>
                <a:latin typeface="Verdana"/>
                <a:cs typeface="Verdana"/>
              </a:rPr>
              <a:t>C</a:t>
            </a:r>
            <a:r>
              <a:rPr sz="1200">
                <a:solidFill>
                  <a:srgbClr val="FFFFFF"/>
                </a:solidFill>
                <a:latin typeface="微软雅黑"/>
                <a:cs typeface="微软雅黑"/>
              </a:rPr>
              <a:t>领域围绕消费者的文化娱乐生活</a:t>
            </a:r>
            <a:r>
              <a:rPr sz="1200" spc="-5">
                <a:solidFill>
                  <a:srgbClr val="FFFFFF"/>
                </a:solidFill>
                <a:latin typeface="微软雅黑"/>
                <a:cs typeface="微软雅黑"/>
              </a:rPr>
              <a:t>，</a:t>
            </a:r>
            <a:r>
              <a:rPr sz="1200" spc="-5">
                <a:solidFill>
                  <a:srgbClr val="FFFFFF"/>
                </a:solidFill>
                <a:latin typeface="Verdana"/>
                <a:cs typeface="Verdana"/>
              </a:rPr>
              <a:t>AIGC</a:t>
            </a:r>
            <a:r>
              <a:rPr sz="1200">
                <a:solidFill>
                  <a:srgbClr val="FFFFFF"/>
                </a:solidFill>
                <a:latin typeface="微软雅黑"/>
                <a:cs typeface="微软雅黑"/>
              </a:rPr>
              <a:t>技 术通过生成消费级文化内容进入消费者生活，还 有一类企业专门提供</a:t>
            </a:r>
            <a:r>
              <a:rPr sz="1200" spc="-5">
                <a:solidFill>
                  <a:srgbClr val="FFFFFF"/>
                </a:solidFill>
                <a:latin typeface="Verdana"/>
                <a:cs typeface="Verdana"/>
              </a:rPr>
              <a:t>AIGC</a:t>
            </a:r>
            <a:r>
              <a:rPr sz="1200">
                <a:solidFill>
                  <a:srgbClr val="FFFFFF"/>
                </a:solidFill>
                <a:latin typeface="微软雅黑"/>
                <a:cs typeface="微软雅黑"/>
              </a:rPr>
              <a:t>创作工具：</a:t>
            </a:r>
            <a:endParaRPr sz="1200">
              <a:latin typeface="微软雅黑"/>
              <a:cs typeface="微软雅黑"/>
            </a:endParaRPr>
          </a:p>
          <a:p>
            <a:pPr marL="176530" indent="-164465">
              <a:lnSpc>
                <a:spcPct val="100000"/>
              </a:lnSpc>
              <a:buSzPct val="91666"/>
              <a:buFont typeface="Verdana"/>
              <a:buAutoNum type="arabicPeriod"/>
              <a:tabLst>
                <a:tab pos="177165"/>
              </a:tabLst>
            </a:pPr>
            <a:r>
              <a:rPr sz="1200" b="1" spc="-5">
                <a:solidFill>
                  <a:srgbClr val="FFFFFF"/>
                </a:solidFill>
                <a:latin typeface="微软雅黑"/>
                <a:cs typeface="微软雅黑"/>
              </a:rPr>
              <a:t>提供可直接消费的</a:t>
            </a:r>
            <a:r>
              <a:rPr sz="1200" b="1" spc="-5">
                <a:solidFill>
                  <a:srgbClr val="FFFFFF"/>
                </a:solidFill>
                <a:latin typeface="Verdana"/>
                <a:cs typeface="Verdana"/>
              </a:rPr>
              <a:t>AIGC</a:t>
            </a:r>
            <a:r>
              <a:rPr sz="1200" b="1" spc="-5">
                <a:solidFill>
                  <a:srgbClr val="FFFFFF"/>
                </a:solidFill>
                <a:latin typeface="微软雅黑"/>
                <a:cs typeface="微软雅黑"/>
              </a:rPr>
              <a:t>内容</a:t>
            </a:r>
            <a:endParaRPr sz="1200">
              <a:latin typeface="微软雅黑"/>
              <a:cs typeface="微软雅黑"/>
            </a:endParaRPr>
          </a:p>
          <a:p>
            <a:pPr marL="176530" indent="-164465">
              <a:lnSpc>
                <a:spcPct val="100000"/>
              </a:lnSpc>
              <a:spcBef>
                <a:spcPts val="5"/>
              </a:spcBef>
              <a:buSzPct val="91666"/>
              <a:buFont typeface="Verdana"/>
              <a:buAutoNum type="arabicPeriod"/>
              <a:tabLst>
                <a:tab pos="177165"/>
              </a:tabLst>
            </a:pPr>
            <a:r>
              <a:rPr sz="1200" b="1">
                <a:solidFill>
                  <a:srgbClr val="FFFFFF"/>
                </a:solidFill>
                <a:latin typeface="微软雅黑"/>
                <a:cs typeface="微软雅黑"/>
              </a:rPr>
              <a:t>提供</a:t>
            </a:r>
            <a:r>
              <a:rPr sz="1200" b="1" spc="-5">
                <a:solidFill>
                  <a:srgbClr val="FFFFFF"/>
                </a:solidFill>
                <a:latin typeface="Verdana"/>
                <a:cs typeface="Verdana"/>
              </a:rPr>
              <a:t>AIGC</a:t>
            </a:r>
            <a:r>
              <a:rPr sz="1200" b="1">
                <a:solidFill>
                  <a:srgbClr val="FFFFFF"/>
                </a:solidFill>
                <a:latin typeface="微软雅黑"/>
                <a:cs typeface="微软雅黑"/>
              </a:rPr>
              <a:t>创作工具</a:t>
            </a:r>
            <a:endParaRPr sz="1200">
              <a:latin typeface="微软雅黑"/>
              <a:cs typeface="微软雅黑"/>
            </a:endParaRPr>
          </a:p>
        </p:txBody>
      </p:sp>
      <p:sp>
        <p:nvSpPr>
          <p:cNvPr id="7" name="object 7"/>
          <p:cNvSpPr/>
          <p:nvPr/>
        </p:nvSpPr>
        <p:spPr>
          <a:xfrm>
            <a:off x="1188719" y="4823459"/>
            <a:ext cx="3581400" cy="1568450"/>
          </a:xfrm>
          <a:custGeom>
            <a:rect l="l" t="t" r="r" b="b"/>
            <a:pathLst>
              <a:path w="3581400" h="1568450">
                <a:moveTo>
                  <a:pt x="3320033" y="0"/>
                </a:moveTo>
                <a:lnTo>
                  <a:pt x="261366" y="0"/>
                </a:lnTo>
                <a:lnTo>
                  <a:pt x="214371" y="4209"/>
                </a:lnTo>
                <a:lnTo>
                  <a:pt x="170146" y="16345"/>
                </a:lnTo>
                <a:lnTo>
                  <a:pt x="129427" y="35672"/>
                </a:lnTo>
                <a:lnTo>
                  <a:pt x="92950" y="61453"/>
                </a:lnTo>
                <a:lnTo>
                  <a:pt x="61453" y="92950"/>
                </a:lnTo>
                <a:lnTo>
                  <a:pt x="35672" y="129427"/>
                </a:lnTo>
                <a:lnTo>
                  <a:pt x="16345" y="170146"/>
                </a:lnTo>
                <a:lnTo>
                  <a:pt x="4209" y="214371"/>
                </a:lnTo>
                <a:lnTo>
                  <a:pt x="0" y="261365"/>
                </a:lnTo>
                <a:lnTo>
                  <a:pt x="0" y="1306830"/>
                </a:lnTo>
                <a:lnTo>
                  <a:pt x="4209" y="1353810"/>
                </a:lnTo>
                <a:lnTo>
                  <a:pt x="16345" y="1398028"/>
                </a:lnTo>
                <a:lnTo>
                  <a:pt x="35672" y="1438746"/>
                </a:lnTo>
                <a:lnTo>
                  <a:pt x="61453" y="1475224"/>
                </a:lnTo>
                <a:lnTo>
                  <a:pt x="92950" y="1506725"/>
                </a:lnTo>
                <a:lnTo>
                  <a:pt x="129427" y="1532511"/>
                </a:lnTo>
                <a:lnTo>
                  <a:pt x="170146" y="1551844"/>
                </a:lnTo>
                <a:lnTo>
                  <a:pt x="214371" y="1563985"/>
                </a:lnTo>
                <a:lnTo>
                  <a:pt x="261366" y="1568195"/>
                </a:lnTo>
                <a:lnTo>
                  <a:pt x="3320033" y="1568195"/>
                </a:lnTo>
                <a:lnTo>
                  <a:pt x="3367028" y="1563985"/>
                </a:lnTo>
                <a:lnTo>
                  <a:pt x="3411253" y="1551844"/>
                </a:lnTo>
                <a:lnTo>
                  <a:pt x="3451972" y="1532511"/>
                </a:lnTo>
                <a:lnTo>
                  <a:pt x="3488449" y="1506725"/>
                </a:lnTo>
                <a:lnTo>
                  <a:pt x="3519946" y="1475224"/>
                </a:lnTo>
                <a:lnTo>
                  <a:pt x="3545727" y="1438746"/>
                </a:lnTo>
                <a:lnTo>
                  <a:pt x="3565054" y="1398028"/>
                </a:lnTo>
                <a:lnTo>
                  <a:pt x="3577190" y="1353810"/>
                </a:lnTo>
                <a:lnTo>
                  <a:pt x="3581400" y="1306830"/>
                </a:lnTo>
                <a:lnTo>
                  <a:pt x="3581400" y="261365"/>
                </a:lnTo>
                <a:lnTo>
                  <a:pt x="3577190" y="214371"/>
                </a:lnTo>
                <a:lnTo>
                  <a:pt x="3565054" y="170146"/>
                </a:lnTo>
                <a:lnTo>
                  <a:pt x="3545727" y="129427"/>
                </a:lnTo>
                <a:lnTo>
                  <a:pt x="3519946" y="92950"/>
                </a:lnTo>
                <a:lnTo>
                  <a:pt x="3488449" y="61453"/>
                </a:lnTo>
                <a:lnTo>
                  <a:pt x="3451972" y="35672"/>
                </a:lnTo>
                <a:lnTo>
                  <a:pt x="3411253" y="16345"/>
                </a:lnTo>
                <a:lnTo>
                  <a:pt x="3367028" y="4209"/>
                </a:lnTo>
                <a:lnTo>
                  <a:pt x="3320033" y="0"/>
                </a:lnTo>
                <a:close/>
              </a:path>
            </a:pathLst>
          </a:custGeom>
          <a:solidFill>
            <a:srgbClr val="1EC7F3"/>
          </a:solidFill>
        </p:spPr>
        <p:txBody>
          <a:bodyPr wrap="square" lIns="0" tIns="0" rIns="0" bIns="0" rtlCol="0"/>
          <a:lstStyle/>
          <a:p/>
        </p:txBody>
      </p:sp>
      <p:sp>
        <p:nvSpPr>
          <p:cNvPr id="8" name="object 8"/>
          <p:cNvSpPr txBox="1"/>
          <p:nvPr/>
        </p:nvSpPr>
        <p:spPr>
          <a:xfrm>
            <a:off x="1344930" y="5026278"/>
            <a:ext cx="3162300" cy="1153795"/>
          </a:xfrm>
          <a:prstGeom prst="rect">
            <a:avLst/>
          </a:prstGeom>
        </p:spPr>
        <p:txBody>
          <a:bodyPr vert="horz" wrap="square" lIns="0" tIns="12700" rIns="0" bIns="0" rtlCol="0">
            <a:spAutoFit/>
          </a:bodyPr>
          <a:lstStyle/>
          <a:p>
            <a:pPr marL="775970" algn="just">
              <a:lnSpc>
                <a:spcPct val="100000"/>
              </a:lnSpc>
              <a:spcBef>
                <a:spcPts val="100"/>
              </a:spcBef>
            </a:pPr>
            <a:r>
              <a:rPr sz="1400" b="1">
                <a:solidFill>
                  <a:srgbClr val="FFFFFF"/>
                </a:solidFill>
                <a:latin typeface="Verdana"/>
                <a:cs typeface="Verdana"/>
              </a:rPr>
              <a:t>TO</a:t>
            </a:r>
            <a:r>
              <a:rPr sz="1400" b="1" spc="-25">
                <a:solidFill>
                  <a:srgbClr val="FFFFFF"/>
                </a:solidFill>
                <a:latin typeface="Verdana"/>
                <a:cs typeface="Verdana"/>
              </a:rPr>
              <a:t> </a:t>
            </a:r>
            <a:r>
              <a:rPr sz="1400" b="1">
                <a:solidFill>
                  <a:srgbClr val="FFFFFF"/>
                </a:solidFill>
                <a:latin typeface="Verdana"/>
                <a:cs typeface="Verdana"/>
              </a:rPr>
              <a:t>B</a:t>
            </a:r>
            <a:r>
              <a:rPr sz="1400" b="1">
                <a:solidFill>
                  <a:srgbClr val="FFFFFF"/>
                </a:solidFill>
                <a:latin typeface="微软雅黑"/>
                <a:cs typeface="微软雅黑"/>
              </a:rPr>
              <a:t>：企业服务赛道</a:t>
            </a:r>
            <a:endParaRPr sz="1400">
              <a:latin typeface="微软雅黑"/>
              <a:cs typeface="微软雅黑"/>
            </a:endParaRPr>
          </a:p>
          <a:p>
            <a:pPr marL="12700" marR="5080" algn="just">
              <a:lnSpc>
                <a:spcPct val="100000"/>
              </a:lnSpc>
              <a:spcBef>
                <a:spcPts val="10"/>
              </a:spcBef>
            </a:pPr>
            <a:r>
              <a:rPr sz="1200" spc="-10">
                <a:solidFill>
                  <a:srgbClr val="FFFFFF"/>
                </a:solidFill>
                <a:latin typeface="Verdana"/>
                <a:cs typeface="Verdana"/>
              </a:rPr>
              <a:t>TO</a:t>
            </a:r>
            <a:r>
              <a:rPr sz="1200" spc="-70">
                <a:solidFill>
                  <a:srgbClr val="FFFFFF"/>
                </a:solidFill>
                <a:latin typeface="Verdana"/>
                <a:cs typeface="Verdana"/>
              </a:rPr>
              <a:t> </a:t>
            </a:r>
            <a:r>
              <a:rPr sz="1200" spc="5">
                <a:solidFill>
                  <a:srgbClr val="FFFFFF"/>
                </a:solidFill>
                <a:latin typeface="Verdana"/>
                <a:cs typeface="Verdana"/>
              </a:rPr>
              <a:t>B</a:t>
            </a:r>
            <a:r>
              <a:rPr sz="1200">
                <a:solidFill>
                  <a:srgbClr val="FFFFFF"/>
                </a:solidFill>
                <a:latin typeface="微软雅黑"/>
                <a:cs typeface="微软雅黑"/>
              </a:rPr>
              <a:t>领域围绕文化企业数字化应用市场，其中 很大比例产品都能够与</a:t>
            </a:r>
            <a:r>
              <a:rPr sz="1200" spc="-5">
                <a:solidFill>
                  <a:srgbClr val="FFFFFF"/>
                </a:solidFill>
                <a:latin typeface="Verdana"/>
                <a:cs typeface="Verdana"/>
              </a:rPr>
              <a:t>A</a:t>
            </a:r>
            <a:r>
              <a:rPr sz="1200">
                <a:solidFill>
                  <a:srgbClr val="FFFFFF"/>
                </a:solidFill>
                <a:latin typeface="Verdana"/>
                <a:cs typeface="Verdana"/>
              </a:rPr>
              <a:t>IGC</a:t>
            </a:r>
            <a:r>
              <a:rPr sz="1200">
                <a:solidFill>
                  <a:srgbClr val="FFFFFF"/>
                </a:solidFill>
                <a:latin typeface="微软雅黑"/>
                <a:cs typeface="微软雅黑"/>
              </a:rPr>
              <a:t>技术相结合，因此 在这一领域衍生出两种服务方式：</a:t>
            </a:r>
            <a:endParaRPr sz="1200">
              <a:latin typeface="微软雅黑"/>
              <a:cs typeface="微软雅黑"/>
            </a:endParaRPr>
          </a:p>
          <a:p>
            <a:pPr marL="151130" indent="-139065">
              <a:lnSpc>
                <a:spcPts val="1430"/>
              </a:lnSpc>
              <a:buSzPct val="91666"/>
              <a:buAutoNum type="arabicPeriod"/>
              <a:tabLst>
                <a:tab pos="151765"/>
              </a:tabLst>
            </a:pPr>
            <a:r>
              <a:rPr sz="1200" b="1">
                <a:solidFill>
                  <a:srgbClr val="FFFFFF"/>
                </a:solidFill>
                <a:latin typeface="微软雅黑"/>
                <a:cs typeface="微软雅黑"/>
              </a:rPr>
              <a:t>直接提供</a:t>
            </a:r>
            <a:r>
              <a:rPr sz="1200" b="1" spc="-5">
                <a:solidFill>
                  <a:srgbClr val="FFFFFF"/>
                </a:solidFill>
                <a:latin typeface="微软雅黑"/>
                <a:cs typeface="微软雅黑"/>
              </a:rPr>
              <a:t>AIGC</a:t>
            </a:r>
            <a:r>
              <a:rPr sz="1200" b="1">
                <a:solidFill>
                  <a:srgbClr val="FFFFFF"/>
                </a:solidFill>
                <a:latin typeface="微软雅黑"/>
                <a:cs typeface="微软雅黑"/>
              </a:rPr>
              <a:t>升级后的数字化应用</a:t>
            </a:r>
            <a:endParaRPr sz="1200">
              <a:latin typeface="微软雅黑"/>
              <a:cs typeface="微软雅黑"/>
            </a:endParaRPr>
          </a:p>
          <a:p>
            <a:pPr marL="151130" indent="-139065">
              <a:lnSpc>
                <a:spcPct val="100000"/>
              </a:lnSpc>
              <a:spcBef>
                <a:spcPts val="5"/>
              </a:spcBef>
              <a:buSzPct val="91666"/>
              <a:buAutoNum type="arabicPeriod"/>
              <a:tabLst>
                <a:tab pos="151765"/>
              </a:tabLst>
            </a:pPr>
            <a:r>
              <a:rPr sz="1200" b="1">
                <a:solidFill>
                  <a:srgbClr val="FFFFFF"/>
                </a:solidFill>
                <a:latin typeface="微软雅黑"/>
                <a:cs typeface="微软雅黑"/>
              </a:rPr>
              <a:t>通过模型帮助企业升级文化相关服务和内容</a:t>
            </a:r>
            <a:endParaRPr sz="1200">
              <a:latin typeface="微软雅黑"/>
              <a:cs typeface="微软雅黑"/>
            </a:endParaRPr>
          </a:p>
        </p:txBody>
      </p:sp>
      <p:sp>
        <p:nvSpPr>
          <p:cNvPr id="9" name="object 9"/>
          <p:cNvSpPr/>
          <p:nvPr/>
        </p:nvSpPr>
        <p:spPr>
          <a:xfrm>
            <a:off x="539495" y="2648711"/>
            <a:ext cx="1440180" cy="0"/>
          </a:xfrm>
          <a:custGeom>
            <a:rect l="l" t="t" r="r" b="b"/>
            <a:pathLst>
              <a:path w="1440180">
                <a:moveTo>
                  <a:pt x="0" y="0"/>
                </a:moveTo>
                <a:lnTo>
                  <a:pt x="1440053" y="0"/>
                </a:lnTo>
              </a:path>
            </a:pathLst>
          </a:custGeom>
          <a:ln w="63500">
            <a:solidFill>
              <a:srgbClr val="D9D9D9"/>
            </a:solidFill>
          </a:ln>
        </p:spPr>
        <p:txBody>
          <a:bodyPr wrap="square" lIns="0" tIns="0" rIns="0" bIns="0" rtlCol="0"/>
          <a:lstStyle/>
          <a:p/>
        </p:txBody>
      </p:sp>
      <p:sp>
        <p:nvSpPr>
          <p:cNvPr id="10" name="object 10"/>
          <p:cNvSpPr/>
          <p:nvPr/>
        </p:nvSpPr>
        <p:spPr>
          <a:xfrm>
            <a:off x="3329940" y="2648711"/>
            <a:ext cx="1440180" cy="0"/>
          </a:xfrm>
          <a:custGeom>
            <a:rect l="l" t="t" r="r" b="b"/>
            <a:pathLst>
              <a:path w="1440179">
                <a:moveTo>
                  <a:pt x="0" y="0"/>
                </a:moveTo>
                <a:lnTo>
                  <a:pt x="1440052" y="0"/>
                </a:lnTo>
              </a:path>
            </a:pathLst>
          </a:custGeom>
          <a:ln w="63500">
            <a:solidFill>
              <a:srgbClr val="D9D9D9"/>
            </a:solidFill>
          </a:ln>
        </p:spPr>
        <p:txBody>
          <a:bodyPr wrap="square" lIns="0" tIns="0" rIns="0" bIns="0" rtlCol="0"/>
          <a:lstStyle/>
          <a:p/>
        </p:txBody>
      </p:sp>
      <p:sp>
        <p:nvSpPr>
          <p:cNvPr id="11" name="object 11"/>
          <p:cNvSpPr/>
          <p:nvPr/>
        </p:nvSpPr>
        <p:spPr>
          <a:xfrm>
            <a:off x="4978908" y="2648711"/>
            <a:ext cx="648335" cy="0"/>
          </a:xfrm>
          <a:custGeom>
            <a:rect l="l" t="t" r="r" b="b"/>
            <a:pathLst>
              <a:path w="648335">
                <a:moveTo>
                  <a:pt x="0" y="0"/>
                </a:moveTo>
                <a:lnTo>
                  <a:pt x="647953" y="0"/>
                </a:lnTo>
              </a:path>
            </a:pathLst>
          </a:custGeom>
          <a:ln w="63500">
            <a:solidFill>
              <a:srgbClr val="D9D9D9"/>
            </a:solidFill>
          </a:ln>
        </p:spPr>
        <p:txBody>
          <a:bodyPr wrap="square" lIns="0" tIns="0" rIns="0" bIns="0" rtlCol="0"/>
          <a:lstStyle/>
          <a:p/>
        </p:txBody>
      </p:sp>
      <p:sp>
        <p:nvSpPr>
          <p:cNvPr id="12" name="object 12"/>
          <p:cNvSpPr/>
          <p:nvPr/>
        </p:nvSpPr>
        <p:spPr>
          <a:xfrm>
            <a:off x="6688835" y="2648711"/>
            <a:ext cx="648335" cy="0"/>
          </a:xfrm>
          <a:custGeom>
            <a:rect l="l" t="t" r="r" b="b"/>
            <a:pathLst>
              <a:path w="648334">
                <a:moveTo>
                  <a:pt x="0" y="0"/>
                </a:moveTo>
                <a:lnTo>
                  <a:pt x="647954" y="0"/>
                </a:lnTo>
              </a:path>
            </a:pathLst>
          </a:custGeom>
          <a:ln w="63500">
            <a:solidFill>
              <a:srgbClr val="D9D9D9"/>
            </a:solidFill>
          </a:ln>
        </p:spPr>
        <p:txBody>
          <a:bodyPr wrap="square" lIns="0" tIns="0" rIns="0" bIns="0" rtlCol="0"/>
          <a:lstStyle/>
          <a:p/>
        </p:txBody>
      </p:sp>
      <p:sp>
        <p:nvSpPr>
          <p:cNvPr id="13" name="object 13"/>
          <p:cNvSpPr/>
          <p:nvPr/>
        </p:nvSpPr>
        <p:spPr>
          <a:xfrm>
            <a:off x="7555992" y="2648711"/>
            <a:ext cx="1440180" cy="0"/>
          </a:xfrm>
          <a:custGeom>
            <a:rect l="l" t="t" r="r" b="b"/>
            <a:pathLst>
              <a:path w="1440179">
                <a:moveTo>
                  <a:pt x="0" y="0"/>
                </a:moveTo>
                <a:lnTo>
                  <a:pt x="1440052" y="0"/>
                </a:lnTo>
              </a:path>
            </a:pathLst>
          </a:custGeom>
          <a:ln w="63500">
            <a:solidFill>
              <a:srgbClr val="D9D9D9"/>
            </a:solidFill>
          </a:ln>
        </p:spPr>
        <p:txBody>
          <a:bodyPr wrap="square" lIns="0" tIns="0" rIns="0" bIns="0" rtlCol="0"/>
          <a:lstStyle/>
          <a:p/>
        </p:txBody>
      </p:sp>
      <p:sp>
        <p:nvSpPr>
          <p:cNvPr id="14" name="object 14"/>
          <p:cNvSpPr/>
          <p:nvPr/>
        </p:nvSpPr>
        <p:spPr>
          <a:xfrm>
            <a:off x="10248900" y="2648711"/>
            <a:ext cx="1440180" cy="0"/>
          </a:xfrm>
          <a:custGeom>
            <a:rect l="l" t="t" r="r" b="b"/>
            <a:pathLst>
              <a:path w="1440179">
                <a:moveTo>
                  <a:pt x="0" y="0"/>
                </a:moveTo>
                <a:lnTo>
                  <a:pt x="1440052" y="0"/>
                </a:lnTo>
              </a:path>
            </a:pathLst>
          </a:custGeom>
          <a:ln w="63500">
            <a:solidFill>
              <a:srgbClr val="D9D9D9"/>
            </a:solidFill>
          </a:ln>
        </p:spPr>
        <p:txBody>
          <a:bodyPr wrap="square" lIns="0" tIns="0" rIns="0" bIns="0" rtlCol="0"/>
          <a:lstStyle/>
          <a:p/>
        </p:txBody>
      </p:sp>
      <p:sp>
        <p:nvSpPr>
          <p:cNvPr id="15" name="object 15"/>
          <p:cNvSpPr txBox="1"/>
          <p:nvPr/>
        </p:nvSpPr>
        <p:spPr>
          <a:xfrm>
            <a:off x="9130030" y="2328798"/>
            <a:ext cx="939800" cy="574675"/>
          </a:xfrm>
          <a:prstGeom prst="rect">
            <a:avLst/>
          </a:prstGeom>
        </p:spPr>
        <p:txBody>
          <a:bodyPr vert="horz" wrap="square" lIns="0" tIns="12700" rIns="0" bIns="0" rtlCol="0">
            <a:spAutoFit/>
          </a:bodyPr>
          <a:lstStyle/>
          <a:p>
            <a:pPr marL="127000">
              <a:lnSpc>
                <a:spcPct val="100000"/>
              </a:lnSpc>
              <a:spcBef>
                <a:spcPts val="100"/>
              </a:spcBef>
            </a:pPr>
            <a:r>
              <a:rPr sz="1800">
                <a:solidFill>
                  <a:srgbClr val="585858"/>
                </a:solidFill>
                <a:latin typeface="微软雅黑"/>
                <a:cs typeface="微软雅黑"/>
              </a:rPr>
              <a:t>大湾区</a:t>
            </a:r>
            <a:endParaRPr sz="1800">
              <a:latin typeface="微软雅黑"/>
              <a:cs typeface="微软雅黑"/>
            </a:endParaRPr>
          </a:p>
          <a:p>
            <a:pPr marL="12700">
              <a:lnSpc>
                <a:spcPct val="100000"/>
              </a:lnSpc>
            </a:pPr>
            <a:r>
              <a:rPr sz="1800" spc="-5">
                <a:solidFill>
                  <a:srgbClr val="585858"/>
                </a:solidFill>
                <a:latin typeface="微软雅黑"/>
                <a:cs typeface="微软雅黑"/>
              </a:rPr>
              <a:t>典型企业</a:t>
            </a:r>
            <a:endParaRPr sz="1800">
              <a:latin typeface="微软雅黑"/>
              <a:cs typeface="微软雅黑"/>
            </a:endParaRPr>
          </a:p>
        </p:txBody>
      </p:sp>
      <p:sp>
        <p:nvSpPr>
          <p:cNvPr id="16" name="object 16"/>
          <p:cNvSpPr/>
          <p:nvPr/>
        </p:nvSpPr>
        <p:spPr>
          <a:xfrm>
            <a:off x="4908041" y="2908554"/>
            <a:ext cx="2557780" cy="1577340"/>
          </a:xfrm>
          <a:custGeom>
            <a:rect l="l" t="t" r="r" b="b"/>
            <a:pathLst>
              <a:path w="2557779" h="1577339">
                <a:moveTo>
                  <a:pt x="0" y="262890"/>
                </a:moveTo>
                <a:lnTo>
                  <a:pt x="4236" y="215642"/>
                </a:lnTo>
                <a:lnTo>
                  <a:pt x="16450" y="171170"/>
                </a:lnTo>
                <a:lnTo>
                  <a:pt x="35898" y="130217"/>
                </a:lnTo>
                <a:lnTo>
                  <a:pt x="61838" y="93525"/>
                </a:lnTo>
                <a:lnTo>
                  <a:pt x="93525" y="61838"/>
                </a:lnTo>
                <a:lnTo>
                  <a:pt x="130217" y="35898"/>
                </a:lnTo>
                <a:lnTo>
                  <a:pt x="171170" y="16450"/>
                </a:lnTo>
                <a:lnTo>
                  <a:pt x="215642" y="4236"/>
                </a:lnTo>
                <a:lnTo>
                  <a:pt x="262890" y="0"/>
                </a:lnTo>
                <a:lnTo>
                  <a:pt x="2294382" y="0"/>
                </a:lnTo>
                <a:lnTo>
                  <a:pt x="2341629" y="4236"/>
                </a:lnTo>
                <a:lnTo>
                  <a:pt x="2386101" y="16450"/>
                </a:lnTo>
                <a:lnTo>
                  <a:pt x="2427054" y="35898"/>
                </a:lnTo>
                <a:lnTo>
                  <a:pt x="2463746" y="61838"/>
                </a:lnTo>
                <a:lnTo>
                  <a:pt x="2495433" y="93525"/>
                </a:lnTo>
                <a:lnTo>
                  <a:pt x="2521373" y="130217"/>
                </a:lnTo>
                <a:lnTo>
                  <a:pt x="2540821" y="171170"/>
                </a:lnTo>
                <a:lnTo>
                  <a:pt x="2553035" y="215642"/>
                </a:lnTo>
                <a:lnTo>
                  <a:pt x="2557272" y="262890"/>
                </a:lnTo>
                <a:lnTo>
                  <a:pt x="2557272" y="1314450"/>
                </a:lnTo>
                <a:lnTo>
                  <a:pt x="2553035" y="1361697"/>
                </a:lnTo>
                <a:lnTo>
                  <a:pt x="2540821" y="1406169"/>
                </a:lnTo>
                <a:lnTo>
                  <a:pt x="2521373" y="1447122"/>
                </a:lnTo>
                <a:lnTo>
                  <a:pt x="2495433" y="1483814"/>
                </a:lnTo>
                <a:lnTo>
                  <a:pt x="2463746" y="1515501"/>
                </a:lnTo>
                <a:lnTo>
                  <a:pt x="2427054" y="1541441"/>
                </a:lnTo>
                <a:lnTo>
                  <a:pt x="2386101" y="1560889"/>
                </a:lnTo>
                <a:lnTo>
                  <a:pt x="2341629" y="1573103"/>
                </a:lnTo>
                <a:lnTo>
                  <a:pt x="2294382" y="1577340"/>
                </a:lnTo>
                <a:lnTo>
                  <a:pt x="262890" y="1577340"/>
                </a:lnTo>
                <a:lnTo>
                  <a:pt x="215642" y="1573103"/>
                </a:lnTo>
                <a:lnTo>
                  <a:pt x="171170" y="1560889"/>
                </a:lnTo>
                <a:lnTo>
                  <a:pt x="130217" y="1541441"/>
                </a:lnTo>
                <a:lnTo>
                  <a:pt x="93525" y="1515501"/>
                </a:lnTo>
                <a:lnTo>
                  <a:pt x="61838" y="1483814"/>
                </a:lnTo>
                <a:lnTo>
                  <a:pt x="35898" y="1447122"/>
                </a:lnTo>
                <a:lnTo>
                  <a:pt x="16450" y="1406169"/>
                </a:lnTo>
                <a:lnTo>
                  <a:pt x="4236" y="1361697"/>
                </a:lnTo>
                <a:lnTo>
                  <a:pt x="0" y="1314450"/>
                </a:lnTo>
                <a:lnTo>
                  <a:pt x="0" y="262890"/>
                </a:lnTo>
                <a:close/>
              </a:path>
            </a:pathLst>
          </a:custGeom>
          <a:ln w="25400">
            <a:solidFill>
              <a:srgbClr val="B1D234"/>
            </a:solidFill>
            <a:prstDash val="lgDash"/>
          </a:ln>
        </p:spPr>
        <p:txBody>
          <a:bodyPr wrap="square" lIns="0" tIns="0" rIns="0" bIns="0" rtlCol="0"/>
          <a:lstStyle/>
          <a:p/>
        </p:txBody>
      </p:sp>
      <p:sp>
        <p:nvSpPr>
          <p:cNvPr id="17" name="object 17"/>
          <p:cNvSpPr/>
          <p:nvPr/>
        </p:nvSpPr>
        <p:spPr>
          <a:xfrm>
            <a:off x="4908041" y="4815078"/>
            <a:ext cx="2557780" cy="1577340"/>
          </a:xfrm>
          <a:custGeom>
            <a:rect l="l" t="t" r="r" b="b"/>
            <a:pathLst>
              <a:path w="2557779" h="1577339">
                <a:moveTo>
                  <a:pt x="0" y="262890"/>
                </a:moveTo>
                <a:lnTo>
                  <a:pt x="4236" y="215642"/>
                </a:lnTo>
                <a:lnTo>
                  <a:pt x="16450" y="171170"/>
                </a:lnTo>
                <a:lnTo>
                  <a:pt x="35898" y="130217"/>
                </a:lnTo>
                <a:lnTo>
                  <a:pt x="61838" y="93525"/>
                </a:lnTo>
                <a:lnTo>
                  <a:pt x="93525" y="61838"/>
                </a:lnTo>
                <a:lnTo>
                  <a:pt x="130217" y="35898"/>
                </a:lnTo>
                <a:lnTo>
                  <a:pt x="171170" y="16450"/>
                </a:lnTo>
                <a:lnTo>
                  <a:pt x="215642" y="4236"/>
                </a:lnTo>
                <a:lnTo>
                  <a:pt x="262890" y="0"/>
                </a:lnTo>
                <a:lnTo>
                  <a:pt x="2294382" y="0"/>
                </a:lnTo>
                <a:lnTo>
                  <a:pt x="2341629" y="4236"/>
                </a:lnTo>
                <a:lnTo>
                  <a:pt x="2386101" y="16450"/>
                </a:lnTo>
                <a:lnTo>
                  <a:pt x="2427054" y="35898"/>
                </a:lnTo>
                <a:lnTo>
                  <a:pt x="2463746" y="61838"/>
                </a:lnTo>
                <a:lnTo>
                  <a:pt x="2495433" y="93525"/>
                </a:lnTo>
                <a:lnTo>
                  <a:pt x="2521373" y="130217"/>
                </a:lnTo>
                <a:lnTo>
                  <a:pt x="2540821" y="171170"/>
                </a:lnTo>
                <a:lnTo>
                  <a:pt x="2553035" y="215642"/>
                </a:lnTo>
                <a:lnTo>
                  <a:pt x="2557272" y="262890"/>
                </a:lnTo>
                <a:lnTo>
                  <a:pt x="2557272" y="1314450"/>
                </a:lnTo>
                <a:lnTo>
                  <a:pt x="2553035" y="1361703"/>
                </a:lnTo>
                <a:lnTo>
                  <a:pt x="2540821" y="1406179"/>
                </a:lnTo>
                <a:lnTo>
                  <a:pt x="2521373" y="1447133"/>
                </a:lnTo>
                <a:lnTo>
                  <a:pt x="2495433" y="1483825"/>
                </a:lnTo>
                <a:lnTo>
                  <a:pt x="2463746" y="1515510"/>
                </a:lnTo>
                <a:lnTo>
                  <a:pt x="2427054" y="1541446"/>
                </a:lnTo>
                <a:lnTo>
                  <a:pt x="2386101" y="1560892"/>
                </a:lnTo>
                <a:lnTo>
                  <a:pt x="2341629" y="1573104"/>
                </a:lnTo>
                <a:lnTo>
                  <a:pt x="2294382" y="1577340"/>
                </a:lnTo>
                <a:lnTo>
                  <a:pt x="262890" y="1577340"/>
                </a:lnTo>
                <a:lnTo>
                  <a:pt x="215642" y="1573104"/>
                </a:lnTo>
                <a:lnTo>
                  <a:pt x="171170" y="1560892"/>
                </a:lnTo>
                <a:lnTo>
                  <a:pt x="130217" y="1541446"/>
                </a:lnTo>
                <a:lnTo>
                  <a:pt x="93525" y="1515510"/>
                </a:lnTo>
                <a:lnTo>
                  <a:pt x="61838" y="1483825"/>
                </a:lnTo>
                <a:lnTo>
                  <a:pt x="35898" y="1447133"/>
                </a:lnTo>
                <a:lnTo>
                  <a:pt x="16450" y="1406179"/>
                </a:lnTo>
                <a:lnTo>
                  <a:pt x="4236" y="1361703"/>
                </a:lnTo>
                <a:lnTo>
                  <a:pt x="0" y="1314450"/>
                </a:lnTo>
                <a:lnTo>
                  <a:pt x="0" y="262890"/>
                </a:lnTo>
                <a:close/>
              </a:path>
            </a:pathLst>
          </a:custGeom>
          <a:ln w="25400">
            <a:solidFill>
              <a:srgbClr val="1EC7F3"/>
            </a:solidFill>
            <a:prstDash val="lgDash"/>
          </a:ln>
        </p:spPr>
        <p:txBody>
          <a:bodyPr wrap="square" lIns="0" tIns="0" rIns="0" bIns="0" rtlCol="0"/>
          <a:lstStyle/>
          <a:p/>
        </p:txBody>
      </p:sp>
      <p:sp>
        <p:nvSpPr>
          <p:cNvPr id="18" name="object 18"/>
          <p:cNvSpPr txBox="1"/>
          <p:nvPr/>
        </p:nvSpPr>
        <p:spPr>
          <a:xfrm>
            <a:off x="2193798" y="2471165"/>
            <a:ext cx="4465955" cy="299720"/>
          </a:xfrm>
          <a:prstGeom prst="rect">
            <a:avLst/>
          </a:prstGeom>
        </p:spPr>
        <p:txBody>
          <a:bodyPr vert="horz" wrap="square" lIns="0" tIns="12700" rIns="0" bIns="0" rtlCol="0">
            <a:spAutoFit/>
          </a:bodyPr>
          <a:lstStyle/>
          <a:p>
            <a:pPr marL="12700">
              <a:lnSpc>
                <a:spcPct val="100000"/>
              </a:lnSpc>
              <a:spcBef>
                <a:spcPts val="100"/>
              </a:spcBef>
              <a:tabLst>
                <a:tab pos="3538220"/>
              </a:tabLst>
            </a:pPr>
            <a:r>
              <a:rPr sz="1800">
                <a:solidFill>
                  <a:srgbClr val="585858"/>
                </a:solidFill>
                <a:latin typeface="微软雅黑"/>
                <a:cs typeface="微软雅黑"/>
              </a:rPr>
              <a:t>赛道简介	典型产品</a:t>
            </a:r>
            <a:endParaRPr sz="1800">
              <a:latin typeface="微软雅黑"/>
              <a:cs typeface="微软雅黑"/>
            </a:endParaRPr>
          </a:p>
        </p:txBody>
      </p:sp>
      <p:sp>
        <p:nvSpPr>
          <p:cNvPr id="19" name="object 19"/>
          <p:cNvSpPr txBox="1"/>
          <p:nvPr/>
        </p:nvSpPr>
        <p:spPr>
          <a:xfrm>
            <a:off x="5057647" y="3019425"/>
            <a:ext cx="2145665" cy="1400175"/>
          </a:xfrm>
          <a:prstGeom prst="rect">
            <a:avLst/>
          </a:prstGeom>
        </p:spPr>
        <p:txBody>
          <a:bodyPr vert="horz" wrap="square" lIns="0" tIns="13335" rIns="0" bIns="0" rtlCol="0">
            <a:spAutoFit/>
          </a:bodyPr>
          <a:lstStyle/>
          <a:p>
            <a:pPr marL="12700">
              <a:lnSpc>
                <a:spcPct val="100000"/>
              </a:lnSpc>
              <a:spcBef>
                <a:spcPts val="105"/>
              </a:spcBef>
            </a:pPr>
            <a:r>
              <a:rPr sz="1400" b="1" spc="-10">
                <a:solidFill>
                  <a:srgbClr val="B1D234"/>
                </a:solidFill>
                <a:latin typeface="Arial"/>
                <a:cs typeface="Arial"/>
              </a:rPr>
              <a:t>AIGC</a:t>
            </a:r>
            <a:r>
              <a:rPr sz="1400" b="1">
                <a:solidFill>
                  <a:srgbClr val="B1D234"/>
                </a:solidFill>
                <a:latin typeface="微软雅黑"/>
                <a:cs typeface="微软雅黑"/>
              </a:rPr>
              <a:t>文化消费内容</a:t>
            </a:r>
            <a:endParaRPr sz="1400">
              <a:latin typeface="微软雅黑"/>
              <a:cs typeface="微软雅黑"/>
            </a:endParaRPr>
          </a:p>
          <a:p>
            <a:pPr marL="12700">
              <a:lnSpc>
                <a:spcPct val="100000"/>
              </a:lnSpc>
            </a:pPr>
            <a:r>
              <a:rPr sz="1400">
                <a:solidFill>
                  <a:srgbClr val="585858"/>
                </a:solidFill>
                <a:latin typeface="Arial"/>
                <a:cs typeface="Arial"/>
              </a:rPr>
              <a:t>AI</a:t>
            </a:r>
            <a:r>
              <a:rPr sz="1400">
                <a:solidFill>
                  <a:srgbClr val="585858"/>
                </a:solidFill>
                <a:latin typeface="微软雅黑"/>
                <a:cs typeface="微软雅黑"/>
              </a:rPr>
              <a:t>生成游戏</a:t>
            </a:r>
            <a:r>
              <a:rPr sz="1400" spc="-10">
                <a:solidFill>
                  <a:srgbClr val="585858"/>
                </a:solidFill>
                <a:latin typeface="微软雅黑"/>
                <a:cs typeface="微软雅黑"/>
              </a:rPr>
              <a:t>、</a:t>
            </a:r>
            <a:r>
              <a:rPr sz="1400">
                <a:solidFill>
                  <a:srgbClr val="585858"/>
                </a:solidFill>
                <a:latin typeface="Arial"/>
                <a:cs typeface="Arial"/>
              </a:rPr>
              <a:t>AI</a:t>
            </a:r>
            <a:r>
              <a:rPr sz="1400">
                <a:solidFill>
                  <a:srgbClr val="585858"/>
                </a:solidFill>
                <a:latin typeface="微软雅黑"/>
                <a:cs typeface="微软雅黑"/>
              </a:rPr>
              <a:t>生成</a:t>
            </a:r>
            <a:r>
              <a:rPr sz="1400" spc="-15">
                <a:solidFill>
                  <a:srgbClr val="585858"/>
                </a:solidFill>
                <a:latin typeface="微软雅黑"/>
                <a:cs typeface="微软雅黑"/>
              </a:rPr>
              <a:t>视</a:t>
            </a:r>
            <a:r>
              <a:rPr sz="1400">
                <a:solidFill>
                  <a:srgbClr val="585858"/>
                </a:solidFill>
                <a:latin typeface="微软雅黑"/>
                <a:cs typeface="微软雅黑"/>
              </a:rPr>
              <a:t>频、</a:t>
            </a:r>
            <a:endParaRPr sz="1400">
              <a:latin typeface="微软雅黑"/>
              <a:cs typeface="微软雅黑"/>
            </a:endParaRPr>
          </a:p>
          <a:p>
            <a:pPr marL="12700">
              <a:lnSpc>
                <a:spcPct val="100000"/>
              </a:lnSpc>
            </a:pPr>
            <a:r>
              <a:rPr sz="1400">
                <a:solidFill>
                  <a:srgbClr val="585858"/>
                </a:solidFill>
                <a:latin typeface="Arial"/>
                <a:cs typeface="Arial"/>
              </a:rPr>
              <a:t>AI</a:t>
            </a:r>
            <a:r>
              <a:rPr sz="1400" spc="5">
                <a:solidFill>
                  <a:srgbClr val="585858"/>
                </a:solidFill>
                <a:latin typeface="微软雅黑"/>
                <a:cs typeface="微软雅黑"/>
              </a:rPr>
              <a:t>聊天机器人等</a:t>
            </a:r>
            <a:endParaRPr sz="1400">
              <a:latin typeface="微软雅黑"/>
              <a:cs typeface="微软雅黑"/>
            </a:endParaRPr>
          </a:p>
          <a:p>
            <a:pPr marL="12700">
              <a:lnSpc>
                <a:spcPct val="100000"/>
              </a:lnSpc>
              <a:spcBef>
                <a:spcPts val="735"/>
              </a:spcBef>
            </a:pPr>
            <a:r>
              <a:rPr sz="1400" b="1" spc="-10">
                <a:solidFill>
                  <a:srgbClr val="B1D234"/>
                </a:solidFill>
                <a:latin typeface="Arial"/>
                <a:cs typeface="Arial"/>
              </a:rPr>
              <a:t>AIGC</a:t>
            </a:r>
            <a:r>
              <a:rPr sz="1400" b="1">
                <a:solidFill>
                  <a:srgbClr val="B1D234"/>
                </a:solidFill>
                <a:latin typeface="微软雅黑"/>
                <a:cs typeface="微软雅黑"/>
              </a:rPr>
              <a:t>创作工具</a:t>
            </a:r>
            <a:endParaRPr sz="1400">
              <a:latin typeface="微软雅黑"/>
              <a:cs typeface="微软雅黑"/>
            </a:endParaRPr>
          </a:p>
          <a:p>
            <a:pPr marL="12700" marR="5080">
              <a:lnSpc>
                <a:spcPct val="100000"/>
              </a:lnSpc>
            </a:pPr>
            <a:r>
              <a:rPr sz="1400" spc="-5">
                <a:solidFill>
                  <a:srgbClr val="585858"/>
                </a:solidFill>
                <a:latin typeface="Arial"/>
                <a:cs typeface="Arial"/>
              </a:rPr>
              <a:t>A</a:t>
            </a:r>
            <a:r>
              <a:rPr sz="1400" spc="5">
                <a:solidFill>
                  <a:srgbClr val="585858"/>
                </a:solidFill>
                <a:latin typeface="Arial"/>
                <a:cs typeface="Arial"/>
              </a:rPr>
              <a:t>I</a:t>
            </a:r>
            <a:r>
              <a:rPr sz="1400">
                <a:solidFill>
                  <a:srgbClr val="585858"/>
                </a:solidFill>
                <a:latin typeface="微软雅黑"/>
                <a:cs typeface="微软雅黑"/>
              </a:rPr>
              <a:t>绘画工具</a:t>
            </a:r>
            <a:r>
              <a:rPr sz="1400" spc="-10">
                <a:solidFill>
                  <a:srgbClr val="585858"/>
                </a:solidFill>
                <a:latin typeface="微软雅黑"/>
                <a:cs typeface="微软雅黑"/>
              </a:rPr>
              <a:t>、</a:t>
            </a:r>
            <a:r>
              <a:rPr sz="1400" spc="-5">
                <a:solidFill>
                  <a:srgbClr val="585858"/>
                </a:solidFill>
                <a:latin typeface="Arial"/>
                <a:cs typeface="Arial"/>
              </a:rPr>
              <a:t>A</a:t>
            </a:r>
            <a:r>
              <a:rPr sz="1400" spc="5">
                <a:solidFill>
                  <a:srgbClr val="585858"/>
                </a:solidFill>
                <a:latin typeface="Arial"/>
                <a:cs typeface="Arial"/>
              </a:rPr>
              <a:t>I</a:t>
            </a:r>
            <a:r>
              <a:rPr sz="1400">
                <a:solidFill>
                  <a:srgbClr val="585858"/>
                </a:solidFill>
                <a:latin typeface="微软雅黑"/>
                <a:cs typeface="微软雅黑"/>
              </a:rPr>
              <a:t>视频</a:t>
            </a:r>
            <a:r>
              <a:rPr sz="1400" spc="-15">
                <a:solidFill>
                  <a:srgbClr val="585858"/>
                </a:solidFill>
                <a:latin typeface="微软雅黑"/>
                <a:cs typeface="微软雅黑"/>
              </a:rPr>
              <a:t>工</a:t>
            </a:r>
            <a:r>
              <a:rPr sz="1400">
                <a:solidFill>
                  <a:srgbClr val="585858"/>
                </a:solidFill>
                <a:latin typeface="微软雅黑"/>
                <a:cs typeface="微软雅黑"/>
              </a:rPr>
              <a:t>具、  </a:t>
            </a:r>
            <a:r>
              <a:rPr sz="1400">
                <a:solidFill>
                  <a:srgbClr val="585858"/>
                </a:solidFill>
                <a:latin typeface="Arial"/>
                <a:cs typeface="Arial"/>
              </a:rPr>
              <a:t>AI</a:t>
            </a:r>
            <a:r>
              <a:rPr sz="1400">
                <a:solidFill>
                  <a:srgbClr val="585858"/>
                </a:solidFill>
                <a:latin typeface="微软雅黑"/>
                <a:cs typeface="微软雅黑"/>
              </a:rPr>
              <a:t>虚拟形象等</a:t>
            </a:r>
            <a:endParaRPr sz="1400">
              <a:latin typeface="微软雅黑"/>
              <a:cs typeface="微软雅黑"/>
            </a:endParaRPr>
          </a:p>
        </p:txBody>
      </p:sp>
      <p:sp>
        <p:nvSpPr>
          <p:cNvPr id="20" name="object 20"/>
          <p:cNvSpPr txBox="1"/>
          <p:nvPr/>
        </p:nvSpPr>
        <p:spPr>
          <a:xfrm>
            <a:off x="5056378" y="4915915"/>
            <a:ext cx="2325370" cy="1386205"/>
          </a:xfrm>
          <a:prstGeom prst="rect">
            <a:avLst/>
          </a:prstGeom>
        </p:spPr>
        <p:txBody>
          <a:bodyPr vert="horz" wrap="square" lIns="0" tIns="12700" rIns="0" bIns="0" rtlCol="0">
            <a:spAutoFit/>
          </a:bodyPr>
          <a:lstStyle/>
          <a:p>
            <a:pPr marL="12700">
              <a:lnSpc>
                <a:spcPct val="100000"/>
              </a:lnSpc>
              <a:spcBef>
                <a:spcPts val="100"/>
              </a:spcBef>
            </a:pPr>
            <a:r>
              <a:rPr sz="1400" b="1" spc="-10">
                <a:solidFill>
                  <a:srgbClr val="1EC7F3"/>
                </a:solidFill>
                <a:latin typeface="Arial"/>
                <a:cs typeface="Arial"/>
              </a:rPr>
              <a:t>AIGC</a:t>
            </a:r>
            <a:r>
              <a:rPr sz="1400" b="1">
                <a:solidFill>
                  <a:srgbClr val="1EC7F3"/>
                </a:solidFill>
                <a:latin typeface="微软雅黑"/>
                <a:cs typeface="微软雅黑"/>
              </a:rPr>
              <a:t>产品</a:t>
            </a:r>
            <a:endParaRPr sz="1400">
              <a:latin typeface="微软雅黑"/>
              <a:cs typeface="微软雅黑"/>
            </a:endParaRPr>
          </a:p>
          <a:p>
            <a:pPr marL="12700">
              <a:lnSpc>
                <a:spcPct val="100000"/>
              </a:lnSpc>
              <a:spcBef>
                <a:spcPts val="5"/>
              </a:spcBef>
            </a:pPr>
            <a:r>
              <a:rPr sz="1400">
                <a:solidFill>
                  <a:srgbClr val="585858"/>
                </a:solidFill>
                <a:latin typeface="微软雅黑"/>
                <a:cs typeface="微软雅黑"/>
              </a:rPr>
              <a:t>文化生产技术（元宇</a:t>
            </a:r>
            <a:r>
              <a:rPr sz="1400" spc="5">
                <a:solidFill>
                  <a:srgbClr val="585858"/>
                </a:solidFill>
                <a:latin typeface="微软雅黑"/>
                <a:cs typeface="微软雅黑"/>
              </a:rPr>
              <a:t>宙</a:t>
            </a:r>
            <a:r>
              <a:rPr sz="1400" spc="-10">
                <a:solidFill>
                  <a:srgbClr val="585858"/>
                </a:solidFill>
                <a:latin typeface="Arial"/>
                <a:cs typeface="Arial"/>
              </a:rPr>
              <a:t>/</a:t>
            </a:r>
            <a:r>
              <a:rPr sz="1400">
                <a:solidFill>
                  <a:srgbClr val="585858"/>
                </a:solidFill>
                <a:latin typeface="微软雅黑"/>
                <a:cs typeface="微软雅黑"/>
              </a:rPr>
              <a:t>数字</a:t>
            </a:r>
            <a:endParaRPr sz="1400">
              <a:latin typeface="微软雅黑"/>
              <a:cs typeface="微软雅黑"/>
            </a:endParaRPr>
          </a:p>
          <a:p>
            <a:pPr marL="12700">
              <a:lnSpc>
                <a:spcPct val="100000"/>
              </a:lnSpc>
            </a:pPr>
            <a:r>
              <a:rPr sz="1400">
                <a:solidFill>
                  <a:srgbClr val="585858"/>
                </a:solidFill>
                <a:latin typeface="微软雅黑"/>
                <a:cs typeface="微软雅黑"/>
              </a:rPr>
              <a:t>人等）、文化技术设备等</a:t>
            </a:r>
            <a:endParaRPr sz="1400">
              <a:latin typeface="微软雅黑"/>
              <a:cs typeface="微软雅黑"/>
            </a:endParaRPr>
          </a:p>
          <a:p>
            <a:pPr marL="13970">
              <a:lnSpc>
                <a:spcPct val="100000"/>
              </a:lnSpc>
              <a:spcBef>
                <a:spcPts val="625"/>
              </a:spcBef>
            </a:pPr>
            <a:r>
              <a:rPr sz="1400" b="1" spc="-10">
                <a:solidFill>
                  <a:srgbClr val="1EC7F3"/>
                </a:solidFill>
                <a:latin typeface="Arial"/>
                <a:cs typeface="Arial"/>
              </a:rPr>
              <a:t>AIGC</a:t>
            </a:r>
            <a:r>
              <a:rPr sz="1400" b="1">
                <a:solidFill>
                  <a:srgbClr val="1EC7F3"/>
                </a:solidFill>
                <a:latin typeface="微软雅黑"/>
                <a:cs typeface="微软雅黑"/>
              </a:rPr>
              <a:t>服务</a:t>
            </a:r>
            <a:endParaRPr sz="1400">
              <a:latin typeface="微软雅黑"/>
              <a:cs typeface="微软雅黑"/>
            </a:endParaRPr>
          </a:p>
          <a:p>
            <a:pPr marL="13970">
              <a:lnSpc>
                <a:spcPct val="100000"/>
              </a:lnSpc>
            </a:pPr>
            <a:r>
              <a:rPr sz="1400">
                <a:solidFill>
                  <a:srgbClr val="585858"/>
                </a:solidFill>
                <a:latin typeface="Arial"/>
                <a:cs typeface="Arial"/>
              </a:rPr>
              <a:t>AIGC</a:t>
            </a:r>
            <a:r>
              <a:rPr sz="1400">
                <a:solidFill>
                  <a:srgbClr val="585858"/>
                </a:solidFill>
                <a:latin typeface="微软雅黑"/>
                <a:cs typeface="微软雅黑"/>
              </a:rPr>
              <a:t>广告服务、</a:t>
            </a:r>
            <a:r>
              <a:rPr sz="1400">
                <a:solidFill>
                  <a:srgbClr val="585858"/>
                </a:solidFill>
                <a:latin typeface="Arial"/>
                <a:cs typeface="Arial"/>
              </a:rPr>
              <a:t>AIGC</a:t>
            </a:r>
            <a:r>
              <a:rPr sz="1400">
                <a:solidFill>
                  <a:srgbClr val="585858"/>
                </a:solidFill>
                <a:latin typeface="微软雅黑"/>
                <a:cs typeface="微软雅黑"/>
              </a:rPr>
              <a:t>设计服</a:t>
            </a:r>
            <a:endParaRPr sz="1400">
              <a:latin typeface="微软雅黑"/>
              <a:cs typeface="微软雅黑"/>
            </a:endParaRPr>
          </a:p>
          <a:p>
            <a:pPr marL="13970">
              <a:lnSpc>
                <a:spcPct val="100000"/>
              </a:lnSpc>
            </a:pPr>
            <a:r>
              <a:rPr sz="1400">
                <a:solidFill>
                  <a:srgbClr val="585858"/>
                </a:solidFill>
                <a:latin typeface="微软雅黑"/>
                <a:cs typeface="微软雅黑"/>
              </a:rPr>
              <a:t>务、</a:t>
            </a:r>
            <a:r>
              <a:rPr sz="1400">
                <a:solidFill>
                  <a:srgbClr val="585858"/>
                </a:solidFill>
                <a:latin typeface="Arial"/>
                <a:cs typeface="Arial"/>
              </a:rPr>
              <a:t>AIGC</a:t>
            </a:r>
            <a:r>
              <a:rPr sz="1400">
                <a:solidFill>
                  <a:srgbClr val="585858"/>
                </a:solidFill>
                <a:latin typeface="微软雅黑"/>
                <a:cs typeface="微软雅黑"/>
              </a:rPr>
              <a:t>数字创意服务等</a:t>
            </a:r>
            <a:endParaRPr sz="1400">
              <a:latin typeface="微软雅黑"/>
              <a:cs typeface="微软雅黑"/>
            </a:endParaRPr>
          </a:p>
        </p:txBody>
      </p:sp>
      <p:sp>
        <p:nvSpPr>
          <p:cNvPr id="21" name="object 21"/>
          <p:cNvSpPr/>
          <p:nvPr/>
        </p:nvSpPr>
        <p:spPr>
          <a:xfrm>
            <a:off x="7602473" y="2908554"/>
            <a:ext cx="4051300" cy="1577340"/>
          </a:xfrm>
          <a:custGeom>
            <a:rect l="l" t="t" r="r" b="b"/>
            <a:pathLst>
              <a:path w="4051300" h="1577339">
                <a:moveTo>
                  <a:pt x="0" y="262890"/>
                </a:moveTo>
                <a:lnTo>
                  <a:pt x="4236" y="215642"/>
                </a:lnTo>
                <a:lnTo>
                  <a:pt x="16450" y="171170"/>
                </a:lnTo>
                <a:lnTo>
                  <a:pt x="35898" y="130217"/>
                </a:lnTo>
                <a:lnTo>
                  <a:pt x="61838" y="93525"/>
                </a:lnTo>
                <a:lnTo>
                  <a:pt x="93525" y="61838"/>
                </a:lnTo>
                <a:lnTo>
                  <a:pt x="130217" y="35898"/>
                </a:lnTo>
                <a:lnTo>
                  <a:pt x="171170" y="16450"/>
                </a:lnTo>
                <a:lnTo>
                  <a:pt x="215642" y="4236"/>
                </a:lnTo>
                <a:lnTo>
                  <a:pt x="262890" y="0"/>
                </a:lnTo>
                <a:lnTo>
                  <a:pt x="3787902" y="0"/>
                </a:lnTo>
                <a:lnTo>
                  <a:pt x="3835149" y="4236"/>
                </a:lnTo>
                <a:lnTo>
                  <a:pt x="3879621" y="16450"/>
                </a:lnTo>
                <a:lnTo>
                  <a:pt x="3920574" y="35898"/>
                </a:lnTo>
                <a:lnTo>
                  <a:pt x="3957266" y="61838"/>
                </a:lnTo>
                <a:lnTo>
                  <a:pt x="3988953" y="93525"/>
                </a:lnTo>
                <a:lnTo>
                  <a:pt x="4014893" y="130217"/>
                </a:lnTo>
                <a:lnTo>
                  <a:pt x="4034341" y="171170"/>
                </a:lnTo>
                <a:lnTo>
                  <a:pt x="4046555" y="215642"/>
                </a:lnTo>
                <a:lnTo>
                  <a:pt x="4050792" y="262890"/>
                </a:lnTo>
                <a:lnTo>
                  <a:pt x="4050792" y="1314450"/>
                </a:lnTo>
                <a:lnTo>
                  <a:pt x="4046555" y="1361697"/>
                </a:lnTo>
                <a:lnTo>
                  <a:pt x="4034341" y="1406169"/>
                </a:lnTo>
                <a:lnTo>
                  <a:pt x="4014893" y="1447122"/>
                </a:lnTo>
                <a:lnTo>
                  <a:pt x="3988953" y="1483814"/>
                </a:lnTo>
                <a:lnTo>
                  <a:pt x="3957266" y="1515501"/>
                </a:lnTo>
                <a:lnTo>
                  <a:pt x="3920574" y="1541441"/>
                </a:lnTo>
                <a:lnTo>
                  <a:pt x="3879621" y="1560889"/>
                </a:lnTo>
                <a:lnTo>
                  <a:pt x="3835149" y="1573103"/>
                </a:lnTo>
                <a:lnTo>
                  <a:pt x="3787902" y="1577340"/>
                </a:lnTo>
                <a:lnTo>
                  <a:pt x="262890" y="1577340"/>
                </a:lnTo>
                <a:lnTo>
                  <a:pt x="215642" y="1573103"/>
                </a:lnTo>
                <a:lnTo>
                  <a:pt x="171170" y="1560889"/>
                </a:lnTo>
                <a:lnTo>
                  <a:pt x="130217" y="1541441"/>
                </a:lnTo>
                <a:lnTo>
                  <a:pt x="93525" y="1515501"/>
                </a:lnTo>
                <a:lnTo>
                  <a:pt x="61838" y="1483814"/>
                </a:lnTo>
                <a:lnTo>
                  <a:pt x="35898" y="1447122"/>
                </a:lnTo>
                <a:lnTo>
                  <a:pt x="16450" y="1406169"/>
                </a:lnTo>
                <a:lnTo>
                  <a:pt x="4236" y="1361697"/>
                </a:lnTo>
                <a:lnTo>
                  <a:pt x="0" y="1314450"/>
                </a:lnTo>
                <a:lnTo>
                  <a:pt x="0" y="262890"/>
                </a:lnTo>
                <a:close/>
              </a:path>
            </a:pathLst>
          </a:custGeom>
          <a:ln w="25400">
            <a:solidFill>
              <a:srgbClr val="B1D234"/>
            </a:solidFill>
            <a:prstDash val="lgDash"/>
          </a:ln>
        </p:spPr>
        <p:txBody>
          <a:bodyPr wrap="square" lIns="0" tIns="0" rIns="0" bIns="0" rtlCol="0"/>
          <a:lstStyle/>
          <a:p/>
        </p:txBody>
      </p:sp>
      <p:sp>
        <p:nvSpPr>
          <p:cNvPr id="22" name="object 22"/>
          <p:cNvSpPr txBox="1"/>
          <p:nvPr/>
        </p:nvSpPr>
        <p:spPr>
          <a:xfrm>
            <a:off x="7751191" y="2992882"/>
            <a:ext cx="3753485" cy="1412875"/>
          </a:xfrm>
          <a:prstGeom prst="rect">
            <a:avLst/>
          </a:prstGeom>
        </p:spPr>
        <p:txBody>
          <a:bodyPr vert="horz" wrap="square" lIns="0" tIns="13335" rIns="0" bIns="0" rtlCol="0">
            <a:spAutoFit/>
          </a:bodyPr>
          <a:lstStyle/>
          <a:p>
            <a:pPr marL="12700">
              <a:lnSpc>
                <a:spcPct val="100000"/>
              </a:lnSpc>
              <a:spcBef>
                <a:spcPts val="105"/>
              </a:spcBef>
            </a:pPr>
            <a:r>
              <a:rPr sz="1400" b="1" spc="-10">
                <a:solidFill>
                  <a:srgbClr val="B1D234"/>
                </a:solidFill>
                <a:latin typeface="Arial"/>
                <a:cs typeface="Arial"/>
              </a:rPr>
              <a:t>AIGC</a:t>
            </a:r>
            <a:r>
              <a:rPr sz="1400" b="1">
                <a:solidFill>
                  <a:srgbClr val="B1D234"/>
                </a:solidFill>
                <a:latin typeface="微软雅黑"/>
                <a:cs typeface="微软雅黑"/>
              </a:rPr>
              <a:t>内容典型企业</a:t>
            </a:r>
            <a:r>
              <a:rPr sz="1400" b="1">
                <a:solidFill>
                  <a:srgbClr val="B1D234"/>
                </a:solidFill>
                <a:latin typeface="Arial"/>
                <a:cs typeface="Arial"/>
              </a:rPr>
              <a:t>——</a:t>
            </a:r>
            <a:r>
              <a:rPr sz="1400" b="1">
                <a:solidFill>
                  <a:srgbClr val="B1D234"/>
                </a:solidFill>
                <a:latin typeface="微软雅黑"/>
                <a:cs typeface="微软雅黑"/>
              </a:rPr>
              <a:t>腾讯科技</a:t>
            </a:r>
            <a:endParaRPr sz="1400">
              <a:latin typeface="微软雅黑"/>
              <a:cs typeface="微软雅黑"/>
            </a:endParaRPr>
          </a:p>
          <a:p>
            <a:pPr marL="12700" marR="5715">
              <a:lnSpc>
                <a:spcPct val="100000"/>
              </a:lnSpc>
            </a:pPr>
            <a:r>
              <a:rPr sz="1000" spc="-5">
                <a:solidFill>
                  <a:srgbClr val="585858"/>
                </a:solidFill>
                <a:latin typeface="微软雅黑"/>
                <a:cs typeface="微软雅黑"/>
              </a:rPr>
              <a:t>腾讯深度发展</a:t>
            </a:r>
            <a:r>
              <a:rPr sz="1000" spc="-10">
                <a:solidFill>
                  <a:srgbClr val="585858"/>
                </a:solidFill>
                <a:latin typeface="微软雅黑"/>
                <a:cs typeface="微软雅黑"/>
              </a:rPr>
              <a:t>AI</a:t>
            </a:r>
            <a:r>
              <a:rPr sz="1000" spc="-5">
                <a:solidFill>
                  <a:srgbClr val="585858"/>
                </a:solidFill>
                <a:latin typeface="微软雅黑"/>
                <a:cs typeface="微软雅黑"/>
              </a:rPr>
              <a:t>G</a:t>
            </a:r>
            <a:r>
              <a:rPr sz="1000">
                <a:solidFill>
                  <a:srgbClr val="585858"/>
                </a:solidFill>
                <a:latin typeface="微软雅黑"/>
                <a:cs typeface="微软雅黑"/>
              </a:rPr>
              <a:t>C</a:t>
            </a:r>
            <a:r>
              <a:rPr sz="1000" spc="-5">
                <a:solidFill>
                  <a:srgbClr val="585858"/>
                </a:solidFill>
                <a:latin typeface="微软雅黑"/>
                <a:cs typeface="微软雅黑"/>
              </a:rPr>
              <a:t>相关服务和产</a:t>
            </a:r>
            <a:r>
              <a:rPr sz="1000" spc="5">
                <a:solidFill>
                  <a:srgbClr val="585858"/>
                </a:solidFill>
                <a:latin typeface="微软雅黑"/>
                <a:cs typeface="微软雅黑"/>
              </a:rPr>
              <a:t>品</a:t>
            </a:r>
            <a:r>
              <a:rPr sz="1000" spc="-5">
                <a:solidFill>
                  <a:srgbClr val="585858"/>
                </a:solidFill>
                <a:latin typeface="微软雅黑"/>
                <a:cs typeface="微软雅黑"/>
              </a:rPr>
              <a:t>，在</a:t>
            </a:r>
            <a:r>
              <a:rPr sz="1000" spc="5">
                <a:solidFill>
                  <a:srgbClr val="585858"/>
                </a:solidFill>
                <a:latin typeface="微软雅黑"/>
                <a:cs typeface="微软雅黑"/>
              </a:rPr>
              <a:t>内</a:t>
            </a:r>
            <a:r>
              <a:rPr sz="1000" spc="-5">
                <a:solidFill>
                  <a:srgbClr val="585858"/>
                </a:solidFill>
                <a:latin typeface="微软雅黑"/>
                <a:cs typeface="微软雅黑"/>
              </a:rPr>
              <a:t>容服</a:t>
            </a:r>
            <a:r>
              <a:rPr sz="1000" spc="5">
                <a:solidFill>
                  <a:srgbClr val="585858"/>
                </a:solidFill>
                <a:latin typeface="微软雅黑"/>
                <a:cs typeface="微软雅黑"/>
              </a:rPr>
              <a:t>务</a:t>
            </a:r>
            <a:r>
              <a:rPr sz="1000" spc="-5">
                <a:solidFill>
                  <a:srgbClr val="585858"/>
                </a:solidFill>
                <a:latin typeface="微软雅黑"/>
                <a:cs typeface="微软雅黑"/>
              </a:rPr>
              <a:t>方面</a:t>
            </a:r>
            <a:r>
              <a:rPr sz="1000" spc="5">
                <a:solidFill>
                  <a:srgbClr val="585858"/>
                </a:solidFill>
                <a:latin typeface="微软雅黑"/>
                <a:cs typeface="微软雅黑"/>
              </a:rPr>
              <a:t>，</a:t>
            </a:r>
            <a:r>
              <a:rPr sz="1000" spc="-5">
                <a:solidFill>
                  <a:srgbClr val="585858"/>
                </a:solidFill>
                <a:latin typeface="微软雅黑"/>
                <a:cs typeface="微软雅黑"/>
              </a:rPr>
              <a:t>腾讯</a:t>
            </a:r>
            <a:r>
              <a:rPr sz="1000" spc="5">
                <a:solidFill>
                  <a:srgbClr val="585858"/>
                </a:solidFill>
                <a:latin typeface="微软雅黑"/>
                <a:cs typeface="微软雅黑"/>
              </a:rPr>
              <a:t>不</a:t>
            </a:r>
            <a:r>
              <a:rPr sz="1000" spc="-5">
                <a:solidFill>
                  <a:srgbClr val="585858"/>
                </a:solidFill>
                <a:latin typeface="微软雅黑"/>
                <a:cs typeface="微软雅黑"/>
              </a:rPr>
              <a:t>仅将  </a:t>
            </a:r>
            <a:r>
              <a:rPr sz="1000" spc="-10">
                <a:solidFill>
                  <a:srgbClr val="585858"/>
                </a:solidFill>
                <a:latin typeface="微软雅黑"/>
                <a:cs typeface="微软雅黑"/>
              </a:rPr>
              <a:t>AI</a:t>
            </a:r>
            <a:r>
              <a:rPr sz="1000" spc="-5">
                <a:solidFill>
                  <a:srgbClr val="585858"/>
                </a:solidFill>
                <a:latin typeface="微软雅黑"/>
                <a:cs typeface="微软雅黑"/>
              </a:rPr>
              <a:t>持续应用于</a:t>
            </a:r>
            <a:r>
              <a:rPr sz="1000" b="1" spc="-5">
                <a:solidFill>
                  <a:srgbClr val="B1D234"/>
                </a:solidFill>
                <a:latin typeface="微软雅黑"/>
                <a:cs typeface="微软雅黑"/>
              </a:rPr>
              <a:t>游戏制作环节</a:t>
            </a:r>
            <a:r>
              <a:rPr sz="1000" spc="5">
                <a:solidFill>
                  <a:srgbClr val="585858"/>
                </a:solidFill>
                <a:latin typeface="微软雅黑"/>
                <a:cs typeface="微软雅黑"/>
              </a:rPr>
              <a:t>，</a:t>
            </a:r>
            <a:r>
              <a:rPr sz="1000" spc="-5">
                <a:solidFill>
                  <a:srgbClr val="585858"/>
                </a:solidFill>
                <a:latin typeface="微软雅黑"/>
                <a:cs typeface="微软雅黑"/>
              </a:rPr>
              <a:t>还推</a:t>
            </a:r>
            <a:r>
              <a:rPr sz="1000" spc="5">
                <a:solidFill>
                  <a:srgbClr val="585858"/>
                </a:solidFill>
                <a:latin typeface="微软雅黑"/>
                <a:cs typeface="微软雅黑"/>
              </a:rPr>
              <a:t>出</a:t>
            </a:r>
            <a:r>
              <a:rPr sz="1000" spc="-5">
                <a:solidFill>
                  <a:srgbClr val="585858"/>
                </a:solidFill>
                <a:latin typeface="微软雅黑"/>
                <a:cs typeface="微软雅黑"/>
              </a:rPr>
              <a:t>AI新</a:t>
            </a:r>
            <a:r>
              <a:rPr sz="1000" spc="5">
                <a:solidFill>
                  <a:srgbClr val="585858"/>
                </a:solidFill>
                <a:latin typeface="微软雅黑"/>
                <a:cs typeface="微软雅黑"/>
              </a:rPr>
              <a:t>闻</a:t>
            </a:r>
            <a:r>
              <a:rPr sz="1000" spc="-5">
                <a:solidFill>
                  <a:srgbClr val="585858"/>
                </a:solidFill>
                <a:latin typeface="微软雅黑"/>
                <a:cs typeface="微软雅黑"/>
              </a:rPr>
              <a:t>写作</a:t>
            </a:r>
            <a:r>
              <a:rPr sz="1000" spc="5">
                <a:solidFill>
                  <a:srgbClr val="585858"/>
                </a:solidFill>
                <a:latin typeface="微软雅黑"/>
                <a:cs typeface="微软雅黑"/>
              </a:rPr>
              <a:t>机</a:t>
            </a:r>
            <a:r>
              <a:rPr sz="1000" spc="-5">
                <a:solidFill>
                  <a:srgbClr val="585858"/>
                </a:solidFill>
                <a:latin typeface="微软雅黑"/>
                <a:cs typeface="微软雅黑"/>
              </a:rPr>
              <a:t>器人</a:t>
            </a:r>
            <a:r>
              <a:rPr sz="1000" spc="5">
                <a:solidFill>
                  <a:srgbClr val="585858"/>
                </a:solidFill>
                <a:latin typeface="微软雅黑"/>
                <a:cs typeface="微软雅黑"/>
              </a:rPr>
              <a:t>、</a:t>
            </a:r>
            <a:r>
              <a:rPr sz="1000" spc="-5">
                <a:solidFill>
                  <a:srgbClr val="585858"/>
                </a:solidFill>
                <a:latin typeface="微软雅黑"/>
                <a:cs typeface="微软雅黑"/>
              </a:rPr>
              <a:t>AI游</a:t>
            </a:r>
            <a:r>
              <a:rPr sz="1000" spc="5">
                <a:solidFill>
                  <a:srgbClr val="585858"/>
                </a:solidFill>
                <a:latin typeface="微软雅黑"/>
                <a:cs typeface="微软雅黑"/>
              </a:rPr>
              <a:t>戏</a:t>
            </a:r>
            <a:r>
              <a:rPr sz="1000" spc="-5">
                <a:solidFill>
                  <a:srgbClr val="585858"/>
                </a:solidFill>
                <a:latin typeface="微软雅黑"/>
                <a:cs typeface="微软雅黑"/>
              </a:rPr>
              <a:t>解 说、</a:t>
            </a:r>
            <a:r>
              <a:rPr sz="1000" spc="-10">
                <a:solidFill>
                  <a:srgbClr val="585858"/>
                </a:solidFill>
                <a:latin typeface="微软雅黑"/>
                <a:cs typeface="微软雅黑"/>
              </a:rPr>
              <a:t>AI</a:t>
            </a:r>
            <a:r>
              <a:rPr sz="1000" spc="-5">
                <a:solidFill>
                  <a:srgbClr val="585858"/>
                </a:solidFill>
                <a:latin typeface="微软雅黑"/>
                <a:cs typeface="微软雅黑"/>
              </a:rPr>
              <a:t>智能创作助手（腾讯</a:t>
            </a:r>
            <a:r>
              <a:rPr sz="1000" spc="5">
                <a:solidFill>
                  <a:srgbClr val="585858"/>
                </a:solidFill>
                <a:latin typeface="微软雅黑"/>
                <a:cs typeface="微软雅黑"/>
              </a:rPr>
              <a:t>智</a:t>
            </a:r>
            <a:r>
              <a:rPr sz="1000" spc="-5">
                <a:solidFill>
                  <a:srgbClr val="585858"/>
                </a:solidFill>
                <a:latin typeface="微软雅黑"/>
                <a:cs typeface="微软雅黑"/>
              </a:rPr>
              <a:t>影）</a:t>
            </a:r>
            <a:r>
              <a:rPr sz="1000" spc="5">
                <a:solidFill>
                  <a:srgbClr val="585858"/>
                </a:solidFill>
                <a:latin typeface="微软雅黑"/>
                <a:cs typeface="微软雅黑"/>
              </a:rPr>
              <a:t>等</a:t>
            </a:r>
            <a:r>
              <a:rPr sz="1000" spc="-5">
                <a:solidFill>
                  <a:srgbClr val="585858"/>
                </a:solidFill>
                <a:latin typeface="微软雅黑"/>
                <a:cs typeface="微软雅黑"/>
              </a:rPr>
              <a:t>。</a:t>
            </a:r>
            <a:endParaRPr sz="1000">
              <a:latin typeface="微软雅黑"/>
              <a:cs typeface="微软雅黑"/>
            </a:endParaRPr>
          </a:p>
          <a:p>
            <a:pPr marL="12700">
              <a:lnSpc>
                <a:spcPct val="100000"/>
              </a:lnSpc>
              <a:spcBef>
                <a:spcPts val="355"/>
              </a:spcBef>
            </a:pPr>
            <a:r>
              <a:rPr sz="1400" b="1" spc="-10">
                <a:solidFill>
                  <a:srgbClr val="B1D234"/>
                </a:solidFill>
                <a:latin typeface="Arial"/>
                <a:cs typeface="Arial"/>
              </a:rPr>
              <a:t>AIGC</a:t>
            </a:r>
            <a:r>
              <a:rPr sz="1400" b="1">
                <a:solidFill>
                  <a:srgbClr val="B1D234"/>
                </a:solidFill>
                <a:latin typeface="微软雅黑"/>
                <a:cs typeface="微软雅黑"/>
              </a:rPr>
              <a:t>创作工具典型企业</a:t>
            </a:r>
            <a:r>
              <a:rPr sz="1400" b="1">
                <a:solidFill>
                  <a:srgbClr val="B1D234"/>
                </a:solidFill>
                <a:latin typeface="Arial"/>
                <a:cs typeface="Arial"/>
              </a:rPr>
              <a:t>——</a:t>
            </a:r>
            <a:r>
              <a:rPr sz="1400" b="1">
                <a:solidFill>
                  <a:srgbClr val="B1D234"/>
                </a:solidFill>
                <a:latin typeface="微软雅黑"/>
                <a:cs typeface="微软雅黑"/>
              </a:rPr>
              <a:t>万兴科技</a:t>
            </a:r>
            <a:endParaRPr sz="1400">
              <a:latin typeface="微软雅黑"/>
              <a:cs typeface="微软雅黑"/>
            </a:endParaRPr>
          </a:p>
          <a:p>
            <a:pPr marL="12700" marR="5080">
              <a:lnSpc>
                <a:spcPct val="100000"/>
              </a:lnSpc>
            </a:pPr>
            <a:r>
              <a:rPr sz="1000" spc="-5">
                <a:solidFill>
                  <a:srgbClr val="585858"/>
                </a:solidFill>
                <a:latin typeface="微软雅黑"/>
                <a:cs typeface="微软雅黑"/>
              </a:rPr>
              <a:t>万兴科技是AIGC软件</a:t>
            </a:r>
            <a:r>
              <a:rPr sz="1000" spc="-10">
                <a:solidFill>
                  <a:srgbClr val="585858"/>
                </a:solidFill>
                <a:latin typeface="微软雅黑"/>
                <a:cs typeface="微软雅黑"/>
              </a:rPr>
              <a:t>A</a:t>
            </a:r>
            <a:r>
              <a:rPr sz="1000" spc="-5">
                <a:solidFill>
                  <a:srgbClr val="585858"/>
                </a:solidFill>
                <a:latin typeface="微软雅黑"/>
                <a:cs typeface="微软雅黑"/>
              </a:rPr>
              <a:t>股上市公</a:t>
            </a:r>
            <a:r>
              <a:rPr sz="1000" spc="5">
                <a:solidFill>
                  <a:srgbClr val="585858"/>
                </a:solidFill>
                <a:latin typeface="微软雅黑"/>
                <a:cs typeface="微软雅黑"/>
              </a:rPr>
              <a:t>司</a:t>
            </a:r>
            <a:r>
              <a:rPr sz="1000" spc="-5">
                <a:solidFill>
                  <a:srgbClr val="585858"/>
                </a:solidFill>
                <a:latin typeface="微软雅黑"/>
                <a:cs typeface="微软雅黑"/>
              </a:rPr>
              <a:t>，深</a:t>
            </a:r>
            <a:r>
              <a:rPr sz="1000" spc="5">
                <a:solidFill>
                  <a:srgbClr val="585858"/>
                </a:solidFill>
                <a:latin typeface="微软雅黑"/>
                <a:cs typeface="微软雅黑"/>
              </a:rPr>
              <a:t>耕</a:t>
            </a:r>
            <a:r>
              <a:rPr sz="1000" b="1" spc="-5">
                <a:solidFill>
                  <a:srgbClr val="B1D234"/>
                </a:solidFill>
                <a:latin typeface="微软雅黑"/>
                <a:cs typeface="微软雅黑"/>
              </a:rPr>
              <a:t>数字</a:t>
            </a:r>
            <a:r>
              <a:rPr sz="1000" b="1" spc="5">
                <a:solidFill>
                  <a:srgbClr val="B1D234"/>
                </a:solidFill>
                <a:latin typeface="微软雅黑"/>
                <a:cs typeface="微软雅黑"/>
              </a:rPr>
              <a:t>创</a:t>
            </a:r>
            <a:r>
              <a:rPr sz="1000" b="1" spc="-5">
                <a:solidFill>
                  <a:srgbClr val="B1D234"/>
                </a:solidFill>
                <a:latin typeface="微软雅黑"/>
                <a:cs typeface="微软雅黑"/>
              </a:rPr>
              <a:t>意软</a:t>
            </a:r>
            <a:r>
              <a:rPr sz="1000" b="1" spc="5">
                <a:solidFill>
                  <a:srgbClr val="B1D234"/>
                </a:solidFill>
                <a:latin typeface="微软雅黑"/>
                <a:cs typeface="微软雅黑"/>
              </a:rPr>
              <a:t>件</a:t>
            </a:r>
            <a:r>
              <a:rPr sz="1000" b="1" spc="-5">
                <a:solidFill>
                  <a:srgbClr val="B1D234"/>
                </a:solidFill>
                <a:latin typeface="微软雅黑"/>
                <a:cs typeface="微软雅黑"/>
              </a:rPr>
              <a:t>领域</a:t>
            </a:r>
            <a:r>
              <a:rPr sz="1000" spc="5">
                <a:solidFill>
                  <a:srgbClr val="585858"/>
                </a:solidFill>
                <a:latin typeface="微软雅黑"/>
                <a:cs typeface="微软雅黑"/>
              </a:rPr>
              <a:t>，</a:t>
            </a:r>
            <a:r>
              <a:rPr sz="1000" spc="-5">
                <a:solidFill>
                  <a:srgbClr val="585858"/>
                </a:solidFill>
                <a:latin typeface="微软雅黑"/>
                <a:cs typeface="微软雅黑"/>
              </a:rPr>
              <a:t>并面 向</a:t>
            </a:r>
            <a:r>
              <a:rPr sz="1000" spc="-10">
                <a:solidFill>
                  <a:srgbClr val="585858"/>
                </a:solidFill>
                <a:latin typeface="微软雅黑"/>
                <a:cs typeface="微软雅黑"/>
              </a:rPr>
              <a:t>AI</a:t>
            </a:r>
            <a:r>
              <a:rPr sz="1000" spc="-5">
                <a:solidFill>
                  <a:srgbClr val="585858"/>
                </a:solidFill>
                <a:latin typeface="微软雅黑"/>
                <a:cs typeface="微软雅黑"/>
              </a:rPr>
              <a:t>G</a:t>
            </a:r>
            <a:r>
              <a:rPr sz="1000">
                <a:solidFill>
                  <a:srgbClr val="585858"/>
                </a:solidFill>
                <a:latin typeface="微软雅黑"/>
                <a:cs typeface="微软雅黑"/>
              </a:rPr>
              <a:t>C</a:t>
            </a:r>
            <a:r>
              <a:rPr sz="1000" spc="-5">
                <a:solidFill>
                  <a:srgbClr val="585858"/>
                </a:solidFill>
                <a:latin typeface="微软雅黑"/>
                <a:cs typeface="微软雅黑"/>
              </a:rPr>
              <a:t>时代深度布局，旗下已推</a:t>
            </a:r>
            <a:r>
              <a:rPr sz="1000" spc="5">
                <a:solidFill>
                  <a:srgbClr val="585858"/>
                </a:solidFill>
                <a:latin typeface="微软雅黑"/>
                <a:cs typeface="微软雅黑"/>
              </a:rPr>
              <a:t>出</a:t>
            </a:r>
            <a:r>
              <a:rPr sz="1000" spc="-5">
                <a:solidFill>
                  <a:srgbClr val="585858"/>
                </a:solidFill>
                <a:latin typeface="微软雅黑"/>
                <a:cs typeface="微软雅黑"/>
              </a:rPr>
              <a:t>万兴</a:t>
            </a:r>
            <a:r>
              <a:rPr sz="1000" spc="5">
                <a:solidFill>
                  <a:srgbClr val="585858"/>
                </a:solidFill>
                <a:latin typeface="微软雅黑"/>
                <a:cs typeface="微软雅黑"/>
              </a:rPr>
              <a:t>喵</a:t>
            </a:r>
            <a:r>
              <a:rPr sz="1000" spc="-5">
                <a:solidFill>
                  <a:srgbClr val="585858"/>
                </a:solidFill>
                <a:latin typeface="微软雅黑"/>
                <a:cs typeface="微软雅黑"/>
              </a:rPr>
              <a:t>影等</a:t>
            </a:r>
            <a:r>
              <a:rPr sz="1000" spc="5">
                <a:solidFill>
                  <a:srgbClr val="585858"/>
                </a:solidFill>
                <a:latin typeface="微软雅黑"/>
                <a:cs typeface="微软雅黑"/>
              </a:rPr>
              <a:t>视</a:t>
            </a:r>
            <a:r>
              <a:rPr sz="1000" spc="-5">
                <a:solidFill>
                  <a:srgbClr val="585858"/>
                </a:solidFill>
                <a:latin typeface="微软雅黑"/>
                <a:cs typeface="微软雅黑"/>
              </a:rPr>
              <a:t>频创</a:t>
            </a:r>
            <a:r>
              <a:rPr sz="1000" spc="5">
                <a:solidFill>
                  <a:srgbClr val="585858"/>
                </a:solidFill>
                <a:latin typeface="微软雅黑"/>
                <a:cs typeface="微软雅黑"/>
              </a:rPr>
              <a:t>意</a:t>
            </a:r>
            <a:r>
              <a:rPr sz="1000" spc="-5">
                <a:solidFill>
                  <a:srgbClr val="585858"/>
                </a:solidFill>
                <a:latin typeface="微软雅黑"/>
                <a:cs typeface="微软雅黑"/>
              </a:rPr>
              <a:t>软</a:t>
            </a:r>
            <a:r>
              <a:rPr sz="1000">
                <a:solidFill>
                  <a:srgbClr val="585858"/>
                </a:solidFill>
                <a:latin typeface="微软雅黑"/>
                <a:cs typeface="微软雅黑"/>
              </a:rPr>
              <a:t>件</a:t>
            </a:r>
            <a:r>
              <a:rPr sz="1000" spc="5">
                <a:solidFill>
                  <a:srgbClr val="585858"/>
                </a:solidFill>
                <a:latin typeface="微软雅黑"/>
                <a:cs typeface="微软雅黑"/>
              </a:rPr>
              <a:t>、</a:t>
            </a:r>
            <a:r>
              <a:rPr sz="1000" spc="-5">
                <a:solidFill>
                  <a:srgbClr val="585858"/>
                </a:solidFill>
                <a:latin typeface="微软雅黑"/>
                <a:cs typeface="微软雅黑"/>
              </a:rPr>
              <a:t>亿图 图示等绘图创意软件，以及万兴PDF</a:t>
            </a:r>
            <a:r>
              <a:rPr sz="1000" spc="5">
                <a:solidFill>
                  <a:srgbClr val="585858"/>
                </a:solidFill>
                <a:latin typeface="微软雅黑"/>
                <a:cs typeface="微软雅黑"/>
              </a:rPr>
              <a:t>等</a:t>
            </a:r>
            <a:r>
              <a:rPr sz="1000" spc="-5">
                <a:solidFill>
                  <a:srgbClr val="585858"/>
                </a:solidFill>
                <a:latin typeface="微软雅黑"/>
                <a:cs typeface="微软雅黑"/>
              </a:rPr>
              <a:t>文档</a:t>
            </a:r>
            <a:r>
              <a:rPr sz="1000" spc="5">
                <a:solidFill>
                  <a:srgbClr val="585858"/>
                </a:solidFill>
                <a:latin typeface="微软雅黑"/>
                <a:cs typeface="微软雅黑"/>
              </a:rPr>
              <a:t>创</a:t>
            </a:r>
            <a:r>
              <a:rPr sz="1000" spc="-5">
                <a:solidFill>
                  <a:srgbClr val="585858"/>
                </a:solidFill>
                <a:latin typeface="微软雅黑"/>
                <a:cs typeface="微软雅黑"/>
              </a:rPr>
              <a:t>意软</a:t>
            </a:r>
            <a:r>
              <a:rPr sz="1000" spc="5">
                <a:solidFill>
                  <a:srgbClr val="585858"/>
                </a:solidFill>
                <a:latin typeface="微软雅黑"/>
                <a:cs typeface="微软雅黑"/>
              </a:rPr>
              <a:t>件</a:t>
            </a:r>
            <a:r>
              <a:rPr sz="1000" spc="-5">
                <a:solidFill>
                  <a:srgbClr val="585858"/>
                </a:solidFill>
                <a:latin typeface="微软雅黑"/>
                <a:cs typeface="微软雅黑"/>
              </a:rPr>
              <a:t>。</a:t>
            </a:r>
            <a:endParaRPr sz="1000">
              <a:latin typeface="微软雅黑"/>
              <a:cs typeface="微软雅黑"/>
            </a:endParaRPr>
          </a:p>
        </p:txBody>
      </p:sp>
      <p:sp>
        <p:nvSpPr>
          <p:cNvPr id="23" name="object 23"/>
          <p:cNvSpPr/>
          <p:nvPr/>
        </p:nvSpPr>
        <p:spPr>
          <a:xfrm>
            <a:off x="7600950" y="4824221"/>
            <a:ext cx="4051300" cy="1577340"/>
          </a:xfrm>
          <a:custGeom>
            <a:rect l="l" t="t" r="r" b="b"/>
            <a:pathLst>
              <a:path w="4051300" h="1577339">
                <a:moveTo>
                  <a:pt x="0" y="262889"/>
                </a:moveTo>
                <a:lnTo>
                  <a:pt x="4236" y="215642"/>
                </a:lnTo>
                <a:lnTo>
                  <a:pt x="16450" y="171170"/>
                </a:lnTo>
                <a:lnTo>
                  <a:pt x="35898" y="130217"/>
                </a:lnTo>
                <a:lnTo>
                  <a:pt x="61838" y="93525"/>
                </a:lnTo>
                <a:lnTo>
                  <a:pt x="93525" y="61838"/>
                </a:lnTo>
                <a:lnTo>
                  <a:pt x="130217" y="35898"/>
                </a:lnTo>
                <a:lnTo>
                  <a:pt x="171170" y="16450"/>
                </a:lnTo>
                <a:lnTo>
                  <a:pt x="215642" y="4236"/>
                </a:lnTo>
                <a:lnTo>
                  <a:pt x="262890" y="0"/>
                </a:lnTo>
                <a:lnTo>
                  <a:pt x="3787902" y="0"/>
                </a:lnTo>
                <a:lnTo>
                  <a:pt x="3835149" y="4236"/>
                </a:lnTo>
                <a:lnTo>
                  <a:pt x="3879621" y="16450"/>
                </a:lnTo>
                <a:lnTo>
                  <a:pt x="3920574" y="35898"/>
                </a:lnTo>
                <a:lnTo>
                  <a:pt x="3957266" y="61838"/>
                </a:lnTo>
                <a:lnTo>
                  <a:pt x="3988953" y="93525"/>
                </a:lnTo>
                <a:lnTo>
                  <a:pt x="4014893" y="130217"/>
                </a:lnTo>
                <a:lnTo>
                  <a:pt x="4034341" y="171170"/>
                </a:lnTo>
                <a:lnTo>
                  <a:pt x="4046555" y="215642"/>
                </a:lnTo>
                <a:lnTo>
                  <a:pt x="4050792" y="262889"/>
                </a:lnTo>
                <a:lnTo>
                  <a:pt x="4050792" y="1314449"/>
                </a:lnTo>
                <a:lnTo>
                  <a:pt x="4046555" y="1361703"/>
                </a:lnTo>
                <a:lnTo>
                  <a:pt x="4034341" y="1406179"/>
                </a:lnTo>
                <a:lnTo>
                  <a:pt x="4014893" y="1447133"/>
                </a:lnTo>
                <a:lnTo>
                  <a:pt x="3988953" y="1483825"/>
                </a:lnTo>
                <a:lnTo>
                  <a:pt x="3957266" y="1515510"/>
                </a:lnTo>
                <a:lnTo>
                  <a:pt x="3920574" y="1541446"/>
                </a:lnTo>
                <a:lnTo>
                  <a:pt x="3879621" y="1560892"/>
                </a:lnTo>
                <a:lnTo>
                  <a:pt x="3835149" y="1573104"/>
                </a:lnTo>
                <a:lnTo>
                  <a:pt x="3787902" y="1577339"/>
                </a:lnTo>
                <a:lnTo>
                  <a:pt x="262890" y="1577339"/>
                </a:lnTo>
                <a:lnTo>
                  <a:pt x="215642" y="1573104"/>
                </a:lnTo>
                <a:lnTo>
                  <a:pt x="171170" y="1560892"/>
                </a:lnTo>
                <a:lnTo>
                  <a:pt x="130217" y="1541446"/>
                </a:lnTo>
                <a:lnTo>
                  <a:pt x="93525" y="1515510"/>
                </a:lnTo>
                <a:lnTo>
                  <a:pt x="61838" y="1483825"/>
                </a:lnTo>
                <a:lnTo>
                  <a:pt x="35898" y="1447133"/>
                </a:lnTo>
                <a:lnTo>
                  <a:pt x="16450" y="1406179"/>
                </a:lnTo>
                <a:lnTo>
                  <a:pt x="4236" y="1361703"/>
                </a:lnTo>
                <a:lnTo>
                  <a:pt x="0" y="1314449"/>
                </a:lnTo>
                <a:lnTo>
                  <a:pt x="0" y="262889"/>
                </a:lnTo>
                <a:close/>
              </a:path>
            </a:pathLst>
          </a:custGeom>
          <a:ln w="25400">
            <a:solidFill>
              <a:srgbClr val="1EC7F3"/>
            </a:solidFill>
            <a:prstDash val="lgDash"/>
          </a:ln>
        </p:spPr>
        <p:txBody>
          <a:bodyPr wrap="square" lIns="0" tIns="0" rIns="0" bIns="0" rtlCol="0"/>
          <a:lstStyle/>
          <a:p/>
        </p:txBody>
      </p:sp>
      <p:sp>
        <p:nvSpPr>
          <p:cNvPr id="24" name="object 24"/>
          <p:cNvSpPr txBox="1"/>
          <p:nvPr/>
        </p:nvSpPr>
        <p:spPr>
          <a:xfrm>
            <a:off x="7750556" y="4908626"/>
            <a:ext cx="3766820" cy="1565910"/>
          </a:xfrm>
          <a:prstGeom prst="rect">
            <a:avLst/>
          </a:prstGeom>
        </p:spPr>
        <p:txBody>
          <a:bodyPr vert="horz" wrap="square" lIns="0" tIns="13335" rIns="0" bIns="0" rtlCol="0">
            <a:spAutoFit/>
          </a:bodyPr>
          <a:lstStyle/>
          <a:p>
            <a:pPr marL="12700">
              <a:lnSpc>
                <a:spcPct val="100000"/>
              </a:lnSpc>
              <a:spcBef>
                <a:spcPts val="105"/>
              </a:spcBef>
            </a:pPr>
            <a:r>
              <a:rPr sz="1400" b="1" spc="-10">
                <a:solidFill>
                  <a:srgbClr val="1EC7F3"/>
                </a:solidFill>
                <a:latin typeface="Arial"/>
                <a:cs typeface="Arial"/>
              </a:rPr>
              <a:t>AIGC</a:t>
            </a:r>
            <a:r>
              <a:rPr sz="1400" b="1">
                <a:solidFill>
                  <a:srgbClr val="1EC7F3"/>
                </a:solidFill>
                <a:latin typeface="微软雅黑"/>
                <a:cs typeface="微软雅黑"/>
              </a:rPr>
              <a:t>产品典型企业</a:t>
            </a:r>
            <a:r>
              <a:rPr sz="1400" b="1">
                <a:solidFill>
                  <a:srgbClr val="1EC7F3"/>
                </a:solidFill>
                <a:latin typeface="Arial"/>
                <a:cs typeface="Arial"/>
              </a:rPr>
              <a:t>——</a:t>
            </a:r>
            <a:r>
              <a:rPr sz="1400" b="1">
                <a:solidFill>
                  <a:srgbClr val="1EC7F3"/>
                </a:solidFill>
                <a:latin typeface="微软雅黑"/>
                <a:cs typeface="微软雅黑"/>
              </a:rPr>
              <a:t>追一科技</a:t>
            </a:r>
            <a:endParaRPr sz="1400">
              <a:latin typeface="微软雅黑"/>
              <a:cs typeface="微软雅黑"/>
            </a:endParaRPr>
          </a:p>
          <a:p>
            <a:pPr marL="12700" marR="30480" algn="just">
              <a:lnSpc>
                <a:spcPct val="100000"/>
              </a:lnSpc>
              <a:spcBef>
                <a:spcPts val="5"/>
              </a:spcBef>
            </a:pPr>
            <a:r>
              <a:rPr sz="1000" spc="-5">
                <a:solidFill>
                  <a:srgbClr val="585858"/>
                </a:solidFill>
                <a:latin typeface="微软雅黑"/>
                <a:cs typeface="微软雅黑"/>
              </a:rPr>
              <a:t>追一科技提供不同类型的</a:t>
            </a:r>
            <a:r>
              <a:rPr sz="1000" b="1" spc="-5">
                <a:solidFill>
                  <a:srgbClr val="1EC7F3"/>
                </a:solidFill>
                <a:latin typeface="微软雅黑"/>
                <a:cs typeface="微软雅黑"/>
              </a:rPr>
              <a:t>AI数字</a:t>
            </a:r>
            <a:r>
              <a:rPr sz="1000" b="1" spc="5">
                <a:solidFill>
                  <a:srgbClr val="1EC7F3"/>
                </a:solidFill>
                <a:latin typeface="微软雅黑"/>
                <a:cs typeface="微软雅黑"/>
              </a:rPr>
              <a:t>员</a:t>
            </a:r>
            <a:r>
              <a:rPr sz="1000" b="1" spc="-5">
                <a:solidFill>
                  <a:srgbClr val="1EC7F3"/>
                </a:solidFill>
                <a:latin typeface="微软雅黑"/>
                <a:cs typeface="微软雅黑"/>
              </a:rPr>
              <a:t>工</a:t>
            </a:r>
            <a:r>
              <a:rPr sz="1000" spc="-5">
                <a:solidFill>
                  <a:srgbClr val="585858"/>
                </a:solidFill>
                <a:latin typeface="微软雅黑"/>
                <a:cs typeface="微软雅黑"/>
              </a:rPr>
              <a:t>，</a:t>
            </a:r>
            <a:r>
              <a:rPr sz="1000" spc="5">
                <a:solidFill>
                  <a:srgbClr val="585858"/>
                </a:solidFill>
                <a:latin typeface="微软雅黑"/>
                <a:cs typeface="微软雅黑"/>
              </a:rPr>
              <a:t>能</a:t>
            </a:r>
            <a:r>
              <a:rPr sz="1000" spc="-5">
                <a:solidFill>
                  <a:srgbClr val="585858"/>
                </a:solidFill>
                <a:latin typeface="微软雅黑"/>
                <a:cs typeface="微软雅黑"/>
              </a:rPr>
              <a:t>与业</a:t>
            </a:r>
            <a:r>
              <a:rPr sz="1000" spc="5">
                <a:solidFill>
                  <a:srgbClr val="585858"/>
                </a:solidFill>
                <a:latin typeface="微软雅黑"/>
                <a:cs typeface="微软雅黑"/>
              </a:rPr>
              <a:t>务</a:t>
            </a:r>
            <a:r>
              <a:rPr sz="1000" spc="-5">
                <a:solidFill>
                  <a:srgbClr val="585858"/>
                </a:solidFill>
                <a:latin typeface="微软雅黑"/>
                <a:cs typeface="微软雅黑"/>
              </a:rPr>
              <a:t>场景</a:t>
            </a:r>
            <a:r>
              <a:rPr sz="1000" spc="5">
                <a:solidFill>
                  <a:srgbClr val="585858"/>
                </a:solidFill>
                <a:latin typeface="微软雅黑"/>
                <a:cs typeface="微软雅黑"/>
              </a:rPr>
              <a:t>深</a:t>
            </a:r>
            <a:r>
              <a:rPr sz="1000" spc="-5">
                <a:solidFill>
                  <a:srgbClr val="585858"/>
                </a:solidFill>
                <a:latin typeface="微软雅黑"/>
                <a:cs typeface="微软雅黑"/>
              </a:rPr>
              <a:t>度融</a:t>
            </a:r>
            <a:r>
              <a:rPr sz="1000" spc="5">
                <a:solidFill>
                  <a:srgbClr val="585858"/>
                </a:solidFill>
                <a:latin typeface="微软雅黑"/>
                <a:cs typeface="微软雅黑"/>
              </a:rPr>
              <a:t>合</a:t>
            </a:r>
            <a:r>
              <a:rPr sz="1000" spc="-5">
                <a:solidFill>
                  <a:srgbClr val="585858"/>
                </a:solidFill>
                <a:latin typeface="微软雅黑"/>
                <a:cs typeface="微软雅黑"/>
              </a:rPr>
              <a:t>，满 足企业和政府用户服务、营销、运</a:t>
            </a:r>
            <a:r>
              <a:rPr sz="1000" spc="5">
                <a:solidFill>
                  <a:srgbClr val="585858"/>
                </a:solidFill>
                <a:latin typeface="微软雅黑"/>
                <a:cs typeface="微软雅黑"/>
              </a:rPr>
              <a:t>营</a:t>
            </a:r>
            <a:r>
              <a:rPr sz="1000" spc="-5">
                <a:solidFill>
                  <a:srgbClr val="585858"/>
                </a:solidFill>
                <a:latin typeface="微软雅黑"/>
                <a:cs typeface="微软雅黑"/>
              </a:rPr>
              <a:t>、 办公等多种场景的智能化升 级需求，实现降本提效，改善用户</a:t>
            </a:r>
            <a:r>
              <a:rPr sz="1000" spc="5">
                <a:solidFill>
                  <a:srgbClr val="585858"/>
                </a:solidFill>
                <a:latin typeface="微软雅黑"/>
                <a:cs typeface="微软雅黑"/>
              </a:rPr>
              <a:t>体</a:t>
            </a:r>
            <a:r>
              <a:rPr sz="1000" spc="-5">
                <a:solidFill>
                  <a:srgbClr val="585858"/>
                </a:solidFill>
                <a:latin typeface="微软雅黑"/>
                <a:cs typeface="微软雅黑"/>
              </a:rPr>
              <a:t>验，</a:t>
            </a:r>
            <a:r>
              <a:rPr sz="1000" spc="5">
                <a:solidFill>
                  <a:srgbClr val="585858"/>
                </a:solidFill>
                <a:latin typeface="微软雅黑"/>
                <a:cs typeface="微软雅黑"/>
              </a:rPr>
              <a:t>驱</a:t>
            </a:r>
            <a:r>
              <a:rPr sz="1000" spc="-5">
                <a:solidFill>
                  <a:srgbClr val="585858"/>
                </a:solidFill>
                <a:latin typeface="微软雅黑"/>
                <a:cs typeface="微软雅黑"/>
              </a:rPr>
              <a:t>动创</a:t>
            </a:r>
            <a:r>
              <a:rPr sz="1000" spc="5">
                <a:solidFill>
                  <a:srgbClr val="585858"/>
                </a:solidFill>
                <a:latin typeface="微软雅黑"/>
                <a:cs typeface="微软雅黑"/>
              </a:rPr>
              <a:t>新</a:t>
            </a:r>
            <a:r>
              <a:rPr sz="1000" spc="-5">
                <a:solidFill>
                  <a:srgbClr val="585858"/>
                </a:solidFill>
                <a:latin typeface="微软雅黑"/>
                <a:cs typeface="微软雅黑"/>
              </a:rPr>
              <a:t>和增</a:t>
            </a:r>
            <a:r>
              <a:rPr sz="1000" spc="5">
                <a:solidFill>
                  <a:srgbClr val="585858"/>
                </a:solidFill>
                <a:latin typeface="微软雅黑"/>
                <a:cs typeface="微软雅黑"/>
              </a:rPr>
              <a:t>长</a:t>
            </a:r>
            <a:r>
              <a:rPr sz="1000" spc="-5">
                <a:solidFill>
                  <a:srgbClr val="585858"/>
                </a:solidFill>
                <a:latin typeface="微软雅黑"/>
                <a:cs typeface="微软雅黑"/>
              </a:rPr>
              <a:t>。</a:t>
            </a:r>
            <a:endParaRPr sz="1000">
              <a:latin typeface="微软雅黑"/>
              <a:cs typeface="微软雅黑"/>
            </a:endParaRPr>
          </a:p>
          <a:p>
            <a:pPr marL="12700">
              <a:lnSpc>
                <a:spcPct val="100000"/>
              </a:lnSpc>
              <a:spcBef>
                <a:spcPts val="350"/>
              </a:spcBef>
            </a:pPr>
            <a:r>
              <a:rPr sz="1400" b="1" spc="-10">
                <a:solidFill>
                  <a:srgbClr val="1EC7F3"/>
                </a:solidFill>
                <a:latin typeface="Arial"/>
                <a:cs typeface="Arial"/>
              </a:rPr>
              <a:t>AIGC</a:t>
            </a:r>
            <a:r>
              <a:rPr sz="1400" b="1">
                <a:solidFill>
                  <a:srgbClr val="1EC7F3"/>
                </a:solidFill>
                <a:latin typeface="微软雅黑"/>
                <a:cs typeface="微软雅黑"/>
              </a:rPr>
              <a:t>服务典型企业</a:t>
            </a:r>
            <a:r>
              <a:rPr sz="1400" b="1">
                <a:solidFill>
                  <a:srgbClr val="1EC7F3"/>
                </a:solidFill>
                <a:latin typeface="Arial"/>
                <a:cs typeface="Arial"/>
              </a:rPr>
              <a:t>——</a:t>
            </a:r>
            <a:r>
              <a:rPr sz="1400" b="1">
                <a:solidFill>
                  <a:srgbClr val="1EC7F3"/>
                </a:solidFill>
                <a:latin typeface="微软雅黑"/>
                <a:cs typeface="微软雅黑"/>
              </a:rPr>
              <a:t>筷子科技</a:t>
            </a:r>
            <a:endParaRPr sz="1400">
              <a:latin typeface="微软雅黑"/>
              <a:cs typeface="微软雅黑"/>
            </a:endParaRPr>
          </a:p>
          <a:p>
            <a:pPr marL="12700" marR="5080" algn="just">
              <a:lnSpc>
                <a:spcPct val="100000"/>
              </a:lnSpc>
              <a:spcBef>
                <a:spcPts val="5"/>
              </a:spcBef>
            </a:pPr>
            <a:r>
              <a:rPr sz="1000" spc="-5">
                <a:solidFill>
                  <a:srgbClr val="585858"/>
                </a:solidFill>
                <a:latin typeface="微软雅黑"/>
                <a:cs typeface="微软雅黑"/>
              </a:rPr>
              <a:t>筷子科技是企业级</a:t>
            </a:r>
            <a:r>
              <a:rPr sz="1000" b="1" spc="-10">
                <a:solidFill>
                  <a:srgbClr val="1EC7F3"/>
                </a:solidFill>
                <a:latin typeface="微软雅黑"/>
                <a:cs typeface="微软雅黑"/>
              </a:rPr>
              <a:t>AI</a:t>
            </a:r>
            <a:r>
              <a:rPr sz="1000" b="1">
                <a:solidFill>
                  <a:srgbClr val="1EC7F3"/>
                </a:solidFill>
                <a:latin typeface="微软雅黑"/>
                <a:cs typeface="微软雅黑"/>
              </a:rPr>
              <a:t>G</a:t>
            </a:r>
            <a:r>
              <a:rPr sz="1000" b="1" spc="-5">
                <a:solidFill>
                  <a:srgbClr val="1EC7F3"/>
                </a:solidFill>
                <a:latin typeface="微软雅黑"/>
                <a:cs typeface="微软雅黑"/>
              </a:rPr>
              <a:t>C创意智能生产</a:t>
            </a:r>
            <a:r>
              <a:rPr sz="1000" b="1" spc="5">
                <a:solidFill>
                  <a:srgbClr val="1EC7F3"/>
                </a:solidFill>
                <a:latin typeface="微软雅黑"/>
                <a:cs typeface="微软雅黑"/>
              </a:rPr>
              <a:t>平</a:t>
            </a:r>
            <a:r>
              <a:rPr sz="1000" b="1" spc="-5">
                <a:solidFill>
                  <a:srgbClr val="1EC7F3"/>
                </a:solidFill>
                <a:latin typeface="微软雅黑"/>
                <a:cs typeface="微软雅黑"/>
              </a:rPr>
              <a:t>台</a:t>
            </a:r>
            <a:r>
              <a:rPr sz="1000" spc="-5">
                <a:solidFill>
                  <a:srgbClr val="585858"/>
                </a:solidFill>
                <a:latin typeface="微软雅黑"/>
                <a:cs typeface="微软雅黑"/>
              </a:rPr>
              <a:t>，</a:t>
            </a:r>
            <a:r>
              <a:rPr sz="1000" spc="5">
                <a:solidFill>
                  <a:srgbClr val="585858"/>
                </a:solidFill>
                <a:latin typeface="微软雅黑"/>
                <a:cs typeface="微软雅黑"/>
              </a:rPr>
              <a:t>通</a:t>
            </a:r>
            <a:r>
              <a:rPr sz="1000" spc="-5">
                <a:solidFill>
                  <a:srgbClr val="585858"/>
                </a:solidFill>
                <a:latin typeface="微软雅黑"/>
                <a:cs typeface="微软雅黑"/>
              </a:rPr>
              <a:t>过创</a:t>
            </a:r>
            <a:r>
              <a:rPr sz="1000" spc="5">
                <a:solidFill>
                  <a:srgbClr val="585858"/>
                </a:solidFill>
                <a:latin typeface="微软雅黑"/>
                <a:cs typeface="微软雅黑"/>
              </a:rPr>
              <a:t>意</a:t>
            </a:r>
            <a:r>
              <a:rPr sz="1000" spc="-5">
                <a:solidFill>
                  <a:srgbClr val="585858"/>
                </a:solidFill>
                <a:latin typeface="微软雅黑"/>
                <a:cs typeface="微软雅黑"/>
              </a:rPr>
              <a:t>智能</a:t>
            </a:r>
            <a:r>
              <a:rPr sz="1000" spc="5">
                <a:solidFill>
                  <a:srgbClr val="585858"/>
                </a:solidFill>
                <a:latin typeface="微软雅黑"/>
                <a:cs typeface="微软雅黑"/>
              </a:rPr>
              <a:t>生</a:t>
            </a:r>
            <a:r>
              <a:rPr sz="1000" spc="-5">
                <a:solidFill>
                  <a:srgbClr val="585858"/>
                </a:solidFill>
                <a:latin typeface="微软雅黑"/>
                <a:cs typeface="微软雅黑"/>
              </a:rPr>
              <a:t>产、运 营优化、标签洞察、协作管理的一</a:t>
            </a:r>
            <a:r>
              <a:rPr sz="1000" spc="5">
                <a:solidFill>
                  <a:srgbClr val="585858"/>
                </a:solidFill>
                <a:latin typeface="微软雅黑"/>
                <a:cs typeface="微软雅黑"/>
              </a:rPr>
              <a:t>站</a:t>
            </a:r>
            <a:r>
              <a:rPr sz="1000" spc="-5">
                <a:solidFill>
                  <a:srgbClr val="585858"/>
                </a:solidFill>
                <a:latin typeface="微软雅黑"/>
                <a:cs typeface="微软雅黑"/>
              </a:rPr>
              <a:t>式SaaS方案</a:t>
            </a:r>
            <a:r>
              <a:rPr sz="1000" spc="5">
                <a:solidFill>
                  <a:srgbClr val="585858"/>
                </a:solidFill>
                <a:latin typeface="微软雅黑"/>
                <a:cs typeface="微软雅黑"/>
              </a:rPr>
              <a:t>，</a:t>
            </a:r>
            <a:r>
              <a:rPr sz="1000" spc="-5">
                <a:solidFill>
                  <a:srgbClr val="585858"/>
                </a:solidFill>
                <a:latin typeface="微软雅黑"/>
                <a:cs typeface="微软雅黑"/>
              </a:rPr>
              <a:t>链接</a:t>
            </a:r>
            <a:r>
              <a:rPr sz="1000" spc="5">
                <a:solidFill>
                  <a:srgbClr val="585858"/>
                </a:solidFill>
                <a:latin typeface="微软雅黑"/>
                <a:cs typeface="微软雅黑"/>
              </a:rPr>
              <a:t>全</a:t>
            </a:r>
            <a:r>
              <a:rPr sz="1000" spc="-5">
                <a:solidFill>
                  <a:srgbClr val="585858"/>
                </a:solidFill>
                <a:latin typeface="微软雅黑"/>
                <a:cs typeface="微软雅黑"/>
              </a:rPr>
              <a:t>球数</a:t>
            </a:r>
            <a:r>
              <a:rPr sz="1000" spc="5">
                <a:solidFill>
                  <a:srgbClr val="585858"/>
                </a:solidFill>
                <a:latin typeface="微软雅黑"/>
                <a:cs typeface="微软雅黑"/>
              </a:rPr>
              <a:t>字</a:t>
            </a:r>
            <a:r>
              <a:rPr sz="1000" spc="-5">
                <a:solidFill>
                  <a:srgbClr val="585858"/>
                </a:solidFill>
                <a:latin typeface="微软雅黑"/>
                <a:cs typeface="微软雅黑"/>
              </a:rPr>
              <a:t>化 内容商业生态全链路，加快商家、</a:t>
            </a:r>
            <a:r>
              <a:rPr sz="1000" spc="5">
                <a:solidFill>
                  <a:srgbClr val="585858"/>
                </a:solidFill>
                <a:latin typeface="微软雅黑"/>
                <a:cs typeface="微软雅黑"/>
              </a:rPr>
              <a:t>企</a:t>
            </a:r>
            <a:r>
              <a:rPr sz="1000" spc="-5">
                <a:solidFill>
                  <a:srgbClr val="585858"/>
                </a:solidFill>
                <a:latin typeface="微软雅黑"/>
                <a:cs typeface="微软雅黑"/>
              </a:rPr>
              <a:t>业及</a:t>
            </a:r>
            <a:r>
              <a:rPr sz="1000" spc="5">
                <a:solidFill>
                  <a:srgbClr val="585858"/>
                </a:solidFill>
                <a:latin typeface="微软雅黑"/>
                <a:cs typeface="微软雅黑"/>
              </a:rPr>
              <a:t>内</a:t>
            </a:r>
            <a:r>
              <a:rPr sz="1000" spc="-5">
                <a:solidFill>
                  <a:srgbClr val="585858"/>
                </a:solidFill>
                <a:latin typeface="微软雅黑"/>
                <a:cs typeface="微软雅黑"/>
              </a:rPr>
              <a:t>容服</a:t>
            </a:r>
            <a:r>
              <a:rPr sz="1000" spc="5">
                <a:solidFill>
                  <a:srgbClr val="585858"/>
                </a:solidFill>
                <a:latin typeface="微软雅黑"/>
                <a:cs typeface="微软雅黑"/>
              </a:rPr>
              <a:t>务</a:t>
            </a:r>
            <a:r>
              <a:rPr sz="1000" spc="-5">
                <a:solidFill>
                  <a:srgbClr val="585858"/>
                </a:solidFill>
                <a:latin typeface="微软雅黑"/>
                <a:cs typeface="微软雅黑"/>
              </a:rPr>
              <a:t>商实</a:t>
            </a:r>
            <a:r>
              <a:rPr sz="1000" spc="5">
                <a:solidFill>
                  <a:srgbClr val="585858"/>
                </a:solidFill>
                <a:latin typeface="微软雅黑"/>
                <a:cs typeface="微软雅黑"/>
              </a:rPr>
              <a:t>现</a:t>
            </a:r>
            <a:r>
              <a:rPr sz="1000" spc="-5">
                <a:solidFill>
                  <a:srgbClr val="585858"/>
                </a:solidFill>
                <a:latin typeface="微软雅黑"/>
                <a:cs typeface="微软雅黑"/>
              </a:rPr>
              <a:t>商业</a:t>
            </a:r>
            <a:r>
              <a:rPr sz="1000" spc="5">
                <a:solidFill>
                  <a:srgbClr val="585858"/>
                </a:solidFill>
                <a:latin typeface="微软雅黑"/>
                <a:cs typeface="微软雅黑"/>
              </a:rPr>
              <a:t>增</a:t>
            </a:r>
            <a:r>
              <a:rPr sz="1000" spc="-5">
                <a:solidFill>
                  <a:srgbClr val="585858"/>
                </a:solidFill>
                <a:latin typeface="微软雅黑"/>
                <a:cs typeface="微软雅黑"/>
              </a:rPr>
              <a:t>长</a:t>
            </a:r>
            <a:endParaRPr sz="1000">
              <a:latin typeface="微软雅黑"/>
              <a:cs typeface="微软雅黑"/>
            </a:endParaRPr>
          </a:p>
          <a:p>
            <a:pPr marL="12700">
              <a:lnSpc>
                <a:spcPct val="100000"/>
              </a:lnSpc>
            </a:pPr>
            <a:r>
              <a:rPr sz="1000" spc="-5">
                <a:solidFill>
                  <a:srgbClr val="585858"/>
                </a:solidFill>
                <a:latin typeface="微软雅黑"/>
                <a:cs typeface="微软雅黑"/>
              </a:rPr>
              <a:t>。</a:t>
            </a:r>
            <a:endParaRPr sz="1000">
              <a:latin typeface="微软雅黑"/>
              <a:cs typeface="微软雅黑"/>
            </a:endParaRPr>
          </a:p>
        </p:txBody>
      </p:sp>
      <p:sp>
        <p:nvSpPr>
          <p:cNvPr id="25" name="object 25"/>
          <p:cNvSpPr/>
          <p:nvPr/>
        </p:nvSpPr>
        <p:spPr>
          <a:xfrm>
            <a:off x="1190244" y="4543044"/>
            <a:ext cx="10499090" cy="234950"/>
          </a:xfrm>
          <a:custGeom>
            <a:rect l="l" t="t" r="r" b="b"/>
            <a:pathLst>
              <a:path w="10499090" h="234950">
                <a:moveTo>
                  <a:pt x="10381488" y="0"/>
                </a:moveTo>
                <a:lnTo>
                  <a:pt x="10381488" y="58673"/>
                </a:lnTo>
                <a:lnTo>
                  <a:pt x="0" y="58673"/>
                </a:lnTo>
                <a:lnTo>
                  <a:pt x="0" y="176021"/>
                </a:lnTo>
                <a:lnTo>
                  <a:pt x="10381488" y="176021"/>
                </a:lnTo>
                <a:lnTo>
                  <a:pt x="10381488" y="234695"/>
                </a:lnTo>
                <a:lnTo>
                  <a:pt x="10498836" y="117347"/>
                </a:lnTo>
                <a:lnTo>
                  <a:pt x="10381488" y="0"/>
                </a:lnTo>
                <a:close/>
              </a:path>
            </a:pathLst>
          </a:custGeom>
          <a:solidFill>
            <a:srgbClr val="B1D234"/>
          </a:solidFill>
        </p:spPr>
        <p:txBody>
          <a:bodyPr wrap="square" lIns="0" tIns="0" rIns="0" bIns="0" rtlCol="0"/>
          <a:lstStyle/>
          <a:p/>
        </p:txBody>
      </p:sp>
      <p:sp>
        <p:nvSpPr>
          <p:cNvPr id="26" name="object 26"/>
          <p:cNvSpPr txBox="1"/>
          <p:nvPr/>
        </p:nvSpPr>
        <p:spPr>
          <a:xfrm>
            <a:off x="519785" y="1076071"/>
            <a:ext cx="11129645" cy="1300480"/>
          </a:xfrm>
          <a:prstGeom prst="rect">
            <a:avLst/>
          </a:prstGeom>
        </p:spPr>
        <p:txBody>
          <a:bodyPr vert="horz" wrap="square" lIns="0" tIns="12700" rIns="0" bIns="0" rtlCol="0">
            <a:spAutoFit/>
          </a:bodyPr>
          <a:lstStyle/>
          <a:p>
            <a:pPr marL="19685">
              <a:lnSpc>
                <a:spcPct val="100000"/>
              </a:lnSpc>
              <a:spcBef>
                <a:spcPts val="100"/>
              </a:spcBef>
            </a:pPr>
            <a:r>
              <a:rPr sz="1800">
                <a:solidFill>
                  <a:srgbClr val="585858"/>
                </a:solidFill>
                <a:latin typeface="微软雅黑"/>
                <a:cs typeface="微软雅黑"/>
              </a:rPr>
              <a:t>AIGC赋能文化产业相关企业创新，大湾区典型企业表现亮眼</a:t>
            </a:r>
            <a:endParaRPr sz="1800">
              <a:latin typeface="微软雅黑"/>
              <a:cs typeface="微软雅黑"/>
            </a:endParaRPr>
          </a:p>
          <a:p>
            <a:pPr marL="12700" marR="5080" algn="just">
              <a:lnSpc>
                <a:spcPct val="120100"/>
              </a:lnSpc>
              <a:spcBef>
                <a:spcPts val="560"/>
              </a:spcBef>
            </a:pPr>
            <a:r>
              <a:rPr sz="1200">
                <a:solidFill>
                  <a:srgbClr val="585858"/>
                </a:solidFill>
                <a:latin typeface="微软雅黑"/>
                <a:cs typeface="微软雅黑"/>
              </a:rPr>
              <a:t>根据</a:t>
            </a:r>
            <a:r>
              <a:rPr sz="1200" spc="-5">
                <a:solidFill>
                  <a:srgbClr val="585858"/>
                </a:solidFill>
                <a:latin typeface="微软雅黑"/>
                <a:cs typeface="微软雅黑"/>
              </a:rPr>
              <a:t>AIGC</a:t>
            </a:r>
            <a:r>
              <a:rPr sz="1200">
                <a:solidFill>
                  <a:srgbClr val="585858"/>
                </a:solidFill>
                <a:latin typeface="微软雅黑"/>
                <a:cs typeface="微软雅黑"/>
              </a:rPr>
              <a:t>应用在文化产业中的落地场景、技术路径与产品特征，可以将文化产业</a:t>
            </a:r>
            <a:r>
              <a:rPr sz="1200" spc="-5">
                <a:solidFill>
                  <a:srgbClr val="585858"/>
                </a:solidFill>
                <a:latin typeface="微软雅黑"/>
                <a:cs typeface="微软雅黑"/>
              </a:rPr>
              <a:t>+AIGC</a:t>
            </a:r>
            <a:r>
              <a:rPr sz="1200">
                <a:solidFill>
                  <a:srgbClr val="585858"/>
                </a:solidFill>
                <a:latin typeface="微软雅黑"/>
                <a:cs typeface="微软雅黑"/>
              </a:rPr>
              <a:t>赛道划分为内容消费与企业服务两大赛道：内容消费赛道主要为</a:t>
            </a:r>
            <a:r>
              <a:rPr sz="1200" spc="-35">
                <a:solidFill>
                  <a:srgbClr val="585858"/>
                </a:solidFill>
                <a:latin typeface="微软雅黑"/>
                <a:cs typeface="微软雅黑"/>
              </a:rPr>
              <a:t>TO</a:t>
            </a:r>
            <a:r>
              <a:rPr sz="1200" spc="-75">
                <a:solidFill>
                  <a:srgbClr val="585858"/>
                </a:solidFill>
                <a:latin typeface="微软雅黑"/>
                <a:cs typeface="微软雅黑"/>
              </a:rPr>
              <a:t> </a:t>
            </a:r>
            <a:r>
              <a:rPr sz="1200" spc="5">
                <a:solidFill>
                  <a:srgbClr val="585858"/>
                </a:solidFill>
                <a:latin typeface="微软雅黑"/>
                <a:cs typeface="微软雅黑"/>
              </a:rPr>
              <a:t>C</a:t>
            </a:r>
            <a:r>
              <a:rPr sz="1200">
                <a:solidFill>
                  <a:srgbClr val="585858"/>
                </a:solidFill>
                <a:latin typeface="微软雅黑"/>
                <a:cs typeface="微软雅黑"/>
              </a:rPr>
              <a:t>产品和服 务，以文化消费内容和文化创作工具的形式触达消费者；企业服务赛道主要</a:t>
            </a:r>
            <a:r>
              <a:rPr sz="1200" spc="5">
                <a:solidFill>
                  <a:srgbClr val="585858"/>
                </a:solidFill>
                <a:latin typeface="微软雅黑"/>
                <a:cs typeface="微软雅黑"/>
              </a:rPr>
              <a:t>为</a:t>
            </a:r>
            <a:r>
              <a:rPr sz="1200" spc="-35">
                <a:solidFill>
                  <a:srgbClr val="585858"/>
                </a:solidFill>
                <a:latin typeface="微软雅黑"/>
                <a:cs typeface="微软雅黑"/>
              </a:rPr>
              <a:t>TO</a:t>
            </a:r>
            <a:r>
              <a:rPr sz="1200" spc="-55">
                <a:solidFill>
                  <a:srgbClr val="585858"/>
                </a:solidFill>
                <a:latin typeface="微软雅黑"/>
                <a:cs typeface="微软雅黑"/>
              </a:rPr>
              <a:t> </a:t>
            </a:r>
            <a:r>
              <a:rPr sz="1200" spc="5">
                <a:solidFill>
                  <a:srgbClr val="585858"/>
                </a:solidFill>
                <a:latin typeface="微软雅黑"/>
                <a:cs typeface="微软雅黑"/>
              </a:rPr>
              <a:t>B</a:t>
            </a:r>
            <a:r>
              <a:rPr sz="1200">
                <a:solidFill>
                  <a:srgbClr val="585858"/>
                </a:solidFill>
                <a:latin typeface="微软雅黑"/>
                <a:cs typeface="微软雅黑"/>
              </a:rPr>
              <a:t>产品和服务</a:t>
            </a:r>
            <a:r>
              <a:rPr sz="1200" spc="-5">
                <a:solidFill>
                  <a:srgbClr val="585858"/>
                </a:solidFill>
                <a:latin typeface="微软雅黑"/>
                <a:cs typeface="微软雅黑"/>
              </a:rPr>
              <a:t>，AIGC</a:t>
            </a:r>
            <a:r>
              <a:rPr sz="1200">
                <a:solidFill>
                  <a:srgbClr val="585858"/>
                </a:solidFill>
                <a:latin typeface="微软雅黑"/>
                <a:cs typeface="微软雅黑"/>
              </a:rPr>
              <a:t>技术通过大模型能力去提升文化相关企业生产、办公、营销等环 节的效率以及企业的服务能力与水平。大湾区文化产业相关企业深</a:t>
            </a:r>
            <a:r>
              <a:rPr sz="1200" spc="5">
                <a:solidFill>
                  <a:srgbClr val="585858"/>
                </a:solidFill>
                <a:latin typeface="微软雅黑"/>
                <a:cs typeface="微软雅黑"/>
              </a:rPr>
              <a:t>耕</a:t>
            </a:r>
            <a:r>
              <a:rPr sz="1200" spc="-5">
                <a:solidFill>
                  <a:srgbClr val="585858"/>
                </a:solidFill>
                <a:latin typeface="微软雅黑"/>
                <a:cs typeface="微软雅黑"/>
              </a:rPr>
              <a:t>AI</a:t>
            </a:r>
            <a:r>
              <a:rPr sz="1200">
                <a:solidFill>
                  <a:srgbClr val="585858"/>
                </a:solidFill>
                <a:latin typeface="微软雅黑"/>
                <a:cs typeface="微软雅黑"/>
              </a:rPr>
              <a:t>领域，持续探索</a:t>
            </a:r>
            <a:r>
              <a:rPr sz="1200" spc="-5">
                <a:solidFill>
                  <a:srgbClr val="585858"/>
                </a:solidFill>
                <a:latin typeface="微软雅黑"/>
                <a:cs typeface="微软雅黑"/>
              </a:rPr>
              <a:t>AIGC</a:t>
            </a:r>
            <a:r>
              <a:rPr sz="1200">
                <a:solidFill>
                  <a:srgbClr val="585858"/>
                </a:solidFill>
                <a:latin typeface="微软雅黑"/>
                <a:cs typeface="微软雅黑"/>
              </a:rPr>
              <a:t>服务和产品研发，已产生众多表现亮眼的</a:t>
            </a:r>
            <a:r>
              <a:rPr sz="1200" spc="-5">
                <a:solidFill>
                  <a:srgbClr val="585858"/>
                </a:solidFill>
                <a:latin typeface="微软雅黑"/>
                <a:cs typeface="微软雅黑"/>
              </a:rPr>
              <a:t>AIGC</a:t>
            </a:r>
            <a:r>
              <a:rPr sz="1200">
                <a:solidFill>
                  <a:srgbClr val="585858"/>
                </a:solidFill>
                <a:latin typeface="微软雅黑"/>
                <a:cs typeface="微软雅黑"/>
              </a:rPr>
              <a:t>典型企业。</a:t>
            </a:r>
            <a:endParaRPr sz="1200">
              <a:latin typeface="微软雅黑"/>
              <a:cs typeface="微软雅黑"/>
            </a:endParaRPr>
          </a:p>
          <a:p>
            <a:pPr marR="167005" algn="ctr">
              <a:lnSpc>
                <a:spcPct val="100000"/>
              </a:lnSpc>
              <a:spcBef>
                <a:spcPts val="450"/>
              </a:spcBef>
            </a:pPr>
            <a:r>
              <a:rPr sz="1400" b="1">
                <a:solidFill>
                  <a:srgbClr val="585858"/>
                </a:solidFill>
                <a:latin typeface="微软雅黑"/>
                <a:cs typeface="微软雅黑"/>
              </a:rPr>
              <a:t>文化产</a:t>
            </a:r>
            <a:r>
              <a:rPr sz="1400" b="1" spc="-10">
                <a:solidFill>
                  <a:srgbClr val="585858"/>
                </a:solidFill>
                <a:latin typeface="微软雅黑"/>
                <a:cs typeface="微软雅黑"/>
              </a:rPr>
              <a:t>业</a:t>
            </a:r>
            <a:r>
              <a:rPr sz="1400" b="1" spc="-5">
                <a:solidFill>
                  <a:srgbClr val="585858"/>
                </a:solidFill>
                <a:latin typeface="微软雅黑"/>
                <a:cs typeface="微软雅黑"/>
              </a:rPr>
              <a:t>+AIGC</a:t>
            </a:r>
            <a:r>
              <a:rPr sz="1400" b="1">
                <a:solidFill>
                  <a:srgbClr val="585858"/>
                </a:solidFill>
                <a:latin typeface="微软雅黑"/>
                <a:cs typeface="微软雅黑"/>
              </a:rPr>
              <a:t>赛</a:t>
            </a:r>
            <a:r>
              <a:rPr sz="1400" b="1" spc="-15">
                <a:solidFill>
                  <a:srgbClr val="585858"/>
                </a:solidFill>
                <a:latin typeface="微软雅黑"/>
                <a:cs typeface="微软雅黑"/>
              </a:rPr>
              <a:t>道</a:t>
            </a:r>
            <a:r>
              <a:rPr sz="1400" b="1">
                <a:solidFill>
                  <a:srgbClr val="585858"/>
                </a:solidFill>
                <a:latin typeface="微软雅黑"/>
                <a:cs typeface="微软雅黑"/>
              </a:rPr>
              <a:t>划分</a:t>
            </a:r>
            <a:r>
              <a:rPr sz="1400" b="1" spc="-15">
                <a:solidFill>
                  <a:srgbClr val="585858"/>
                </a:solidFill>
                <a:latin typeface="微软雅黑"/>
                <a:cs typeface="微软雅黑"/>
              </a:rPr>
              <a:t>及</a:t>
            </a:r>
            <a:r>
              <a:rPr sz="1400" b="1">
                <a:solidFill>
                  <a:srgbClr val="585858"/>
                </a:solidFill>
                <a:latin typeface="微软雅黑"/>
                <a:cs typeface="微软雅黑"/>
              </a:rPr>
              <a:t>典型</a:t>
            </a:r>
            <a:r>
              <a:rPr sz="1400" b="1" spc="-15">
                <a:solidFill>
                  <a:srgbClr val="585858"/>
                </a:solidFill>
                <a:latin typeface="微软雅黑"/>
                <a:cs typeface="微软雅黑"/>
              </a:rPr>
              <a:t>产</a:t>
            </a:r>
            <a:r>
              <a:rPr sz="1400" b="1">
                <a:solidFill>
                  <a:srgbClr val="585858"/>
                </a:solidFill>
                <a:latin typeface="微软雅黑"/>
                <a:cs typeface="微软雅黑"/>
              </a:rPr>
              <a:t>品</a:t>
            </a:r>
            <a:endParaRPr sz="1400">
              <a:latin typeface="微软雅黑"/>
              <a:cs typeface="微软雅黑"/>
            </a:endParaRPr>
          </a:p>
        </p:txBody>
      </p:sp>
      <p:sp>
        <p:nvSpPr>
          <p:cNvPr id="27" name="object 27"/>
          <p:cNvSpPr txBox="1"/>
          <p:nvPr/>
        </p:nvSpPr>
        <p:spPr>
          <a:xfrm>
            <a:off x="523748" y="6435084"/>
            <a:ext cx="1183640" cy="27749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来源：互联网公开信息整理。</a:t>
            </a:r>
            <a:endParaRPr sz="700">
              <a:latin typeface="微软雅黑"/>
              <a:cs typeface="微软雅黑"/>
            </a:endParaRPr>
          </a:p>
          <a:p>
            <a:pPr marL="12700">
              <a:lnSpc>
                <a:spcPct val="100000"/>
              </a:lnSpc>
              <a:spcBef>
                <a:spcPts val="254"/>
              </a:spcBef>
            </a:pPr>
            <a:r>
              <a:rPr sz="700" spc="-10">
                <a:solidFill>
                  <a:srgbClr val="7E7E7E"/>
                </a:solidFill>
                <a:latin typeface="Arial"/>
                <a:cs typeface="Arial"/>
              </a:rPr>
              <a:t>©2023.11 </a:t>
            </a:r>
            <a:r>
              <a:rPr sz="700" spc="-5">
                <a:solidFill>
                  <a:srgbClr val="7E7E7E"/>
                </a:solidFill>
                <a:latin typeface="Arial"/>
                <a:cs typeface="Arial"/>
              </a:rPr>
              <a:t>iResearch</a:t>
            </a:r>
            <a:r>
              <a:rPr sz="700" spc="40">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28" name="object 28"/>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2"/>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28</a:t>
            </a:fld>
            <a:endParaRPr sz="800">
              <a:latin typeface="微软雅黑"/>
              <a:cs typeface="微软雅黑"/>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https://d.book118.com/816220022015010033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7E7E7E"/>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670</Paragraphs>
  <Slides>29</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29</vt:i4>
      </vt:variant>
    </vt:vector>
  </HeadingPairs>
  <TitlesOfParts>
    <vt:vector baseType="lpstr" size="36">
      <vt:lpstr>Arial</vt:lpstr>
      <vt:lpstr>Calibri</vt:lpstr>
      <vt:lpstr>微软雅黑</vt:lpstr>
      <vt:lpstr>Times New Roman</vt:lpstr>
      <vt:lpstr>Wingdings</vt:lpstr>
      <vt:lpstr>Verdana</vt:lpstr>
      <vt:lpstr>Office Theme</vt:lpstr>
      <vt:lpstr>2023年粤港澳大湾区文化产业 投资趋势研究</vt:lpstr>
      <vt:lpstr>引言</vt:lpstr>
      <vt:lpstr>CONTENTS</vt:lpstr>
      <vt:lpstr>01</vt:lpstr>
      <vt:lpstr>大湾区文化产业蓬勃发展——文化产业规模</vt:lpstr>
      <vt:lpstr>大湾区文化产业蓬勃发展——文化企业分布</vt:lpstr>
      <vt:lpstr>大湾区文化产业蓬勃发展——上市文化企业</vt:lpstr>
      <vt:lpstr>大湾区文化产业蓬勃发展——上市企业市值</vt:lpstr>
      <vt:lpstr>大湾区文化产业蓬勃发展——潜在上市企业</vt:lpstr>
      <vt:lpstr>大湾区文化产业链、创新链、价值链深度融合</vt:lpstr>
      <vt:lpstr>大湾区优势文化产业门类聚集</vt:lpstr>
      <vt:lpstr>深入推进粤港澳大湾区建设，利好国家战略</vt:lpstr>
      <vt:lpstr>大湾区文化产业投资利好政策</vt:lpstr>
      <vt:lpstr>大湾区资本市场成熟，文化产业投融资功能稳健</vt:lpstr>
      <vt:lpstr>大湾区资本市场成熟，文化产业投融资功能稳健</vt:lpstr>
      <vt:lpstr>02</vt:lpstr>
      <vt:lpstr>大湾区文化产业投资盘点</vt:lpstr>
      <vt:lpstr>大湾区文化产业投资情况盘点——投融资规模</vt:lpstr>
      <vt:lpstr>大湾区文化产业投资情况盘点——投融资轮次</vt:lpstr>
      <vt:lpstr>大湾区文化产业投资情况盘点——投融资领域</vt:lpstr>
      <vt:lpstr>大湾区文化产业投资情况盘点——投融资机构</vt:lpstr>
      <vt:lpstr>文化产业热点投资领域间协同关系</vt:lpstr>
      <vt:lpstr>大湾区文化产业投资热点
——AIGC</vt:lpstr>
      <vt:lpstr>中国AIGC产业发展阶段</vt:lpstr>
      <vt:lpstr>中国AIGC产业链及应用场景</vt:lpstr>
      <vt:lpstr>AIGC引爆新一轮生产力革命</vt:lpstr>
      <vt:lpstr>AIGC+文化产业投资热点机会分析</vt:lpstr>
      <vt:lpstr>AIGC对文化产业典型领域的变革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2024-09-01T12:32:50.249</cp:lastPrinted>
  <dcterms:created xsi:type="dcterms:W3CDTF">2024-09-01T04:32:50Z</dcterms:created>
  <dcterms:modified xsi:type="dcterms:W3CDTF">2024-09-01T04:32:52Z</dcterms:modified>
</cp:coreProperties>
</file>