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3FAF20BE-E9E9-4347-A570-6460C416ED4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2BEB32D2-C345-4258-8FB6-077809A816F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6628" name="Rectangle 4">
            <a:extLst>
              <a:ext uri="{FF2B5EF4-FFF2-40B4-BE49-F238E27FC236}">
                <a16:creationId xmlns:a16="http://schemas.microsoft.com/office/drawing/2014/main" id="{023401D7-A016-4D53-88AD-B197CD54EDE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8373" name="Rectangle 5">
            <a:extLst>
              <a:ext uri="{FF2B5EF4-FFF2-40B4-BE49-F238E27FC236}">
                <a16:creationId xmlns:a16="http://schemas.microsoft.com/office/drawing/2014/main" id="{662C13B0-4649-4EFB-9C63-E6284E8E9F0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58374" name="Rectangle 6">
            <a:extLst>
              <a:ext uri="{FF2B5EF4-FFF2-40B4-BE49-F238E27FC236}">
                <a16:creationId xmlns:a16="http://schemas.microsoft.com/office/drawing/2014/main" id="{FC47A563-4D38-4AD0-8647-F3587BC8165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8375" name="Rectangle 7">
            <a:extLst>
              <a:ext uri="{FF2B5EF4-FFF2-40B4-BE49-F238E27FC236}">
                <a16:creationId xmlns:a16="http://schemas.microsoft.com/office/drawing/2014/main" id="{0C46F9FD-E607-4543-85F1-9676039739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8DE56763-5AD3-4D93-9FBC-6308AB9D8D02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BE8BCF8C-A054-4ED2-B5B7-A8942CBF74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fld id="{AE8C53A0-CB86-49F5-9895-9DFF2D81D2D1}" type="slidenum">
              <a:rPr lang="en-US" altLang="zh-CN" sz="1200"/>
              <a:t>2</a:t>
            </a:fld>
            <a:endParaRPr lang="en-US" altLang="zh-CN" sz="12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920F7B7B-2533-4ACB-A18D-7B2DFEF91B5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01FCE290-BCED-4351-9E0A-F58E64E2BD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</a:ln>
        </p:spPr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幻灯片图像占位符 1">
            <a:extLst>
              <a:ext uri="{FF2B5EF4-FFF2-40B4-BE49-F238E27FC236}">
                <a16:creationId xmlns:a16="http://schemas.microsoft.com/office/drawing/2014/main" id="{466B4369-389E-4245-B3E7-D128D851F43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4819" name="备注占位符 2">
            <a:extLst>
              <a:ext uri="{FF2B5EF4-FFF2-40B4-BE49-F238E27FC236}">
                <a16:creationId xmlns:a16="http://schemas.microsoft.com/office/drawing/2014/main" id="{42500DB2-C9FF-4D7A-A12F-CA97AEA04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/>
          </a:p>
        </p:txBody>
      </p:sp>
      <p:sp>
        <p:nvSpPr>
          <p:cNvPr id="34820" name="灯片编号占位符 3">
            <a:extLst>
              <a:ext uri="{FF2B5EF4-FFF2-40B4-BE49-F238E27FC236}">
                <a16:creationId xmlns:a16="http://schemas.microsoft.com/office/drawing/2014/main" id="{F20BFA00-7C69-442D-9152-306022FBE2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fld id="{B28ABA59-E3AA-426F-846B-0C2B0A420362}" type="slidenum">
              <a:rPr lang="en-US" altLang="zh-CN" sz="1200"/>
              <a:t>6</a:t>
            </a:fld>
            <a:endParaRPr lang="en-US" altLang="zh-CN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66994-FCC2-40A2-9AD6-A36F6D9B7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17461-65DC-4D99-80E7-8C17DAE1E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0061F-5032-4E05-8999-1ED3EA61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92BA5-ADAB-409D-BDF4-E4A9B4B88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18319-9B4C-4E90-8CB2-A5E21B82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6447E-0CFF-461B-9EBC-34C5C72E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14771-C21C-4903-BFEE-8486BCE6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23435-7EFC-44FF-A030-48DD2A73E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96885-8DC2-4A7B-B80A-F06E8937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8FF80-2889-46C1-82C8-F392C81F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93701-1BA2-4788-A396-2D4977BF4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282406711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10" y="2766060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335502569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1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DD25DE69-4ED2-4034-9F6E-50E5AD3ABCA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1FE1B29-E1FA-4246-BAF9-EFCF2CAF077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D3FBBC3-8022-4746-91A8-42E6E6C935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63C9782D-3825-4050-AECC-495864AE9DD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53615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707629768"/>
      </p:ext>
    </p:extLst>
  </p:cSld>
  <p:clrMapOvr>
    <a:masterClrMapping/>
  </p:clrMapOvr>
  <p:transition>
    <p:checker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752C5A9-B3E9-4D1D-B7D0-6CAACDC45C65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52049790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522968D7-7F9F-4F5C-9569-E396BDEEC74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B49F4298-534C-4C54-A4FD-F22BAECFDA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458987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00" r:id="rId2"/>
    <p:sldLayoutId id="2147484101" r:id="rId3"/>
    <p:sldLayoutId id="2147484102" r:id="rId4"/>
    <p:sldLayoutId id="2147484103" r:id="rId5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Relationship Id="rId5" Type="http://schemas.openxmlformats.org/officeDocument/2006/relationships/video" Target="file:///D:\&#39640;&#19968;\&#20154;&#27665;&#29256;\&#24517;&#20462;&#20108;\&#35838;&#20214;\&#20255;&#22823;&#30340;&#21382;&#21490;&#36716;&#25240;\113.MPG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Relationship Id="rId4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9.png" /><Relationship Id="rId5" Type="http://schemas.openxmlformats.org/officeDocument/2006/relationships/vmlDrawing" Target="../drawings/vmlDrawing1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Relationship Id="rId3" Type="http://schemas.openxmlformats.org/officeDocument/2006/relationships/oleObject" Target="../embeddings/oleObject2.bin" TargetMode="Internal" /><Relationship Id="rId4" Type="http://schemas.openxmlformats.org/officeDocument/2006/relationships/image" Target="../media/image10.png" /><Relationship Id="rId5" Type="http://schemas.openxmlformats.org/officeDocument/2006/relationships/vmlDrawing" Target="../drawings/vmlDrawing2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1.png" /><Relationship Id="rId4" Type="http://schemas.openxmlformats.org/officeDocument/2006/relationships/video" Target="file:///F:\&#31532;7&#35838;%20&#20255;&#22823;&#30340;&#21382;&#21490;&#36716;&#25240;\&#21313;&#19968;&#23626;&#19977;&#20013;&#20840;&#20250;.mp4" TargetMode="External" /><Relationship Id="rId5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2205404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B52C47A-9E3B-47B4-A4DF-3D81854D3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第</a:t>
            </a:r>
            <a:r>
              <a:rPr lang="en-US" altLang="zh-CN"/>
              <a:t>7</a:t>
            </a:r>
            <a:r>
              <a:rPr lang="zh-CN" altLang="en-US"/>
              <a:t>课 伟大的历史转折</a:t>
            </a:r>
          </a:p>
        </p:txBody>
      </p:sp>
    </p:spTree>
    <p:extLst>
      <p:ext uri="{BB962C8B-B14F-4D97-AF65-F5344CB8AC3E}">
        <p14:creationId xmlns:p14="http://schemas.microsoft.com/office/powerpoint/2010/main" val="6047260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Picture 1026" descr="DXP2">
            <a:extLst>
              <a:ext uri="{FF2B5EF4-FFF2-40B4-BE49-F238E27FC236}">
                <a16:creationId xmlns:a16="http://schemas.microsoft.com/office/drawing/2014/main" id="{29D5F147-7AE5-4923-8DC2-7834016726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288"/>
            <a:ext cx="9178925" cy="985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2579" name="Rectangle 1027">
            <a:extLst>
              <a:ext uri="{FF2B5EF4-FFF2-40B4-BE49-F238E27FC236}">
                <a16:creationId xmlns:a16="http://schemas.microsoft.com/office/drawing/2014/main" id="{7F49F5BD-08C5-4413-84D2-D58874D0CC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800" y="5300663"/>
            <a:ext cx="8856663" cy="985837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dist="56796" dir="1593903" algn="ctr" rotWithShape="0">
              <a:srgbClr val="000000"/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kumimoji="0" lang="zh-CN" altLang="en-US" sz="6000" b="1">
                <a:solidFill>
                  <a:schemeClr val="accent2"/>
                </a:solidFill>
                <a:latin typeface="Times New Roman" pitchFamily="2" charset="0"/>
                <a:ea typeface="楷体" panose="02010509060101010101" pitchFamily="49" charset="-122"/>
                <a:sym typeface="Wingdings" panose="05000000000000000000" pitchFamily="2" charset="2"/>
              </a:rPr>
              <a:t>第</a:t>
            </a:r>
            <a:r>
              <a:rPr kumimoji="0" lang="en-US" altLang="zh-CN" sz="6000" b="1">
                <a:solidFill>
                  <a:schemeClr val="accent2"/>
                </a:solidFill>
                <a:latin typeface="Times New Roman" pitchFamily="2" charset="0"/>
                <a:ea typeface="楷体" panose="02010509060101010101" pitchFamily="49" charset="-122"/>
                <a:sym typeface="Wingdings" panose="05000000000000000000" pitchFamily="2" charset="2"/>
              </a:rPr>
              <a:t>7</a:t>
            </a:r>
            <a:r>
              <a:rPr kumimoji="0" lang="zh-CN" altLang="en-US" sz="6000" b="1">
                <a:solidFill>
                  <a:schemeClr val="accent2"/>
                </a:solidFill>
                <a:latin typeface="Times New Roman" pitchFamily="2" charset="0"/>
                <a:ea typeface="楷体" panose="02010509060101010101" pitchFamily="49" charset="-122"/>
                <a:sym typeface="Wingdings" panose="05000000000000000000" pitchFamily="2" charset="2"/>
              </a:rPr>
              <a:t>课 伟大的历史转折</a:t>
            </a:r>
          </a:p>
        </p:txBody>
      </p:sp>
      <p:pic>
        <p:nvPicPr>
          <p:cNvPr id="152580" name="113.MPG">
            <a:hlinkClick action="ppaction://media"/>
            <a:extLst>
              <a:ext uri="{FF2B5EF4-FFF2-40B4-BE49-F238E27FC236}">
                <a16:creationId xmlns:a16="http://schemas.microsoft.com/office/drawing/2014/main" id="{8A862198-E21E-4FA6-9D41-44F394CD4A48}"/>
              </a:ext>
            </a:extLst>
          </p:cNvPr>
          <p:cNvPicPr>
            <a:picLocks noGrp="1" noRot="1" noChangeAspect="1" noChangeArrowheads="1"/>
          </p:cNvPicPr>
          <p:nvPr>
            <p:ph/>
            <a:videoFile r:link="rId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00" y="341313"/>
            <a:ext cx="3048000" cy="2286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2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2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1525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6" fill="hold" display="0">
                  <p:stCondLst>
                    <p:cond delay="indefinite"/>
                  </p:stCondLst>
                </p:cTn>
                <p:tgtEl>
                  <p:spTgt spid="152580"/>
                </p:tgtEl>
              </p:cMediaNode>
            </p:video>
          </p:childTnLst>
        </p:cTn>
      </p:par>
    </p:tnLst>
    <p:bldLst>
      <p:bldP spid="15257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A82AED00-EAEA-408B-A6BD-CBFCA33164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692150"/>
            <a:ext cx="8064500" cy="5508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kumimoji="0" lang="zh-CN" altLang="en-US" sz="4400" b="1">
                <a:latin typeface="Times New Roman" panose="030f0702030302020204" pitchFamily="66" charset="0"/>
                <a:ea typeface="楷体"/>
              </a:rPr>
              <a:t>课程标准：</a:t>
            </a:r>
            <a:br>
              <a:rPr kumimoji="0" lang="zh-CN" altLang="en-US" sz="2800" b="1">
                <a:latin typeface="Comic Sans MS" panose="030f0702030302020204" pitchFamily="66" charset="0"/>
              </a:rPr>
            </a:br>
            <a:endParaRPr kumimoji="0" lang="zh-CN" altLang="en-US" sz="2800" b="1">
              <a:latin typeface="Comic Sans MS" panose="030f0702030302020204" pitchFamily="66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0" lang="zh-CN" altLang="en-US" sz="4000" b="1">
                <a:solidFill>
                  <a:schemeClr val="accent2"/>
                </a:solidFill>
                <a:latin typeface="Times New Roman" panose="030f0702030302020204" pitchFamily="66" charset="0"/>
                <a:ea typeface="楷体"/>
              </a:rPr>
              <a:t>内容要点：</a:t>
            </a:r>
            <a:r>
              <a:rPr kumimoji="0" lang="zh-CN" altLang="en-US" sz="4000" b="1">
                <a:latin typeface="Times New Roman" panose="030f0702030302020204" pitchFamily="66" charset="0"/>
                <a:ea typeface="楷体"/>
              </a:rPr>
              <a:t>了解中共十一届三中全会的内容。</a:t>
            </a:r>
            <a:endParaRPr kumimoji="0" lang="en-US" altLang="zh-CN" sz="4000" b="1">
              <a:latin typeface="Comic Sans MS" panose="030f0702030302020204" pitchFamily="66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kumimoji="0" lang="en-US" altLang="zh-CN" sz="4000" b="1">
              <a:solidFill>
                <a:schemeClr val="accent2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kumimoji="0" lang="zh-CN" altLang="en-US" sz="4000" b="1">
                <a:solidFill>
                  <a:schemeClr val="accent2"/>
                </a:solidFill>
                <a:latin typeface="Times New Roman" panose="030f0702030302020204" pitchFamily="66" charset="0"/>
                <a:ea typeface="楷体"/>
              </a:rPr>
              <a:t>认知提示：</a:t>
            </a:r>
            <a:r>
              <a:rPr kumimoji="0" lang="zh-CN" altLang="en-US" sz="4000">
                <a:latin typeface="Times New Roman" panose="030f0702030302020204" pitchFamily="66" charset="0"/>
                <a:ea typeface="楷体"/>
              </a:rPr>
              <a:t>结合中共十一届三中全会召开的历史背景，知道此次全会的主要内容，</a:t>
            </a:r>
            <a:r>
              <a:rPr kumimoji="0" lang="zh-CN" altLang="en-US" sz="4000" b="1">
                <a:solidFill>
                  <a:srgbClr val="FF0000"/>
                </a:solidFill>
                <a:latin typeface="Times New Roman" panose="030f0702030302020204" pitchFamily="66" charset="0"/>
                <a:ea typeface="楷体"/>
              </a:rPr>
              <a:t>理解它的重大历史转折意义。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标题 1">
            <a:extLst>
              <a:ext uri="{FF2B5EF4-FFF2-40B4-BE49-F238E27FC236}">
                <a16:creationId xmlns:a16="http://schemas.microsoft.com/office/drawing/2014/main" id="{9C9EDE44-CE3D-4EED-B485-CF66BC76563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005013"/>
            <a:ext cx="7489825" cy="1143000"/>
          </a:xfrm>
          <a:ln w="3175">
            <a:solidFill>
              <a:schemeClr val="tx1"/>
            </a:solidFill>
            <a:prstDash val="dashDot"/>
            <a:miter lim="800000"/>
          </a:ln>
        </p:spPr>
        <p:txBody>
          <a:bodyPr/>
          <a:lstStyle/>
          <a:p>
            <a:r>
              <a:rPr lang="en-US" altLang="zh-CN" sz="6000" b="1">
                <a:solidFill>
                  <a:schemeClr val="accent2"/>
                </a:solidFill>
                <a:latin typeface="Times New Roman"/>
                <a:ea typeface="楷体"/>
              </a:rPr>
              <a:t>1978---</a:t>
            </a: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中国的转折</a:t>
            </a:r>
          </a:p>
        </p:txBody>
      </p:sp>
      <p:sp>
        <p:nvSpPr>
          <p:cNvPr id="31747" name="标题 1">
            <a:extLst>
              <a:ext uri="{FF2B5EF4-FFF2-40B4-BE49-F238E27FC236}">
                <a16:creationId xmlns:a16="http://schemas.microsoft.com/office/drawing/2014/main" id="{B356E89D-6951-45DC-88E9-31D38B451BF2}"/>
              </a:ext>
            </a:extLst>
          </p:cNvPr>
          <p:cNvSpPr txBox="1"/>
          <p:nvPr/>
        </p:nvSpPr>
        <p:spPr bwMode="auto">
          <a:xfrm>
            <a:off x="763588" y="666750"/>
            <a:ext cx="7489825" cy="1143000"/>
          </a:xfrm>
          <a:prstGeom prst="rect">
            <a:avLst/>
          </a:prstGeom>
          <a:noFill/>
          <a:ln w="3175">
            <a:solidFill>
              <a:schemeClr val="tx1"/>
            </a:solidFill>
            <a:prstDash val="dashDot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6000" b="1">
                <a:solidFill>
                  <a:schemeClr val="accent2"/>
                </a:solidFill>
                <a:latin typeface="Times New Roman"/>
                <a:ea typeface="楷体"/>
              </a:rPr>
              <a:t>1977---</a:t>
            </a: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中国的徘徊</a:t>
            </a:r>
          </a:p>
        </p:txBody>
      </p:sp>
      <p:sp>
        <p:nvSpPr>
          <p:cNvPr id="31748" name="标题 1">
            <a:extLst>
              <a:ext uri="{FF2B5EF4-FFF2-40B4-BE49-F238E27FC236}">
                <a16:creationId xmlns:a16="http://schemas.microsoft.com/office/drawing/2014/main" id="{92F076FC-6065-4B54-9B42-9E92780566BF}"/>
              </a:ext>
            </a:extLst>
          </p:cNvPr>
          <p:cNvSpPr txBox="1"/>
          <p:nvPr/>
        </p:nvSpPr>
        <p:spPr bwMode="auto">
          <a:xfrm>
            <a:off x="763588" y="3343275"/>
            <a:ext cx="7489825" cy="1143000"/>
          </a:xfrm>
          <a:prstGeom prst="rect">
            <a:avLst/>
          </a:prstGeom>
          <a:noFill/>
          <a:ln w="3175">
            <a:solidFill>
              <a:schemeClr val="tx1"/>
            </a:solidFill>
            <a:prstDash val="dashDot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6000" b="1">
                <a:solidFill>
                  <a:schemeClr val="accent2"/>
                </a:solidFill>
                <a:latin typeface="Times New Roman"/>
                <a:ea typeface="楷体"/>
              </a:rPr>
              <a:t>1980---</a:t>
            </a: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中国的反思</a:t>
            </a:r>
          </a:p>
        </p:txBody>
      </p:sp>
      <p:sp>
        <p:nvSpPr>
          <p:cNvPr id="31749" name="标题 1">
            <a:extLst>
              <a:ext uri="{FF2B5EF4-FFF2-40B4-BE49-F238E27FC236}">
                <a16:creationId xmlns:a16="http://schemas.microsoft.com/office/drawing/2014/main" id="{3497D861-EA4B-40C8-B1F1-AF957E04DD82}"/>
              </a:ext>
            </a:extLst>
          </p:cNvPr>
          <p:cNvSpPr txBox="1"/>
          <p:nvPr/>
        </p:nvSpPr>
        <p:spPr bwMode="auto">
          <a:xfrm>
            <a:off x="763588" y="4724400"/>
            <a:ext cx="7489825" cy="1143000"/>
          </a:xfrm>
          <a:prstGeom prst="rect">
            <a:avLst/>
          </a:prstGeom>
          <a:noFill/>
          <a:ln w="3175">
            <a:solidFill>
              <a:schemeClr val="tx1"/>
            </a:solidFill>
            <a:prstDash val="dashDot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今天</a:t>
            </a:r>
            <a:r>
              <a:rPr lang="en-US" altLang="zh-CN" sz="6000" b="1">
                <a:solidFill>
                  <a:schemeClr val="accent2"/>
                </a:solidFill>
                <a:latin typeface="Times New Roman"/>
                <a:ea typeface="楷体"/>
              </a:rPr>
              <a:t>---</a:t>
            </a: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中国的复兴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5" name="Text Box 7">
            <a:extLst>
              <a:ext uri="{FF2B5EF4-FFF2-40B4-BE49-F238E27FC236}">
                <a16:creationId xmlns:a16="http://schemas.microsoft.com/office/drawing/2014/main" id="{E93B8CC3-4F06-4367-9CC7-F2841FEB4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5" y="2208213"/>
            <a:ext cx="40338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509060101010101" pitchFamily="49" charset="-122"/>
              </a:rPr>
              <a:t>纠正“文革”错误</a:t>
            </a:r>
          </a:p>
        </p:txBody>
      </p:sp>
      <p:sp>
        <p:nvSpPr>
          <p:cNvPr id="32776" name="Text Box 8">
            <a:extLst>
              <a:ext uri="{FF2B5EF4-FFF2-40B4-BE49-F238E27FC236}">
                <a16:creationId xmlns:a16="http://schemas.microsoft.com/office/drawing/2014/main" id="{3A20C932-10B5-4034-ADAE-6193FB66ED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3863" y="2114550"/>
            <a:ext cx="2951162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4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509060101010101" pitchFamily="49" charset="-122"/>
              </a:rPr>
              <a:t>人心所向</a:t>
            </a:r>
          </a:p>
        </p:txBody>
      </p:sp>
      <p:sp>
        <p:nvSpPr>
          <p:cNvPr id="32777" name="Text Box 9">
            <a:extLst>
              <a:ext uri="{FF2B5EF4-FFF2-40B4-BE49-F238E27FC236}">
                <a16:creationId xmlns:a16="http://schemas.microsoft.com/office/drawing/2014/main" id="{E507A4F2-A04A-4AA2-9B05-33075D50C7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76213" y="4508500"/>
            <a:ext cx="462438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36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509060101010101" pitchFamily="49" charset="-122"/>
              </a:rPr>
              <a:t>“</a:t>
            </a:r>
            <a:r>
              <a:rPr lang="zh-CN" altLang="en-US" sz="36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509060101010101" pitchFamily="49" charset="-122"/>
              </a:rPr>
              <a:t>两个凡是”的提出</a:t>
            </a:r>
          </a:p>
        </p:txBody>
      </p:sp>
      <p:sp>
        <p:nvSpPr>
          <p:cNvPr id="32778" name="Text Box 10">
            <a:extLst>
              <a:ext uri="{FF2B5EF4-FFF2-40B4-BE49-F238E27FC236}">
                <a16:creationId xmlns:a16="http://schemas.microsoft.com/office/drawing/2014/main" id="{BAC791C7-1815-47C7-875D-47F9B657C9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9113" y="4448175"/>
            <a:ext cx="2951162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4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509060101010101" pitchFamily="49" charset="-122"/>
              </a:rPr>
              <a:t>阻挡纠错</a:t>
            </a:r>
          </a:p>
        </p:txBody>
      </p:sp>
      <p:sp>
        <p:nvSpPr>
          <p:cNvPr id="32783" name="AutoShape 15">
            <a:extLst>
              <a:ext uri="{FF2B5EF4-FFF2-40B4-BE49-F238E27FC236}">
                <a16:creationId xmlns:a16="http://schemas.microsoft.com/office/drawing/2014/main" id="{9A137D81-FCEA-4D23-A326-CC4975F4B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86238" y="2271713"/>
            <a:ext cx="1000125" cy="552450"/>
          </a:xfrm>
          <a:prstGeom prst="rightArrow">
            <a:avLst>
              <a:gd name="adj1" fmla="val 50000"/>
              <a:gd name="adj2" fmla="val 37489"/>
            </a:avLst>
          </a:prstGeom>
          <a:gradFill rotWithShape="1">
            <a:gsLst>
              <a:gs pos="0">
                <a:srgbClr val="250000"/>
              </a:gs>
              <a:gs pos="50000">
                <a:srgbClr val="800000"/>
              </a:gs>
              <a:gs pos="100000">
                <a:srgbClr val="250000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2400" b="1"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32784" name="AutoShape 16">
            <a:extLst>
              <a:ext uri="{FF2B5EF4-FFF2-40B4-BE49-F238E27FC236}">
                <a16:creationId xmlns:a16="http://schemas.microsoft.com/office/drawing/2014/main" id="{8497CEB8-6BDE-4B0A-BAB6-748892195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86238" y="4613275"/>
            <a:ext cx="1000125" cy="542925"/>
          </a:xfrm>
          <a:prstGeom prst="rightArrow">
            <a:avLst>
              <a:gd name="adj1" fmla="val 50000"/>
              <a:gd name="adj2" fmla="val 37337"/>
            </a:avLst>
          </a:prstGeom>
          <a:gradFill rotWithShape="1">
            <a:gsLst>
              <a:gs pos="0">
                <a:srgbClr val="250000"/>
              </a:gs>
              <a:gs pos="50000">
                <a:srgbClr val="800000"/>
              </a:gs>
              <a:gs pos="100000">
                <a:srgbClr val="250000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2400" b="1"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DEDCCEE2-7810-4EF1-9B26-07242F5D6105}"/>
              </a:ext>
            </a:extLst>
          </p:cNvPr>
          <p:cNvSpPr txBox="1"/>
          <p:nvPr/>
        </p:nvSpPr>
        <p:spPr bwMode="auto">
          <a:xfrm>
            <a:off x="77788" y="69850"/>
            <a:ext cx="6553200" cy="1143000"/>
          </a:xfrm>
          <a:prstGeom prst="rect">
            <a:avLst/>
          </a:prstGeom>
          <a:noFill/>
          <a:ln w="3175">
            <a:solidFill>
              <a:schemeClr val="tx1"/>
            </a:solidFill>
            <a:prstDash val="dashDot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6000" b="1">
                <a:solidFill>
                  <a:schemeClr val="accent2"/>
                </a:solidFill>
                <a:latin typeface="Times New Roman"/>
                <a:ea typeface="楷体"/>
              </a:rPr>
              <a:t>1977---</a:t>
            </a: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中国的徘徊</a:t>
            </a:r>
          </a:p>
        </p:txBody>
      </p:sp>
      <p:sp>
        <p:nvSpPr>
          <p:cNvPr id="29" name="Line 15">
            <a:extLst>
              <a:ext uri="{FF2B5EF4-FFF2-40B4-BE49-F238E27FC236}">
                <a16:creationId xmlns:a16="http://schemas.microsoft.com/office/drawing/2014/main" id="{FC9D8E31-BF42-47F4-8986-E4774D93C52B}"/>
              </a:ext>
            </a:extLst>
          </p:cNvPr>
          <p:cNvSpPr>
            <a:spLocks noChangeShapeType="1"/>
          </p:cNvSpPr>
          <p:nvPr/>
        </p:nvSpPr>
        <p:spPr bwMode="auto">
          <a:xfrm>
            <a:off x="3779838" y="2851150"/>
            <a:ext cx="1914525" cy="17097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Line 15">
            <a:extLst>
              <a:ext uri="{FF2B5EF4-FFF2-40B4-BE49-F238E27FC236}">
                <a16:creationId xmlns:a16="http://schemas.microsoft.com/office/drawing/2014/main" id="{4B290856-67CF-427D-9499-F874A364582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678238" y="2765425"/>
            <a:ext cx="1825625" cy="1851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99C5B518-C565-4F7B-AE5F-EF88D1D1596A}"/>
              </a:ext>
            </a:extLst>
          </p:cNvPr>
          <p:cNvSpPr/>
          <p:nvPr/>
        </p:nvSpPr>
        <p:spPr>
          <a:xfrm rot="358170">
            <a:off x="7308304" y="-459432"/>
            <a:ext cx="1609475" cy="240065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5000" b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Times New Roman"/>
                <a:ea typeface="楷体"/>
              </a:rPr>
              <a:t>?</a:t>
            </a:r>
            <a:endParaRPr lang="zh-CN" altLang="en-US" sz="15000" b="1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483FDA37-EC7C-40AF-972C-C5817D3E4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9163" y="5765800"/>
            <a:ext cx="68214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0000CC"/>
                </a:solidFill>
                <a:latin typeface="Times New Roman"/>
                <a:ea typeface="楷体"/>
              </a:rPr>
              <a:t>中国该何去何从，路在何方？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7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7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/>
      <p:bldP spid="32776" grpId="0"/>
      <p:bldP spid="32777" grpId="0"/>
      <p:bldP spid="32778" grpId="0"/>
      <p:bldP spid="32783" grpId="0"/>
      <p:bldP spid="32784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1" name="Rectangle 7">
            <a:extLst>
              <a:ext uri="{FF2B5EF4-FFF2-40B4-BE49-F238E27FC236}">
                <a16:creationId xmlns:a16="http://schemas.microsoft.com/office/drawing/2014/main" id="{A4394D11-A37E-4C04-8D8B-DB710E6974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" y="1239838"/>
            <a:ext cx="5257800" cy="4967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zh-CN" sz="48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509060101010101" pitchFamily="49" charset="-122"/>
              </a:rPr>
              <a:t>“</a:t>
            </a:r>
            <a:r>
              <a:rPr lang="zh-CN" altLang="en-US" sz="48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509060101010101" pitchFamily="49" charset="-122"/>
              </a:rPr>
              <a:t>凡是毛主席作出的决策，</a:t>
            </a:r>
          </a:p>
          <a:p>
            <a:pPr eaLnBrk="1" hangingPunct="1">
              <a:buFontTx/>
              <a:buNone/>
            </a:pPr>
            <a:r>
              <a:rPr lang="zh-CN" altLang="en-US" sz="48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509060101010101" pitchFamily="49" charset="-122"/>
              </a:rPr>
              <a:t>我们都坚决维护，</a:t>
            </a:r>
          </a:p>
          <a:p>
            <a:pPr eaLnBrk="1" hangingPunct="1">
              <a:buFontTx/>
              <a:buNone/>
            </a:pPr>
            <a:r>
              <a:rPr lang="zh-CN" altLang="en-US" sz="48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509060101010101" pitchFamily="49" charset="-122"/>
              </a:rPr>
              <a:t>凡是毛主席的指示，</a:t>
            </a:r>
          </a:p>
          <a:p>
            <a:pPr eaLnBrk="1" hangingPunct="1">
              <a:buFontTx/>
              <a:buNone/>
            </a:pPr>
            <a:r>
              <a:rPr lang="zh-CN" altLang="en-US" sz="48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509060101010101" pitchFamily="49" charset="-122"/>
              </a:rPr>
              <a:t>我们都始终不渝地遵循。”</a:t>
            </a:r>
          </a:p>
        </p:txBody>
      </p:sp>
      <p:sp>
        <p:nvSpPr>
          <p:cNvPr id="6152" name="Rectangle 8">
            <a:extLst>
              <a:ext uri="{FF2B5EF4-FFF2-40B4-BE49-F238E27FC236}">
                <a16:creationId xmlns:a16="http://schemas.microsoft.com/office/drawing/2014/main" id="{D8E3872D-FD9C-4B6F-AB47-3DEEA81DE2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" y="31750"/>
            <a:ext cx="8101013" cy="1176338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defRPr/>
            </a:pPr>
            <a:r>
              <a:rPr lang="zh-CN" alt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2" charset="0"/>
                <a:ea typeface="楷体" panose="02010800040101010101" pitchFamily="2" charset="-122"/>
              </a:rPr>
              <a:t>中共中央主要领导人仍然坚持“左”的</a:t>
            </a:r>
          </a:p>
          <a:p>
            <a:pPr>
              <a:spcBef>
                <a:spcPct val="20000"/>
              </a:spcBef>
              <a:defRPr/>
            </a:pPr>
            <a:r>
              <a:rPr lang="zh-CN" alt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2" charset="0"/>
                <a:ea typeface="楷体" panose="02010800040101010101" pitchFamily="2" charset="-122"/>
              </a:rPr>
              <a:t>指导思想，提出“两个凡是”方针。</a:t>
            </a:r>
          </a:p>
        </p:txBody>
      </p:sp>
      <p:pic>
        <p:nvPicPr>
          <p:cNvPr id="33796" name="Picture 9" descr="Img240102586">
            <a:extLst>
              <a:ext uri="{FF2B5EF4-FFF2-40B4-BE49-F238E27FC236}">
                <a16:creationId xmlns:a16="http://schemas.microsoft.com/office/drawing/2014/main" id="{6D084994-93CA-49B9-B43A-9A808F6AE5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23"/>
          <a:stretch>
            <a:fillRect/>
          </a:stretch>
        </p:blipFill>
        <p:spPr bwMode="auto">
          <a:xfrm>
            <a:off x="5651500" y="1412875"/>
            <a:ext cx="3384550" cy="4381500"/>
          </a:xfrm>
          <a:prstGeom prst="rect">
            <a:avLst/>
          </a:prstGeom>
          <a:noFill/>
          <a:ln w="57150" cmpd="thinThick">
            <a:solidFill>
              <a:srgbClr val="8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2" name="图片 1">
            <a:extLst>
              <a:ext uri="{FF2B5EF4-FFF2-40B4-BE49-F238E27FC236}">
                <a16:creationId xmlns:a16="http://schemas.microsoft.com/office/drawing/2014/main" id="{FC72459C-A4FE-497C-AAB6-95CBF5787A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矩形 2">
            <a:extLst>
              <a:ext uri="{FF2B5EF4-FFF2-40B4-BE49-F238E27FC236}">
                <a16:creationId xmlns:a16="http://schemas.microsoft.com/office/drawing/2014/main" id="{676B1F64-AAA8-4FA9-8DD8-C699A8B071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825" y="4652963"/>
            <a:ext cx="8642350" cy="206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>
                <a:solidFill>
                  <a:srgbClr val="000000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1977</a:t>
            </a:r>
            <a:r>
              <a:rPr lang="zh-CN" altLang="en-US">
                <a:solidFill>
                  <a:srgbClr val="000000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年</a:t>
            </a:r>
            <a:r>
              <a:rPr lang="en-US" altLang="zh-CN">
                <a:solidFill>
                  <a:srgbClr val="000000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4</a:t>
            </a:r>
            <a:r>
              <a:rPr lang="zh-CN" altLang="en-US">
                <a:solidFill>
                  <a:srgbClr val="000000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月</a:t>
            </a:r>
            <a:r>
              <a:rPr lang="en-US" altLang="zh-CN">
                <a:solidFill>
                  <a:srgbClr val="000000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10</a:t>
            </a:r>
            <a:r>
              <a:rPr lang="zh-CN" altLang="en-US">
                <a:solidFill>
                  <a:srgbClr val="000000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日，邓小平给中共中央写信，针对“两个凡是”的错误观点提出批评，</a:t>
            </a:r>
            <a:r>
              <a:rPr lang="zh-CN" altLang="en-US" u="sng">
                <a:solidFill>
                  <a:srgbClr val="0000CC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开了全党解放思想的先声</a:t>
            </a:r>
            <a:r>
              <a:rPr lang="zh-CN" altLang="en-US">
                <a:solidFill>
                  <a:srgbClr val="000000"/>
                </a:solidFill>
                <a:latin typeface="Times New Roman" panose="020b0604020202020204" pitchFamily="34" charset="0"/>
                <a:ea typeface="楷体" panose="020b0503020204020204" pitchFamily="34" charset="-122"/>
              </a:rPr>
              <a:t>。图为邓小平写给中共中央的信（部分手迹）</a:t>
            </a:r>
            <a:endParaRPr lang="zh-CN" altLang="en-US"/>
          </a:p>
        </p:txBody>
      </p:sp>
    </p:spTree>
  </p:cSld>
  <p:clrMapOvr>
    <a:masterClrMapping/>
  </p:clrMapOvr>
  <p:transition>
    <p:checker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808A960-4686-4739-B9B9-3FF77F4667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4413250"/>
            <a:ext cx="8062912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chemeClr val="accent2"/>
                </a:solidFill>
                <a:latin typeface="Times New Roman" pitchFamily="2" charset="0"/>
                <a:ea typeface="楷体" panose="02010800040101010101" pitchFamily="2" charset="-122"/>
              </a:rPr>
              <a:t>1977</a:t>
            </a:r>
            <a:r>
              <a:rPr lang="zh-CN" altLang="en-US" b="1">
                <a:solidFill>
                  <a:schemeClr val="accent2"/>
                </a:solidFill>
                <a:latin typeface="Times New Roman" pitchFamily="2" charset="0"/>
                <a:ea typeface="楷体" panose="02010800040101010101" pitchFamily="2" charset="-122"/>
              </a:rPr>
              <a:t>年</a:t>
            </a:r>
            <a:r>
              <a:rPr lang="en-US" altLang="zh-CN" b="1">
                <a:solidFill>
                  <a:schemeClr val="accent2"/>
                </a:solidFill>
                <a:latin typeface="Times New Roman" pitchFamily="2" charset="0"/>
                <a:ea typeface="楷体" panose="02010800040101010101" pitchFamily="2" charset="-122"/>
              </a:rPr>
              <a:t>7</a:t>
            </a:r>
            <a:r>
              <a:rPr lang="zh-CN" altLang="en-US" b="1">
                <a:solidFill>
                  <a:schemeClr val="accent2"/>
                </a:solidFill>
                <a:latin typeface="Times New Roman" pitchFamily="2" charset="0"/>
                <a:ea typeface="楷体" panose="02010800040101010101" pitchFamily="2" charset="-122"/>
              </a:rPr>
              <a:t>月，中共十届三中全会通过了恢复邓小平党政军领导职务的决议。邓小平在会上讲话，针对“两个凡是”的错误观点，指出必须</a:t>
            </a:r>
            <a:r>
              <a:rPr lang="zh-CN" altLang="en-US" b="1">
                <a:solidFill>
                  <a:srgbClr val="E80000"/>
                </a:solidFill>
                <a:latin typeface="Times New Roman" pitchFamily="2" charset="0"/>
                <a:ea typeface="楷体" panose="02010800040101010101" pitchFamily="2" charset="-122"/>
              </a:rPr>
              <a:t>完整地准确地理解毛泽东思想。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98205620-576F-4D20-B384-C6882EE031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668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b="1">
              <a:latin typeface="Arial" pitchFamily="34" charset="0"/>
              <a:ea typeface="隶书" panose="02010509060101010101" pitchFamily="49" charset="-122"/>
            </a:endParaRPr>
          </a:p>
        </p:txBody>
      </p:sp>
      <p:grpSp>
        <p:nvGrpSpPr>
          <p:cNvPr id="36868" name="Group 4">
            <a:extLst>
              <a:ext uri="{FF2B5EF4-FFF2-40B4-BE49-F238E27FC236}">
                <a16:creationId xmlns:a16="http://schemas.microsoft.com/office/drawing/2014/main" id="{F8C0E886-C278-4938-8934-C4940DC18BB4}"/>
              </a:ext>
            </a:extLst>
          </p:cNvPr>
          <p:cNvGrpSpPr/>
          <p:nvPr/>
        </p:nvGrpSpPr>
        <p:grpSpPr>
          <a:xfrm>
            <a:off x="1389063" y="1668463"/>
            <a:ext cx="6365875" cy="3521075"/>
            <a:chOff x="0" y="1534"/>
            <a:chExt cx="4010" cy="2218"/>
          </a:xfrm>
        </p:grpSpPr>
        <p:sp>
          <p:nvSpPr>
            <p:cNvPr id="36870" name="Rectangle 5">
              <a:extLst>
                <a:ext uri="{FF2B5EF4-FFF2-40B4-BE49-F238E27FC236}">
                  <a16:creationId xmlns:a16="http://schemas.microsoft.com/office/drawing/2014/main" id="{BC735DCD-31C4-4B46-9D45-1E39EA7AF0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534"/>
              <a:ext cx="4010" cy="1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kumimoji="1" sz="32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kumimoji="1"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b="1">
                <a:latin typeface="Arial" pitchFamily="34" charset="0"/>
                <a:ea typeface="隶书" panose="02010509060101010101" pitchFamily="49" charset="-122"/>
              </a:endParaRPr>
            </a:p>
          </p:txBody>
        </p:sp>
        <p:sp>
          <p:nvSpPr>
            <p:cNvPr id="36871" name="Rectangle 6">
              <a:extLst>
                <a:ext uri="{FF2B5EF4-FFF2-40B4-BE49-F238E27FC236}">
                  <a16:creationId xmlns:a16="http://schemas.microsoft.com/office/drawing/2014/main" id="{7719B3C6-10A1-4795-87EC-26E9F88710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534"/>
              <a:ext cx="4010" cy="2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kumimoji="1" sz="32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kumimoji="1"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latin typeface="Arial" pitchFamily="34" charset="0"/>
                </a:rPr>
                <a:t>  </a:t>
              </a:r>
              <a:r>
                <a:rPr lang="en-US" altLang="zh-CN" sz="20700">
                  <a:latin typeface="Arial" pitchFamily="34" charset="0"/>
                </a:rPr>
                <a:t> </a:t>
              </a:r>
              <a:r>
                <a:rPr lang="en-US" altLang="zh-CN" sz="1800">
                  <a:latin typeface="Arial" pitchFamily="34" charset="0"/>
                </a:rPr>
                <a:t>                                                               </a:t>
              </a:r>
            </a:p>
            <a:p>
              <a:pPr>
                <a:spcBef>
                  <a:spcPct val="0"/>
                </a:spcBef>
                <a:buFontTx/>
                <a:buNone/>
              </a:pPr>
              <a:endParaRPr lang="en-US" altLang="zh-CN" sz="1800">
                <a:latin typeface="Arial" pitchFamily="34" charset="0"/>
              </a:endParaRPr>
            </a:p>
          </p:txBody>
        </p:sp>
      </p:grpSp>
      <p:pic>
        <p:nvPicPr>
          <p:cNvPr id="36869" name="Picture 7" descr="99082404.jpg (17592 bytes)">
            <a:extLst>
              <a:ext uri="{FF2B5EF4-FFF2-40B4-BE49-F238E27FC236}">
                <a16:creationId xmlns:a16="http://schemas.microsoft.com/office/drawing/2014/main" id="{A903EF0A-E42B-4BAA-B85A-F2943AF74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6375" y="188913"/>
            <a:ext cx="5900738" cy="3914775"/>
          </a:xfrm>
          <a:prstGeom prst="rect">
            <a:avLst/>
          </a:prstGeom>
          <a:noFill/>
          <a:ln w="5715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B1EA7188-2B5B-4806-8F48-1A400B320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263" y="5084763"/>
            <a:ext cx="8353425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chemeClr val="accent2"/>
                </a:solidFill>
                <a:latin typeface="Times New Roman"/>
                <a:ea typeface="楷体"/>
              </a:rPr>
              <a:t>1978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/>
              </a:rPr>
              <a:t>年</a:t>
            </a:r>
            <a:r>
              <a:rPr lang="en-US" altLang="zh-CN" b="1">
                <a:solidFill>
                  <a:schemeClr val="accent2"/>
                </a:solidFill>
                <a:latin typeface="Times New Roman"/>
                <a:ea typeface="楷体"/>
              </a:rPr>
              <a:t>5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/>
              </a:rPr>
              <a:t>月</a:t>
            </a:r>
            <a:r>
              <a:rPr lang="en-US" altLang="zh-CN" b="1">
                <a:solidFill>
                  <a:schemeClr val="accent2"/>
                </a:solidFill>
                <a:latin typeface="Times New Roman"/>
                <a:ea typeface="楷体"/>
              </a:rPr>
              <a:t>11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/>
              </a:rPr>
              <a:t>日</a:t>
            </a:r>
            <a:r>
              <a:rPr lang="en-US" altLang="zh-CN" b="1">
                <a:solidFill>
                  <a:schemeClr val="accent2"/>
                </a:solidFill>
                <a:latin typeface="Times New Roman"/>
                <a:ea typeface="楷体"/>
              </a:rPr>
              <a:t>《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/>
              </a:rPr>
              <a:t>光明日报</a:t>
            </a:r>
            <a:r>
              <a:rPr lang="en-US" altLang="zh-CN" b="1">
                <a:solidFill>
                  <a:schemeClr val="accent2"/>
                </a:solidFill>
                <a:latin typeface="Times New Roman"/>
                <a:ea typeface="楷体"/>
              </a:rPr>
              <a:t>》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/>
              </a:rPr>
              <a:t>刊登的</a:t>
            </a:r>
            <a:r>
              <a:rPr lang="en-US" altLang="zh-CN" b="1">
                <a:solidFill>
                  <a:schemeClr val="accent2"/>
                </a:solidFill>
                <a:latin typeface="Times New Roman"/>
                <a:ea typeface="楷体"/>
              </a:rPr>
              <a:t>《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/>
              </a:rPr>
              <a:t>实践是检验真理的唯一标准</a:t>
            </a:r>
            <a:r>
              <a:rPr lang="en-US" altLang="zh-CN" b="1">
                <a:solidFill>
                  <a:schemeClr val="accent2"/>
                </a:solidFill>
                <a:latin typeface="Times New Roman"/>
                <a:ea typeface="楷体"/>
              </a:rPr>
              <a:t>》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/>
              </a:rPr>
              <a:t>的文章，</a:t>
            </a:r>
            <a:r>
              <a:rPr lang="zh-CN" altLang="en-US" b="1" u="sng">
                <a:solidFill>
                  <a:srgbClr val="E80000"/>
                </a:solidFill>
                <a:latin typeface="Times New Roman"/>
                <a:ea typeface="楷体"/>
              </a:rPr>
              <a:t>开始了真理标准问题的讨论。</a:t>
            </a:r>
          </a:p>
        </p:txBody>
      </p:sp>
      <p:graphicFrame>
        <p:nvGraphicFramePr>
          <p:cNvPr id="37891" name="Object 3">
            <a:extLst>
              <a:ext uri="{FF2B5EF4-FFF2-40B4-BE49-F238E27FC236}">
                <a16:creationId xmlns:a16="http://schemas.microsoft.com/office/drawing/2014/main" id="{A134B865-6391-4D31-AC3A-FD94B30BD57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0825" y="115888"/>
          <a:ext cx="8497888" cy="4752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位图图像" r:id="rId3" imgW="6620799" imgH="3591426" progId="Paint.Picture">
                  <p:embed/>
                </p:oleObj>
              </mc:Choice>
              <mc:Fallback>
                <p:oleObj name="位图图像" r:id="rId3" imgW="6620799" imgH="3591426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0825" y="115888"/>
                        <a:ext cx="8497888" cy="4752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cover dir="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2D1F67BC-5D11-44DE-9F71-D1843B04D6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0325" y="2141538"/>
            <a:ext cx="1439863" cy="2735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b="1"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41987" name="Text Box 3">
            <a:extLst>
              <a:ext uri="{FF2B5EF4-FFF2-40B4-BE49-F238E27FC236}">
                <a16:creationId xmlns:a16="http://schemas.microsoft.com/office/drawing/2014/main" id="{9C317B47-5DD0-40D6-8347-893CB17D40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3250" y="276225"/>
            <a:ext cx="6408738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4400">
                <a:latin typeface="Times New Roman"/>
                <a:ea typeface="楷体" panose="02010509060101010101" pitchFamily="49" charset="-122"/>
              </a:rPr>
              <a:t>  真理的标准是什么？</a:t>
            </a:r>
          </a:p>
        </p:txBody>
      </p:sp>
      <p:sp>
        <p:nvSpPr>
          <p:cNvPr id="41988" name="Rectangle 4">
            <a:extLst>
              <a:ext uri="{FF2B5EF4-FFF2-40B4-BE49-F238E27FC236}">
                <a16:creationId xmlns:a16="http://schemas.microsoft.com/office/drawing/2014/main" id="{B6DBEE6F-7974-45AC-9FB5-EF88D80591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1150" y="2205038"/>
            <a:ext cx="792163" cy="2447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zh-CN" sz="2400"/>
          </a:p>
        </p:txBody>
      </p:sp>
      <p:sp>
        <p:nvSpPr>
          <p:cNvPr id="41989" name="Text Box 5">
            <a:extLst>
              <a:ext uri="{FF2B5EF4-FFF2-40B4-BE49-F238E27FC236}">
                <a16:creationId xmlns:a16="http://schemas.microsoft.com/office/drawing/2014/main" id="{B45A7EBA-84C6-4138-843C-A5039D15DE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93850" y="2349500"/>
            <a:ext cx="800100" cy="283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4000">
                <a:latin typeface="Times New Roman"/>
                <a:ea typeface="楷体" panose="02010509060101010101" pitchFamily="49" charset="-122"/>
              </a:rPr>
              <a:t>两个凡是</a:t>
            </a:r>
          </a:p>
        </p:txBody>
      </p:sp>
      <p:sp>
        <p:nvSpPr>
          <p:cNvPr id="41990" name="Rectangle 6">
            <a:extLst>
              <a:ext uri="{FF2B5EF4-FFF2-40B4-BE49-F238E27FC236}">
                <a16:creationId xmlns:a16="http://schemas.microsoft.com/office/drawing/2014/main" id="{8E6D3009-2672-4657-873D-7BAB700A1D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69100" y="2133600"/>
            <a:ext cx="1800225" cy="2743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zh-CN" sz="2400"/>
          </a:p>
        </p:txBody>
      </p:sp>
      <p:sp>
        <p:nvSpPr>
          <p:cNvPr id="41991" name="Text Box 7">
            <a:extLst>
              <a:ext uri="{FF2B5EF4-FFF2-40B4-BE49-F238E27FC236}">
                <a16:creationId xmlns:a16="http://schemas.microsoft.com/office/drawing/2014/main" id="{73A20921-D880-4C94-8090-F8159E0A97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69163" y="2962275"/>
            <a:ext cx="800100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4000">
                <a:latin typeface="Times New Roman"/>
                <a:ea typeface="楷体" panose="02010509060101010101" pitchFamily="49" charset="-122"/>
              </a:rPr>
              <a:t>实践</a:t>
            </a:r>
          </a:p>
        </p:txBody>
      </p:sp>
      <p:sp>
        <p:nvSpPr>
          <p:cNvPr id="41992" name="Line 8">
            <a:extLst>
              <a:ext uri="{FF2B5EF4-FFF2-40B4-BE49-F238E27FC236}">
                <a16:creationId xmlns:a16="http://schemas.microsoft.com/office/drawing/2014/main" id="{D28FFED0-0647-418E-AC95-9C9EBDA2AF0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212975" y="1108075"/>
            <a:ext cx="1692275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993" name="Line 9">
            <a:extLst>
              <a:ext uri="{FF2B5EF4-FFF2-40B4-BE49-F238E27FC236}">
                <a16:creationId xmlns:a16="http://schemas.microsoft.com/office/drawing/2014/main" id="{A32478C0-0BBD-49C0-93A4-FD4658948B63}"/>
              </a:ext>
            </a:extLst>
          </p:cNvPr>
          <p:cNvSpPr>
            <a:spLocks noChangeShapeType="1"/>
          </p:cNvSpPr>
          <p:nvPr/>
        </p:nvSpPr>
        <p:spPr bwMode="auto">
          <a:xfrm>
            <a:off x="5078413" y="1095375"/>
            <a:ext cx="1771650" cy="920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995" name="AutoShape 11">
            <a:extLst>
              <a:ext uri="{FF2B5EF4-FFF2-40B4-BE49-F238E27FC236}">
                <a16:creationId xmlns:a16="http://schemas.microsoft.com/office/drawing/2014/main" id="{B06E2FA7-ED3B-467C-B382-083F4ED03A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4763" y="2997200"/>
            <a:ext cx="1008062" cy="647700"/>
          </a:xfrm>
          <a:prstGeom prst="rightArrow">
            <a:avLst>
              <a:gd name="adj1" fmla="val 50000"/>
              <a:gd name="adj2" fmla="val 3890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b="1"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41996" name="AutoShape 12">
            <a:extLst>
              <a:ext uri="{FF2B5EF4-FFF2-40B4-BE49-F238E27FC236}">
                <a16:creationId xmlns:a16="http://schemas.microsoft.com/office/drawing/2014/main" id="{A9DBE310-4672-4DD8-A789-5FB5D59F11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1000" y="3032125"/>
            <a:ext cx="1008063" cy="576263"/>
          </a:xfrm>
          <a:prstGeom prst="leftArrow">
            <a:avLst>
              <a:gd name="adj1" fmla="val 50000"/>
              <a:gd name="adj2" fmla="val 437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b="1"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38924" name="Text Box 13">
            <a:extLst>
              <a:ext uri="{FF2B5EF4-FFF2-40B4-BE49-F238E27FC236}">
                <a16:creationId xmlns:a16="http://schemas.microsoft.com/office/drawing/2014/main" id="{8E2B51AD-D689-418E-9A6A-ECEDAC39C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7188" y="2565400"/>
            <a:ext cx="549275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zh-CN" altLang="zh-CN" sz="2400"/>
          </a:p>
        </p:txBody>
      </p:sp>
      <p:sp>
        <p:nvSpPr>
          <p:cNvPr id="41998" name="Text Box 14">
            <a:extLst>
              <a:ext uri="{FF2B5EF4-FFF2-40B4-BE49-F238E27FC236}">
                <a16:creationId xmlns:a16="http://schemas.microsoft.com/office/drawing/2014/main" id="{6A8641B3-4EB0-4587-BBF6-1F6F271C3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0650" y="2205038"/>
            <a:ext cx="1292225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3600">
                <a:latin typeface="Times New Roman"/>
                <a:ea typeface="楷体" panose="02010509060101010101" pitchFamily="49" charset="-122"/>
              </a:rPr>
              <a:t>纠正“文革”错误</a:t>
            </a:r>
          </a:p>
        </p:txBody>
      </p:sp>
      <p:sp>
        <p:nvSpPr>
          <p:cNvPr id="41999" name="Line 15">
            <a:extLst>
              <a:ext uri="{FF2B5EF4-FFF2-40B4-BE49-F238E27FC236}">
                <a16:creationId xmlns:a16="http://schemas.microsoft.com/office/drawing/2014/main" id="{C57D480D-C7D9-4BFD-B104-124B1E9A2638}"/>
              </a:ext>
            </a:extLst>
          </p:cNvPr>
          <p:cNvSpPr>
            <a:spLocks noChangeShapeType="1"/>
          </p:cNvSpPr>
          <p:nvPr/>
        </p:nvSpPr>
        <p:spPr bwMode="auto">
          <a:xfrm>
            <a:off x="2646363" y="2779713"/>
            <a:ext cx="501650" cy="1050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000" name="Line 16">
            <a:extLst>
              <a:ext uri="{FF2B5EF4-FFF2-40B4-BE49-F238E27FC236}">
                <a16:creationId xmlns:a16="http://schemas.microsoft.com/office/drawing/2014/main" id="{A5477437-96F2-474A-BE1A-D4FAC484057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644775" y="2751138"/>
            <a:ext cx="503238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928" name="WordArt 3">
            <a:extLst>
              <a:ext uri="{FF2B5EF4-FFF2-40B4-BE49-F238E27FC236}">
                <a16:creationId xmlns:a16="http://schemas.microsoft.com/office/drawing/2014/main" id="{BE0348DD-8F01-4080-9E4F-55C0E35AFB16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06375" y="1190625"/>
            <a:ext cx="935038" cy="4103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EAEAEA"/>
                  </a:solidFill>
                  <a:round/>
                </a:ln>
                <a:solidFill>
                  <a:schemeClr val="accent2"/>
                </a:soli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Times New Roman" panose="02010609060101010101" pitchFamily="49" charset="-122"/>
                <a:ea typeface="楷体" panose="02010509060101010101" pitchFamily="49" charset="-122"/>
              </a:rPr>
              <a:t>明</a:t>
            </a:r>
          </a:p>
          <a:p>
            <a:pPr algn="ctr"/>
            <a:r>
              <a:rPr lang="zh-CN" altLang="en-US" sz="3600" b="1" kern="10">
                <a:ln w="12700">
                  <a:solidFill>
                    <a:srgbClr val="EAEAEA"/>
                  </a:solidFill>
                  <a:round/>
                </a:ln>
                <a:solidFill>
                  <a:schemeClr val="accent2"/>
                </a:soli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Times New Roman" panose="02010609060101010101" pitchFamily="49" charset="-122"/>
                <a:ea typeface="楷体" panose="02010509060101010101" pitchFamily="49" charset="-122"/>
              </a:rPr>
              <a:t>辨</a:t>
            </a:r>
          </a:p>
          <a:p>
            <a:pPr algn="ctr"/>
            <a:r>
              <a:rPr lang="zh-CN" altLang="en-US" sz="3600" b="1" kern="10">
                <a:ln w="12700">
                  <a:solidFill>
                    <a:srgbClr val="EAEAEA"/>
                  </a:solidFill>
                  <a:round/>
                </a:ln>
                <a:solidFill>
                  <a:schemeClr val="accent2"/>
                </a:soli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Times New Roman" panose="02010609060101010101" pitchFamily="49" charset="-122"/>
                <a:ea typeface="楷体" panose="02010509060101010101" pitchFamily="49" charset="-122"/>
              </a:rPr>
              <a:t>是</a:t>
            </a:r>
          </a:p>
          <a:p>
            <a:pPr algn="ctr"/>
            <a:r>
              <a:rPr lang="zh-CN" altLang="en-US" sz="3600" b="1" kern="10">
                <a:ln w="12700">
                  <a:solidFill>
                    <a:srgbClr val="EAEAEA"/>
                  </a:solidFill>
                  <a:round/>
                </a:ln>
                <a:solidFill>
                  <a:schemeClr val="accent2"/>
                </a:soli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Times New Roman" panose="02010609060101010101" pitchFamily="49" charset="-122"/>
                <a:ea typeface="楷体" panose="02010509060101010101" pitchFamily="49" charset="-122"/>
              </a:rPr>
              <a:t>非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9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9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10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19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9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9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9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19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9" presetClass="entr" presetSubtype="0" dur="5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20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20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2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0"/>
      <p:bldP spid="41988" grpId="0"/>
      <p:bldP spid="41989" grpId="0"/>
      <p:bldP spid="41990" grpId="0"/>
      <p:bldP spid="41991" grpId="0"/>
      <p:bldP spid="41995" grpId="0"/>
      <p:bldP spid="41996" grpId="0"/>
      <p:bldP spid="4199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9938" name="Object 2">
            <a:extLst>
              <a:ext uri="{FF2B5EF4-FFF2-40B4-BE49-F238E27FC236}">
                <a16:creationId xmlns:a16="http://schemas.microsoft.com/office/drawing/2014/main" id="{A7BDCEEE-9936-4203-B732-9A7570CDC2E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16013" y="549275"/>
          <a:ext cx="6962775" cy="3632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位图图像" r:id="rId3" imgW="6601746" imgH="3343742" progId="Paint.Picture">
                  <p:embed/>
                </p:oleObj>
              </mc:Choice>
              <mc:Fallback>
                <p:oleObj name="位图图像" r:id="rId3" imgW="6601746" imgH="334374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16013" y="549275"/>
                        <a:ext cx="6962775" cy="363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07763" dir="2700000" algn="ctr" rotWithShape="0">
                          <a:schemeClr val="bg2"/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39" name="Text Box 3">
            <a:extLst>
              <a:ext uri="{FF2B5EF4-FFF2-40B4-BE49-F238E27FC236}">
                <a16:creationId xmlns:a16="http://schemas.microsoft.com/office/drawing/2014/main" id="{07EF6B1F-7157-4D28-8CF4-75E7926888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4868863"/>
            <a:ext cx="5281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Times New Roman"/>
                <a:ea typeface="楷体"/>
              </a:rPr>
              <a:t>邓小平题字“</a:t>
            </a:r>
            <a:r>
              <a:rPr lang="zh-CN" altLang="en-US" sz="3600" b="1">
                <a:solidFill>
                  <a:srgbClr val="E80000"/>
                </a:solidFill>
                <a:latin typeface="Times New Roman"/>
                <a:ea typeface="楷体"/>
              </a:rPr>
              <a:t>实事求是</a:t>
            </a:r>
            <a:r>
              <a:rPr lang="zh-CN" altLang="en-US" sz="3600" b="1">
                <a:latin typeface="Times New Roman"/>
                <a:ea typeface="楷体"/>
              </a:rPr>
              <a:t>”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2D692837-5297-4326-8149-352CD3652E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52713" y="5661025"/>
            <a:ext cx="3889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3600" b="1">
                <a:solidFill>
                  <a:srgbClr val="0000CC"/>
                </a:solidFill>
                <a:latin typeface="Times New Roman"/>
                <a:ea typeface="楷体"/>
              </a:rPr>
              <a:t>毛泽东思想的精髓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标题 1">
            <a:extLst>
              <a:ext uri="{FF2B5EF4-FFF2-40B4-BE49-F238E27FC236}">
                <a16:creationId xmlns:a16="http://schemas.microsoft.com/office/drawing/2014/main" id="{9D242D30-EF71-4978-8489-86AD447A453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7772400" cy="1143000"/>
          </a:xfrm>
          <a:ln w="3175">
            <a:solidFill>
              <a:schemeClr val="tx1"/>
            </a:solidFill>
            <a:prstDash val="dashDot"/>
            <a:miter lim="800000"/>
          </a:ln>
        </p:spPr>
        <p:txBody>
          <a:bodyPr/>
          <a:lstStyle/>
          <a:p>
            <a:r>
              <a:rPr lang="en-US" altLang="zh-CN" sz="6000" b="1">
                <a:solidFill>
                  <a:schemeClr val="accent2"/>
                </a:solidFill>
                <a:latin typeface="Times New Roman"/>
                <a:ea typeface="楷体"/>
              </a:rPr>
              <a:t>1978---</a:t>
            </a: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中国的转折</a:t>
            </a:r>
          </a:p>
        </p:txBody>
      </p:sp>
      <p:pic>
        <p:nvPicPr>
          <p:cNvPr id="5" name="十一届三中全会.mp4">
            <a:hlinkClick action="ppaction://media"/>
            <a:extLst>
              <a:ext uri="{FF2B5EF4-FFF2-40B4-BE49-F238E27FC236}">
                <a16:creationId xmlns:a16="http://schemas.microsoft.com/office/drawing/2014/main" id="{A945160E-F10A-4E37-9F97-CB161A7D547F}"/>
              </a:ext>
            </a:extLst>
          </p:cNvPr>
          <p:cNvPicPr>
            <a:picLocks noRot="1" noChangeAspect="1"/>
          </p:cNvPicPr>
          <p:nvPr>
            <a:videoFile r:link="rId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950" y="1484313"/>
            <a:ext cx="89281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434" name="Text Box 2">
            <a:extLst>
              <a:ext uri="{FF2B5EF4-FFF2-40B4-BE49-F238E27FC236}">
                <a16:creationId xmlns:a16="http://schemas.microsoft.com/office/drawing/2014/main" id="{E0F92359-EACE-4DB0-A29D-44C671FA67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88" y="138113"/>
            <a:ext cx="6019800" cy="7080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zh-CN" altLang="en-US" sz="4000" b="1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10609060101010101" pitchFamily="49" charset="-122"/>
                <a:ea typeface="楷体" panose="02010509060101010101" pitchFamily="49" charset="-122"/>
              </a:rPr>
              <a:t>主要内容</a:t>
            </a:r>
          </a:p>
        </p:txBody>
      </p:sp>
      <p:sp>
        <p:nvSpPr>
          <p:cNvPr id="146436" name="Text Box 4">
            <a:extLst>
              <a:ext uri="{FF2B5EF4-FFF2-40B4-BE49-F238E27FC236}">
                <a16:creationId xmlns:a16="http://schemas.microsoft.com/office/drawing/2014/main" id="{EEE6D11F-7B8A-465A-83E4-1BC0280C66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4688" y="5191125"/>
            <a:ext cx="6781800" cy="588963"/>
          </a:xfrm>
          <a:prstGeom prst="rect">
            <a:avLst/>
          </a:prstGeom>
          <a:solidFill>
            <a:schemeClr val="bg1"/>
          </a:solidFill>
          <a:ln w="3175">
            <a:solidFill>
              <a:schemeClr val="bg1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zh-CN" altLang="en-US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/>
                <a:ea typeface="楷体"/>
              </a:rPr>
              <a:t>实行改革开放</a:t>
            </a:r>
          </a:p>
        </p:txBody>
      </p:sp>
      <p:sp>
        <p:nvSpPr>
          <p:cNvPr id="146437" name="Rectangle 5">
            <a:extLst>
              <a:ext uri="{FF2B5EF4-FFF2-40B4-BE49-F238E27FC236}">
                <a16:creationId xmlns:a16="http://schemas.microsoft.com/office/drawing/2014/main" id="{1F96A8D7-7C26-475B-A4A8-FD654F4C3A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4338" y="5033963"/>
            <a:ext cx="1304925" cy="1131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/>
                <a:ea typeface="楷体"/>
              </a:rPr>
              <a:t>伟大</a:t>
            </a:r>
          </a:p>
          <a:p>
            <a:pPr algn="ctr" eaLnBrk="1" hangingPunct="1">
              <a:defRPr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/>
                <a:ea typeface="楷体"/>
              </a:rPr>
              <a:t>决策</a:t>
            </a:r>
          </a:p>
        </p:txBody>
      </p:sp>
      <p:sp>
        <p:nvSpPr>
          <p:cNvPr id="146438" name="Rectangle 6">
            <a:extLst>
              <a:ext uri="{FF2B5EF4-FFF2-40B4-BE49-F238E27FC236}">
                <a16:creationId xmlns:a16="http://schemas.microsoft.com/office/drawing/2014/main" id="{FC01D2C8-E19B-4226-B249-6DE823440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238" y="1001713"/>
            <a:ext cx="1371600" cy="9906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/>
                <a:ea typeface="楷体"/>
              </a:rPr>
              <a:t>思想</a:t>
            </a:r>
            <a:b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/>
                <a:ea typeface="楷体"/>
              </a:rPr>
              <a:t>路线</a:t>
            </a:r>
          </a:p>
        </p:txBody>
      </p:sp>
      <p:sp>
        <p:nvSpPr>
          <p:cNvPr id="146440" name="Rectangle 8">
            <a:extLst>
              <a:ext uri="{FF2B5EF4-FFF2-40B4-BE49-F238E27FC236}">
                <a16:creationId xmlns:a16="http://schemas.microsoft.com/office/drawing/2014/main" id="{8323BC5C-DB14-4121-98C5-017948BDC7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4338" y="2319338"/>
            <a:ext cx="1295400" cy="10382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/>
                <a:ea typeface="楷体"/>
              </a:rPr>
              <a:t>政治</a:t>
            </a:r>
            <a:b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/>
                <a:ea typeface="楷体"/>
              </a:rPr>
              <a:t>路线</a:t>
            </a:r>
          </a:p>
        </p:txBody>
      </p:sp>
      <p:sp>
        <p:nvSpPr>
          <p:cNvPr id="146442" name="Rectangle 10">
            <a:extLst>
              <a:ext uri="{FF2B5EF4-FFF2-40B4-BE49-F238E27FC236}">
                <a16:creationId xmlns:a16="http://schemas.microsoft.com/office/drawing/2014/main" id="{7CC43C18-3D9B-4196-A54F-91BBFA92FA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4338" y="3668713"/>
            <a:ext cx="1295400" cy="11287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/>
                <a:ea typeface="楷体"/>
              </a:rPr>
              <a:t>组织</a:t>
            </a:r>
          </a:p>
          <a:p>
            <a:pPr algn="ctr" eaLnBrk="1" hangingPunct="1">
              <a:defRPr/>
            </a:pPr>
            <a:r>
              <a:rPr lang="zh-CN" altLang="en-US" sz="3200" b="1">
                <a:solidFill>
                  <a:srgbClr val="E8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/>
                <a:ea typeface="楷体"/>
              </a:rPr>
              <a:t>路线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6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6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64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64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4" grpId="0"/>
      <p:bldP spid="146436" grpId="0"/>
      <p:bldP spid="146437" grpId="0"/>
      <p:bldP spid="146438" grpId="0"/>
      <p:bldP spid="146440" grpId="0"/>
      <p:bldP spid="1464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标题 1">
            <a:extLst>
              <a:ext uri="{FF2B5EF4-FFF2-40B4-BE49-F238E27FC236}">
                <a16:creationId xmlns:a16="http://schemas.microsoft.com/office/drawing/2014/main" id="{20231034-7D0C-4EC2-890F-B3613F6EE97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73250" y="620713"/>
            <a:ext cx="7270750" cy="2592387"/>
          </a:xfrm>
        </p:spPr>
        <p:txBody>
          <a:bodyPr/>
          <a:lstStyle/>
          <a:p>
            <a:r>
              <a:rPr lang="zh-CN" altLang="en-US" sz="6000" b="1">
                <a:solidFill>
                  <a:srgbClr val="0000CC"/>
                </a:solidFill>
                <a:latin typeface="Times New Roman"/>
                <a:ea typeface="楷体"/>
              </a:rPr>
              <a:t>如何理解伟大转折？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标题 1">
            <a:extLst>
              <a:ext uri="{FF2B5EF4-FFF2-40B4-BE49-F238E27FC236}">
                <a16:creationId xmlns:a16="http://schemas.microsoft.com/office/drawing/2014/main" id="{0AA79EC7-60EE-4CCD-9328-A5CD08F406A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7772400" cy="865188"/>
          </a:xfrm>
          <a:ln w="3175">
            <a:solidFill>
              <a:schemeClr val="tx1"/>
            </a:solidFill>
            <a:prstDash val="dashDot"/>
            <a:miter lim="800000"/>
          </a:ln>
        </p:spPr>
        <p:txBody>
          <a:bodyPr/>
          <a:lstStyle/>
          <a:p>
            <a:r>
              <a:rPr lang="en-US" altLang="zh-CN" sz="6000" b="1">
                <a:solidFill>
                  <a:schemeClr val="accent2"/>
                </a:solidFill>
                <a:latin typeface="Times New Roman"/>
                <a:ea typeface="楷体"/>
              </a:rPr>
              <a:t>1980---</a:t>
            </a:r>
            <a:r>
              <a:rPr lang="zh-CN" altLang="en-US" sz="6000" b="1">
                <a:solidFill>
                  <a:schemeClr val="accent2"/>
                </a:solidFill>
                <a:latin typeface="Times New Roman"/>
                <a:ea typeface="楷体"/>
              </a:rPr>
              <a:t>中国的反思</a:t>
            </a:r>
          </a:p>
        </p:txBody>
      </p:sp>
      <p:sp>
        <p:nvSpPr>
          <p:cNvPr id="44035" name="文本框 3">
            <a:extLst>
              <a:ext uri="{FF2B5EF4-FFF2-40B4-BE49-F238E27FC236}">
                <a16:creationId xmlns:a16="http://schemas.microsoft.com/office/drawing/2014/main" id="{A61F33CE-B067-42CA-9985-6C82C2B9A2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238" y="4349750"/>
            <a:ext cx="3170237" cy="769938"/>
          </a:xfrm>
          <a:prstGeom prst="rect">
            <a:avLst/>
          </a:prstGeom>
          <a:blipFill dpi="0" rotWithShape="1">
            <a:blip r:embed="rId3"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4400">
                <a:latin typeface="Times New Roman"/>
                <a:ea typeface="楷体"/>
              </a:rPr>
              <a:t>标志性事件</a:t>
            </a:r>
            <a:r>
              <a:rPr lang="en-US" altLang="zh-CN" sz="4400">
                <a:latin typeface="Times New Roman"/>
                <a:ea typeface="楷体"/>
              </a:rPr>
              <a:t>: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E9707A1-625B-45D6-8D6F-D1C7354881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525" y="2220913"/>
            <a:ext cx="302577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000000"/>
                </a:solidFill>
                <a:latin typeface="Times New Roman"/>
                <a:ea typeface="楷体"/>
              </a:rPr>
              <a:t>主要内容：</a:t>
            </a:r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BEEC026-FACE-4C54-8567-49287375C2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8988" y="2184400"/>
            <a:ext cx="4392612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0000CC"/>
                </a:solidFill>
                <a:latin typeface="Times New Roman"/>
                <a:ea typeface="楷体"/>
              </a:rPr>
              <a:t>平反冤假错案</a:t>
            </a:r>
            <a:endParaRPr lang="en-US" altLang="zh-CN" sz="4400">
              <a:solidFill>
                <a:srgbClr val="0000CC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CDF8F9C-EA16-4889-B9A1-013FBB164A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525" y="3268663"/>
            <a:ext cx="302577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000000"/>
                </a:solidFill>
                <a:latin typeface="Times New Roman"/>
                <a:ea typeface="楷体"/>
              </a:rPr>
              <a:t>典型事件：</a:t>
            </a:r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F1272C4E-59E8-4785-91C5-BACD001469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8988" y="3257550"/>
            <a:ext cx="4032250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0000CC"/>
                </a:solidFill>
                <a:latin typeface="Times New Roman"/>
                <a:ea typeface="楷体"/>
              </a:rPr>
              <a:t>为刘少奇平反</a:t>
            </a:r>
            <a:endParaRPr lang="en-US" altLang="zh-CN" sz="4400">
              <a:solidFill>
                <a:srgbClr val="0000CC"/>
              </a:solidFill>
            </a:endParaRPr>
          </a:p>
        </p:txBody>
      </p:sp>
      <p:sp>
        <p:nvSpPr>
          <p:cNvPr id="44040" name="文本框 5">
            <a:extLst>
              <a:ext uri="{FF2B5EF4-FFF2-40B4-BE49-F238E27FC236}">
                <a16:creationId xmlns:a16="http://schemas.microsoft.com/office/drawing/2014/main" id="{F2886110-F6A6-4B78-AA49-5818779F19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1292225"/>
            <a:ext cx="2592387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0000"/>
                </a:solidFill>
                <a:latin typeface="Times New Roman"/>
                <a:ea typeface="楷体"/>
              </a:rPr>
              <a:t>拨乱反正</a:t>
            </a:r>
            <a:endParaRPr lang="en-US" altLang="zh-CN" sz="4400">
              <a:solidFill>
                <a:srgbClr val="00000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4C7F01B0-95BA-4587-B29D-BD8CC74EDD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75" y="4221163"/>
            <a:ext cx="5400675" cy="206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0000CC"/>
                </a:solidFill>
                <a:latin typeface="Times New Roman"/>
                <a:ea typeface="楷体"/>
              </a:rPr>
              <a:t>1981</a:t>
            </a:r>
            <a:r>
              <a:rPr lang="zh-CN" altLang="en-US" sz="3200">
                <a:solidFill>
                  <a:srgbClr val="0000CC"/>
                </a:solidFill>
                <a:latin typeface="Times New Roman"/>
                <a:ea typeface="楷体"/>
              </a:rPr>
              <a:t>年，中共十一届六中全会召开，通过了</a:t>
            </a:r>
            <a:r>
              <a:rPr lang="en-US" altLang="zh-CN" sz="3200">
                <a:solidFill>
                  <a:srgbClr val="0000CC"/>
                </a:solidFill>
                <a:latin typeface="Times New Roman"/>
                <a:ea typeface="楷体"/>
              </a:rPr>
              <a:t>《</a:t>
            </a:r>
            <a:r>
              <a:rPr lang="zh-CN" altLang="en-US" sz="3200">
                <a:solidFill>
                  <a:srgbClr val="0000CC"/>
                </a:solidFill>
                <a:latin typeface="Times New Roman"/>
                <a:ea typeface="楷体"/>
              </a:rPr>
              <a:t>中国共产党中央委员会关于建国以来党的若干历史问题的决议</a:t>
            </a:r>
            <a:r>
              <a:rPr lang="en-US" altLang="zh-CN" sz="3200">
                <a:solidFill>
                  <a:srgbClr val="0000CC"/>
                </a:solidFill>
                <a:latin typeface="Times New Roman"/>
                <a:ea typeface="楷体"/>
              </a:rPr>
              <a:t>》</a:t>
            </a:r>
            <a:endParaRPr lang="zh-CN" altLang="en-US" sz="3200">
              <a:solidFill>
                <a:srgbClr val="0000CC"/>
              </a:solidFill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2" grpId="0"/>
      <p:bldP spid="3" grpId="0"/>
      <p:bldP spid="4" grpId="0"/>
      <p:bldP spid="5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https://d.book118.com/816222054040010102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16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宋体</vt:lpstr>
      <vt:lpstr>楷体</vt:lpstr>
      <vt:lpstr>Wingdings</vt:lpstr>
      <vt:lpstr>Calibri Light</vt:lpstr>
      <vt:lpstr>Comic Sans MS</vt:lpstr>
      <vt:lpstr>隶书</vt:lpstr>
      <vt:lpstr>Office Theme</vt:lpstr>
      <vt:lpstr>第7课 伟大的历史转折</vt:lpstr>
      <vt:lpstr>PowerPoint Presentation</vt:lpstr>
      <vt:lpstr>PowerPoint Presentation</vt:lpstr>
      <vt:lpstr>1978---中国的转折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1978---中国的转折</vt:lpstr>
      <vt:lpstr>PowerPoint Presentation</vt:lpstr>
      <vt:lpstr>如何理解伟大转折？</vt:lpstr>
      <vt:lpstr>1980---中国的反思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2024-09-27T00:22:14.473</cp:lastPrinted>
  <dcterms:created xsi:type="dcterms:W3CDTF">2024-09-26T16:22:14Z</dcterms:created>
  <dcterms:modified xsi:type="dcterms:W3CDTF">2024-09-26T16:22:16Z</dcterms:modified>
</cp:coreProperties>
</file>