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BA01F53-CAF6-4C0F-8859-7583EAB445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8F82866-7170-41AC-8D45-8649BAE8F5A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6AB0557-5E5D-45A4-B33C-7DC2D899FAC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B2F96AB-0F73-4967-B5C1-C750CAF04B1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84C420C-5D9E-4A56-99F3-10D154901D9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36E6AF7-F413-44CC-9799-A7EDFE050F1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4E0FF43-43A3-42FB-9430-9D15D20DF75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B39CA20-EF03-4597-8258-A699B49EEEC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BA55B75-C2FB-422D-9711-2951837683B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769F809-C325-4368-B771-2B13DA6C352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43676DB-48EF-4DC1-B07F-11C3E4BFB66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1.jpeg" /><Relationship Id="rId4" Type="http://schemas.openxmlformats.org/officeDocument/2006/relationships/image" Target="../media/image22.jpeg" /><Relationship Id="rId5"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16241052043010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52725" y="1782322"/>
            <a:ext cx="66865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C9B67E">
                    <a:alpha val="100000"/>
                  </a:srgbClr>
                </a:solidFill>
                <a:latin typeface="Microsoft Yahei"/>
                <a:ea typeface="Microsoft Yahei"/>
                <a:cs typeface="Microsoft Yahei"/>
              </a:rPr>
              <a:t>公司危化品管理中的安全监测与仪器设备使用</a:t>
            </a:r>
          </a:p>
        </p:txBody>
      </p:sp>
      <p:sp>
        <p:nvSpPr>
          <p:cNvPr id="3" name="TextBox 3"/>
          <p:cNvSpPr txBox="1"/>
          <p:nvPr/>
        </p:nvSpPr>
        <p:spPr>
          <a:xfrm>
            <a:off x="2817287" y="4489571"/>
            <a:ext cx="3870073"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C9B67E">
                    <a:alpha val="100000"/>
                  </a:srgbClr>
                </a:solidFill>
                <a:latin typeface="Microsoft Yahei"/>
                <a:ea typeface="Microsoft Yahei"/>
                <a:cs typeface="Microsoft Yahei"/>
              </a:rPr>
              <a:t>汇报人：XX</a:t>
            </a:r>
          </a:p>
        </p:txBody>
      </p:sp>
      <p:sp>
        <p:nvSpPr>
          <p:cNvPr id="4" name="TextBox 4"/>
          <p:cNvSpPr txBox="1"/>
          <p:nvPr/>
        </p:nvSpPr>
        <p:spPr>
          <a:xfrm>
            <a:off x="5216176" y="4496753"/>
            <a:ext cx="4273248"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C9B67E">
                    <a:alpha val="100000"/>
                  </a:srgbClr>
                </a:solidFill>
                <a:latin typeface="Microsoft Yahei"/>
                <a:ea typeface="Microsoft Yahei"/>
                <a:cs typeface="Microsoft Yahei"/>
              </a:rPr>
              <a:t>2024-01-02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260848" y="2862048"/>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C9B67E">
                    <a:alpha val="100000"/>
                  </a:srgbClr>
                </a:solidFill>
                <a:latin typeface="微软雅黑"/>
                <a:ea typeface="微软雅黑"/>
                <a:cs typeface="微软雅黑"/>
              </a:rPr>
              <a:t>目录</a:t>
            </a:r>
            <a:endParaRPr lang="en-US" sz="1100"/>
          </a:p>
        </p:txBody>
      </p:sp>
      <p:sp>
        <p:nvSpPr>
          <p:cNvPr id="4" name="TextBox 4"/>
          <p:cNvSpPr txBox="1"/>
          <p:nvPr/>
        </p:nvSpPr>
        <p:spPr>
          <a:xfrm>
            <a:off x="6096000" y="1379475"/>
            <a:ext cx="5439702"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危化品管理概述</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安全监测技术与方法</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仪器设备使用与管理</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安全监测数据分析与应用</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风险识别与评估体系建设</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应急响应与处置能力提升</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总结与展望</a:t>
            </a:r>
          </a:p>
        </p:txBody>
      </p:sp>
      <p:sp>
        <p:nvSpPr>
          <p:cNvPr id="5" name="AutoShape 5"/>
          <p:cNvSpPr/>
          <p:nvPr/>
        </p:nvSpPr>
        <p:spPr>
          <a:xfrm>
            <a:off x="1260848" y="1716203"/>
            <a:ext cx="4835152"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C9B67E">
                    <a:alpha val="100000"/>
                  </a:srgbClr>
                </a:solidFill>
                <a:latin typeface="微软雅黑"/>
                <a:ea typeface="微软雅黑"/>
                <a:cs typeface="微软雅黑"/>
              </a:rPr>
              <a:t>CONTENTS</a:t>
            </a:r>
            <a:endParaRPr lang="en-US" sz="11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2056175"/>
            <a:ext cx="7405389" cy="1138956"/>
            <a:chOff x="2393306" y="2056175"/>
            <a:chExt cx="7405389" cy="1138956"/>
          </a:xfrm>
        </p:grpSpPr>
        <p:sp>
          <p:nvSpPr>
            <p:cNvPr id="3" name="TextBox 3"/>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01</a:t>
              </a:r>
            </a:p>
          </p:txBody>
        </p:sp>
      </p:grpSp>
      <p:sp>
        <p:nvSpPr>
          <p:cNvPr id="4" name="TextBox 4"/>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危化品管理概述</a:t>
            </a:r>
          </a:p>
        </p:txBody>
      </p:sp>
      <p:grpSp>
        <p:nvGrpSpPr>
          <p:cNvPr id="5" name="Group 5"/>
          <p:cNvGrpSpPr/>
          <p:nvPr/>
        </p:nvGrpSpPr>
        <p:grpSpPr>
          <a:xfrm>
            <a:off x="2393306" y="917219"/>
            <a:ext cx="7405389" cy="1138956"/>
            <a:chOff x="2393306" y="917219"/>
            <a:chExt cx="7405389" cy="1138956"/>
          </a:xfrm>
        </p:grpSpPr>
        <p:sp>
          <p:nvSpPr>
            <p:cNvPr id="6" name="TextBox 6"/>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2256" r="12256"/>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指具有易燃、易爆、有毒、有害和放射性等特性，在运输装卸和储存保管过程中易造成人员伤亡和财产损毁而需要特别保护的物品。</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危化品定义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根据《危险化学品目录》，将危化品分为爆炸品、压缩气体和液化气体、易燃液体、易燃固体、自燃物品和遇湿易燃物品、氧化剂和有机过氧化物、毒害品和感染性物品、放射性物品、腐蚀品等类别。</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危化品分类</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危化品定义与分类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76" r="27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《危险化学品安全管理条例》等法规对危化品的生产、储存、使用、经营和运输等方面进行了全面规定。</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《危险货物分类和品名编号》、《危险货物包装标志》等标准对危化品的分类、包装、标志等方面进行了规范。</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危化品管理法规及标准</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行业标准</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国家法规</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984" b="984"/>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企业内部危化品管理制度</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危化品管理制度</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企业应建立完善的危化品管理制度，明确各级管理人员和操作人员的职责，确保危化品的安全管理。</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危化品安全操作规程</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企业应制定详细的危化品安全操作规程，规范操作人员的行为，确保危化品的安全使用。</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应急预案与演练</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企业应制定针对危化品的应急预案，并定期组织演练，提高应对突发事件的能力。</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2056175"/>
            <a:ext cx="7405389" cy="1138956"/>
            <a:chOff x="2393306" y="2056175"/>
            <a:chExt cx="7405389" cy="1138956"/>
          </a:xfrm>
        </p:grpSpPr>
        <p:sp>
          <p:nvSpPr>
            <p:cNvPr id="3" name="TextBox 3"/>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02</a:t>
              </a:r>
            </a:p>
          </p:txBody>
        </p:sp>
      </p:grpSp>
      <p:sp>
        <p:nvSpPr>
          <p:cNvPr id="4" name="TextBox 4"/>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安全监测技术与方法</a:t>
            </a:r>
          </a:p>
        </p:txBody>
      </p:sp>
      <p:grpSp>
        <p:nvGrpSpPr>
          <p:cNvPr id="5" name="Group 5"/>
          <p:cNvGrpSpPr/>
          <p:nvPr/>
        </p:nvGrpSpPr>
        <p:grpSpPr>
          <a:xfrm>
            <a:off x="2393306" y="917219"/>
            <a:ext cx="7405389" cy="1138956"/>
            <a:chOff x="2393306" y="917219"/>
            <a:chExt cx="7405389" cy="1138956"/>
          </a:xfrm>
        </p:grpSpPr>
        <p:sp>
          <p:nvSpPr>
            <p:cNvPr id="6" name="TextBox 6"/>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对危化品储存设施、管道、阀门等进行定期的外观检查、紧固性检查和功能性检查。</a:t>
            </a:r>
          </a:p>
        </p:txBody>
      </p:sp>
      <p:pic>
        <p:nvPicPr>
          <p:cNvPr id="6" name="Picture 6"/>
          <p:cNvPicPr>
            <a:picLocks noChangeAspect="1"/>
          </p:cNvPicPr>
          <p:nvPr/>
        </p:nvPicPr>
        <p:blipFill>
          <a:blip r:embed="rId2"/>
          <a:srcRect l="16675" r="1667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定期检查</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专业人员使用便携式检测仪器对危化品储存场所进行定期的安全巡检，检测气体浓度、温度、压力等参数。</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安全巡检</a:t>
            </a:r>
          </a:p>
        </p:txBody>
      </p:sp>
      <p:pic>
        <p:nvPicPr>
          <p:cNvPr id="10" name="Picture 10"/>
          <p:cNvPicPr>
            <a:picLocks noChangeAspect="1"/>
          </p:cNvPicPr>
          <p:nvPr/>
        </p:nvPicPr>
        <p:blipFill>
          <a:blip r:embed="rId3"/>
          <a:srcRect l="16750" r="1675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t="8958" b="8958"/>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在危化品储存和使用场所安装摄像头、传感器等监控设备，实时监测危化品的状态和周边环境参数。</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监控系统</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常规安全监测技术</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温度和压力传感器</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实时监测危化品储存和使用过程中的温度和压力变化，防止超温、超压等危险情况发生。</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数据采集与传输系统</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将实时监测数据传输至控制中心，进行数据分析和处理，及时发现潜在的安全隐患。</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气体检测仪</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在线实时监测危化品泄漏的气体浓度，及时发出警报并采取措施。</a:t>
            </a:r>
          </a:p>
        </p:txBody>
      </p:sp>
      <p:pic>
        <p:nvPicPr>
          <p:cNvPr id="10" name="Picture 10"/>
          <p:cNvPicPr>
            <a:picLocks noChangeAspect="1"/>
          </p:cNvPicPr>
          <p:nvPr/>
        </p:nvPicPr>
        <p:blipFill>
          <a:blip r:embed="rId2"/>
          <a:srcRect l="20208" r="20208"/>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在线实时监测技术</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无人机巡检</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利用无人机搭载传感器对危化品泄漏现场进行空中监测，获取实时的气体浓度分布和扩散趋势信息。</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便携式气体检测仪</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在应急情况下，专业人员携带便携式气体检测仪进入现场，快速检测危化品泄漏的气体浓度和扩散范围。</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应急指挥系统</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建立应急指挥系统，整合现场实时监测数据、气象数据、地理信息等多源数据，为应急决策提供科学依据。</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t="21875" b="21875"/>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542" r="16542"/>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6675" r="16675"/>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应急监测技术</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2056175"/>
            <a:ext cx="7405389" cy="1138956"/>
            <a:chOff x="2393306" y="2056175"/>
            <a:chExt cx="7405389" cy="1138956"/>
          </a:xfrm>
        </p:grpSpPr>
        <p:sp>
          <p:nvSpPr>
            <p:cNvPr id="3" name="TextBox 3"/>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03</a:t>
              </a:r>
            </a:p>
          </p:txBody>
        </p:sp>
      </p:grpSp>
      <p:sp>
        <p:nvSpPr>
          <p:cNvPr id="4" name="TextBox 4"/>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仪器设备使用与管理</a:t>
            </a:r>
          </a:p>
        </p:txBody>
      </p:sp>
      <p:grpSp>
        <p:nvGrpSpPr>
          <p:cNvPr id="5" name="Group 5"/>
          <p:cNvGrpSpPr/>
          <p:nvPr/>
        </p:nvGrpSpPr>
        <p:grpSpPr>
          <a:xfrm>
            <a:off x="2393306" y="917219"/>
            <a:ext cx="7405389" cy="1138956"/>
            <a:chOff x="2393306" y="917219"/>
            <a:chExt cx="7405389" cy="1138956"/>
          </a:xfrm>
        </p:grpSpPr>
        <p:sp>
          <p:nvSpPr>
            <p:cNvPr id="6" name="TextBox 6"/>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选型原则</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根据危化品种类、性质、存储条件等因素，选择适合的监测仪器设备，确保设备性能满足安全监测需求。</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设备配置</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针对不同危化品存储区域和环节，合理配置相应类型和数量的监测仪器设备，实现全面覆盖和实时监测。</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94" r="2509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  仪器设备选型与配置</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对使用仪器设备的员工进行系统培训，确保他们熟练掌握设备操作技能和安全规范。</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操作培训</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375" r="1637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操作规程</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750" r="1675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定期检查</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制定详细的仪器设备操作规程，明确操作步骤、注意事项和异常情况处理措施。</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定期对仪器设备进行检查，确保其处于良好状态，及时发现并处理潜在问题。</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  仪器设备操作规范</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制定仪器设备的维护保养计划，明确维护周期、维护内容和责任人。</a:t>
            </a:r>
          </a:p>
        </p:txBody>
      </p:sp>
      <p:pic>
        <p:nvPicPr>
          <p:cNvPr id="5" name="Picture 5"/>
          <p:cNvPicPr>
            <a:picLocks noChangeAspect="1"/>
          </p:cNvPicPr>
          <p:nvPr/>
        </p:nvPicPr>
        <p:blipFill>
          <a:blip r:embed="rId2"/>
          <a:srcRect l="16750" r="16750"/>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6667" r="16667"/>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6675" r="16675"/>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维护保养计划</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定期对仪器设备进行校准和验证，确保其准确性和可靠性。同时，保留相关记录以备查。</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校准与验证</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当仪器设备出现故障时，及时联系专业人员进行维修处理，确保设备尽快恢复正常运行。</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故障处理</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  仪器设备维护保养与校准</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2056175"/>
            <a:ext cx="7405389" cy="1138956"/>
            <a:chOff x="2393306" y="2056175"/>
            <a:chExt cx="7405389" cy="1138956"/>
          </a:xfrm>
        </p:grpSpPr>
        <p:sp>
          <p:nvSpPr>
            <p:cNvPr id="3" name="TextBox 3"/>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04</a:t>
              </a:r>
            </a:p>
          </p:txBody>
        </p:sp>
      </p:grpSp>
      <p:sp>
        <p:nvSpPr>
          <p:cNvPr id="4" name="TextBox 4"/>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安全监测数据分析与应用</a:t>
            </a:r>
          </a:p>
        </p:txBody>
      </p:sp>
      <p:grpSp>
        <p:nvGrpSpPr>
          <p:cNvPr id="5" name="Group 5"/>
          <p:cNvGrpSpPr/>
          <p:nvPr/>
        </p:nvGrpSpPr>
        <p:grpSpPr>
          <a:xfrm>
            <a:off x="2393306" y="917219"/>
            <a:ext cx="7405389" cy="1138956"/>
            <a:chOff x="2393306" y="917219"/>
            <a:chExt cx="7405389" cy="1138956"/>
          </a:xfrm>
        </p:grpSpPr>
        <p:sp>
          <p:nvSpPr>
            <p:cNvPr id="6" name="TextBox 6"/>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https://d.book118.com/816241052043010031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C9B44B"/>
      </a:dk1>
      <a:lt1>
        <a:srgbClr val="1E0E01"/>
      </a:lt1>
      <a:dk2>
        <a:srgbClr val="FFFFFF"/>
      </a:dk2>
      <a:lt2>
        <a:srgbClr val="000000"/>
      </a:lt2>
      <a:accent1>
        <a:srgbClr val="C9B67E"/>
      </a:accent1>
      <a:accent2>
        <a:srgbClr val="C29844"/>
      </a:accent2>
      <a:accent3>
        <a:srgbClr val="B37B04"/>
      </a:accent3>
      <a:accent4>
        <a:srgbClr val="D18343"/>
      </a:accent4>
      <a:accent5>
        <a:srgbClr val="D49433"/>
      </a:accent5>
      <a:accent6>
        <a:srgbClr val="DFCE93"/>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86</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2024-08-29T16:09:23.271</cp:lastPrinted>
  <dcterms:created xsi:type="dcterms:W3CDTF">2024-08-29T08:09:23Z</dcterms:created>
  <dcterms:modified xsi:type="dcterms:W3CDTF">2024-08-29T08:09:25Z</dcterms:modified>
</cp:coreProperties>
</file>