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1E8B3E-BC9B-4BBE-B1BE-A7D0554BC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22500E-8292-472F-B5E7-929058D7A1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83FC1E-56F1-4C56-96BB-DE1E07991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E3473B-47C2-4DE4-806F-64E481E915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C82C0C-AF70-47E2-B75A-AE27DDC7B0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7ABDBE-0921-4F7D-9177-7591580230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E31B8C-6B60-40B4-BD75-C053DB7C56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9DC08-2789-4A54-9889-4005E36396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58E683-BC53-48FD-962B-5B7C0050A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9E1369-D863-4DD9-AAB1-B3578AAE0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770AEA-6E86-4FEA-BC9C-3410B3A3D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章">
    <p:spTree>
      <p:nvGrpSpPr>
        <p:cNvPr id="1" name=""/>
        <p:cNvGrpSpPr/>
        <p:nvPr/>
      </p:nvGrpSpPr>
      <p:grpSpPr>
        <a:xfrm>
          <a:off x="0" y="0"/>
          <a:ext cx="0" cy="0"/>
        </a:xfrm>
      </p:grpSpPr>
      <p:sp>
        <p:nvSpPr>
          <p:cNvPr id="2" name="矩形 1"/>
          <p:cNvSpPr/>
          <p:nvPr userDrawn="1"/>
        </p:nvSpPr>
        <p:spPr>
          <a:xfrm>
            <a:off x="946231" y="0"/>
            <a:ext cx="157994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defTabSz="342900"/>
            <a:endParaRPr lang="zh-CN" altLang="en-US" sz="1350">
              <a:solidFill>
                <a:prstClr val="white"/>
              </a:solidFill>
              <a:latin typeface="FZHei-B01S" panose="02010601030101010101" pitchFamily="2" charset="-122"/>
              <a:ea typeface="FZHei-B01S" panose="02010601030101010101" pitchFamily="2" charset="-122"/>
              <a:sym typeface="FZHei-B01S" panose="02010601030101010101" pitchFamily="2" charset="-122"/>
            </a:endParaRPr>
          </a:p>
        </p:txBody>
      </p:sp>
      <p:sp>
        <p:nvSpPr>
          <p:cNvPr id="3" name="ïṡliďé"/>
          <p:cNvSpPr/>
          <p:nvPr userDrawn="1"/>
        </p:nvSpPr>
        <p:spPr>
          <a:xfrm>
            <a:off x="1400175" y="1392151"/>
            <a:ext cx="2336165" cy="4513580"/>
          </a:xfrm>
          <a:prstGeom prst="rect">
            <a:avLst/>
          </a:prstGeom>
          <a:solidFill>
            <a:schemeClr val="accent1">
              <a:lumMod val="20000"/>
              <a:lumOff val="80000"/>
            </a:schemeClr>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defTabSz="914400"/>
            <a:endParaRPr lang="zh-CN" altLang="en-US" sz="2000" b="1">
              <a:solidFill>
                <a:schemeClr val="bg1"/>
              </a:solidFill>
              <a:latin typeface="华文细黑" panose="02010600040101010101" charset="-122"/>
              <a:ea typeface="字魂70号-灵悦黑体" panose="00000500000000000000" charset="-122"/>
              <a:sym typeface="华文细黑" panose="02010600040101010101" charset="-122"/>
            </a:endParaRPr>
          </a:p>
        </p:txBody>
      </p:sp>
      <p:sp>
        <p:nvSpPr>
          <p:cNvPr id="4" name="îšḷïḋê"/>
          <p:cNvSpPr/>
          <p:nvPr userDrawn="1"/>
        </p:nvSpPr>
        <p:spPr>
          <a:xfrm>
            <a:off x="1889654" y="1785179"/>
            <a:ext cx="2469621" cy="3727524"/>
          </a:xfrm>
          <a:prstGeom prst="rect">
            <a:avLst/>
          </a:prstGeom>
          <a:blipFill rotWithShape="1">
            <a:blip r:embed="rId1"/>
            <a:stretch>
              <a:fillRect l="-313" r="-310"/>
            </a:stretch>
          </a:blipFill>
          <a:ln w="762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a:solidFill>
                <a:schemeClr val="lt1"/>
              </a:solidFill>
              <a:latin typeface="华文细黑" panose="02010600040101010101" charset="-122"/>
              <a:ea typeface="字魂70号-灵悦黑体" panose="00000500000000000000" charset="-122"/>
              <a:sym typeface="华文细黑" panose="02010600040101010101" charset="-122"/>
            </a:endParaRPr>
          </a:p>
        </p:txBody>
      </p:sp>
    </p:spTree>
  </p:cSld>
  <p:clrMapOvr>
    <a:masterClrMapping/>
  </p:clrMapOvr>
  <p:transition spd="slow"/>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
    <p:spTree>
      <p:nvGrpSpPr>
        <p:cNvPr id="1" name=""/>
        <p:cNvGrpSpPr/>
        <p:nvPr/>
      </p:nvGrpSpPr>
      <p:grpSpPr>
        <a:xfrm>
          <a:off x="0" y="0"/>
          <a:ext cx="0" cy="0"/>
        </a:xfrm>
      </p:grpSpPr>
      <p:pic>
        <p:nvPicPr>
          <p:cNvPr id="19" name="图片 18" descr="C:\Users\16106\Desktop\2022.3.3 说课PPT文案\说课PPT文案素材\2222.png2222"/>
          <p:cNvPicPr>
            <a:picLocks noChangeAspect="1"/>
          </p:cNvPicPr>
          <p:nvPr userDrawn="1"/>
        </p:nvPicPr>
        <p:blipFill>
          <a:blip r:embed="rId1"/>
          <a:srcRect l="5422" t="9866" r="5740" b="8912"/>
          <a:stretch>
            <a:fillRect/>
          </a:stretch>
        </p:blipFill>
        <p:spPr>
          <a:xfrm>
            <a:off x="-27257" y="0"/>
            <a:ext cx="12246468" cy="6858000"/>
          </a:xfrm>
          <a:prstGeom prst="rect">
            <a:avLst/>
          </a:prstGeom>
        </p:spPr>
      </p:pic>
      <p:pic>
        <p:nvPicPr>
          <p:cNvPr id="20" name="图片 19" descr="51miz-E1245849-B4F953A8"/>
          <p:cNvPicPr>
            <a:picLocks noChangeAspect="1"/>
          </p:cNvPicPr>
          <p:nvPr userDrawn="1"/>
        </p:nvPicPr>
        <p:blipFill>
          <a:blip r:embed="rId2"/>
          <a:srcRect l="13018" r="11036" b="15438"/>
          <a:stretch>
            <a:fillRect/>
          </a:stretch>
        </p:blipFill>
        <p:spPr>
          <a:xfrm>
            <a:off x="654015" y="1301115"/>
            <a:ext cx="4256405" cy="3554730"/>
          </a:xfrm>
          <a:prstGeom prst="rect">
            <a:avLst/>
          </a:prstGeom>
        </p:spPr>
      </p:pic>
      <p:pic>
        <p:nvPicPr>
          <p:cNvPr id="26" name="图片 25" descr="/Users/ohuohuo/Downloads/337f212ee8ddea9ee45be40605a43b4b.png337f212ee8ddea9ee45be40605a43b4b"/>
          <p:cNvPicPr>
            <a:picLocks noChangeAspect="1"/>
          </p:cNvPicPr>
          <p:nvPr userDrawn="1"/>
        </p:nvPicPr>
        <p:blipFill>
          <a:blip r:embed="rId3"/>
          <a:stretch>
            <a:fillRect/>
          </a:stretch>
        </p:blipFill>
        <p:spPr>
          <a:xfrm>
            <a:off x="9453586" y="4214818"/>
            <a:ext cx="3023870" cy="3023870"/>
          </a:xfrm>
          <a:prstGeom prst="rect">
            <a:avLst/>
          </a:prstGeom>
        </p:spPr>
      </p:pic>
      <p:sp>
        <p:nvSpPr>
          <p:cNvPr id="27" name="文本框 11"/>
          <p:cNvSpPr txBox="1"/>
          <p:nvPr userDrawn="1"/>
        </p:nvSpPr>
        <p:spPr>
          <a:xfrm>
            <a:off x="1381092" y="2857496"/>
            <a:ext cx="2858135" cy="1014730"/>
          </a:xfrm>
          <a:prstGeom prst="rect">
            <a:avLst/>
          </a:prstGeom>
          <a:noFill/>
        </p:spPr>
        <p:txBody>
          <a:bodyPr wrap="square"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6000" b="1">
                <a:solidFill>
                  <a:schemeClr val="tx1">
                    <a:lumMod val="75000"/>
                    <a:lumOff val="25000"/>
                  </a:schemeClr>
                </a:solidFill>
                <a:latin typeface="Microsoft YaHei Bold" panose="020b0502040204020203" charset="-122"/>
                <a:ea typeface="Microsoft YaHei Bold" panose="020b0502040204020203" charset="-122"/>
              </a:rPr>
              <a:t>目  录</a:t>
            </a:r>
            <a:endParaRPr lang="zh-CN" altLang="en-US" sz="6000" b="1">
              <a:solidFill>
                <a:schemeClr val="tx1">
                  <a:lumMod val="75000"/>
                  <a:lumOff val="25000"/>
                </a:schemeClr>
              </a:solidFill>
              <a:latin typeface="Microsoft YaHei Bold" panose="020b0502040204020203" charset="-122"/>
              <a:ea typeface="Microsoft YaHei Bold" panose="020b0502040204020203"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学习目标">
    <p:spTree>
      <p:nvGrpSpPr>
        <p:cNvPr id="1" name=""/>
        <p:cNvGrpSpPr/>
        <p:nvPr/>
      </p:nvGrpSpPr>
      <p:grpSpPr>
        <a:xfrm>
          <a:off x="0" y="0"/>
          <a:ext cx="0" cy="0"/>
        </a:xfrm>
      </p:grpSpPr>
      <p:sp>
        <p:nvSpPr>
          <p:cNvPr id="8"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9" name="椭圆 8"/>
          <p:cNvSpPr/>
          <p:nvPr userDrawn="1"/>
        </p:nvSpPr>
        <p:spPr>
          <a:xfrm>
            <a:off x="666712" y="214290"/>
            <a:ext cx="361520" cy="357190"/>
          </a:xfrm>
          <a:prstGeom prst="ellipse">
            <a:avLst/>
          </a:prstGeom>
          <a:solidFill>
            <a:schemeClr val="accent5"/>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sz="1350"/>
          </a:p>
        </p:txBody>
      </p:sp>
      <p:sp>
        <p:nvSpPr>
          <p:cNvPr id="10" name="矩形 9"/>
          <p:cNvSpPr/>
          <p:nvPr userDrawn="1"/>
        </p:nvSpPr>
        <p:spPr>
          <a:xfrm>
            <a:off x="1095339" y="142852"/>
            <a:ext cx="1620958"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学习目标</a:t>
            </a:r>
            <a:endParaRPr lang="zh-CN" altLang="en-US" sz="2800">
              <a:solidFill>
                <a:srgbClr val="EB9415"/>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单元概述">
    <p:spTree>
      <p:nvGrpSpPr>
        <p:cNvPr id="1" name=""/>
        <p:cNvGrpSpPr/>
        <p:nvPr/>
      </p:nvGrpSpPr>
      <p:grpSpPr>
        <a:xfrm>
          <a:off x="0" y="0"/>
          <a:ext cx="0" cy="0"/>
        </a:xfrm>
      </p:grpSpPr>
      <p:sp>
        <p:nvSpPr>
          <p:cNvPr id="8"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9" name="椭圆 8"/>
          <p:cNvSpPr/>
          <p:nvPr userDrawn="1"/>
        </p:nvSpPr>
        <p:spPr>
          <a:xfrm>
            <a:off x="666712" y="214290"/>
            <a:ext cx="361520" cy="357190"/>
          </a:xfrm>
          <a:prstGeom prst="ellipse">
            <a:avLst/>
          </a:prstGeom>
          <a:solidFill>
            <a:schemeClr val="accent5"/>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sz="1350"/>
          </a:p>
        </p:txBody>
      </p:sp>
      <p:sp>
        <p:nvSpPr>
          <p:cNvPr id="10" name="矩形 9"/>
          <p:cNvSpPr/>
          <p:nvPr userDrawn="1"/>
        </p:nvSpPr>
        <p:spPr>
          <a:xfrm>
            <a:off x="1095339" y="142852"/>
            <a:ext cx="1620958"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单元概述</a:t>
            </a:r>
            <a:endParaRPr lang="zh-CN" altLang="en-US" sz="2800">
              <a:solidFill>
                <a:srgbClr val="EB9415"/>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素养目标">
    <p:spTree>
      <p:nvGrpSpPr>
        <p:cNvPr id="1" name=""/>
        <p:cNvGrpSpPr/>
        <p:nvPr/>
      </p:nvGrpSpPr>
      <p:grpSpPr>
        <a:xfrm>
          <a:off x="0" y="0"/>
          <a:ext cx="0" cy="0"/>
        </a:xfrm>
      </p:grpSpPr>
      <p:sp>
        <p:nvSpPr>
          <p:cNvPr id="8"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9" name="椭圆 8"/>
          <p:cNvSpPr/>
          <p:nvPr userDrawn="1"/>
        </p:nvSpPr>
        <p:spPr>
          <a:xfrm>
            <a:off x="666712" y="214290"/>
            <a:ext cx="361520" cy="357190"/>
          </a:xfrm>
          <a:prstGeom prst="ellipse">
            <a:avLst/>
          </a:prstGeom>
          <a:solidFill>
            <a:schemeClr val="accent5"/>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sz="1350"/>
          </a:p>
        </p:txBody>
      </p:sp>
      <p:sp>
        <p:nvSpPr>
          <p:cNvPr id="10" name="矩形 9"/>
          <p:cNvSpPr/>
          <p:nvPr userDrawn="1"/>
        </p:nvSpPr>
        <p:spPr>
          <a:xfrm>
            <a:off x="1095339" y="142852"/>
            <a:ext cx="1620958"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素养目标</a:t>
            </a:r>
            <a:endParaRPr lang="zh-CN" altLang="en-US" sz="2800">
              <a:solidFill>
                <a:srgbClr val="EB9415"/>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教学指导">
    <p:spTree>
      <p:nvGrpSpPr>
        <p:cNvPr id="1" name=""/>
        <p:cNvGrpSpPr/>
        <p:nvPr/>
      </p:nvGrpSpPr>
      <p:grpSpPr>
        <a:xfrm>
          <a:off x="0" y="0"/>
          <a:ext cx="0" cy="0"/>
        </a:xfrm>
      </p:grpSpPr>
      <p:sp>
        <p:nvSpPr>
          <p:cNvPr id="8"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9" name="椭圆 8"/>
          <p:cNvSpPr/>
          <p:nvPr userDrawn="1"/>
        </p:nvSpPr>
        <p:spPr>
          <a:xfrm>
            <a:off x="666712" y="214290"/>
            <a:ext cx="361520" cy="357190"/>
          </a:xfrm>
          <a:prstGeom prst="ellipse">
            <a:avLst/>
          </a:prstGeom>
          <a:solidFill>
            <a:schemeClr val="accent5"/>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sz="1350"/>
          </a:p>
        </p:txBody>
      </p:sp>
      <p:sp>
        <p:nvSpPr>
          <p:cNvPr id="10" name="矩形 9"/>
          <p:cNvSpPr/>
          <p:nvPr userDrawn="1"/>
        </p:nvSpPr>
        <p:spPr>
          <a:xfrm>
            <a:off x="1095341" y="142852"/>
            <a:ext cx="1620957"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知识超市</a:t>
            </a:r>
            <a:endParaRPr lang="zh-CN" altLang="en-US" sz="2800">
              <a:solidFill>
                <a:srgbClr val="EB9415"/>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预习导学">
    <p:spTree>
      <p:nvGrpSpPr>
        <p:cNvPr id="1" name=""/>
        <p:cNvGrpSpPr/>
        <p:nvPr/>
      </p:nvGrpSpPr>
      <p:grpSpPr>
        <a:xfrm>
          <a:off x="0" y="0"/>
          <a:ext cx="0" cy="0"/>
        </a:xfrm>
      </p:grpSpPr>
      <p:sp>
        <p:nvSpPr>
          <p:cNvPr id="14"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7" name="矩形 6"/>
          <p:cNvSpPr/>
          <p:nvPr userDrawn="1"/>
        </p:nvSpPr>
        <p:spPr>
          <a:xfrm>
            <a:off x="5024430" y="142852"/>
            <a:ext cx="1620957"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预习导学</a:t>
            </a:r>
            <a:endParaRPr lang="zh-CN" altLang="en-US" sz="2800">
              <a:solidFill>
                <a:srgbClr val="EB9415"/>
              </a:solidFill>
              <a:effectLst>
                <a:outerShdw blurRad="38100" dist="38100" dir="2700000" algn="tl">
                  <a:srgbClr val="000000">
                    <a:alpha val="43137"/>
                  </a:srgbClr>
                </a:outerShdw>
              </a:effectLst>
            </a:endParaRPr>
          </a:p>
        </p:txBody>
      </p:sp>
      <p:cxnSp>
        <p:nvCxnSpPr>
          <p:cNvPr id="15" name="直接连接符 14"/>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userDrawn="1"/>
        </p:nvCxnSpPr>
        <p:spPr>
          <a:xfrm flipH="1">
            <a:off x="6667503" y="284140"/>
            <a:ext cx="2559717"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userDrawn="1"/>
        </p:nvCxnSpPr>
        <p:spPr>
          <a:xfrm flipH="1">
            <a:off x="6667503" y="427016"/>
            <a:ext cx="3919567"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userDrawn="1"/>
        </p:nvCxnSpPr>
        <p:spPr>
          <a:xfrm flipH="1">
            <a:off x="6667503" y="569892"/>
            <a:ext cx="247972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合作探究">
    <p:spTree>
      <p:nvGrpSpPr>
        <p:cNvPr id="1" name=""/>
        <p:cNvGrpSpPr/>
        <p:nvPr/>
      </p:nvGrpSpPr>
      <p:grpSpPr>
        <a:xfrm>
          <a:off x="0" y="0"/>
          <a:ext cx="0" cy="0"/>
        </a:xfrm>
      </p:grpSpPr>
      <p:sp>
        <p:nvSpPr>
          <p:cNvPr id="20"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grpSp>
        <p:nvGrpSpPr>
          <p:cNvPr id="9" name="组合 8"/>
          <p:cNvGrpSpPr/>
          <p:nvPr userDrawn="1"/>
        </p:nvGrpSpPr>
        <p:grpSpPr>
          <a:xfrm>
            <a:off x="1381092" y="142852"/>
            <a:ext cx="9205978" cy="523220"/>
            <a:chOff x="1381092" y="142852"/>
            <a:chExt cx="9205978" cy="523220"/>
          </a:xfrm>
        </p:grpSpPr>
        <p:sp>
          <p:nvSpPr>
            <p:cNvPr id="10" name="矩形 9"/>
            <p:cNvSpPr/>
            <p:nvPr userDrawn="1"/>
          </p:nvSpPr>
          <p:spPr>
            <a:xfrm>
              <a:off x="5024430" y="142852"/>
              <a:ext cx="1620957"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合作探究</a:t>
              </a:r>
              <a:endParaRPr lang="zh-CN" altLang="en-US" sz="2800">
                <a:solidFill>
                  <a:srgbClr val="EB9415"/>
                </a:solidFill>
                <a:effectLst>
                  <a:outerShdw blurRad="38100" dist="38100" dir="2700000" algn="tl">
                    <a:srgbClr val="000000">
                      <a:alpha val="43137"/>
                    </a:srgbClr>
                  </a:outerShdw>
                </a:effectLst>
              </a:endParaRPr>
            </a:p>
          </p:txBody>
        </p:sp>
        <p:grpSp>
          <p:nvGrpSpPr>
            <p:cNvPr id="11" name="组合 19"/>
            <p:cNvGrpSpPr/>
            <p:nvPr userDrawn="1"/>
          </p:nvGrpSpPr>
          <p:grpSpPr>
            <a:xfrm>
              <a:off x="1381092" y="285728"/>
              <a:ext cx="3500462" cy="287340"/>
              <a:chOff x="1381092" y="285728"/>
              <a:chExt cx="3500462" cy="287340"/>
            </a:xfrm>
          </p:grpSpPr>
          <p:cxnSp>
            <p:nvCxnSpPr>
              <p:cNvPr id="16" name="直接连接符 15"/>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12" name="组合 20"/>
            <p:cNvGrpSpPr/>
            <p:nvPr userDrawn="1"/>
          </p:nvGrpSpPr>
          <p:grpSpPr>
            <a:xfrm flipH="1">
              <a:off x="6667503" y="284140"/>
              <a:ext cx="3919567" cy="287340"/>
              <a:chOff x="1381092" y="285728"/>
              <a:chExt cx="3500462" cy="287340"/>
            </a:xfrm>
          </p:grpSpPr>
          <p:cxnSp>
            <p:nvCxnSpPr>
              <p:cNvPr id="13" name="直接连接符 12"/>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分层作业">
    <p:spTree>
      <p:nvGrpSpPr>
        <p:cNvPr id="1" name=""/>
        <p:cNvGrpSpPr/>
        <p:nvPr/>
      </p:nvGrpSpPr>
      <p:grpSpPr>
        <a:xfrm>
          <a:off x="0" y="0"/>
          <a:ext cx="0" cy="0"/>
        </a:xfrm>
      </p:grpSpPr>
      <p:sp>
        <p:nvSpPr>
          <p:cNvPr id="20"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grpSp>
        <p:nvGrpSpPr>
          <p:cNvPr id="2" name="组合 8"/>
          <p:cNvGrpSpPr/>
          <p:nvPr userDrawn="1"/>
        </p:nvGrpSpPr>
        <p:grpSpPr>
          <a:xfrm>
            <a:off x="1381092" y="142852"/>
            <a:ext cx="9205978" cy="523220"/>
            <a:chOff x="1381092" y="142852"/>
            <a:chExt cx="9205978" cy="523220"/>
          </a:xfrm>
        </p:grpSpPr>
        <p:sp>
          <p:nvSpPr>
            <p:cNvPr id="10" name="矩形 9"/>
            <p:cNvSpPr/>
            <p:nvPr userDrawn="1"/>
          </p:nvSpPr>
          <p:spPr>
            <a:xfrm>
              <a:off x="5024430" y="142852"/>
              <a:ext cx="1620957"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分层作业</a:t>
              </a:r>
              <a:endParaRPr lang="zh-CN" altLang="en-US" sz="2800">
                <a:solidFill>
                  <a:srgbClr val="EB9415"/>
                </a:solidFill>
                <a:effectLst>
                  <a:outerShdw blurRad="38100" dist="38100" dir="2700000" algn="tl">
                    <a:srgbClr val="000000">
                      <a:alpha val="43137"/>
                    </a:srgbClr>
                  </a:outerShdw>
                </a:effectLst>
              </a:endParaRPr>
            </a:p>
          </p:txBody>
        </p:sp>
        <p:grpSp>
          <p:nvGrpSpPr>
            <p:cNvPr id="3" name="组合 19"/>
            <p:cNvGrpSpPr/>
            <p:nvPr userDrawn="1"/>
          </p:nvGrpSpPr>
          <p:grpSpPr>
            <a:xfrm>
              <a:off x="1381092" y="285728"/>
              <a:ext cx="3500462" cy="287340"/>
              <a:chOff x="1381092" y="285728"/>
              <a:chExt cx="3500462" cy="287340"/>
            </a:xfrm>
          </p:grpSpPr>
          <p:cxnSp>
            <p:nvCxnSpPr>
              <p:cNvPr id="16" name="直接连接符 15"/>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4" name="组合 20"/>
            <p:cNvGrpSpPr/>
            <p:nvPr userDrawn="1"/>
          </p:nvGrpSpPr>
          <p:grpSpPr>
            <a:xfrm flipH="1">
              <a:off x="6667503" y="284140"/>
              <a:ext cx="3919567" cy="287340"/>
              <a:chOff x="1381092" y="285728"/>
              <a:chExt cx="3500462" cy="287340"/>
            </a:xfrm>
          </p:grpSpPr>
          <p:cxnSp>
            <p:nvCxnSpPr>
              <p:cNvPr id="13" name="直接连接符 12"/>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无标题">
    <p:spTree>
      <p:nvGrpSpPr>
        <p:cNvPr id="1" name=""/>
        <p:cNvGrpSpPr/>
        <p:nvPr/>
      </p:nvGrpSpPr>
      <p:grpSpPr>
        <a:xfrm>
          <a:off x="0" y="0"/>
          <a:ext cx="0" cy="0"/>
        </a:xfrm>
      </p:grpSpPr>
      <p:sp>
        <p:nvSpPr>
          <p:cNvPr id="5" name="标题 1"/>
          <p:cNvSpPr>
            <a:spLocks noGrp="1"/>
          </p:cNvSpPr>
          <p:nvPr>
            <p:ph type="title"/>
          </p:nvPr>
        </p:nvSpPr>
        <p:spPr>
          <a:xfrm>
            <a:off x="380960" y="571480"/>
            <a:ext cx="11287204" cy="5786478"/>
          </a:xfrm>
          <a:prstGeom prst="rect">
            <a:avLst/>
          </a:prstGeom>
        </p:spPr>
        <p:txBody>
          <a:bodyPr/>
          <a:lstStyle>
            <a:lvl1pPr indent="0">
              <a:lnSpc>
                <a:spcPct val="150000"/>
              </a:lnSpc>
              <a:defRPr sz="3200">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file:///D:\qq&#25991;&#20214;\712321467\Image\C2C\Image2\%7b75232B38-A165-1FB7-499C-2E1C792CACB5%7d.png" TargetMode="External" /><Relationship Id="rId12" Type="http://schemas.openxmlformats.org/officeDocument/2006/relationships/image" Target="../media/image5.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008080">
            <a:alpha val="0"/>
          </a:srgbClr>
        </a:solidFill>
        <a:effectLst/>
      </p:bgPr>
    </p:bg>
    <p:spTree>
      <p:nvGrpSpPr>
        <p:cNvPr id="1" name=""/>
        <p:cNvGrpSpPr/>
        <p:nvPr/>
      </p:nvGrpSpPr>
      <p:grpSpPr>
        <a:xfrm>
          <a:off x="0" y="0"/>
          <a:ext cx="0" cy="0"/>
        </a:xfrm>
      </p:grpSpPr>
      <p:sp>
        <p:nvSpPr>
          <p:cNvPr id="12" name="文本占位符 2"/>
          <p:cNvSpPr txBox="1"/>
          <p:nvPr userDrawn="1"/>
        </p:nvSpPr>
        <p:spPr>
          <a:xfrm>
            <a:off x="666712" y="500042"/>
            <a:ext cx="10930014" cy="6000792"/>
          </a:xfrm>
          <a:prstGeom prst="round2SameRect">
            <a:avLst>
              <a:gd name="adj1" fmla="val 5210"/>
              <a:gd name="adj2" fmla="val 5690"/>
            </a:avLst>
          </a:prstGeom>
          <a:solidFill>
            <a:srgbClr val="FFFFFF"/>
          </a:solidFill>
          <a:ln w="12700" cap="flat" cmpd="sng" algn="ctr">
            <a:noFill/>
            <a:prstDash val="solid"/>
            <a:miter lim="800000"/>
          </a:ln>
        </p:spPr>
        <p:style>
          <a:lnRef idx="2">
            <a:schemeClr val="dk1"/>
          </a:lnRef>
          <a:fillRef idx="1">
            <a:schemeClr val="lt1"/>
          </a:fillRef>
          <a:effectRef idx="0">
            <a:schemeClr val="dk1"/>
          </a:effectRef>
          <a:fontRef idx="none"/>
        </p:style>
        <p:txBody>
          <a:bodyPr/>
          <a:lstStyle>
            <a:defPPr>
              <a:defRPr lang="zh-CN"/>
            </a:defPPr>
            <a:lvl1pPr marL="0" indent="720090" algn="l" rtl="0" fontAlgn="base" hangingPunct="0">
              <a:lnSpc>
                <a:spcPct val="150000"/>
              </a:lnSpc>
              <a:spcBef>
                <a:spcPct val="0"/>
              </a:spcBef>
              <a:spcAft>
                <a:spcPct val="0"/>
              </a:spcAft>
              <a:buFontTx/>
              <a:buNone/>
              <a:defRPr sz="2800" b="1" kern="1200" baseline="0">
                <a:solidFill>
                  <a:srgbClr val="000000"/>
                </a:solidFill>
                <a:effectLst/>
                <a:latin typeface="黑体" panose="02010609060101010101" pitchFamily="49" charset="-122"/>
                <a:ea typeface="黑体" panose="02010609060101010101" pitchFamily="49"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marL="0" marR="0" lvl="0" indent="720090" algn="l" defTabSz="914400" rtl="0" eaLnBrk="1" fontAlgn="auto" latinLnBrk="0" hangingPunct="0">
              <a:lnSpc>
                <a:spcPct val="150000"/>
              </a:lnSpc>
              <a:spcBef>
                <a:spcPct val="0"/>
              </a:spcBef>
              <a:spcAft>
                <a:spcPct val="0"/>
              </a:spcAft>
              <a:buClrTx/>
              <a:buSzTx/>
              <a:buFontTx/>
              <a:buNone/>
              <a:defRPr/>
            </a:pPr>
            <a:r>
              <a:rPr kumimoji="0" lang="zh-CN" altLang="en-US" sz="2800" b="0" i="0" u="none" strike="noStrike" kern="1200" cap="none" spc="0" normalizeH="0" baseline="0" noProof="0">
                <a:ln>
                  <a:noFill/>
                </a:ln>
                <a:solidFill>
                  <a:schemeClr val="tx1"/>
                </a:solidFill>
                <a:effectLst/>
                <a:uLnTx/>
                <a:uFillTx/>
                <a:latin typeface="黑体" panose="02010609060101010101" pitchFamily="49" charset="-122"/>
                <a:ea typeface="黑体" panose="02010609060101010101" pitchFamily="49" charset="-122"/>
                <a:cs typeface="+mn-cs"/>
              </a:rPr>
              <a:t>单击此处编辑母版文本样式</a:t>
            </a:r>
            <a:endParaRPr kumimoji="0" lang="zh-CN" altLang="en-US" sz="2800" b="0" i="0" u="none" strike="noStrike" kern="1200" cap="none" spc="0" normalizeH="0" baseline="0" noProof="0">
              <a:ln>
                <a:noFill/>
              </a:ln>
              <a:solidFill>
                <a:schemeClr val="tx1"/>
              </a:solidFill>
              <a:effectLst/>
              <a:uLnTx/>
              <a:uFillTx/>
              <a:latin typeface="黑体" panose="02010609060101010101" pitchFamily="49" charset="-122"/>
              <a:ea typeface="黑体" panose="02010609060101010101" pitchFamily="49" charset="-122"/>
              <a:cs typeface="+mn-cs"/>
            </a:endParaRPr>
          </a:p>
        </p:txBody>
      </p:sp>
      <p:pic>
        <p:nvPicPr>
          <p:cNvPr id="13" name="图片 1073743875" descr="学科网 zxxk.com" title=""/>
          <p:cNvPicPr>
            <a:picLocks noChangeAspect="1"/>
          </p:cNvPicPr>
          <p:nvPr/>
        </p:nvPicPr>
        <p:blipFill>
          <a:blip r:embed="rId12" r:link="rId11"/>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24223304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6A9ED8">
            <a:alpha val="0"/>
          </a:srgbClr>
        </a:solidFill>
        <a:effectLst/>
      </p:bgPr>
    </p:bg>
    <p:spTree>
      <p:nvGrpSpPr>
        <p:cNvPr id="1" name=""/>
        <p:cNvGrpSpPr/>
        <p:nvPr/>
      </p:nvGrpSpPr>
      <p:grpSpPr>
        <a:xfrm>
          <a:off x="0" y="0"/>
          <a:ext cx="0" cy="0"/>
        </a:xfrm>
      </p:grpSpPr>
      <p:sp>
        <p:nvSpPr>
          <p:cNvPr id="8" name="标题 2" title=""/>
          <p:cNvSpPr txBox="1"/>
          <p:nvPr/>
        </p:nvSpPr>
        <p:spPr>
          <a:xfrm>
            <a:off x="4881554" y="2660865"/>
            <a:ext cx="6429420" cy="771779"/>
          </a:xfrm>
          <a:prstGeom prst="rect">
            <a:avLst/>
          </a:prstGeom>
        </p:spPr>
        <p:txBody>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marL="0" marR="0" lvl="0" indent="0" algn="ctr" defTabSz="914400" rtl="0" eaLnBrk="1" fontAlgn="auto" latinLnBrk="0" hangingPunct="1">
              <a:lnSpc>
                <a:spcPct val="90000"/>
              </a:lnSpc>
              <a:spcBef>
                <a:spcPct val="0"/>
              </a:spcBef>
              <a:spcAft>
                <a:spcPct val="0"/>
              </a:spcAft>
              <a:buClrTx/>
              <a:buSzTx/>
              <a:buFontTx/>
              <a:buNone/>
              <a:defRPr/>
            </a:pPr>
            <a:r>
              <a:rPr kumimoji="0" lang="zh-CN" altLang="en-US" sz="4400" i="0" u="none" strike="noStrike" kern="1200" cap="none" spc="0" normalizeH="0" baseline="0" noProof="0" smtClean="0">
                <a:ln>
                  <a:noFill/>
                </a:ln>
                <a:solidFill>
                  <a:schemeClr val="accent1"/>
                </a:solidFill>
                <a:effectLst/>
                <a:uLnTx/>
                <a:uFillTx/>
                <a:latin typeface="+mj-lt"/>
                <a:ea typeface="+mj-ea"/>
                <a:cs typeface="+mj-cs"/>
              </a:rPr>
              <a:t>Topic </a:t>
            </a:r>
            <a:r>
              <a:rPr kumimoji="0" lang="zh-CN" altLang="en-US" sz="4400" i="0" u="none" strike="noStrike" kern="1200" cap="none" spc="0" normalizeH="0" baseline="0" noProof="0">
                <a:ln>
                  <a:noFill/>
                </a:ln>
                <a:solidFill>
                  <a:schemeClr val="accent1"/>
                </a:solidFill>
                <a:effectLst/>
                <a:uLnTx/>
                <a:uFillTx/>
                <a:latin typeface="+mj-lt"/>
                <a:ea typeface="+mj-ea"/>
                <a:cs typeface="+mj-cs"/>
              </a:rPr>
              <a:t>2</a:t>
            </a:r>
            <a:endParaRPr kumimoji="0" lang="zh-CN" altLang="en-US" sz="3200" i="0" u="none" strike="noStrike" kern="1200" cap="none" spc="0" normalizeH="0" baseline="0" noProof="0">
              <a:ln>
                <a:noFill/>
              </a:ln>
              <a:solidFill>
                <a:schemeClr val="tx1"/>
              </a:solidFill>
              <a:effectLst/>
              <a:uLnTx/>
              <a:uFillTx/>
              <a:latin typeface="+mj-lt"/>
              <a:ea typeface="+mj-ea"/>
              <a:cs typeface="+mj-cs"/>
            </a:endParaRPr>
          </a:p>
        </p:txBody>
      </p:sp>
      <p:sp>
        <p:nvSpPr>
          <p:cNvPr id="6" name="标题 2" title=""/>
          <p:cNvSpPr txBox="1"/>
          <p:nvPr/>
        </p:nvSpPr>
        <p:spPr>
          <a:xfrm>
            <a:off x="4881554" y="3737341"/>
            <a:ext cx="6429420" cy="771779"/>
          </a:xfrm>
          <a:prstGeom prst="rect">
            <a:avLst/>
          </a:prstGeom>
        </p:spPr>
        <p:txBody>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lvl="0" algn="ctr" fontAlgn="auto">
              <a:lnSpc>
                <a:spcPct val="150000"/>
              </a:lnSpc>
              <a:spcAft>
                <a:spcPct val="0"/>
              </a:spcAft>
              <a:defRPr/>
            </a:pPr>
            <a:r>
              <a:rPr kumimoji="0" lang="zh-CN" altLang="en-US" sz="3200" i="0" u="none" strike="noStrike" kern="1200" cap="none" spc="0" normalizeH="0" baseline="0" noProof="0">
                <a:ln>
                  <a:noFill/>
                </a:ln>
                <a:solidFill>
                  <a:schemeClr val="tx1"/>
                </a:solidFill>
                <a:effectLst/>
                <a:uLnTx/>
                <a:uFillTx/>
                <a:latin typeface="+mj-lt"/>
                <a:ea typeface="+mj-ea"/>
                <a:cs typeface="+mj-cs"/>
              </a:rPr>
              <a:t>Section D</a:t>
            </a:r>
            <a:endParaRPr kumimoji="0" lang="zh-CN" altLang="en-US" sz="3200" i="0" u="none" strike="noStrike" kern="1200" cap="none" spc="0" normalizeH="0" baseline="0" noProof="0">
              <a:ln>
                <a:noFill/>
              </a:ln>
              <a:solidFill>
                <a:schemeClr val="tx1"/>
              </a:solidFill>
              <a:effectLst/>
              <a:uLnTx/>
              <a:uFillTx/>
              <a:latin typeface="+mj-lt"/>
              <a:ea typeface="+mj-ea"/>
              <a:cs typeface="+mj-cs"/>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nodeType="afterEffect">
                                  <p:stCondLst>
                                    <p:cond delay="500"/>
                                  </p:stCondLst>
                                  <p:childTnLst>
                                    <p:set>
                                      <p:cBhvr>
                                        <p:cTn id="9"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03" name="yt_shape_18603" title=""/>
          <p:cNvSpPr txBox="1"/>
          <p:nvPr/>
        </p:nvSpPr>
        <p:spPr>
          <a:xfrm>
            <a:off x="407367" y="1028958"/>
            <a:ext cx="6075381"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1.</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能背熟本课时重点词汇和短语。</a:t>
            </a:r>
            <a:endPar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04" name="yt_shape_18604" title=""/>
          <p:cNvSpPr txBox="1"/>
          <p:nvPr/>
        </p:nvSpPr>
        <p:spPr>
          <a:xfrm>
            <a:off x="407367" y="1724923"/>
            <a:ext cx="6899325"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2.</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能读懂对中国古代四大发明的介绍。</a:t>
            </a:r>
            <a:endPar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05" name="yt_shape_18605" title=""/>
          <p:cNvSpPr txBox="1"/>
          <p:nvPr/>
        </p:nvSpPr>
        <p:spPr>
          <a:xfrm>
            <a:off x="407368" y="2420888"/>
            <a:ext cx="11327999" cy="1383840"/>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3.</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通过收集、整理、总结名人信息</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学会使用英语生动地描述人物。</a:t>
            </a:r>
            <a:endPar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pic>
        <p:nvPicPr>
          <p:cNvPr id="18609" name="yt_image_18609" title=""/>
          <p:cNvPicPr>
            <a:picLocks noChangeAspect="1" noChangeArrowheads="1"/>
          </p:cNvPicPr>
          <p:nvPr/>
        </p:nvPicPr>
        <p:blipFill>
          <a:blip r:embed="rId2"/>
          <a:stretch>
            <a:fillRect/>
          </a:stretch>
        </p:blipFill>
        <p:spPr bwMode="auto">
          <a:xfrm>
            <a:off x="551288" y="1046817"/>
            <a:ext cx="1746900" cy="456300"/>
          </a:xfrm>
          <a:prstGeom prst="rect">
            <a:avLst/>
          </a:prstGeom>
          <a:noFill/>
          <a:extLst>
            <a:ext uri="{909E8E84-426E-40DD-AFC4-6F175D3DCCD1}">
              <a14:hiddenFill xmlns:a14="http://schemas.microsoft.com/office/drawing/2010/main">
                <a:solidFill>
                  <a:srgbClr val="FFFFFF"/>
                </a:solidFill>
              </a14:hiddenFill>
            </a:ext>
          </a:extLst>
        </p:spPr>
      </p:pic>
      <p:sp>
        <p:nvSpPr>
          <p:cNvPr id="18610" name="yt_shape_18610" title=""/>
          <p:cNvSpPr txBox="1"/>
          <p:nvPr/>
        </p:nvSpPr>
        <p:spPr>
          <a:xfrm>
            <a:off x="551288" y="1553905"/>
            <a:ext cx="5562420" cy="623248"/>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教师用以下问题导入新课</a:t>
            </a:r>
            <a:r>
              <a:rPr lang="en-US"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endParaRPr lang="en-US"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18611" name="yt_shape_18611" title=""/>
          <p:cNvSpPr txBox="1"/>
          <p:nvPr/>
        </p:nvSpPr>
        <p:spPr>
          <a:xfrm>
            <a:off x="551288" y="2227941"/>
            <a:ext cx="9328451"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1.When did people begin to use gunpowder in wars</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endPar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18612" name="yt_shape_18612" title=""/>
          <p:cNvSpPr txBox="1"/>
          <p:nvPr/>
        </p:nvSpPr>
        <p:spPr>
          <a:xfrm>
            <a:off x="551384" y="2923906"/>
            <a:ext cx="11327999" cy="1477010"/>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2.Where did the ancient Chinese carve characters before the paper-making was invented</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endPar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8" name="yt_shape_18613" title=""/>
          <p:cNvSpPr txBox="1"/>
          <p:nvPr/>
        </p:nvSpPr>
        <p:spPr>
          <a:xfrm>
            <a:off x="551288" y="4362312"/>
            <a:ext cx="5355633"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3.Who invented the printing</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endPar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14" name="yt_shape_18614" title=""/>
          <p:cNvSpPr txBox="1"/>
          <p:nvPr/>
        </p:nvSpPr>
        <p:spPr>
          <a:xfrm>
            <a:off x="479376" y="1148859"/>
            <a:ext cx="1920398"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B0F0"/>
                </a:solidFill>
                <a:effectLst/>
                <a:latin typeface="Times New Roman" panose="02020603050405020304" pitchFamily="10"/>
                <a:ea typeface="Times New Roman" panose="02020603050405020304" pitchFamily="10"/>
                <a:cs typeface="Times New Roman" panose="02020603050405020304" pitchFamily="10"/>
              </a:rPr>
              <a:t>·</a:t>
            </a:r>
            <a:r>
              <a:rPr lang="zh-CN" altLang="zh-CN" sz="3200" b="1" i="0" u="none">
                <a:solidFill>
                  <a:srgbClr val="00B0F0"/>
                </a:solidFill>
                <a:effectLst/>
                <a:latin typeface="Times New Roman" panose="02020603050405020304" pitchFamily="10"/>
                <a:ea typeface="黑体" panose="02010609060101010101" pitchFamily="49" charset="-122"/>
                <a:cs typeface="黑体" panose="02010609060101010101" pitchFamily="49" charset="-122"/>
              </a:rPr>
              <a:t>导学建议</a:t>
            </a:r>
            <a:r>
              <a:rPr lang="en-US" altLang="zh-CN" sz="3200" b="1" i="0" u="none">
                <a:solidFill>
                  <a:srgbClr val="00B0F0"/>
                </a:solidFill>
                <a:effectLst/>
                <a:latin typeface="Times New Roman" panose="02020603050405020304" pitchFamily="10"/>
                <a:ea typeface="Times New Roman" panose="02020603050405020304" pitchFamily="10"/>
                <a:cs typeface="Times New Roman" panose="02020603050405020304" pitchFamily="10"/>
              </a:rPr>
              <a:t>·</a:t>
            </a:r>
            <a:endParaRPr lang="en-US" altLang="zh-CN" sz="3200" b="1" i="0" u="none">
              <a:solidFill>
                <a:srgbClr val="00B0F0"/>
              </a:solidFill>
              <a:effectLst/>
              <a:latin typeface="Times New Roman" panose="02020603050405020304" pitchFamily="10"/>
              <a:ea typeface="Times New Roman" panose="02020603050405020304" pitchFamily="10"/>
              <a:cs typeface="Times New Roman" panose="02020603050405020304" pitchFamily="10"/>
            </a:endParaRPr>
          </a:p>
        </p:txBody>
      </p:sp>
      <p:sp>
        <p:nvSpPr>
          <p:cNvPr id="18615" name="yt_shape_18615" title=""/>
          <p:cNvSpPr txBox="1"/>
          <p:nvPr/>
        </p:nvSpPr>
        <p:spPr>
          <a:xfrm>
            <a:off x="479376" y="1844824"/>
            <a:ext cx="11327999" cy="1383840"/>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indent="720090"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课前教师可以找几名学生用英语说说中国现代的新四大发明来活跃一下课堂气氛。</a:t>
            </a:r>
            <a:endPar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16" name="yt_shape_18616" title=""/>
          <p:cNvSpPr txBox="1"/>
          <p:nvPr/>
        </p:nvSpPr>
        <p:spPr>
          <a:xfrm>
            <a:off x="432000" y="1080000"/>
            <a:ext cx="2471831"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zh-CN" altLang="zh-CN" sz="3200" b="1" i="0" u="none">
                <a:solidFill>
                  <a:srgbClr val="000000"/>
                </a:solidFill>
                <a:effectLst/>
                <a:latin typeface="Times New Roman" panose="02020603050405020304" pitchFamily="10"/>
                <a:ea typeface="黑体" panose="02010609060101010101" pitchFamily="49" charset="-122"/>
                <a:cs typeface="黑体" panose="02010609060101010101" pitchFamily="49" charset="-122"/>
              </a:rPr>
              <a:t>一、生词速查</a:t>
            </a:r>
            <a:endParaRPr lang="zh-CN" altLang="zh-CN" sz="3200" b="1" i="0" u="none">
              <a:solidFill>
                <a:srgbClr val="000000"/>
              </a:solidFill>
              <a:effectLst/>
              <a:latin typeface="Times New Roman" panose="02020603050405020304" pitchFamily="10"/>
              <a:ea typeface="黑体" panose="02010609060101010101" pitchFamily="49" charset="-122"/>
              <a:cs typeface="黑体" panose="02010609060101010101" pitchFamily="49" charset="-122"/>
            </a:endParaRPr>
          </a:p>
        </p:txBody>
      </p:sp>
      <p:sp>
        <p:nvSpPr>
          <p:cNvPr id="18617" name="yt_shape_18617" title=""/>
          <p:cNvSpPr txBox="1"/>
          <p:nvPr/>
        </p:nvSpPr>
        <p:spPr>
          <a:xfrm>
            <a:off x="432095" y="1775965"/>
            <a:ext cx="11327999" cy="1383840"/>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1.</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discovery</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r>
              <a:rPr lang="en-US" altLang="zh-CN" sz="3200" b="1" i="1" u="none">
                <a:solidFill>
                  <a:srgbClr val="000000"/>
                </a:solidFill>
                <a:effectLst/>
                <a:latin typeface="Times New Roman" panose="02020603050405020304" pitchFamily="10"/>
                <a:ea typeface="宋体" panose="02010600030101010101" pitchFamily="2" charset="-122"/>
                <a:cs typeface="宋体" panose="02010600030101010101" pitchFamily="2" charset="-122"/>
              </a:rPr>
              <a:t>n</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发现</a:t>
            </a:r>
            <a:r>
              <a:rPr lang="en-US" altLang="zh-CN" sz="3200" b="1" i="0" u="none">
                <a:solidFill>
                  <a:srgbClr val="000000"/>
                </a:solidFill>
                <a:effectLst/>
                <a:latin typeface="Times New Roman" panose="02020603050405020304" pitchFamily="10"/>
                <a:ea typeface="Times New Roman" panose="02020603050405020304" pitchFamily="10"/>
                <a:cs typeface="Times New Roman" panose="02020603050405020304" pitchFamily="10"/>
              </a:rPr>
              <a:t>→</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discover</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r>
              <a:rPr lang="en-US" altLang="zh-CN" sz="3200" b="1" i="1" u="none">
                <a:solidFill>
                  <a:srgbClr val="000000"/>
                </a:solidFill>
                <a:effectLst/>
                <a:latin typeface="Times New Roman" panose="02020603050405020304" pitchFamily="10"/>
                <a:ea typeface="宋体" panose="02010600030101010101" pitchFamily="2" charset="-122"/>
                <a:cs typeface="宋体" panose="02010600030101010101" pitchFamily="2" charset="-122"/>
              </a:rPr>
              <a:t>v</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发现</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暴露</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显现</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discoverer</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r>
              <a:rPr lang="en-US" altLang="zh-CN" sz="3200" b="1" i="1" u="none">
                <a:solidFill>
                  <a:srgbClr val="000000"/>
                </a:solidFill>
                <a:effectLst/>
                <a:latin typeface="Times New Roman" panose="02020603050405020304" pitchFamily="10"/>
                <a:ea typeface="宋体" panose="02010600030101010101" pitchFamily="2" charset="-122"/>
                <a:cs typeface="宋体" panose="02010600030101010101" pitchFamily="2" charset="-122"/>
              </a:rPr>
              <a:t>n</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发现者</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endPar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18" name="yt_shape_18618" title=""/>
          <p:cNvSpPr txBox="1"/>
          <p:nvPr/>
        </p:nvSpPr>
        <p:spPr>
          <a:xfrm>
            <a:off x="432000" y="3210593"/>
            <a:ext cx="10639131"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2.</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eastern</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r>
              <a:rPr lang="en-US" altLang="zh-CN" sz="3200" b="1" i="1" u="none">
                <a:solidFill>
                  <a:srgbClr val="000000"/>
                </a:solidFill>
                <a:effectLst/>
                <a:latin typeface="Times New Roman" panose="02020603050405020304" pitchFamily="10"/>
                <a:ea typeface="宋体" panose="02010600030101010101" pitchFamily="2" charset="-122"/>
                <a:cs typeface="宋体" panose="02010600030101010101" pitchFamily="2" charset="-122"/>
              </a:rPr>
              <a:t>adj</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东方的</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东部的</a:t>
            </a:r>
            <a:r>
              <a:rPr lang="en-US" altLang="zh-CN" sz="3200" b="1" i="0" u="none">
                <a:solidFill>
                  <a:srgbClr val="000000"/>
                </a:solidFill>
                <a:effectLst/>
                <a:latin typeface="Times New Roman" panose="02020603050405020304" pitchFamily="10"/>
                <a:ea typeface="Times New Roman" panose="02020603050405020304" pitchFamily="10"/>
                <a:cs typeface="Times New Roman" panose="02020603050405020304" pitchFamily="10"/>
              </a:rPr>
              <a:t>→</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east</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r>
              <a:rPr lang="en-US" altLang="zh-CN" sz="3200" b="1" i="1" u="none">
                <a:solidFill>
                  <a:srgbClr val="000000"/>
                </a:solidFill>
                <a:effectLst/>
                <a:latin typeface="Times New Roman" panose="02020603050405020304" pitchFamily="10"/>
                <a:ea typeface="宋体" panose="02010600030101010101" pitchFamily="2" charset="-122"/>
                <a:cs typeface="宋体" panose="02010600030101010101" pitchFamily="2" charset="-122"/>
              </a:rPr>
              <a:t>n</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东方</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东部</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endPar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2" name="文本框 1" title=""/>
          <p:cNvSpPr txBox="1"/>
          <p:nvPr/>
        </p:nvSpPr>
        <p:spPr>
          <a:xfrm>
            <a:off x="1089797" y="1661704"/>
            <a:ext cx="1846961" cy="825132"/>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discovery</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3" name="文本框 2" title=""/>
          <p:cNvSpPr txBox="1"/>
          <p:nvPr/>
        </p:nvSpPr>
        <p:spPr>
          <a:xfrm>
            <a:off x="5447484" y="1729159"/>
            <a:ext cx="1643761" cy="825132"/>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discover</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4" name="文本框 3" title=""/>
          <p:cNvSpPr txBox="1"/>
          <p:nvPr/>
        </p:nvSpPr>
        <p:spPr>
          <a:xfrm>
            <a:off x="342084" y="2460679"/>
            <a:ext cx="1980883"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discoverer</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5" name="文本框 4" title=""/>
          <p:cNvSpPr txBox="1"/>
          <p:nvPr/>
        </p:nvSpPr>
        <p:spPr>
          <a:xfrm>
            <a:off x="1054777" y="3163787"/>
            <a:ext cx="1445324"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eastern</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6" name="文本框 5" title=""/>
          <p:cNvSpPr txBox="1"/>
          <p:nvPr/>
        </p:nvSpPr>
        <p:spPr>
          <a:xfrm>
            <a:off x="7222213" y="3163787"/>
            <a:ext cx="857949"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east</a:t>
            </a:r>
            <a:endParaRPr lang="zh-CN" altLang="en-US" sz="2800" b="0">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P spid="5" grpId="0" build="allAtOnce"/>
      <p:bldP spid="6" grpId="0" build="allAtOnce"/>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19" name="yt_shape_18619" title=""/>
          <p:cNvSpPr txBox="1"/>
          <p:nvPr/>
        </p:nvSpPr>
        <p:spPr>
          <a:xfrm>
            <a:off x="432000" y="1080000"/>
            <a:ext cx="2471831"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zh-CN" altLang="zh-CN" sz="3200" b="1" i="0" u="none">
                <a:solidFill>
                  <a:srgbClr val="000000"/>
                </a:solidFill>
                <a:effectLst/>
                <a:latin typeface="Times New Roman" panose="02020603050405020304" pitchFamily="10"/>
                <a:ea typeface="黑体" panose="02010609060101010101" pitchFamily="49" charset="-122"/>
                <a:cs typeface="黑体" panose="02010609060101010101" pitchFamily="49" charset="-122"/>
              </a:rPr>
              <a:t>二、短语速记</a:t>
            </a:r>
            <a:endParaRPr lang="zh-CN" altLang="zh-CN" sz="3200" b="1" i="0" u="none">
              <a:solidFill>
                <a:srgbClr val="000000"/>
              </a:solidFill>
              <a:effectLst/>
              <a:latin typeface="Times New Roman" panose="02020603050405020304" pitchFamily="10"/>
              <a:ea typeface="黑体" panose="02010609060101010101" pitchFamily="49" charset="-122"/>
              <a:cs typeface="黑体" panose="02010609060101010101" pitchFamily="49" charset="-122"/>
            </a:endParaRPr>
          </a:p>
        </p:txBody>
      </p:sp>
      <p:sp>
        <p:nvSpPr>
          <p:cNvPr id="18620" name="yt_shape_18620" title=""/>
          <p:cNvSpPr txBox="1"/>
          <p:nvPr/>
        </p:nvSpPr>
        <p:spPr>
          <a:xfrm>
            <a:off x="432000" y="1775965"/>
            <a:ext cx="5105565"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1.</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依靠</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依据</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depend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on</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18621" name="yt_shape_18621" title=""/>
          <p:cNvSpPr txBox="1"/>
          <p:nvPr/>
        </p:nvSpPr>
        <p:spPr>
          <a:xfrm>
            <a:off x="432000" y="2471930"/>
            <a:ext cx="9880077"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2.</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在</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的帮助下</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with</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one’s</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help</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with</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help</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of</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18622" name="yt_shape_18622" title=""/>
          <p:cNvSpPr txBox="1"/>
          <p:nvPr/>
        </p:nvSpPr>
        <p:spPr>
          <a:xfrm>
            <a:off x="432000" y="3167895"/>
            <a:ext cx="4405052"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3.</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据说</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is</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said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that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18623" name="yt_shape_18623" title=""/>
          <p:cNvSpPr txBox="1"/>
          <p:nvPr/>
        </p:nvSpPr>
        <p:spPr>
          <a:xfrm>
            <a:off x="432000" y="3863860"/>
            <a:ext cx="7989367"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4.</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最</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之一</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one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of</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最高级</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复数</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2" name="文本框 1" title=""/>
          <p:cNvSpPr txBox="1"/>
          <p:nvPr/>
        </p:nvSpPr>
        <p:spPr>
          <a:xfrm>
            <a:off x="3094714" y="1661704"/>
            <a:ext cx="1973961"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depend</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on</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3" name="文本框 2" title=""/>
          <p:cNvSpPr txBox="1"/>
          <p:nvPr/>
        </p:nvSpPr>
        <p:spPr>
          <a:xfrm>
            <a:off x="3910689" y="2357669"/>
            <a:ext cx="5886323"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with</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one’s</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help</a:t>
            </a:r>
            <a:r>
              <a:rPr kumimoji="0" lang="zh-CN" altLang="zh-CN" sz="3200" b="1" i="0" strike="noStrike" kern="1200" cap="none" spc="0" normalizeH="0" baseline="0" noProof="0">
                <a:ln>
                  <a:noFill/>
                </a:ln>
                <a:solidFill>
                  <a:srgbClr val="FF0000"/>
                </a:solidFill>
                <a:effectLst/>
                <a:uLnTx/>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with</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help</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of</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4" name="文本框 3" title=""/>
          <p:cNvSpPr txBox="1"/>
          <p:nvPr/>
        </p:nvSpPr>
        <p:spPr>
          <a:xfrm>
            <a:off x="1870752" y="3121089"/>
            <a:ext cx="2504186"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it</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is</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said</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that</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5" name="文本框 4" title=""/>
          <p:cNvSpPr txBox="1"/>
          <p:nvPr/>
        </p:nvSpPr>
        <p:spPr>
          <a:xfrm>
            <a:off x="3196314" y="3817054"/>
            <a:ext cx="4728273"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one</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of</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kumimoji="0" lang="zh-CN" altLang="zh-CN" sz="3200" b="1" i="0" strike="noStrike" kern="1200" cap="none" spc="0" normalizeH="0" baseline="0" noProof="0">
                <a:ln>
                  <a:noFill/>
                </a:ln>
                <a:solidFill>
                  <a:srgbClr val="FF0000"/>
                </a:solidFill>
                <a:effectLst/>
                <a:uLnTx/>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kumimoji="0" lang="zh-CN"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最高级</a:t>
            </a:r>
            <a:r>
              <a:rPr kumimoji="0" lang="zh-CN" altLang="zh-CN" sz="3200" b="1" i="0" strike="noStrike" kern="1200" cap="none" spc="0" normalizeH="0" baseline="0" noProof="0">
                <a:ln>
                  <a:noFill/>
                </a:ln>
                <a:solidFill>
                  <a:srgbClr val="FF0000"/>
                </a:solidFill>
                <a:effectLst/>
                <a:uLnTx/>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kumimoji="0" lang="zh-CN"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复数</a:t>
            </a:r>
            <a:endParaRPr lang="zh-CN" altLang="en-US" sz="2800" b="0">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P spid="5" grpId="0" build="allAtOnce"/>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27" name="yt_shape_18627" title=""/>
          <p:cNvSpPr txBox="1"/>
          <p:nvPr/>
        </p:nvSpPr>
        <p:spPr>
          <a:xfrm>
            <a:off x="623392" y="3140968"/>
            <a:ext cx="5224764"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8.</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扩散到</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spread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to...</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2" name="文本框 1" title=""/>
          <p:cNvSpPr txBox="1"/>
          <p:nvPr/>
        </p:nvSpPr>
        <p:spPr>
          <a:xfrm>
            <a:off x="3286106" y="3026707"/>
            <a:ext cx="2092008"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spread</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to...</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4" name="yt_shape_18624" title=""/>
          <p:cNvSpPr txBox="1"/>
          <p:nvPr/>
        </p:nvSpPr>
        <p:spPr>
          <a:xfrm>
            <a:off x="616348" y="989600"/>
            <a:ext cx="6885475"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5.</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被用来做</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be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used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for</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doing/to</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do</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5" name="yt_shape_18625" title=""/>
          <p:cNvSpPr txBox="1"/>
          <p:nvPr/>
        </p:nvSpPr>
        <p:spPr>
          <a:xfrm>
            <a:off x="616348" y="1685565"/>
            <a:ext cx="5879815"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6.</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在</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末尾</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end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of</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6" name="yt_shape_18626" title=""/>
          <p:cNvSpPr txBox="1"/>
          <p:nvPr/>
        </p:nvSpPr>
        <p:spPr>
          <a:xfrm>
            <a:off x="616348" y="2381530"/>
            <a:ext cx="4832028"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7.</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被引进</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be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brought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to</a:t>
            </a:r>
            <a:r>
              <a:rPr lang="zh-CN"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r>
              <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00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7" name="文本框 6" title=""/>
          <p:cNvSpPr txBox="1"/>
          <p:nvPr/>
        </p:nvSpPr>
        <p:spPr>
          <a:xfrm>
            <a:off x="2871075" y="875340"/>
            <a:ext cx="4144644"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be</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used</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for</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doing/to</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do</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8" name="文本框 7" title=""/>
          <p:cNvSpPr txBox="1"/>
          <p:nvPr/>
        </p:nvSpPr>
        <p:spPr>
          <a:xfrm>
            <a:off x="3279062" y="1638759"/>
            <a:ext cx="2740724"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at</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end</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of</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a:t>
            </a:r>
            <a:endParaRPr lang="zh-CN" altLang="en-US" sz="2800" b="0">
              <a:solidFill>
                <a:srgbClr val="FF0000"/>
              </a:solidFill>
              <a:latin typeface="黑体" panose="02010609060101010101" pitchFamily="49" charset="-122"/>
              <a:ea typeface="黑体" panose="02010609060101010101" pitchFamily="49" charset="-122"/>
            </a:endParaRPr>
          </a:p>
        </p:txBody>
      </p:sp>
      <p:sp>
        <p:nvSpPr>
          <p:cNvPr id="9" name="文本框 8" title=""/>
          <p:cNvSpPr txBox="1"/>
          <p:nvPr/>
        </p:nvSpPr>
        <p:spPr>
          <a:xfrm>
            <a:off x="2463087" y="2267269"/>
            <a:ext cx="2519045" cy="732549"/>
          </a:xfrm>
          <a:prstGeom prst="rect">
            <a:avLst/>
          </a:prstGeom>
          <a:noFill/>
        </p:spPr>
        <p:txBody>
          <a:bodyPr vert="horz" wrap="none" rtlCol="0">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50000"/>
              </a:lnSpc>
              <a:spcBef>
                <a:spcPct val="0"/>
              </a:spcBef>
            </a:pP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be</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brought</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kumimoji="0" lang="en-US" altLang="zh-CN" sz="3200" b="1" i="0" strike="noStrike" kern="1200" cap="none" spc="0" normalizeH="0" baseline="0" noProof="0">
                <a:ln>
                  <a:noFill/>
                </a:ln>
                <a:solidFill>
                  <a:srgbClr val="FF0000"/>
                </a:solidFill>
                <a:effectLst/>
                <a:uLnTx/>
                <a:uFill>
                  <a:solidFill>
                    <a:srgbClr val="000000"/>
                  </a:solidFill>
                </a:uFill>
                <a:latin typeface="Times New Roman" panose="02020603050405020304" pitchFamily="10"/>
                <a:ea typeface="宋体" panose="02010600030101010101" pitchFamily="2" charset="-122"/>
                <a:cs typeface="宋体" panose="02010600030101010101" pitchFamily="2" charset="-122"/>
              </a:rPr>
              <a:t>to</a:t>
            </a:r>
            <a:endParaRPr lang="zh-CN" altLang="en-US" sz="2800" b="0">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7" grpId="0" build="allAtOnce"/>
      <p:bldP spid="8" grpId="0" build="allAtOnce"/>
      <p:bldP spid="9" grpId="0" build="allAtOnce"/>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28" name="yt_shape_18628" title=""/>
          <p:cNvSpPr txBox="1"/>
          <p:nvPr/>
        </p:nvSpPr>
        <p:spPr>
          <a:xfrm>
            <a:off x="432000" y="1080000"/>
            <a:ext cx="2471831"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zh-CN" altLang="zh-CN" sz="3200" b="1" i="0" u="none">
                <a:solidFill>
                  <a:srgbClr val="000000"/>
                </a:solidFill>
                <a:effectLst/>
                <a:latin typeface="Times New Roman" panose="02020603050405020304" pitchFamily="10"/>
                <a:ea typeface="黑体" panose="02010609060101010101" pitchFamily="49" charset="-122"/>
                <a:cs typeface="黑体" panose="02010609060101010101" pitchFamily="49" charset="-122"/>
              </a:rPr>
              <a:t>三、句子速译</a:t>
            </a:r>
            <a:endParaRPr lang="zh-CN" altLang="zh-CN" sz="3200" b="1" i="0" u="none">
              <a:solidFill>
                <a:srgbClr val="000000"/>
              </a:solidFill>
              <a:effectLst/>
              <a:latin typeface="Times New Roman" panose="02020603050405020304" pitchFamily="10"/>
              <a:ea typeface="黑体" panose="02010609060101010101" pitchFamily="49" charset="-122"/>
              <a:cs typeface="黑体" panose="02010609060101010101" pitchFamily="49" charset="-122"/>
            </a:endParaRPr>
          </a:p>
        </p:txBody>
      </p:sp>
      <p:sp>
        <p:nvSpPr>
          <p:cNvPr id="18629" name="yt_shape_18629" title=""/>
          <p:cNvSpPr txBox="1"/>
          <p:nvPr/>
        </p:nvSpPr>
        <p:spPr>
          <a:xfrm>
            <a:off x="432000" y="1775965"/>
            <a:ext cx="7723268"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1.</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指南针被发明之后</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海洋就开放航行了。</a:t>
            </a:r>
            <a:endPar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30" name="yt_shape_18630" title=""/>
          <p:cNvSpPr txBox="1"/>
          <p:nvPr/>
        </p:nvSpPr>
        <p:spPr>
          <a:xfrm>
            <a:off x="432000" y="2471930"/>
            <a:ext cx="9233297"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After</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was</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invented</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oceans</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were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open</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to</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sail. 	</a:t>
            </a:r>
            <a:endPar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18631" name="yt_shape_18631" title=""/>
          <p:cNvSpPr txBox="1"/>
          <p:nvPr/>
        </p:nvSpPr>
        <p:spPr>
          <a:xfrm>
            <a:off x="432000" y="3167895"/>
            <a:ext cx="5663410"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2.</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起初</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火药是用来做烟花的。</a:t>
            </a:r>
            <a:endPar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32" name="yt_shape_18632" title=""/>
          <p:cNvSpPr txBox="1"/>
          <p:nvPr/>
        </p:nvSpPr>
        <p:spPr>
          <a:xfrm>
            <a:off x="432000" y="3863860"/>
            <a:ext cx="8309967"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first</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was</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used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for</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making</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fireworks. 	</a:t>
            </a:r>
            <a:endPar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2" name="yt_shape_18630" title=""/>
          <p:cNvSpPr txBox="1"/>
          <p:nvPr/>
        </p:nvSpPr>
        <p:spPr>
          <a:xfrm>
            <a:off x="432000" y="2348880"/>
            <a:ext cx="9233297"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After</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it</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was</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invented</a:t>
            </a:r>
            <a:r>
              <a:rPr lang="zh-CN" altLang="zh-CN" sz="3200" b="1" i="0">
                <a:solidFill>
                  <a:srgbClr val="FF0000"/>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oceans</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were</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open</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to</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sail. 	</a:t>
            </a:r>
            <a:endPar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3" name="yt_shape_18632" title=""/>
          <p:cNvSpPr txBox="1"/>
          <p:nvPr/>
        </p:nvSpPr>
        <p:spPr>
          <a:xfrm>
            <a:off x="432000" y="3740810"/>
            <a:ext cx="8309967"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At</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first</a:t>
            </a:r>
            <a:r>
              <a:rPr lang="zh-CN" altLang="zh-CN" sz="3200" b="1" i="0">
                <a:solidFill>
                  <a:srgbClr val="FF0000"/>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it</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was</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used</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for</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making</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fireworks. 	</a:t>
            </a:r>
            <a:endPar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33" name="yt_shape_18633" title=""/>
          <p:cNvSpPr txBox="1"/>
          <p:nvPr/>
        </p:nvSpPr>
        <p:spPr>
          <a:xfrm>
            <a:off x="432096" y="1080000"/>
            <a:ext cx="11327999" cy="2127505"/>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3.During the Western Han dynasty</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it was made in some places in China</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and was developed in the Eastern Han dynasty by Cai Lun.</a:t>
            </a:r>
            <a:endPar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34" name="yt_shape_18634" title=""/>
          <p:cNvSpPr txBox="1"/>
          <p:nvPr/>
        </p:nvSpPr>
        <p:spPr>
          <a:xfrm>
            <a:off x="432000" y="3258293"/>
            <a:ext cx="11327999" cy="1383840"/>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zh-CN"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西汉时期</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中国的一些地方制造纸张</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东汉时期</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造纸由蔡伦发展起来。</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2" name="yt_shape_18634" title=""/>
          <p:cNvSpPr txBox="1"/>
          <p:nvPr/>
        </p:nvSpPr>
        <p:spPr>
          <a:xfrm>
            <a:off x="432000" y="3258293"/>
            <a:ext cx="11327999" cy="1383840"/>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zh-CN"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西汉时期</a:t>
            </a:r>
            <a:r>
              <a:rPr lang="zh-CN" altLang="zh-CN" sz="3200" b="1" i="0">
                <a:solidFill>
                  <a:srgbClr val="FF0000"/>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中国的一些地方制造纸张</a:t>
            </a:r>
            <a:r>
              <a:rPr lang="zh-CN" altLang="zh-CN" sz="3200" b="1" i="0">
                <a:solidFill>
                  <a:srgbClr val="FF0000"/>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东汉时期</a:t>
            </a:r>
            <a:r>
              <a:rPr lang="zh-CN" altLang="zh-CN" sz="3200" b="1" i="0">
                <a:solidFill>
                  <a:srgbClr val="FF0000"/>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造纸由蔡伦发展起来。</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35" name="yt_shape_18635" title=""/>
          <p:cNvSpPr txBox="1"/>
          <p:nvPr/>
        </p:nvSpPr>
        <p:spPr>
          <a:xfrm>
            <a:off x="432096" y="1080000"/>
            <a:ext cx="11327999" cy="1388842"/>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4.After the characters were printed on paper</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the pieces of clay or wood could be used again.</a:t>
            </a:r>
            <a:endPar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36" name="yt_shape_18636" title=""/>
          <p:cNvSpPr txBox="1"/>
          <p:nvPr/>
        </p:nvSpPr>
        <p:spPr>
          <a:xfrm>
            <a:off x="432001" y="2519630"/>
            <a:ext cx="11327999" cy="1383840"/>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sng">
                <a:solidFill>
                  <a:srgbClr val="FF0000">
                    <a:alpha val="0"/>
                  </a:srgbClr>
                </a:solidFill>
                <a:effectLst/>
                <a:uFill>
                  <a:solidFill>
                    <a:srgbClr val="000000"/>
                  </a:solidFill>
                </a:uFill>
                <a:latin typeface="楷体" panose="02010609060101010101" pitchFamily="10" charset="-122"/>
                <a:ea typeface="宋体" panose="02010600030101010101" pitchFamily="2" charset="-122"/>
                <a:cs typeface="宋体" panose="02010600030101010101" pitchFamily="2" charset="-122"/>
              </a:rPr>
              <a:t>(</a:t>
            </a:r>
            <a:r>
              <a:rPr lang="zh-CN"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汉字模上的</a:t>
            </a:r>
            <a:r>
              <a:rPr lang="en-US" altLang="zh-CN" sz="3200" b="1" i="0" u="sng">
                <a:solidFill>
                  <a:srgbClr val="FF0000">
                    <a:alpha val="0"/>
                  </a:srgbClr>
                </a:solidFill>
                <a:effectLst/>
                <a:uFill>
                  <a:solidFill>
                    <a:srgbClr val="000000"/>
                  </a:solidFill>
                </a:uFill>
                <a:latin typeface="楷体" panose="02010609060101010101" pitchFamily="10" charset="-122"/>
                <a:ea typeface="宋体" panose="02010600030101010101" pitchFamily="2" charset="-122"/>
                <a:cs typeface="宋体" panose="02010600030101010101" pitchFamily="2" charset="-122"/>
              </a:rPr>
              <a:t>)</a:t>
            </a:r>
            <a:r>
              <a:rPr lang="zh-CN"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汉字被印在纸上后</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这些小黏土块或木块可被再次使用。</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18637" name="yt_shape_18637" title=""/>
          <p:cNvSpPr txBox="1"/>
          <p:nvPr/>
        </p:nvSpPr>
        <p:spPr>
          <a:xfrm>
            <a:off x="432000" y="3954258"/>
            <a:ext cx="11327999" cy="1361911"/>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indent="720090" algn="l">
              <a:lnSpc>
                <a:spcPct val="150000"/>
              </a:lnSpc>
            </a:pPr>
            <a:r>
              <a:rPr lang="zh-CN" altLang="zh-CN" sz="3200" b="1" i="0" u="none">
                <a:solidFill>
                  <a:srgbClr val="00B0F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B0F0"/>
                </a:solidFill>
                <a:effectLst/>
                <a:latin typeface="Times New Roman" panose="02020603050405020304" pitchFamily="10"/>
                <a:ea typeface="黑体" panose="02010609060101010101" pitchFamily="49" charset="-122"/>
                <a:cs typeface="黑体" panose="02010609060101010101" pitchFamily="49" charset="-122"/>
              </a:rPr>
              <a:t>学法指导</a:t>
            </a:r>
            <a:r>
              <a:rPr lang="en-US" altLang="zh-CN" sz="3200" b="1" i="0" u="none">
                <a:solidFill>
                  <a:srgbClr val="00B0F0"/>
                </a:solidFill>
                <a:effectLst/>
                <a:latin typeface="黑体" panose="02010609060101010101" pitchFamily="49"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通过观察上面的</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4</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个句子</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你知道这些句子中黑体部分都使用了什么语态吗</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endPar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2" name="yt_shape_18636" title=""/>
          <p:cNvSpPr txBox="1"/>
          <p:nvPr/>
        </p:nvSpPr>
        <p:spPr>
          <a:xfrm>
            <a:off x="432001" y="2519630"/>
            <a:ext cx="11327999" cy="1383840"/>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a:solidFill>
                  <a:srgbClr val="FF0000"/>
                </a:solidFill>
                <a:effectLst/>
                <a:uFill>
                  <a:solidFill>
                    <a:srgbClr val="000000"/>
                  </a:solidFill>
                </a:uFill>
                <a:latin typeface="楷体" panose="02010609060101010101" pitchFamily="10" charset="-122"/>
                <a:ea typeface="宋体" panose="02010600030101010101" pitchFamily="2" charset="-122"/>
                <a:cs typeface="宋体" panose="02010600030101010101" pitchFamily="2" charset="-122"/>
              </a:rPr>
              <a:t>(</a:t>
            </a:r>
            <a:r>
              <a:rPr lang="zh-CN"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汉字模上的</a:t>
            </a:r>
            <a:r>
              <a:rPr lang="en-US" altLang="zh-CN" sz="3200" b="1" i="0">
                <a:solidFill>
                  <a:srgbClr val="FF0000"/>
                </a:solidFill>
                <a:effectLst/>
                <a:uFill>
                  <a:solidFill>
                    <a:srgbClr val="000000"/>
                  </a:solidFill>
                </a:uFill>
                <a:latin typeface="楷体" panose="02010609060101010101" pitchFamily="10" charset="-122"/>
                <a:ea typeface="宋体" panose="02010600030101010101" pitchFamily="2" charset="-122"/>
                <a:cs typeface="宋体" panose="02010600030101010101" pitchFamily="2" charset="-122"/>
              </a:rPr>
              <a:t>)</a:t>
            </a:r>
            <a:r>
              <a:rPr lang="zh-CN"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汉字被印在纸上后</a:t>
            </a:r>
            <a:r>
              <a:rPr lang="zh-CN" altLang="zh-CN" sz="3200" b="1" i="0">
                <a:solidFill>
                  <a:srgbClr val="FF0000"/>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zh-CN"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这些小黏土块或木块可被再次使用。</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	</a:t>
            </a:r>
            <a:endPar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38" name="yt_shape_18638" title=""/>
          <p:cNvSpPr txBox="1"/>
          <p:nvPr/>
        </p:nvSpPr>
        <p:spPr>
          <a:xfrm>
            <a:off x="432000" y="1080000"/>
            <a:ext cx="2059859"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zh-CN" altLang="zh-CN" sz="3200" b="1" i="0" u="none">
                <a:solidFill>
                  <a:srgbClr val="000000"/>
                </a:solidFill>
                <a:effectLst/>
                <a:latin typeface="Times New Roman" panose="02020603050405020304" pitchFamily="10"/>
                <a:ea typeface="黑体" panose="02010609060101010101" pitchFamily="49" charset="-122"/>
                <a:cs typeface="黑体" panose="02010609060101010101" pitchFamily="49" charset="-122"/>
              </a:rPr>
              <a:t>四、想一想</a:t>
            </a:r>
            <a:endParaRPr lang="zh-CN" altLang="zh-CN" sz="3200" b="1" i="0" u="none">
              <a:solidFill>
                <a:srgbClr val="000000"/>
              </a:solidFill>
              <a:effectLst/>
              <a:latin typeface="Times New Roman" panose="02020603050405020304" pitchFamily="10"/>
              <a:ea typeface="黑体" panose="02010609060101010101" pitchFamily="49" charset="-122"/>
              <a:cs typeface="黑体" panose="02010609060101010101" pitchFamily="49" charset="-122"/>
            </a:endParaRPr>
          </a:p>
        </p:txBody>
      </p:sp>
      <p:sp>
        <p:nvSpPr>
          <p:cNvPr id="18639" name="yt_shape_18639" title=""/>
          <p:cNvSpPr txBox="1"/>
          <p:nvPr/>
        </p:nvSpPr>
        <p:spPr>
          <a:xfrm>
            <a:off x="432000" y="1775965"/>
            <a:ext cx="5354030"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预习课本</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1a</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回答下列问题。</a:t>
            </a:r>
            <a:endParaRPr lang="zh-CN"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40" name="yt_shape_18640" title=""/>
          <p:cNvSpPr txBox="1"/>
          <p:nvPr/>
        </p:nvSpPr>
        <p:spPr>
          <a:xfrm>
            <a:off x="432096" y="2471930"/>
            <a:ext cx="11327999" cy="1383840"/>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1.Who had to depend on the star to find the right direction before the compass was invented</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endPar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41" name="yt_shape_18641" title=""/>
          <p:cNvSpPr txBox="1"/>
          <p:nvPr/>
        </p:nvSpPr>
        <p:spPr>
          <a:xfrm>
            <a:off x="432000" y="3906558"/>
            <a:ext cx="1846659" cy="650178"/>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Sailors.	</a:t>
            </a:r>
            <a:endPar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18642" name="yt_shape_18642" title=""/>
          <p:cNvSpPr txBox="1"/>
          <p:nvPr/>
        </p:nvSpPr>
        <p:spPr>
          <a:xfrm>
            <a:off x="432000" y="4607524"/>
            <a:ext cx="7987315"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2.What was the gunpowder used for at first</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endPar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18643" name="yt_shape_18643" title=""/>
          <p:cNvSpPr txBox="1"/>
          <p:nvPr/>
        </p:nvSpPr>
        <p:spPr>
          <a:xfrm>
            <a:off x="432000" y="5303489"/>
            <a:ext cx="9233297" cy="650178"/>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Gunpowder</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was</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used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for</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making</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fireworks</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first. 	</a:t>
            </a:r>
            <a:endPar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2" name="yt_shape_18641" title=""/>
          <p:cNvSpPr txBox="1"/>
          <p:nvPr/>
        </p:nvSpPr>
        <p:spPr>
          <a:xfrm>
            <a:off x="432000" y="3789040"/>
            <a:ext cx="1846659" cy="650178"/>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Sailors.	</a:t>
            </a:r>
            <a:endPar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3" name="yt_shape_18643" title=""/>
          <p:cNvSpPr txBox="1"/>
          <p:nvPr/>
        </p:nvSpPr>
        <p:spPr>
          <a:xfrm>
            <a:off x="432000" y="5185971"/>
            <a:ext cx="9233297" cy="650178"/>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Gunpowder</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was</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used</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for</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making</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fireworks</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at</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first. 	</a:t>
            </a:r>
            <a:endPar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44" name="yt_shape_18644" title=""/>
          <p:cNvSpPr txBox="1"/>
          <p:nvPr/>
        </p:nvSpPr>
        <p:spPr>
          <a:xfrm>
            <a:off x="432095" y="1080000"/>
            <a:ext cx="10774360"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3.Which country is the first one to make paper in the world</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endPar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18645" name="yt_shape_18645" title=""/>
          <p:cNvSpPr txBox="1"/>
          <p:nvPr/>
        </p:nvSpPr>
        <p:spPr>
          <a:xfrm>
            <a:off x="432000" y="1775965"/>
            <a:ext cx="1846659" cy="650178"/>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China.	</a:t>
            </a:r>
            <a:endPar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18646" name="yt_shape_18646" title=""/>
          <p:cNvSpPr txBox="1"/>
          <p:nvPr/>
        </p:nvSpPr>
        <p:spPr>
          <a:xfrm>
            <a:off x="432095" y="2476931"/>
            <a:ext cx="10873169"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4.When was the printing technology developed by Bi Sheng</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 </a:t>
            </a:r>
            <a:endPar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endParaRPr>
          </a:p>
        </p:txBody>
      </p:sp>
      <p:sp>
        <p:nvSpPr>
          <p:cNvPr id="18647" name="yt_shape_18647" title=""/>
          <p:cNvSpPr txBox="1"/>
          <p:nvPr/>
        </p:nvSpPr>
        <p:spPr>
          <a:xfrm>
            <a:off x="432096" y="3172896"/>
            <a:ext cx="11327999" cy="1388842"/>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printing</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technology</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was</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developed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in</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Song</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dynasty</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by</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Bi</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Sheng. 	</a:t>
            </a:r>
            <a:endPar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2" name="yt_shape_18645" title=""/>
          <p:cNvSpPr txBox="1"/>
          <p:nvPr/>
        </p:nvSpPr>
        <p:spPr>
          <a:xfrm>
            <a:off x="432000" y="1700808"/>
            <a:ext cx="1846659" cy="650178"/>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China.	</a:t>
            </a:r>
            <a:endPar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3" name="yt_shape_18647" title=""/>
          <p:cNvSpPr txBox="1"/>
          <p:nvPr/>
        </p:nvSpPr>
        <p:spPr>
          <a:xfrm>
            <a:off x="432096" y="3097739"/>
            <a:ext cx="11327999" cy="1388842"/>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printing</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technology</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was</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developed</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in</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Song</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dynasty</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by</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Bi</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Sheng. 	</a:t>
            </a:r>
            <a:endPar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8648" name="yt_shape_18648" title=""/>
          <p:cNvSpPr txBox="1"/>
          <p:nvPr/>
        </p:nvSpPr>
        <p:spPr>
          <a:xfrm>
            <a:off x="432000" y="1080000"/>
            <a:ext cx="9399561" cy="645177"/>
          </a:xfrm>
          <a:prstGeom prst="rect">
            <a:avLst/>
          </a:prstGeom>
        </p:spPr>
        <p:txBody>
          <a:bodyPr vert="horz" wrap="non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l">
              <a:lnSpc>
                <a:spcPct val="150000"/>
              </a:lnSpc>
            </a:pPr>
            <a:r>
              <a:rPr lang="en-US" altLang="zh-CN" sz="3200" b="1" i="0" u="none">
                <a:solidFill>
                  <a:srgbClr val="000000"/>
                </a:solidFill>
                <a:effectLst/>
                <a:latin typeface="Times New Roman" panose="02020603050405020304" pitchFamily="10"/>
                <a:ea typeface="宋体" panose="02010600030101010101" pitchFamily="2" charset="-122"/>
                <a:cs typeface="宋体" panose="02010600030101010101" pitchFamily="2" charset="-122"/>
              </a:rPr>
              <a:t>5.Where did the printing technology spread to later</a:t>
            </a:r>
            <a:r>
              <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endParaRPr lang="zh-CN" altLang="zh-CN" sz="3200" b="1" i="0" u="none">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18649" name="yt_shape_18649" title=""/>
          <p:cNvSpPr txBox="1"/>
          <p:nvPr/>
        </p:nvSpPr>
        <p:spPr>
          <a:xfrm>
            <a:off x="432096" y="1775965"/>
            <a:ext cx="11327999" cy="1388842"/>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Later</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printing</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technology</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spread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to</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Korea</a:t>
            </a:r>
            <a:r>
              <a:rPr lang="zh-CN" altLang="zh-CN" sz="3200" b="1" i="0" u="sng">
                <a:solidFill>
                  <a:srgbClr val="FF0000">
                    <a:alpha val="0"/>
                  </a:srgbClr>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Japan</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and</a:t>
            </a:r>
            <a:r>
              <a:rPr lang="en-US" altLang="zh-CN" sz="3200" b="1" i="0" u="sng">
                <a:solidFill>
                  <a:srgbClr val="FF0000">
                    <a:alpha val="0"/>
                  </a:srgbClr>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Europe. 	</a:t>
            </a:r>
            <a:endParaRPr lang="en-US" altLang="zh-CN" sz="3200" b="1" i="0" u="sng">
              <a:solidFill>
                <a:srgbClr val="FF0000">
                  <a:alpha val="0"/>
                </a:srgbClr>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
        <p:nvSpPr>
          <p:cNvPr id="2" name="yt_shape_18649" title=""/>
          <p:cNvSpPr txBox="1"/>
          <p:nvPr/>
        </p:nvSpPr>
        <p:spPr>
          <a:xfrm>
            <a:off x="432096" y="1700808"/>
            <a:ext cx="11327999" cy="1388842"/>
          </a:xfrm>
          <a:prstGeom prst="rect">
            <a:avLst/>
          </a:prstGeom>
        </p:spPr>
        <p:txBody>
          <a:bodyPr vert="horz" wrap="square" lIns="0" tIns="0" rIns="0" bIns="0"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just">
              <a:lnSpc>
                <a:spcPct val="150000"/>
              </a:lnSpc>
            </a:pP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Later</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the</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printing</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technology</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spread</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to</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Korea</a:t>
            </a:r>
            <a:r>
              <a:rPr lang="zh-CN" altLang="zh-CN" sz="3200" b="1" i="0">
                <a:solidFill>
                  <a:srgbClr val="FF0000"/>
                </a:solidFill>
                <a:effectLst/>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Japan</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and</a:t>
            </a:r>
            <a:r>
              <a:rPr lang="en-US" altLang="zh-CN" sz="3200" b="1" i="0">
                <a:solidFill>
                  <a:srgbClr val="FF0000"/>
                </a:solidFill>
                <a:effectLst/>
                <a:uFill>
                  <a:solidFill>
                    <a:srgbClr val="000000"/>
                  </a:solidFill>
                </a:uFill>
                <a:latin typeface="Times New Roman" panose="02020603050405020304" pitchFamily="10"/>
                <a:ea typeface="楷体" panose="02010609060101010101" pitchFamily="10" charset="-122"/>
                <a:cs typeface="楷体" panose="02010609060101010101" pitchFamily="10" charset="-122"/>
              </a:rPr>
              <a:t> </a:t>
            </a:r>
            <a:r>
              <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rPr>
              <a:t>Europe. 	</a:t>
            </a:r>
            <a:endParaRPr lang="en-US" altLang="zh-CN" sz="3200" b="1" i="0">
              <a:solidFill>
                <a:srgbClr val="FF0000"/>
              </a:solidFill>
              <a:effectLst/>
              <a:uFill>
                <a:solidFill>
                  <a:srgbClr val="000000"/>
                </a:solidFill>
              </a:uFill>
              <a:latin typeface="Times New Roman" panose="02020603050405020304" pitchFamily="10"/>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https://d.book118.com/816242233042010031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章">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a:spAutoFit/>
      </a:bodyPr>
      <a:lstStyle>
        <a:defPPr indent="457200">
          <a:lnSpc>
            <a:spcPct val="150000"/>
          </a:lnSpc>
          <a:defRPr sz="2800" b="0" dirty="0" smtClean="0">
            <a:solidFill>
              <a:srgbClr val="FF0000"/>
            </a:solidFill>
            <a:latin typeface="黑体" panose="02010609060101010101" pitchFamily="49" charset="-122"/>
            <a:ea typeface="黑体" panose="02010609060101010101" pitchFamily="49" charset="-122"/>
          </a:defRPr>
        </a:defPPr>
      </a:lstStyle>
    </a:spDef>
    <a:txDef>
      <a:spPr>
        <a:noFill/>
      </a:spPr>
      <a:bodyPr wrap="square" rtlCol="0">
        <a:spAutoFit/>
      </a:bodyPr>
      <a:lstStyle>
        <a:defPPr indent="457200">
          <a:lnSpc>
            <a:spcPct val="150000"/>
          </a:lnSpc>
          <a:defRPr sz="2800" b="0" dirty="0" smtClean="0">
            <a:solidFill>
              <a:srgbClr val="FF0000"/>
            </a:solidFill>
            <a:latin typeface="黑体" panose="02010609060101010101" pitchFamily="49" charset="-122"/>
            <a:ea typeface="黑体" panose="02010609060101010101" pitchFamily="49"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14</vt:i4>
      </vt:variant>
    </vt:vector>
  </HeadingPairs>
  <TitlesOfParts>
    <vt:vector baseType="lpstr" size="28">
      <vt:lpstr>Arial</vt:lpstr>
      <vt:lpstr>Calibri</vt:lpstr>
      <vt:lpstr>等线 Light</vt:lpstr>
      <vt:lpstr>等线</vt:lpstr>
      <vt:lpstr>黑体</vt:lpstr>
      <vt:lpstr>FZHei-B01S</vt:lpstr>
      <vt:lpstr>华文细黑</vt:lpstr>
      <vt:lpstr>字魂70号-灵悦黑体</vt:lpstr>
      <vt:lpstr>Microsoft YaHei Bold</vt:lpstr>
      <vt:lpstr>Times New Roman</vt:lpstr>
      <vt:lpstr>微软雅黑</vt:lpstr>
      <vt:lpstr>宋体</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2024-08-29T15:41:48.446</cp:lastPrinted>
  <dcterms:created xsi:type="dcterms:W3CDTF">2024-08-29T07:41:48Z</dcterms:created>
  <dcterms:modified xsi:type="dcterms:W3CDTF">2024-08-29T07:41:50Z</dcterms:modified>
</cp:coreProperties>
</file>