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LWJFH+MS-UIGothic"/>
      <p:regular r:id="rId16"/>
    </p:embeddedFont>
    <p:embeddedFont>
      <p:font typeface="HOJRHD+NEJTTT+MicrosoftYaHei-Bold"/>
      <p:regular r:id="rId17"/>
    </p:embeddedFont>
    <p:embeddedFont>
      <p:font typeface="MQBPOP+EUHTFL+MicrosoftYaHei"/>
      <p:regular r:id="rId18"/>
    </p:embeddedFont>
    <p:embeddedFont>
      <p:font typeface="BODQSF+RWFWWF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E51ED-CBB8-4EC6-A5C0-0F3BAB25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03115-96F2-4BD5-BC16-D4251A481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85041-ACDC-428B-8D17-3A5B359C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76E61-3F6F-46C2-BEF2-E6BCFF04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43BD8-59A7-4911-9EEE-E10F7CC15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8D102-74A1-4A6D-9552-FE89FB7F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1719D-5C29-4646-B020-A534DE95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2B3F9-B839-4CF3-ACE5-F3057893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E52A8-D3B6-4AD2-8D05-51EC102CE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F75F4-1925-4088-A7C7-847ED2FE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85116-077B-4928-83C7-99F8C2CC0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510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14195" y="939319"/>
            <a:ext cx="9888615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575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EB554D"/>
                </a:solidFill>
                <a:latin typeface="GLWJFH+MS-UIGothic"/>
                <a:cs typeface="GLWJFH+MS-UIGothic"/>
              </a:rPr>
              <a:t>防止使用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5150" spc="25">
                <a:solidFill>
                  <a:srgbClr val="EB554D"/>
                </a:solidFill>
                <a:latin typeface="GLWJFH+MS-UIGothic"/>
                <a:cs typeface="GLWJFH+MS-UIGothic"/>
              </a:rPr>
              <a:t>程中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钢</a:t>
            </a:r>
            <a:r>
              <a:rPr sz="5150" spc="25">
                <a:solidFill>
                  <a:srgbClr val="EB554D"/>
                </a:solidFill>
                <a:latin typeface="GLWJFH+MS-UIGothic"/>
                <a:cs typeface="GLWJFH+MS-UIGothic"/>
              </a:rPr>
              <a:t>吊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车</a:t>
            </a:r>
            <a:r>
              <a:rPr sz="5150" spc="20">
                <a:solidFill>
                  <a:srgbClr val="EB554D"/>
                </a:solidFill>
                <a:latin typeface="GLWJFH+MS-UIGothic"/>
                <a:cs typeface="GLWJFH+MS-UIGothic"/>
              </a:rPr>
              <a:t>梁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5150">
                <a:solidFill>
                  <a:srgbClr val="EB554D"/>
                </a:solidFill>
                <a:latin typeface="GLWJFH+MS-UIGothic"/>
                <a:cs typeface="GLWJFH+MS-UIGothic"/>
              </a:rPr>
              <a:t>接</a:t>
            </a:r>
          </a:p>
          <a:p>
            <a:pPr marL="0" marR="0">
              <a:lnSpc>
                <a:spcPts val="5366"/>
              </a:lnSpc>
              <a:spcBef>
                <a:spcPts val="2083"/>
              </a:spcBef>
              <a:spcAft>
                <a:spcPct val="0"/>
              </a:spcAft>
            </a:pPr>
            <a:r>
              <a:rPr sz="5150" spc="23">
                <a:solidFill>
                  <a:srgbClr val="EB554D"/>
                </a:solidFill>
                <a:latin typeface="GLWJFH+MS-UIGothic"/>
                <a:cs typeface="GLWJFH+MS-UIGothic"/>
              </a:rPr>
              <a:t>用螺栓松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5150" spc="25">
                <a:solidFill>
                  <a:srgbClr val="EB554D"/>
                </a:solidFill>
                <a:latin typeface="GLWJFH+MS-UIGothic"/>
                <a:cs typeface="GLWJFH+MS-UIGothic"/>
              </a:rPr>
              <a:t>的控制流程</a:t>
            </a:r>
            <a:r>
              <a:rPr sz="5150" spc="247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5150" spc="23">
                <a:solidFill>
                  <a:srgbClr val="EB554D"/>
                </a:solidFill>
                <a:latin typeface="HOJRHD+NEJTTT+MicrosoftYaHei-Bold"/>
                <a:cs typeface="HOJRHD+NEJTTT+MicrosoftYaHei-Bold"/>
              </a:rPr>
              <a:t>QC</a:t>
            </a:r>
            <a:r>
              <a:rPr sz="5150" spc="252">
                <a:solidFill>
                  <a:srgbClr val="EB554D"/>
                </a:solidFill>
                <a:latin typeface="HOJRHD+NEJTTT+MicrosoftYaHei-Bold"/>
                <a:cs typeface="HOJRHD+NEJTTT+MicrosoftYaHei-Bold"/>
              </a:rPr>
              <a:t> </a:t>
            </a:r>
            <a:r>
              <a:rPr sz="5150">
                <a:solidFill>
                  <a:srgbClr val="EB554D"/>
                </a:solidFill>
                <a:latin typeface="GLWJFH+MS-UIGothic"/>
                <a:cs typeface="GLWJFH+MS-UIGothic"/>
              </a:rPr>
              <a:t>成</a:t>
            </a:r>
          </a:p>
          <a:p>
            <a:pPr marL="331470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GLWJFH+MS-UIGothic"/>
                <a:cs typeface="GLWJFH+MS-UIGothic"/>
              </a:rPr>
              <a:t>果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GLWJFH+MS-UIGothic"/>
                <a:cs typeface="GLWJF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MQBPOP+EUHTFL+MicrosoftYaHei"/>
                <a:cs typeface="MQBPOP+EUHTFL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ODQSF+RWFWWF+ArialMT"/>
                <a:cs typeface="BODQSF+RWFWWF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ODQSF+RWFWWF+ArialMT"/>
                <a:cs typeface="BODQSF+RWFWWF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钢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吊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接用螺栓松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的原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01434" y="3195637"/>
            <a:ext cx="13716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因分析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801300"/>
            <a:ext cx="3738822" cy="19953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ODQSF+RWFWWF+ArialMT"/>
                <a:cs typeface="BODQSF+RWFWWF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控制流程的制定与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ODQSF+RWFWWF+ArialMT"/>
                <a:cs typeface="BODQSF+RWFWWF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控制流程的效果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ODQSF+RWFWWF+ArialMT"/>
                <a:cs typeface="BODQSF+RWFWWF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EB554D"/>
                </a:solidFill>
                <a:latin typeface="GLWJFH+MS-UIGothic"/>
                <a:cs typeface="GLWJFH+MS-UIGothic"/>
              </a:rPr>
              <a:t>与建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HOJRHD+NEJTTT+MicrosoftYaHei-Bold"/>
                <a:cs typeface="HOJRHD+NEJTT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05475" y="5373739"/>
            <a:ext cx="1358823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GLWJFH+MS-UIGothic"/>
                <a:cs typeface="GLWJFH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LWJFH+MS-UIGothic"/>
                <a:cs typeface="GLWJFH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43625" y="2096508"/>
            <a:ext cx="56223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接用螺栓在使用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程中保持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固，提高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运行安全性和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LWJFH+MS-UIGothic"/>
                <a:cs typeface="GLWJFH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736463"/>
            <a:ext cx="5986908" cy="1327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接用螺栓松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是常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见问题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设备损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坏、安全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事故和生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中断。随着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使用年限增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，螺栓松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动问题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突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出，亟需采取有效措施加以控制。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HOJRHD+NEJTTT+MicrosoftYaHei-Bold"/>
                <a:cs typeface="HOJRHD+NEJTT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1800" y="5373739"/>
            <a:ext cx="7182029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钢</a:t>
            </a:r>
            <a:r>
              <a:rPr sz="3050" spc="23">
                <a:solidFill>
                  <a:srgbClr val="EB554D"/>
                </a:solidFill>
                <a:latin typeface="GLWJFH+MS-UIGothic"/>
                <a:cs typeface="GLWJFH+MS-UIGothic"/>
              </a:rPr>
              <a:t>吊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车</a:t>
            </a:r>
            <a:r>
              <a:rPr sz="3050" spc="23">
                <a:solidFill>
                  <a:srgbClr val="EB554D"/>
                </a:solidFill>
                <a:latin typeface="GLWJFH+MS-UIGothic"/>
                <a:cs typeface="GLWJFH+MS-UIGothic"/>
              </a:rPr>
              <a:t>梁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50" spc="25">
                <a:solidFill>
                  <a:srgbClr val="EB554D"/>
                </a:solidFill>
                <a:latin typeface="GLWJFH+MS-UIGothic"/>
                <a:cs typeface="GLWJFH+MS-UIGothic"/>
              </a:rPr>
              <a:t>接用螺栓松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50" spc="25">
                <a:solidFill>
                  <a:srgbClr val="EB554D"/>
                </a:solidFill>
                <a:latin typeface="GLWJFH+MS-UIGothic"/>
                <a:cs typeface="GLWJFH+MS-UIGothic"/>
              </a:rPr>
              <a:t>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LWJFH+MS-UIGothic"/>
                <a:cs typeface="GLWJFH+MS-UIGothic"/>
              </a:rPr>
              <a:t>螺栓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设计问题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LWJFH+MS-UIGothic"/>
                <a:cs typeface="GLWJFH+MS-UIGothic"/>
              </a:rPr>
              <a:t>螺栓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EB554D"/>
                </a:solidFill>
                <a:latin typeface="GLWJFH+MS-UIGothic"/>
                <a:cs typeface="GLWJFH+MS-UIGothic"/>
              </a:rPr>
              <a:t>格不当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设计时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，如果螺栓的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不当，无法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足吊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梁的承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求，容易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致松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预紧</a:t>
            </a:r>
            <a:r>
              <a:rPr sz="1550" spc="25">
                <a:solidFill>
                  <a:srgbClr val="EB554D"/>
                </a:solidFill>
                <a:latin typeface="GLWJFH+MS-UIGothic"/>
                <a:cs typeface="GLWJFH+MS-UIGothic"/>
              </a:rPr>
              <a:t>力不足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螺栓的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预紧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力是保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的重要因素，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设计时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如果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预紧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不足，使用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程中螺栓容易松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LWJFH+MS-UIGothic"/>
                <a:cs typeface="GLWJFH+MS-UIGothic"/>
              </a:rPr>
              <a:t>螺栓制造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LWJFH+MS-UIGothic"/>
                <a:cs typeface="GLWJFH+MS-UIGothic"/>
              </a:rPr>
              <a:t>材料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EB554D"/>
                </a:solidFill>
                <a:latin typeface="GLWJFH+MS-UIGothic"/>
                <a:cs typeface="GLWJFH+MS-UIGothic"/>
              </a:rPr>
              <a:t>量差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如果螺栓制造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程中使用的材料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不符合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准，会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致螺栓的机械性能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下降，容易松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LWJFH+MS-UIGothic"/>
                <a:cs typeface="GLWJ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LWJFH+MS-UIGothic"/>
                <a:cs typeface="GLWJFH+MS-UIGothic"/>
              </a:rPr>
              <a:t>加工精度低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螺栓的加工精度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接性能有很大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影响，如果精度低，会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致螺栓与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接件的配合不良，容易松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LWJFH+MS-UIGothic"/>
                <a:cs typeface="GLWJFH+MS-UIGothic"/>
              </a:rPr>
              <a:t>安装施工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LWJFH+MS-UIGothic"/>
                <a:cs typeface="GLWJFH+MS-UIGothic"/>
              </a:rPr>
              <a:t>安装不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EB554D"/>
                </a:solidFill>
                <a:latin typeface="GLWJFH+MS-UIGothic"/>
                <a:cs typeface="GLWJFH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在安装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程中，如果施工不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范，如螺栓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拧紧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序不当或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拧紧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力矩不足，会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致螺栓松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LWJFH+MS-UIGothic"/>
                <a:cs typeface="GLWJFH+MS-UIGothic"/>
              </a:rPr>
              <a:t>安装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EB554D"/>
                </a:solidFill>
                <a:latin typeface="GLWJFH+MS-UIGothic"/>
                <a:cs typeface="GLWJFH+MS-UIGothic"/>
              </a:rPr>
              <a:t>境影响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安装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境如温度、湿度等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螺栓的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固有影响，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境不良可能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致螺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栓松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LWJFH+MS-UIGothic"/>
                <a:cs typeface="GLWJ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LWJFH+MS-UIGothic"/>
                <a:cs typeface="GLWJFH+MS-UIGothic"/>
              </a:rPr>
              <a:t>使用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维护问题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LWJFH+MS-UIGothic"/>
                <a:cs typeface="GLWJFH+MS-UIGothic"/>
              </a:rPr>
              <a:t>使用超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梁在使用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程中如果超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载严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重，会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致螺栓承受的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力超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过设计值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而引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起松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LWJFH+MS-UIGothic"/>
                <a:cs typeface="GLWJFH+MS-UIGothic"/>
              </a:rPr>
              <a:t>缺乏定期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对钢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接用螺栓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是必要的，缺乏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致螺栓松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GLWJFH+MS-UIGothic"/>
                <a:cs typeface="GLWJFH+MS-UIGothic"/>
              </a:rPr>
              <a:t>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HOJRHD+NEJTTT+MicrosoftYaHei-Bold"/>
                <a:cs typeface="HOJRHD+NEJTT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GLWJFH+MS-UIGothic"/>
                <a:cs typeface="GLWJFH+MS-UIGothic"/>
              </a:rPr>
              <a:t>控制流程的制定与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3050">
                <a:solidFill>
                  <a:srgbClr val="EB554D"/>
                </a:solidFill>
                <a:latin typeface="GLWJFH+MS-UIGothic"/>
                <a:cs typeface="GLWJFH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https://d.book118.com/817025103036006041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GLWJFH+MS-UIGothic</vt:lpstr>
      <vt:lpstr>SimSun</vt:lpstr>
      <vt:lpstr>Times New Roman</vt:lpstr>
      <vt:lpstr>HOJRHD+NEJTTT+MicrosoftYaHei-Bold</vt:lpstr>
      <vt:lpstr>MQBPOP+EUHTFL+MicrosoftYaHei</vt:lpstr>
      <vt:lpstr>BODQSF+RWFWWF+ArialMT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2024-09-13T23:09:56.240</cp:lastPrinted>
  <dcterms:created xsi:type="dcterms:W3CDTF">2024-09-13T15:09:56Z</dcterms:created>
  <dcterms:modified xsi:type="dcterms:W3CDTF">2024-09-13T15:09:57Z</dcterms:modified>
</cp:coreProperties>
</file>