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  <p:sldMasterId id="214748368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0095" cy="6858000"/>
  <p:notesSz cx="6858000" cy="9144000"/>
  <p:embeddedFontLst>
    <p:embeddedFont>
      <p:font typeface="微软雅黑" panose="020B0503020204020204" pitchFamily="2" charset="-122"/>
      <p:regular r:id="rId23"/>
    </p:embeddedFont>
    <p:embeddedFont>
      <p:font typeface="Calibri" panose="020F0502020204030204" pitchFamily="2" charset="0"/>
      <p:regular r:id="rId24"/>
      <p:bold r:id="rId25"/>
      <p:italic r:id="rId26"/>
      <p:boldItalic r:id="rId27"/>
    </p:embeddedFont>
    <p:embeddedFont>
      <p:font typeface="Verdana" panose="020B0604030504040204" pitchFamily="2" charset="0"/>
      <p:regular r:id="rId28"/>
      <p:bold r:id="rId29"/>
      <p:italic r:id="rId30"/>
      <p:boldItalic r:id="rId31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font" Target="fonts/font1.fntdata" /><Relationship Id="rId24" Type="http://schemas.openxmlformats.org/officeDocument/2006/relationships/font" Target="fonts/font2.fntdata" /><Relationship Id="rId25" Type="http://schemas.openxmlformats.org/officeDocument/2006/relationships/font" Target="fonts/font3.fntdata" /><Relationship Id="rId26" Type="http://schemas.openxmlformats.org/officeDocument/2006/relationships/font" Target="fonts/font4.fntdata" /><Relationship Id="rId27" Type="http://schemas.openxmlformats.org/officeDocument/2006/relationships/font" Target="fonts/font5.fntdata" /><Relationship Id="rId28" Type="http://schemas.openxmlformats.org/officeDocument/2006/relationships/font" Target="fonts/font6.fntdata" /><Relationship Id="rId29" Type="http://schemas.openxmlformats.org/officeDocument/2006/relationships/font" Target="fonts/font7.fntdata" /><Relationship Id="rId3" Type="http://schemas.openxmlformats.org/officeDocument/2006/relationships/slideMaster" Target="slideMasters/slideMaster3.xml" /><Relationship Id="rId30" Type="http://schemas.openxmlformats.org/officeDocument/2006/relationships/font" Target="fonts/font8.fntdata" /><Relationship Id="rId31" Type="http://schemas.openxmlformats.org/officeDocument/2006/relationships/font" Target="fonts/font9.fntdata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C5A56496-A073-4EC3-B505-870D834D732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DD602DD4-D1E6-46C7-B1C0-00C34223354C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969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27651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EFDFA0-DCEB-4DCA-9EE1-6272BCF775CF}" type="slidenum">
              <a:rPr lang="zh-CN" altLang="en-US"/>
              <a:t>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1746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29699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CC2995-CABE-467C-98D6-5232E22354D5}" type="slidenum">
              <a:rPr lang="zh-CN" altLang="en-US"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891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47107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A49703-3B6F-48D3-BAEE-37E8FFB599FD}" type="slidenum">
              <a:rPr lang="zh-CN" altLang="en-US"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505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51203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36624B-B28A-4B5C-B4B0-6D1EA67DA986}" type="slidenum">
              <a:rPr lang="zh-CN" altLang="en-US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7106" name="备注占位符 2"/>
          <p:cNvSpPr>
            <a:spLocks noGrp="1"/>
          </p:cNvSpPr>
          <p:nvPr>
            <p:ph type="body" idx="6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53251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AE003F-244F-43AD-B372-5D43780FFDD4}" type="slidenum">
              <a:rPr lang="zh-CN" altLang="en-US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7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50178" name="备注占位符 2"/>
          <p:cNvSpPr>
            <a:spLocks noGrp="1"/>
          </p:cNvSpPr>
          <p:nvPr>
            <p:ph type="body" idx="6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56323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7889D6B-C355-4F78-BB49-913784EB1D15}" type="slidenum">
              <a:rPr lang="zh-CN" altLang="en-US"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379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31747" name="灯片编号占位符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697710-A047-4ED7-9627-81886F9C3DB7}" type="slidenum">
              <a:rPr lang="zh-CN" altLang="en-US"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D74AE-FD2D-4B20-BCF0-893BE6E9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0BC35-34A4-499B-9562-5FCFDE95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2AE79-5DDF-45C1-A8DE-157E6CA8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AE14C-86D3-411F-8E43-BB0C02CC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DD4FC-8A21-4732-AE9E-7007E36F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0530D-F90E-4DEE-9271-19AE4270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E4BEBC-023D-4E40-ABE6-FCAE799E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C5ABF-A798-43A3-9C2D-FA9A7408C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07121-35BA-46D9-8A5C-25A651D6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2C8A0-9328-484E-8967-3EDA9384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0346B-A1BA-4A2F-B60C-5CA3D95B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3E0BC-F079-4E91-883E-30E48716AB7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A6DB5-0943-46FB-84BC-3FBEDF6BAA1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59" y="4406901"/>
            <a:ext cx="1036185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59" y="2906713"/>
            <a:ext cx="1036185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5F155-4D3B-4550-9A6A-C48FB1934DB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E7378-8816-4D38-AD61-0835C09877F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1" y="1600201"/>
            <a:ext cx="538409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201"/>
            <a:ext cx="5384099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44539-7427-48FD-82CE-279505466BB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5CC26-9D8C-49BA-BA62-FFA9945136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113"/>
            <a:ext cx="538621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4875"/>
            <a:ext cx="538621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1" y="1535113"/>
            <a:ext cx="538833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1" y="2174875"/>
            <a:ext cx="538833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C1E8B-6B64-49CD-AED3-0747924533A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03DAF-C767-4030-8565-669738037FC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40ABB-460D-4B12-9A6E-0ED1AC1E5B4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F6096-66F7-4507-93C2-3FAA360737B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ABDB1-0ACB-42A7-BB06-C387057628D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763FE-DFC5-48B7-A397-2827B75B698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3050"/>
            <a:ext cx="401056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051"/>
            <a:ext cx="681477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1" y="1435101"/>
            <a:ext cx="4010562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858C6-F633-432D-B2F0-AEC4CFA800A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03633-03E6-438B-8D9A-8891FB60DBA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0600"/>
            <a:ext cx="731424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775"/>
            <a:ext cx="7314248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7338"/>
            <a:ext cx="731424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19D3F-507E-41FF-8473-AADD3B50F36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7B860-E9AA-4E48-A285-710303E0CD2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45A40-8271-4A37-A42E-95485D5A333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5DA79-E560-4BE6-9A90-D62F48B5AA1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639"/>
            <a:ext cx="2742843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1" y="274639"/>
            <a:ext cx="8025355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B65D8-49EE-4510-B841-4E1F10C21DC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FDA8C-D99B-4690-BFA5-9C641B9E3C4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sh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直接连接符 2"/>
          <p:cNvCxnSpPr/>
          <p:nvPr userDrawn="1"/>
        </p:nvCxnSpPr>
        <p:spPr>
          <a:xfrm>
            <a:off x="687388" y="831850"/>
            <a:ext cx="4256087" cy="7938"/>
          </a:xfrm>
          <a:prstGeom prst="line">
            <a:avLst/>
          </a:prstGeom>
          <a:ln w="12700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4"/>
          <p:cNvCxnSpPr/>
          <p:nvPr userDrawn="1"/>
        </p:nvCxnSpPr>
        <p:spPr>
          <a:xfrm>
            <a:off x="7246938" y="839788"/>
            <a:ext cx="4352925" cy="0"/>
          </a:xfrm>
          <a:prstGeom prst="line">
            <a:avLst/>
          </a:prstGeom>
          <a:ln w="12700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Tm="0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1" y="2130426"/>
            <a:ext cx="10361851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2" y="3886200"/>
            <a:ext cx="8533289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D29ADC9-86CA-4278-9D4F-FBD876817BB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2A5C7BC-FE68-4DF0-A862-4ABAC2F6D68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638"/>
            <a:ext cx="10971372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21" y="1600201"/>
            <a:ext cx="10971372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E4E1C8A-29D9-4F07-AD74-DE52DB0E256D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EF40BCA-DAF8-44C7-9F4B-D29F5DCCC71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59" y="4406901"/>
            <a:ext cx="1036185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59" y="2906713"/>
            <a:ext cx="10361851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047FAAF-401D-43BB-83E9-B225CBEEB2E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85E1DF0-F47B-44C2-9EFB-872A46D8BA8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638"/>
            <a:ext cx="10971372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1" y="1600201"/>
            <a:ext cx="5384099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201"/>
            <a:ext cx="5384099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BDD15D1-7E44-4295-A454-87AFA756B75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2658BFB-FB06-4AEE-98EB-835691778D3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638"/>
            <a:ext cx="10971372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113"/>
            <a:ext cx="5386216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4875"/>
            <a:ext cx="5386216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1" y="1535113"/>
            <a:ext cx="5388332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1" y="2174875"/>
            <a:ext cx="5388332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6C03848-8FEE-4955-A859-8B9073917CCC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DB91A48-03DE-49D1-8614-673E3B04497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3050"/>
            <a:ext cx="4010562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051"/>
            <a:ext cx="6814779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1" y="1435101"/>
            <a:ext cx="4010562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5B6170D-674A-4AB0-BCFE-8BA6F4B60796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9211F8A-E814-4C02-A5BA-32866032B49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0600"/>
            <a:ext cx="7314248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775"/>
            <a:ext cx="7314248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7338"/>
            <a:ext cx="7314248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0DD351C-AA36-461D-80C3-1B3B17B9B31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821DDB8-06D8-4AEC-AF91-B6146A65745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638"/>
            <a:ext cx="10971372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1" y="1600201"/>
            <a:ext cx="10971372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E45E151-8CA6-4475-B1A9-9AD390EBBEA6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FF2DA72-A7D9-4CDA-AE60-D1157B018F0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639"/>
            <a:ext cx="2742843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1" y="274639"/>
            <a:ext cx="8025355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AF2FE9F-A6F4-4310-B81D-F9BD4E97336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95C51CF-F68B-43FE-9C1E-5B5ABD1DA1E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1213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1213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33FB90C-F40C-4B99-9C18-0D401A073F9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592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11BE54BB-262D-4922-B044-D1FA20C147C1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slow">
    <p:push dir="r"/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512013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椭圆 279"/>
          <p:cNvSpPr/>
          <p:nvPr/>
        </p:nvSpPr>
        <p:spPr>
          <a:xfrm>
            <a:off x="9961563" y="1565275"/>
            <a:ext cx="238125" cy="247650"/>
          </a:xfrm>
          <a:prstGeom prst="ellipse">
            <a:avLst/>
          </a:prstGeom>
          <a:solidFill>
            <a:srgbClr val="F8BABA">
              <a:alpha val="20000"/>
            </a:srgbClr>
          </a:solidFill>
          <a:ln>
            <a:solidFill>
              <a:srgbClr val="FFEEE1">
                <a:alpha val="50196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277" tIns="60638" rIns="121277" bIns="6063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3" name="TextBox 52"/>
          <p:cNvSpPr txBox="1">
            <a:spLocks noChangeArrowheads="1"/>
          </p:cNvSpPr>
          <p:nvPr/>
        </p:nvSpPr>
        <p:spPr bwMode="auto">
          <a:xfrm>
            <a:off x="1492250" y="2097405"/>
            <a:ext cx="914844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</a:rPr>
              <a:t>颈椎间盘突出伴有神经根病护理查房 </a:t>
            </a:r>
            <a:r>
              <a:rPr lang="zh-CN" altLang="en-US" sz="4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750" fill="hold" grpId="1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dur="1500" decel="25000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animMotion origin="layout" path="M 0.00086 -3.33333E-06 C -0.01459 -0.00139 -0.05209 -0.01481 -0.0915 -0.00787 C -0.13091 -0.00092 -0.19098 0.0375 -0.23559 0.04121 C -0.28021 0.04491 -0.32101 0.01366 -0.35921 0.01389 C -0.3974 0.01412 -0.42848 0.03195 -0.46511 0.04213 C -0.50174 0.05232 -0.53855 0.07107 -0.579 0.07547 C -0.61945 0.07986 -0.65018 0.07755 -0.70816 0.06806 C -0.76615 0.05857 -0.88108 0.02871 -0.92674 0.01829" pathEditMode="relative" rAng="0" ptsTypes="aaaaaaaa">
                                      <p:cBhvr>
                                        <p:cTn id="9" dur="1500" spd="-100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389" y="3241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26" presetClass="emph" presetSubtype="0" dur="2000" repeatCount="3000" fill="hold" grpId="2" nodeType="withEffect">
                                  <p:stCondLst>
                                    <p:cond delay="3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28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47" presetClass="entr" presetSubtype="0" dur="100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/>
      <p:bldP spid="280" grpId="1"/>
      <p:bldP spid="280" grpId="2"/>
      <p:bldP spid="5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任意多边形 2"/>
          <p:cNvSpPr/>
          <p:nvPr/>
        </p:nvSpPr>
        <p:spPr>
          <a:xfrm>
            <a:off x="1906588" y="2787650"/>
            <a:ext cx="8345487" cy="1514475"/>
          </a:xfrm>
          <a:custGeom>
            <a:gdLst>
              <a:gd name="connsiteX0" fmla="*/ 0 w 5689600"/>
              <a:gd name="connsiteY0" fmla="*/ 1079512 h 1079512"/>
              <a:gd name="connsiteX1" fmla="*/ 1917700 w 5689600"/>
              <a:gd name="connsiteY1" fmla="*/ 12 h 1079512"/>
              <a:gd name="connsiteX2" fmla="*/ 3810000 w 5689600"/>
              <a:gd name="connsiteY2" fmla="*/ 1054112 h 1079512"/>
              <a:gd name="connsiteX3" fmla="*/ 5689600 w 5689600"/>
              <a:gd name="connsiteY3" fmla="*/ 12712 h 1079512"/>
              <a:gd name="connsiteX0-1" fmla="*/ 0 w 7762075"/>
              <a:gd name="connsiteY0-2" fmla="*/ 1079512 h 1079512"/>
              <a:gd name="connsiteX1-3" fmla="*/ 1917700 w 7762075"/>
              <a:gd name="connsiteY1-4" fmla="*/ 12 h 1079512"/>
              <a:gd name="connsiteX2-5" fmla="*/ 3810000 w 7762075"/>
              <a:gd name="connsiteY2-6" fmla="*/ 1054112 h 1079512"/>
              <a:gd name="connsiteX3-7" fmla="*/ 7762075 w 7762075"/>
              <a:gd name="connsiteY3-8" fmla="*/ 887355 h 1079512"/>
              <a:gd name="connsiteX0-9" fmla="*/ 0 w 7762075"/>
              <a:gd name="connsiteY0-10" fmla="*/ 1258016 h 1258016"/>
              <a:gd name="connsiteX1-11" fmla="*/ 1917700 w 7762075"/>
              <a:gd name="connsiteY1-12" fmla="*/ 178516 h 1258016"/>
              <a:gd name="connsiteX2-13" fmla="*/ 3810000 w 7762075"/>
              <a:gd name="connsiteY2-14" fmla="*/ 1232616 h 1258016"/>
              <a:gd name="connsiteX3-15" fmla="*/ 6120167 w 7762075"/>
              <a:gd name="connsiteY3-16" fmla="*/ 511 h 1258016"/>
              <a:gd name="connsiteX4" fmla="*/ 7762075 w 7762075"/>
              <a:gd name="connsiteY4" fmla="*/ 1065859 h 1258016"/>
              <a:gd name="connsiteX0-17" fmla="*/ 0 w 7872948"/>
              <a:gd name="connsiteY0-18" fmla="*/ 1257930 h 1296609"/>
              <a:gd name="connsiteX1-19" fmla="*/ 1917700 w 7872948"/>
              <a:gd name="connsiteY1-20" fmla="*/ 178430 h 1296609"/>
              <a:gd name="connsiteX2-21" fmla="*/ 3810000 w 7872948"/>
              <a:gd name="connsiteY2-22" fmla="*/ 1232530 h 1296609"/>
              <a:gd name="connsiteX3-23" fmla="*/ 6120167 w 7872948"/>
              <a:gd name="connsiteY3-24" fmla="*/ 425 h 1296609"/>
              <a:gd name="connsiteX4-25" fmla="*/ 7872948 w 7872948"/>
              <a:gd name="connsiteY4-26" fmla="*/ 1296361 h 1296609"/>
              <a:gd name="connsiteX0-27" fmla="*/ 0 w 7872948"/>
              <a:gd name="connsiteY0-28" fmla="*/ 1257930 h 1296609"/>
              <a:gd name="connsiteX1-29" fmla="*/ 1650430 w 7872948"/>
              <a:gd name="connsiteY1-30" fmla="*/ 263677 h 1296609"/>
              <a:gd name="connsiteX2-31" fmla="*/ 3810000 w 7872948"/>
              <a:gd name="connsiteY2-32" fmla="*/ 1232530 h 1296609"/>
              <a:gd name="connsiteX3-33" fmla="*/ 6120167 w 7872948"/>
              <a:gd name="connsiteY3-34" fmla="*/ 425 h 1296609"/>
              <a:gd name="connsiteX4-35" fmla="*/ 7872948 w 7872948"/>
              <a:gd name="connsiteY4-36" fmla="*/ 1296361 h 1296609"/>
              <a:gd name="connsiteX0-37" fmla="*/ 0 w 7872948"/>
              <a:gd name="connsiteY0-38" fmla="*/ 1257930 h 1296609"/>
              <a:gd name="connsiteX1-39" fmla="*/ 1650430 w 7872948"/>
              <a:gd name="connsiteY1-40" fmla="*/ 263677 h 1296609"/>
              <a:gd name="connsiteX2-41" fmla="*/ 3430071 w 7872948"/>
              <a:gd name="connsiteY2-42" fmla="*/ 1226591 h 1296609"/>
              <a:gd name="connsiteX3-43" fmla="*/ 6120167 w 7872948"/>
              <a:gd name="connsiteY3-44" fmla="*/ 425 h 1296609"/>
              <a:gd name="connsiteX4-45" fmla="*/ 7872948 w 7872948"/>
              <a:gd name="connsiteY4-46" fmla="*/ 1296361 h 1296609"/>
              <a:gd name="connsiteX0-47" fmla="*/ 0 w 7872948"/>
              <a:gd name="connsiteY0-48" fmla="*/ 1191562 h 1230254"/>
              <a:gd name="connsiteX1-49" fmla="*/ 1650430 w 7872948"/>
              <a:gd name="connsiteY1-50" fmla="*/ 197309 h 1230254"/>
              <a:gd name="connsiteX2-51" fmla="*/ 3430071 w 7872948"/>
              <a:gd name="connsiteY2-52" fmla="*/ 1160223 h 1230254"/>
              <a:gd name="connsiteX3-53" fmla="*/ 5639957 w 7872948"/>
              <a:gd name="connsiteY3-54" fmla="*/ 447 h 1230254"/>
              <a:gd name="connsiteX4-55" fmla="*/ 7872948 w 7872948"/>
              <a:gd name="connsiteY4-56" fmla="*/ 1229993 h 1230254"/>
              <a:gd name="connsiteX0-57" fmla="*/ 0 w 7681228"/>
              <a:gd name="connsiteY0-58" fmla="*/ 1191632 h 1191632"/>
              <a:gd name="connsiteX1-59" fmla="*/ 1650430 w 7681228"/>
              <a:gd name="connsiteY1-60" fmla="*/ 197379 h 1191632"/>
              <a:gd name="connsiteX2-61" fmla="*/ 3430071 w 7681228"/>
              <a:gd name="connsiteY2-62" fmla="*/ 1160293 h 1191632"/>
              <a:gd name="connsiteX3-63" fmla="*/ 5639957 w 7681228"/>
              <a:gd name="connsiteY3-64" fmla="*/ 517 h 1191632"/>
              <a:gd name="connsiteX4-65" fmla="*/ 7681228 w 7681228"/>
              <a:gd name="connsiteY4-66" fmla="*/ 1053214 h 1191632"/>
              <a:gd name="connsiteX0-67" fmla="*/ 0 w 7681228"/>
              <a:gd name="connsiteY0-68" fmla="*/ 1191576 h 1191576"/>
              <a:gd name="connsiteX1-69" fmla="*/ 1650430 w 7681228"/>
              <a:gd name="connsiteY1-70" fmla="*/ 197323 h 1191576"/>
              <a:gd name="connsiteX2-71" fmla="*/ 3430071 w 7681228"/>
              <a:gd name="connsiteY2-72" fmla="*/ 1160237 h 1191576"/>
              <a:gd name="connsiteX3-73" fmla="*/ 5639957 w 7681228"/>
              <a:gd name="connsiteY3-74" fmla="*/ 461 h 1191576"/>
              <a:gd name="connsiteX4-75" fmla="*/ 7681228 w 7681228"/>
              <a:gd name="connsiteY4-76" fmla="*/ 1053158 h 1191576"/>
              <a:gd name="connsiteX0-77" fmla="*/ 0 w 7826216"/>
              <a:gd name="connsiteY0-78" fmla="*/ 1191456 h 1508838"/>
              <a:gd name="connsiteX1-79" fmla="*/ 1650430 w 7826216"/>
              <a:gd name="connsiteY1-80" fmla="*/ 197203 h 1508838"/>
              <a:gd name="connsiteX2-81" fmla="*/ 3430071 w 7826216"/>
              <a:gd name="connsiteY2-82" fmla="*/ 1160117 h 1508838"/>
              <a:gd name="connsiteX3-83" fmla="*/ 5639957 w 7826216"/>
              <a:gd name="connsiteY3-84" fmla="*/ 341 h 1508838"/>
              <a:gd name="connsiteX4-85" fmla="*/ 7826216 w 7826216"/>
              <a:gd name="connsiteY4-86" fmla="*/ 1498311 h 1508838"/>
              <a:gd name="connsiteX0-87" fmla="*/ 0 w 7826216"/>
              <a:gd name="connsiteY0-88" fmla="*/ 1008617 h 1327197"/>
              <a:gd name="connsiteX1-89" fmla="*/ 1650430 w 7826216"/>
              <a:gd name="connsiteY1-90" fmla="*/ 14364 h 1327197"/>
              <a:gd name="connsiteX2-91" fmla="*/ 3430071 w 7826216"/>
              <a:gd name="connsiteY2-92" fmla="*/ 977278 h 1327197"/>
              <a:gd name="connsiteX3-93" fmla="*/ 5725245 w 7826216"/>
              <a:gd name="connsiteY3-94" fmla="*/ 382 h 1327197"/>
              <a:gd name="connsiteX4-95" fmla="*/ 7826216 w 7826216"/>
              <a:gd name="connsiteY4-96" fmla="*/ 1315472 h 1327197"/>
              <a:gd name="connsiteX0-97" fmla="*/ 0 w 7826216"/>
              <a:gd name="connsiteY0-98" fmla="*/ 1008617 h 1327197"/>
              <a:gd name="connsiteX1-99" fmla="*/ 1650430 w 7826216"/>
              <a:gd name="connsiteY1-100" fmla="*/ 14364 h 1327197"/>
              <a:gd name="connsiteX2-101" fmla="*/ 3737105 w 7826216"/>
              <a:gd name="connsiteY2-102" fmla="*/ 1136304 h 1327197"/>
              <a:gd name="connsiteX3-103" fmla="*/ 5725245 w 7826216"/>
              <a:gd name="connsiteY3-104" fmla="*/ 382 h 1327197"/>
              <a:gd name="connsiteX4-105" fmla="*/ 7826216 w 7826216"/>
              <a:gd name="connsiteY4-106" fmla="*/ 1315472 h 1327197"/>
              <a:gd name="connsiteX0-107" fmla="*/ 0 w 7826216"/>
              <a:gd name="connsiteY0-108" fmla="*/ 1008617 h 1327197"/>
              <a:gd name="connsiteX1-109" fmla="*/ 1650430 w 7826216"/>
              <a:gd name="connsiteY1-110" fmla="*/ 14364 h 1327197"/>
              <a:gd name="connsiteX2-111" fmla="*/ 3737105 w 7826216"/>
              <a:gd name="connsiteY2-112" fmla="*/ 1136304 h 1327197"/>
              <a:gd name="connsiteX3-113" fmla="*/ 5725245 w 7826216"/>
              <a:gd name="connsiteY3-114" fmla="*/ 382 h 1327197"/>
              <a:gd name="connsiteX4-115" fmla="*/ 7826216 w 7826216"/>
              <a:gd name="connsiteY4-116" fmla="*/ 1315472 h 1327197"/>
              <a:gd name="connsiteX0-117" fmla="*/ 0 w 7826216"/>
              <a:gd name="connsiteY0-118" fmla="*/ 1008617 h 1327197"/>
              <a:gd name="connsiteX1-119" fmla="*/ 1650430 w 7826216"/>
              <a:gd name="connsiteY1-120" fmla="*/ 14364 h 1327197"/>
              <a:gd name="connsiteX2-121" fmla="*/ 3737105 w 7826216"/>
              <a:gd name="connsiteY2-122" fmla="*/ 1136304 h 1327197"/>
              <a:gd name="connsiteX3-123" fmla="*/ 5725245 w 7826216"/>
              <a:gd name="connsiteY3-124" fmla="*/ 382 h 1327197"/>
              <a:gd name="connsiteX4-125" fmla="*/ 7826216 w 7826216"/>
              <a:gd name="connsiteY4-126" fmla="*/ 1315472 h 1327197"/>
              <a:gd name="connsiteX0-127" fmla="*/ 0 w 7826216"/>
              <a:gd name="connsiteY0-128" fmla="*/ 994938 h 1314128"/>
              <a:gd name="connsiteX1-129" fmla="*/ 1650430 w 7826216"/>
              <a:gd name="connsiteY1-130" fmla="*/ 685 h 1314128"/>
              <a:gd name="connsiteX2-131" fmla="*/ 3737105 w 7826216"/>
              <a:gd name="connsiteY2-132" fmla="*/ 1122625 h 1314128"/>
              <a:gd name="connsiteX3-133" fmla="*/ 5946991 w 7826216"/>
              <a:gd name="connsiteY3-134" fmla="*/ 66216 h 1314128"/>
              <a:gd name="connsiteX4-135" fmla="*/ 7826216 w 7826216"/>
              <a:gd name="connsiteY4-136" fmla="*/ 1301793 h 1314128"/>
              <a:gd name="connsiteX0-137" fmla="*/ 0 w 7826216"/>
              <a:gd name="connsiteY0-138" fmla="*/ 929125 h 1248315"/>
              <a:gd name="connsiteX1-139" fmla="*/ 1641902 w 7826216"/>
              <a:gd name="connsiteY1-140" fmla="*/ 30287 h 1248315"/>
              <a:gd name="connsiteX2-141" fmla="*/ 3737105 w 7826216"/>
              <a:gd name="connsiteY2-142" fmla="*/ 1056812 h 1248315"/>
              <a:gd name="connsiteX3-143" fmla="*/ 5946991 w 7826216"/>
              <a:gd name="connsiteY3-144" fmla="*/ 403 h 1248315"/>
              <a:gd name="connsiteX4-145" fmla="*/ 7826216 w 7826216"/>
              <a:gd name="connsiteY4-146" fmla="*/ 1235980 h 1248315"/>
              <a:gd name="connsiteX0-147" fmla="*/ 0 w 7826216"/>
              <a:gd name="connsiteY0-148" fmla="*/ 929125 h 1248315"/>
              <a:gd name="connsiteX1-149" fmla="*/ 1641902 w 7826216"/>
              <a:gd name="connsiteY1-150" fmla="*/ 30287 h 1248315"/>
              <a:gd name="connsiteX2-151" fmla="*/ 3941795 w 7826216"/>
              <a:gd name="connsiteY2-152" fmla="*/ 1088617 h 1248315"/>
              <a:gd name="connsiteX3-153" fmla="*/ 5946991 w 7826216"/>
              <a:gd name="connsiteY3-154" fmla="*/ 403 h 1248315"/>
              <a:gd name="connsiteX4-155" fmla="*/ 7826216 w 7826216"/>
              <a:gd name="connsiteY4-156" fmla="*/ 1235980 h 1248315"/>
              <a:gd name="connsiteX0-157" fmla="*/ 0 w 7698285"/>
              <a:gd name="connsiteY0-158" fmla="*/ 929138 h 1201018"/>
              <a:gd name="connsiteX1-159" fmla="*/ 1641902 w 7698285"/>
              <a:gd name="connsiteY1-160" fmla="*/ 30300 h 1201018"/>
              <a:gd name="connsiteX2-161" fmla="*/ 3941795 w 7698285"/>
              <a:gd name="connsiteY2-162" fmla="*/ 1088630 h 1201018"/>
              <a:gd name="connsiteX3-163" fmla="*/ 5946991 w 7698285"/>
              <a:gd name="connsiteY3-164" fmla="*/ 416 h 1201018"/>
              <a:gd name="connsiteX4-165" fmla="*/ 7698285 w 7698285"/>
              <a:gd name="connsiteY4-166" fmla="*/ 1188285 h 1201018"/>
              <a:gd name="connsiteX0-167" fmla="*/ 0 w 7698285"/>
              <a:gd name="connsiteY0-168" fmla="*/ 929194 h 1188341"/>
              <a:gd name="connsiteX1-169" fmla="*/ 1641902 w 7698285"/>
              <a:gd name="connsiteY1-170" fmla="*/ 30356 h 1188341"/>
              <a:gd name="connsiteX2-171" fmla="*/ 3941795 w 7698285"/>
              <a:gd name="connsiteY2-172" fmla="*/ 1088686 h 1188341"/>
              <a:gd name="connsiteX3-173" fmla="*/ 5946991 w 7698285"/>
              <a:gd name="connsiteY3-174" fmla="*/ 472 h 1188341"/>
              <a:gd name="connsiteX4-175" fmla="*/ 7698285 w 7698285"/>
              <a:gd name="connsiteY4-176" fmla="*/ 1188341 h 1188341"/>
              <a:gd name="connsiteX0-177" fmla="*/ 0 w 7766515"/>
              <a:gd name="connsiteY0-178" fmla="*/ 1064367 h 1188341"/>
              <a:gd name="connsiteX1-179" fmla="*/ 1710132 w 7766515"/>
              <a:gd name="connsiteY1-180" fmla="*/ 30356 h 1188341"/>
              <a:gd name="connsiteX2-181" fmla="*/ 4010025 w 7766515"/>
              <a:gd name="connsiteY2-182" fmla="*/ 1088686 h 1188341"/>
              <a:gd name="connsiteX3-183" fmla="*/ 6015221 w 7766515"/>
              <a:gd name="connsiteY3-184" fmla="*/ 472 h 1188341"/>
              <a:gd name="connsiteX4-185" fmla="*/ 7766515 w 7766515"/>
              <a:gd name="connsiteY4-186" fmla="*/ 1188341 h 1188341"/>
              <a:gd name="connsiteX0-187" fmla="*/ 0 w 7809158"/>
              <a:gd name="connsiteY0-188" fmla="*/ 682705 h 1188341"/>
              <a:gd name="connsiteX1-189" fmla="*/ 1752775 w 7809158"/>
              <a:gd name="connsiteY1-190" fmla="*/ 30356 h 1188341"/>
              <a:gd name="connsiteX2-191" fmla="*/ 4052668 w 7809158"/>
              <a:gd name="connsiteY2-192" fmla="*/ 1088686 h 1188341"/>
              <a:gd name="connsiteX3-193" fmla="*/ 6057864 w 7809158"/>
              <a:gd name="connsiteY3-194" fmla="*/ 472 h 1188341"/>
              <a:gd name="connsiteX4-195" fmla="*/ 7809158 w 7809158"/>
              <a:gd name="connsiteY4-196" fmla="*/ 1188341 h 1188341"/>
              <a:gd name="connsiteX0-197" fmla="*/ 0 w 7809158"/>
              <a:gd name="connsiteY0-198" fmla="*/ 682705 h 1188341"/>
              <a:gd name="connsiteX1-199" fmla="*/ 1752775 w 7809158"/>
              <a:gd name="connsiteY1-200" fmla="*/ 30356 h 1188341"/>
              <a:gd name="connsiteX2-201" fmla="*/ 4052668 w 7809158"/>
              <a:gd name="connsiteY2-202" fmla="*/ 1088686 h 1188341"/>
              <a:gd name="connsiteX3-203" fmla="*/ 6057864 w 7809158"/>
              <a:gd name="connsiteY3-204" fmla="*/ 472 h 1188341"/>
              <a:gd name="connsiteX4-205" fmla="*/ 7809158 w 7809158"/>
              <a:gd name="connsiteY4-206" fmla="*/ 1188341 h 1188341"/>
              <a:gd name="connsiteX0-207" fmla="*/ 0 w 7800630"/>
              <a:gd name="connsiteY0-208" fmla="*/ 1104124 h 1188341"/>
              <a:gd name="connsiteX1-209" fmla="*/ 1744247 w 7800630"/>
              <a:gd name="connsiteY1-210" fmla="*/ 30356 h 1188341"/>
              <a:gd name="connsiteX2-211" fmla="*/ 4044140 w 7800630"/>
              <a:gd name="connsiteY2-212" fmla="*/ 1088686 h 1188341"/>
              <a:gd name="connsiteX3-213" fmla="*/ 6049336 w 7800630"/>
              <a:gd name="connsiteY3-214" fmla="*/ 472 h 1188341"/>
              <a:gd name="connsiteX4-215" fmla="*/ 7800630 w 7800630"/>
              <a:gd name="connsiteY4-216" fmla="*/ 1188341 h 1188341"/>
              <a:gd name="connsiteX0-217" fmla="*/ 0 w 7800630"/>
              <a:gd name="connsiteY0-218" fmla="*/ 1120027 h 1188341"/>
              <a:gd name="connsiteX1-219" fmla="*/ 1744247 w 7800630"/>
              <a:gd name="connsiteY1-220" fmla="*/ 30356 h 1188341"/>
              <a:gd name="connsiteX2-221" fmla="*/ 4044140 w 7800630"/>
              <a:gd name="connsiteY2-222" fmla="*/ 1088686 h 1188341"/>
              <a:gd name="connsiteX3-223" fmla="*/ 6049336 w 7800630"/>
              <a:gd name="connsiteY3-224" fmla="*/ 472 h 1188341"/>
              <a:gd name="connsiteX4-225" fmla="*/ 7800630 w 7800630"/>
              <a:gd name="connsiteY4-226" fmla="*/ 1188341 h 1188341"/>
              <a:gd name="connsiteX0-227" fmla="*/ 0 w 7800630"/>
              <a:gd name="connsiteY0-228" fmla="*/ 1120027 h 1188341"/>
              <a:gd name="connsiteX1-229" fmla="*/ 1744247 w 7800630"/>
              <a:gd name="connsiteY1-230" fmla="*/ 30356 h 1188341"/>
              <a:gd name="connsiteX2-231" fmla="*/ 4044140 w 7800630"/>
              <a:gd name="connsiteY2-232" fmla="*/ 1088686 h 1188341"/>
              <a:gd name="connsiteX3-233" fmla="*/ 6049336 w 7800630"/>
              <a:gd name="connsiteY3-234" fmla="*/ 472 h 1188341"/>
              <a:gd name="connsiteX4-235" fmla="*/ 7800630 w 7800630"/>
              <a:gd name="connsiteY4-236" fmla="*/ 1188341 h 1188341"/>
              <a:gd name="connsiteX0-237" fmla="*/ 0 w 7851801"/>
              <a:gd name="connsiteY0-238" fmla="*/ 1120082 h 1120082"/>
              <a:gd name="connsiteX1-239" fmla="*/ 1744247 w 7851801"/>
              <a:gd name="connsiteY1-240" fmla="*/ 30411 h 1120082"/>
              <a:gd name="connsiteX2-241" fmla="*/ 4044140 w 7851801"/>
              <a:gd name="connsiteY2-242" fmla="*/ 1088741 h 1120082"/>
              <a:gd name="connsiteX3-243" fmla="*/ 6049336 w 7851801"/>
              <a:gd name="connsiteY3-244" fmla="*/ 527 h 1120082"/>
              <a:gd name="connsiteX4-245" fmla="*/ 7851801 w 7851801"/>
              <a:gd name="connsiteY4-246" fmla="*/ 1061175 h 1120082"/>
              <a:gd name="connsiteX0-247" fmla="*/ 0 w 7851801"/>
              <a:gd name="connsiteY0-248" fmla="*/ 1120082 h 1120082"/>
              <a:gd name="connsiteX1-249" fmla="*/ 1744247 w 7851801"/>
              <a:gd name="connsiteY1-250" fmla="*/ 30411 h 1120082"/>
              <a:gd name="connsiteX2-251" fmla="*/ 4044140 w 7851801"/>
              <a:gd name="connsiteY2-252" fmla="*/ 1088741 h 1120082"/>
              <a:gd name="connsiteX3-253" fmla="*/ 6049336 w 7851801"/>
              <a:gd name="connsiteY3-254" fmla="*/ 527 h 1120082"/>
              <a:gd name="connsiteX4-255" fmla="*/ 7851801 w 7851801"/>
              <a:gd name="connsiteY4-256" fmla="*/ 1061175 h 1120082"/>
              <a:gd name="connsiteX0-257" fmla="*/ 0 w 7851801"/>
              <a:gd name="connsiteY0-258" fmla="*/ 1120082 h 1120082"/>
              <a:gd name="connsiteX1-259" fmla="*/ 1744247 w 7851801"/>
              <a:gd name="connsiteY1-260" fmla="*/ 30411 h 1120082"/>
              <a:gd name="connsiteX2-261" fmla="*/ 4044140 w 7851801"/>
              <a:gd name="connsiteY2-262" fmla="*/ 1088741 h 1120082"/>
              <a:gd name="connsiteX3-263" fmla="*/ 6049336 w 7851801"/>
              <a:gd name="connsiteY3-264" fmla="*/ 527 h 1120082"/>
              <a:gd name="connsiteX4-265" fmla="*/ 7851801 w 7851801"/>
              <a:gd name="connsiteY4-266" fmla="*/ 1061175 h 1120082"/>
              <a:gd name="connsiteX0-267" fmla="*/ 0 w 7851801"/>
              <a:gd name="connsiteY0-268" fmla="*/ 1119555 h 1119555"/>
              <a:gd name="connsiteX1-269" fmla="*/ 1744247 w 7851801"/>
              <a:gd name="connsiteY1-270" fmla="*/ 29884 h 1119555"/>
              <a:gd name="connsiteX2-271" fmla="*/ 4044140 w 7851801"/>
              <a:gd name="connsiteY2-272" fmla="*/ 1088214 h 1119555"/>
              <a:gd name="connsiteX3-273" fmla="*/ 6049336 w 7851801"/>
              <a:gd name="connsiteY3-274" fmla="*/ 0 h 1119555"/>
              <a:gd name="connsiteX4-275" fmla="*/ 7851801 w 7851801"/>
              <a:gd name="connsiteY4-276" fmla="*/ 1060648 h 1119555"/>
              <a:gd name="connsiteX0-277" fmla="*/ 0 w 7851801"/>
              <a:gd name="connsiteY0-278" fmla="*/ 1119555 h 1119555"/>
              <a:gd name="connsiteX1-279" fmla="*/ 1744247 w 7851801"/>
              <a:gd name="connsiteY1-280" fmla="*/ 29884 h 1119555"/>
              <a:gd name="connsiteX2-281" fmla="*/ 4044140 w 7851801"/>
              <a:gd name="connsiteY2-282" fmla="*/ 1088214 h 1119555"/>
              <a:gd name="connsiteX3-283" fmla="*/ 6049336 w 7851801"/>
              <a:gd name="connsiteY3-284" fmla="*/ 0 h 1119555"/>
              <a:gd name="connsiteX4-285" fmla="*/ 7851801 w 7851801"/>
              <a:gd name="connsiteY4-286" fmla="*/ 1060648 h 1119555"/>
              <a:gd name="connsiteX0-287" fmla="*/ 0 w 7851801"/>
              <a:gd name="connsiteY0-288" fmla="*/ 1119555 h 1119555"/>
              <a:gd name="connsiteX1-289" fmla="*/ 2349784 w 7851801"/>
              <a:gd name="connsiteY1-290" fmla="*/ 13981 h 1119555"/>
              <a:gd name="connsiteX2-291" fmla="*/ 4044140 w 7851801"/>
              <a:gd name="connsiteY2-292" fmla="*/ 1088214 h 1119555"/>
              <a:gd name="connsiteX3-293" fmla="*/ 6049336 w 7851801"/>
              <a:gd name="connsiteY3-294" fmla="*/ 0 h 1119555"/>
              <a:gd name="connsiteX4-295" fmla="*/ 7851801 w 7851801"/>
              <a:gd name="connsiteY4-296" fmla="*/ 1060648 h 1119555"/>
              <a:gd name="connsiteX0-297" fmla="*/ 0 w 7118332"/>
              <a:gd name="connsiteY0-298" fmla="*/ 1079799 h 1088237"/>
              <a:gd name="connsiteX1-299" fmla="*/ 1616315 w 7118332"/>
              <a:gd name="connsiteY1-300" fmla="*/ 13981 h 1088237"/>
              <a:gd name="connsiteX2-301" fmla="*/ 3310671 w 7118332"/>
              <a:gd name="connsiteY2-302" fmla="*/ 1088214 h 1088237"/>
              <a:gd name="connsiteX3-303" fmla="*/ 5315867 w 7118332"/>
              <a:gd name="connsiteY3-304" fmla="*/ 0 h 1088237"/>
              <a:gd name="connsiteX4-305" fmla="*/ 7118332 w 7118332"/>
              <a:gd name="connsiteY4-306" fmla="*/ 1060648 h 1088237"/>
              <a:gd name="connsiteX0-307" fmla="*/ 0 w 7118332"/>
              <a:gd name="connsiteY0-308" fmla="*/ 1079799 h 1088237"/>
              <a:gd name="connsiteX1-309" fmla="*/ 1616315 w 7118332"/>
              <a:gd name="connsiteY1-310" fmla="*/ 13981 h 1088237"/>
              <a:gd name="connsiteX2-311" fmla="*/ 3310671 w 7118332"/>
              <a:gd name="connsiteY2-312" fmla="*/ 1088214 h 1088237"/>
              <a:gd name="connsiteX3-313" fmla="*/ 5315867 w 7118332"/>
              <a:gd name="connsiteY3-314" fmla="*/ 0 h 1088237"/>
              <a:gd name="connsiteX4-315" fmla="*/ 7118332 w 7118332"/>
              <a:gd name="connsiteY4-316" fmla="*/ 1060648 h 1088237"/>
              <a:gd name="connsiteX0-317" fmla="*/ 0 w 7118332"/>
              <a:gd name="connsiteY0-318" fmla="*/ 1065820 h 1074258"/>
              <a:gd name="connsiteX1-319" fmla="*/ 1616315 w 7118332"/>
              <a:gd name="connsiteY1-320" fmla="*/ 2 h 1074258"/>
              <a:gd name="connsiteX2-321" fmla="*/ 3310671 w 7118332"/>
              <a:gd name="connsiteY2-322" fmla="*/ 1074235 h 1074258"/>
              <a:gd name="connsiteX3-323" fmla="*/ 4974720 w 7118332"/>
              <a:gd name="connsiteY3-324" fmla="*/ 1924 h 1074258"/>
              <a:gd name="connsiteX4-325" fmla="*/ 7118332 w 7118332"/>
              <a:gd name="connsiteY4-326" fmla="*/ 1046669 h 1074258"/>
              <a:gd name="connsiteX0-327" fmla="*/ 0 w 6623667"/>
              <a:gd name="connsiteY0-328" fmla="*/ 1065820 h 1074258"/>
              <a:gd name="connsiteX1-329" fmla="*/ 1616315 w 6623667"/>
              <a:gd name="connsiteY1-330" fmla="*/ 2 h 1074258"/>
              <a:gd name="connsiteX2-331" fmla="*/ 3310671 w 6623667"/>
              <a:gd name="connsiteY2-332" fmla="*/ 1074235 h 1074258"/>
              <a:gd name="connsiteX3-333" fmla="*/ 4974720 w 6623667"/>
              <a:gd name="connsiteY3-334" fmla="*/ 1924 h 1074258"/>
              <a:gd name="connsiteX4-335" fmla="*/ 6623667 w 6623667"/>
              <a:gd name="connsiteY4-336" fmla="*/ 1038718 h 1074258"/>
              <a:gd name="connsiteX0-337" fmla="*/ 0 w 6478679"/>
              <a:gd name="connsiteY0-338" fmla="*/ 1065820 h 1074258"/>
              <a:gd name="connsiteX1-339" fmla="*/ 1616315 w 6478679"/>
              <a:gd name="connsiteY1-340" fmla="*/ 2 h 1074258"/>
              <a:gd name="connsiteX2-341" fmla="*/ 3310671 w 6478679"/>
              <a:gd name="connsiteY2-342" fmla="*/ 1074235 h 1074258"/>
              <a:gd name="connsiteX3-343" fmla="*/ 4974720 w 6478679"/>
              <a:gd name="connsiteY3-344" fmla="*/ 1924 h 1074258"/>
              <a:gd name="connsiteX4-345" fmla="*/ 6478679 w 6478679"/>
              <a:gd name="connsiteY4-346" fmla="*/ 1070523 h 1074258"/>
              <a:gd name="connsiteX0-347" fmla="*/ 0 w 6700425"/>
              <a:gd name="connsiteY0-348" fmla="*/ 1065820 h 1074258"/>
              <a:gd name="connsiteX1-349" fmla="*/ 1616315 w 6700425"/>
              <a:gd name="connsiteY1-350" fmla="*/ 2 h 1074258"/>
              <a:gd name="connsiteX2-351" fmla="*/ 3310671 w 6700425"/>
              <a:gd name="connsiteY2-352" fmla="*/ 1074235 h 1074258"/>
              <a:gd name="connsiteX3-353" fmla="*/ 4974720 w 6700425"/>
              <a:gd name="connsiteY3-354" fmla="*/ 1924 h 1074258"/>
              <a:gd name="connsiteX4-355" fmla="*/ 6700425 w 6700425"/>
              <a:gd name="connsiteY4-356" fmla="*/ 1038717 h 1074258"/>
              <a:gd name="connsiteX0-357" fmla="*/ 0 w 6700425"/>
              <a:gd name="connsiteY0-358" fmla="*/ 1127507 h 1135945"/>
              <a:gd name="connsiteX1-359" fmla="*/ 1616315 w 6700425"/>
              <a:gd name="connsiteY1-360" fmla="*/ 61689 h 1135945"/>
              <a:gd name="connsiteX2-361" fmla="*/ 3310671 w 6700425"/>
              <a:gd name="connsiteY2-362" fmla="*/ 1135922 h 1135945"/>
              <a:gd name="connsiteX3-363" fmla="*/ 5034421 w 6700425"/>
              <a:gd name="connsiteY3-364" fmla="*/ 0 h 1135945"/>
              <a:gd name="connsiteX4-365" fmla="*/ 6700425 w 6700425"/>
              <a:gd name="connsiteY4-366" fmla="*/ 1100404 h 1135945"/>
              <a:gd name="connsiteX0-367" fmla="*/ 0 w 6700425"/>
              <a:gd name="connsiteY0-368" fmla="*/ 1127507 h 1135945"/>
              <a:gd name="connsiteX1-369" fmla="*/ 1616315 w 6700425"/>
              <a:gd name="connsiteY1-370" fmla="*/ 61689 h 1135945"/>
              <a:gd name="connsiteX2-371" fmla="*/ 3310671 w 6700425"/>
              <a:gd name="connsiteY2-372" fmla="*/ 1135922 h 1135945"/>
              <a:gd name="connsiteX3-373" fmla="*/ 5034421 w 6700425"/>
              <a:gd name="connsiteY3-374" fmla="*/ 0 h 1135945"/>
              <a:gd name="connsiteX4-375" fmla="*/ 6700425 w 6700425"/>
              <a:gd name="connsiteY4-376" fmla="*/ 1100404 h 1135945"/>
              <a:gd name="connsiteX0-377" fmla="*/ 0 w 6700425"/>
              <a:gd name="connsiteY0-378" fmla="*/ 1127507 h 1135945"/>
              <a:gd name="connsiteX1-379" fmla="*/ 1616315 w 6700425"/>
              <a:gd name="connsiteY1-380" fmla="*/ 61689 h 1135945"/>
              <a:gd name="connsiteX2-381" fmla="*/ 3310671 w 6700425"/>
              <a:gd name="connsiteY2-382" fmla="*/ 1135922 h 1135945"/>
              <a:gd name="connsiteX3-383" fmla="*/ 5034421 w 6700425"/>
              <a:gd name="connsiteY3-384" fmla="*/ 0 h 1135945"/>
              <a:gd name="connsiteX4-385" fmla="*/ 6700425 w 6700425"/>
              <a:gd name="connsiteY4-386" fmla="*/ 1100404 h 1135945"/>
              <a:gd name="connsiteX0-387" fmla="*/ 0 w 6700425"/>
              <a:gd name="connsiteY0-388" fmla="*/ 1127507 h 1135945"/>
              <a:gd name="connsiteX1-389" fmla="*/ 1616315 w 6700425"/>
              <a:gd name="connsiteY1-390" fmla="*/ 61689 h 1135945"/>
              <a:gd name="connsiteX2-391" fmla="*/ 3310671 w 6700425"/>
              <a:gd name="connsiteY2-392" fmla="*/ 1135922 h 1135945"/>
              <a:gd name="connsiteX3-393" fmla="*/ 5034421 w 6700425"/>
              <a:gd name="connsiteY3-394" fmla="*/ 0 h 1135945"/>
              <a:gd name="connsiteX4-395" fmla="*/ 6700425 w 6700425"/>
              <a:gd name="connsiteY4-396" fmla="*/ 1100404 h 1135945"/>
              <a:gd name="connsiteX0-397" fmla="*/ 0 w 6700425"/>
              <a:gd name="connsiteY0-398" fmla="*/ 1127507 h 1135922"/>
              <a:gd name="connsiteX1-399" fmla="*/ 1616315 w 6700425"/>
              <a:gd name="connsiteY1-400" fmla="*/ 61689 h 1135922"/>
              <a:gd name="connsiteX2-401" fmla="*/ 3310671 w 6700425"/>
              <a:gd name="connsiteY2-402" fmla="*/ 1135922 h 1135922"/>
              <a:gd name="connsiteX3-403" fmla="*/ 5034421 w 6700425"/>
              <a:gd name="connsiteY3-404" fmla="*/ 0 h 1135922"/>
              <a:gd name="connsiteX4-405" fmla="*/ 6700425 w 6700425"/>
              <a:gd name="connsiteY4-406" fmla="*/ 1100404 h 1135922"/>
              <a:gd name="connsiteX0-407" fmla="*/ 0 w 6700425"/>
              <a:gd name="connsiteY0-408" fmla="*/ 1127509 h 1135924"/>
              <a:gd name="connsiteX1-409" fmla="*/ 1616315 w 6700425"/>
              <a:gd name="connsiteY1-410" fmla="*/ 61691 h 1135924"/>
              <a:gd name="connsiteX2-411" fmla="*/ 3310671 w 6700425"/>
              <a:gd name="connsiteY2-412" fmla="*/ 1135924 h 1135924"/>
              <a:gd name="connsiteX3-413" fmla="*/ 5034421 w 6700425"/>
              <a:gd name="connsiteY3-414" fmla="*/ 2 h 1135924"/>
              <a:gd name="connsiteX4-415" fmla="*/ 6700425 w 6700425"/>
              <a:gd name="connsiteY4-416" fmla="*/ 1100406 h 1135924"/>
              <a:gd name="connsiteX0-417" fmla="*/ 0 w 6700425"/>
              <a:gd name="connsiteY0-418" fmla="*/ 1127509 h 1135924"/>
              <a:gd name="connsiteX1-419" fmla="*/ 1616315 w 6700425"/>
              <a:gd name="connsiteY1-420" fmla="*/ 61691 h 1135924"/>
              <a:gd name="connsiteX2-421" fmla="*/ 3310671 w 6700425"/>
              <a:gd name="connsiteY2-422" fmla="*/ 1135924 h 1135924"/>
              <a:gd name="connsiteX3-423" fmla="*/ 5034421 w 6700425"/>
              <a:gd name="connsiteY3-424" fmla="*/ 2 h 1135924"/>
              <a:gd name="connsiteX4-425" fmla="*/ 6700425 w 6700425"/>
              <a:gd name="connsiteY4-426" fmla="*/ 1100406 h 1135924"/>
              <a:gd name="connsiteX0-427" fmla="*/ 0 w 6700425"/>
              <a:gd name="connsiteY0-428" fmla="*/ 1127509 h 1135924"/>
              <a:gd name="connsiteX1-429" fmla="*/ 1616315 w 6700425"/>
              <a:gd name="connsiteY1-430" fmla="*/ 61691 h 1135924"/>
              <a:gd name="connsiteX2-431" fmla="*/ 3310671 w 6700425"/>
              <a:gd name="connsiteY2-432" fmla="*/ 1135924 h 1135924"/>
              <a:gd name="connsiteX3-433" fmla="*/ 5034421 w 6700425"/>
              <a:gd name="connsiteY3-434" fmla="*/ 2 h 1135924"/>
              <a:gd name="connsiteX4-435" fmla="*/ 6700425 w 6700425"/>
              <a:gd name="connsiteY4-436" fmla="*/ 1072905 h 1135924"/>
              <a:gd name="connsiteX0-437" fmla="*/ 0 w 6715173"/>
              <a:gd name="connsiteY0-438" fmla="*/ 1127509 h 1135924"/>
              <a:gd name="connsiteX1-439" fmla="*/ 1616315 w 6715173"/>
              <a:gd name="connsiteY1-440" fmla="*/ 61691 h 1135924"/>
              <a:gd name="connsiteX2-441" fmla="*/ 3310671 w 6715173"/>
              <a:gd name="connsiteY2-442" fmla="*/ 1135924 h 1135924"/>
              <a:gd name="connsiteX3-443" fmla="*/ 5034421 w 6715173"/>
              <a:gd name="connsiteY3-444" fmla="*/ 2 h 1135924"/>
              <a:gd name="connsiteX4-445" fmla="*/ 6715173 w 6715173"/>
              <a:gd name="connsiteY4-446" fmla="*/ 1059155 h 113592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25" y="connsiteY4-26"/>
              </a:cxn>
            </a:cxnLst>
            <a:rect l="l" t="t" r="r" b="b"/>
            <a:pathLst>
              <a:path w="6715172" h="1135924">
                <a:moveTo>
                  <a:pt x="0" y="1127509"/>
                </a:moveTo>
                <a:cubicBezTo>
                  <a:pt x="507007" y="1133134"/>
                  <a:pt x="1064537" y="60289"/>
                  <a:pt x="1616315" y="61691"/>
                </a:cubicBezTo>
                <a:cubicBezTo>
                  <a:pt x="2168093" y="63093"/>
                  <a:pt x="2778719" y="1127987"/>
                  <a:pt x="3310671" y="1135924"/>
                </a:cubicBezTo>
                <a:cubicBezTo>
                  <a:pt x="3866607" y="1117437"/>
                  <a:pt x="4488155" y="10816"/>
                  <a:pt x="5034421" y="2"/>
                </a:cubicBezTo>
                <a:cubicBezTo>
                  <a:pt x="5562285" y="-1785"/>
                  <a:pt x="6713956" y="1071307"/>
                  <a:pt x="6715173" y="1059155"/>
                </a:cubicBezTo>
              </a:path>
            </a:pathLst>
          </a:cu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46375" y="3908425"/>
            <a:ext cx="2389188" cy="5016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65" b="1">
                <a:latin typeface="微软雅黑" panose="020b0503020204020204" pitchFamily="34" charset="-122"/>
                <a:ea typeface="微软雅黑" panose="020b0503020204020204" pitchFamily="34" charset="-122"/>
              </a:rPr>
              <a:t>病情分析</a:t>
            </a:r>
            <a:endParaRPr lang="zh-CN" altLang="en-US" sz="266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4884738" y="2757488"/>
            <a:ext cx="2389187" cy="5016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65" b="1">
                <a:latin typeface="微软雅黑" panose="020b0503020204020204" pitchFamily="34" charset="-122"/>
                <a:ea typeface="微软雅黑" panose="020b0503020204020204" pitchFamily="34" charset="-122"/>
              </a:rPr>
              <a:t>概述</a:t>
            </a:r>
            <a:endParaRPr lang="zh-CN" altLang="en-US" sz="266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946900" y="3798888"/>
            <a:ext cx="2387600" cy="9128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sz="2665" b="1">
                <a:latin typeface="微软雅黑" panose="020b0503020204020204" pitchFamily="34" charset="-122"/>
                <a:ea typeface="微软雅黑" panose="020b0503020204020204" pitchFamily="34" charset="-122"/>
              </a:rPr>
              <a:t>护理诊断与措施</a:t>
            </a:r>
            <a:endParaRPr lang="zh-CN" sz="266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1149350" y="3568700"/>
            <a:ext cx="1397000" cy="1397000"/>
            <a:chOff x="1008115" y="2542722"/>
            <a:chExt cx="1360493" cy="1360493"/>
          </a:xfrm>
        </p:grpSpPr>
        <p:grpSp>
          <p:nvGrpSpPr>
            <p:cNvPr id="17" name="组合 16"/>
            <p:cNvGrpSpPr/>
            <p:nvPr/>
          </p:nvGrpSpPr>
          <p:grpSpPr>
            <a:xfrm>
              <a:off x="1008115" y="2542722"/>
              <a:ext cx="1360493" cy="136049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9" name="同心圆 18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8" name="TextBox 17"/>
            <p:cNvSpPr txBox="1"/>
            <p:nvPr/>
          </p:nvSpPr>
          <p:spPr>
            <a:xfrm>
              <a:off x="1383797" y="2796268"/>
              <a:ext cx="584394" cy="88895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5330" b="1">
                  <a:solidFill>
                    <a:srgbClr val="0070C0"/>
                  </a:solidFill>
                  <a:latin typeface="微软雅黑" panose="020b0503020204020204" pitchFamily="34" charset="-122"/>
                  <a:ea typeface="造字工房劲黑（非商用）常规体" pitchFamily="50" charset="-122"/>
                </a:rPr>
                <a:t>1</a:t>
              </a:r>
              <a:endParaRPr lang="en-US" altLang="zh-CN" sz="5330" b="1">
                <a:solidFill>
                  <a:srgbClr val="0070C0"/>
                </a:solidFill>
                <a:latin typeface="微软雅黑" panose="020b0503020204020204" pitchFamily="34" charset="-122"/>
                <a:ea typeface="造字工房劲黑（非商用）常规体" pitchFamily="50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5330825" y="3529013"/>
            <a:ext cx="1397000" cy="1397000"/>
            <a:chOff x="4770261" y="2542722"/>
            <a:chExt cx="1360493" cy="1360493"/>
          </a:xfrm>
        </p:grpSpPr>
        <p:grpSp>
          <p:nvGrpSpPr>
            <p:cNvPr id="22" name="组合 21"/>
            <p:cNvGrpSpPr/>
            <p:nvPr/>
          </p:nvGrpSpPr>
          <p:grpSpPr>
            <a:xfrm>
              <a:off x="4770261" y="2542722"/>
              <a:ext cx="1360493" cy="136049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24" name="同心圆 23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3" name="TextBox 22"/>
            <p:cNvSpPr txBox="1"/>
            <p:nvPr/>
          </p:nvSpPr>
          <p:spPr>
            <a:xfrm>
              <a:off x="5156765" y="2779262"/>
              <a:ext cx="584394" cy="88895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5330" b="1">
                  <a:solidFill>
                    <a:srgbClr val="0070C0"/>
                  </a:solidFill>
                  <a:latin typeface="微软雅黑" panose="020b0503020204020204" pitchFamily="34" charset="-122"/>
                  <a:ea typeface="造字工房劲黑（非商用）常规体" pitchFamily="50" charset="-122"/>
                </a:rPr>
                <a:t>3</a:t>
              </a:r>
              <a:endParaRPr lang="en-US" altLang="zh-CN" sz="5330" b="1">
                <a:solidFill>
                  <a:srgbClr val="0070C0"/>
                </a:solidFill>
                <a:latin typeface="微软雅黑" panose="020b0503020204020204" pitchFamily="34" charset="-122"/>
                <a:ea typeface="造字工房劲黑（非商用）常规体" pitchFamily="50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2584450" y="1928813"/>
            <a:ext cx="2303463" cy="2303462"/>
            <a:chOff x="2274864" y="1225346"/>
            <a:chExt cx="2244071" cy="2244071"/>
          </a:xfrm>
        </p:grpSpPr>
        <p:grpSp>
          <p:nvGrpSpPr>
            <p:cNvPr id="27" name="组合 26"/>
            <p:cNvGrpSpPr/>
            <p:nvPr/>
          </p:nvGrpSpPr>
          <p:grpSpPr>
            <a:xfrm>
              <a:off x="2889188" y="1494971"/>
              <a:ext cx="1360493" cy="136049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29" name="同心圆 28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8" name="TextBox 27"/>
            <p:cNvSpPr txBox="1"/>
            <p:nvPr/>
          </p:nvSpPr>
          <p:spPr>
            <a:xfrm>
              <a:off x="3275494" y="1758912"/>
              <a:ext cx="583056" cy="8769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5330" b="1">
                  <a:solidFill>
                    <a:srgbClr val="0070C0"/>
                  </a:solidFill>
                  <a:latin typeface="微软雅黑" panose="020b0503020204020204" pitchFamily="34" charset="-122"/>
                  <a:ea typeface="造字工房劲黑（非商用）常规体" pitchFamily="50" charset="-122"/>
                </a:rPr>
                <a:t>2</a:t>
              </a:r>
              <a:endParaRPr lang="en-US" altLang="zh-CN" sz="5330" b="1">
                <a:solidFill>
                  <a:srgbClr val="0070C0"/>
                </a:solidFill>
                <a:latin typeface="微软雅黑" panose="020b0503020204020204" pitchFamily="34" charset="-122"/>
                <a:ea typeface="造字工房劲黑（非商用）常规体" pitchFamily="50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7442200" y="2082800"/>
            <a:ext cx="1397000" cy="1397000"/>
            <a:chOff x="6651335" y="1494971"/>
            <a:chExt cx="1360493" cy="1360493"/>
          </a:xfrm>
        </p:grpSpPr>
        <p:grpSp>
          <p:nvGrpSpPr>
            <p:cNvPr id="32" name="组合 31"/>
            <p:cNvGrpSpPr/>
            <p:nvPr/>
          </p:nvGrpSpPr>
          <p:grpSpPr>
            <a:xfrm>
              <a:off x="6651335" y="1494971"/>
              <a:ext cx="1360493" cy="136049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34" name="同心圆 33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3" name="TextBox 32"/>
            <p:cNvSpPr txBox="1"/>
            <p:nvPr/>
          </p:nvSpPr>
          <p:spPr>
            <a:xfrm>
              <a:off x="7013102" y="1723781"/>
              <a:ext cx="584394" cy="88741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5330" b="1">
                  <a:solidFill>
                    <a:srgbClr val="0070C0"/>
                  </a:solidFill>
                  <a:latin typeface="微软雅黑" panose="020b0503020204020204" pitchFamily="34" charset="-122"/>
                  <a:ea typeface="造字工房劲黑（非商用）常规体" pitchFamily="50" charset="-122"/>
                </a:rPr>
                <a:t>4</a:t>
              </a:r>
              <a:endParaRPr lang="en-US" altLang="zh-CN" sz="5330" b="1">
                <a:solidFill>
                  <a:srgbClr val="0070C0"/>
                </a:solidFill>
                <a:latin typeface="微软雅黑" panose="020b0503020204020204" pitchFamily="34" charset="-122"/>
                <a:ea typeface="造字工房劲黑（非商用）常规体" pitchFamily="50" charset="-122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9491663" y="3514725"/>
            <a:ext cx="1397000" cy="1397000"/>
            <a:chOff x="6651335" y="1494971"/>
            <a:chExt cx="1360493" cy="1360493"/>
          </a:xfrm>
        </p:grpSpPr>
        <p:grpSp>
          <p:nvGrpSpPr>
            <p:cNvPr id="37" name="组合 36"/>
            <p:cNvGrpSpPr/>
            <p:nvPr/>
          </p:nvGrpSpPr>
          <p:grpSpPr>
            <a:xfrm>
              <a:off x="6651335" y="1494971"/>
              <a:ext cx="1360493" cy="1360493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39" name="同心圆 38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  <p:sp>
            <p:nvSpPr>
              <p:cNvPr id="40" name="椭圆 39"/>
              <p:cNvSpPr/>
              <p:nvPr/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4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8" name="TextBox 37"/>
            <p:cNvSpPr txBox="1"/>
            <p:nvPr/>
          </p:nvSpPr>
          <p:spPr>
            <a:xfrm>
              <a:off x="7044023" y="1737696"/>
              <a:ext cx="584394" cy="88895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5330" b="1">
                  <a:solidFill>
                    <a:srgbClr val="0070C0"/>
                  </a:solidFill>
                  <a:latin typeface="微软雅黑" panose="020b0503020204020204" pitchFamily="34" charset="-122"/>
                  <a:ea typeface="造字工房劲黑（非商用）常规体" pitchFamily="50" charset="-122"/>
                </a:rPr>
                <a:t>5</a:t>
              </a:r>
              <a:endParaRPr lang="en-US" altLang="zh-CN" sz="5330" b="1">
                <a:solidFill>
                  <a:srgbClr val="0070C0"/>
                </a:solidFill>
                <a:latin typeface="微软雅黑" panose="020b0503020204020204" pitchFamily="34" charset="-122"/>
                <a:ea typeface="造字工房劲黑（非商用）常规体" pitchFamily="50" charset="-122"/>
              </a:endParaRPr>
            </a:p>
          </p:txBody>
        </p:sp>
      </p:grp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9082088" y="2608263"/>
            <a:ext cx="2389187" cy="5016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665" b="1">
                <a:latin typeface="微软雅黑" panose="020b0503020204020204" pitchFamily="34" charset="-122"/>
                <a:ea typeface="微软雅黑" panose="020b0503020204020204" pitchFamily="34" charset="-122"/>
              </a:rPr>
              <a:t>总结</a:t>
            </a:r>
            <a:endParaRPr lang="zh-CN" altLang="en-US" sz="2665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683443" y="980758"/>
            <a:ext cx="2687637" cy="574675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735" b="1">
                <a:latin typeface="微软雅黑" panose="020b0503020204020204" pitchFamily="34" charset="-122"/>
                <a:ea typeface="微软雅黑" panose="020b0503020204020204" pitchFamily="34" charset="-122"/>
              </a:rPr>
              <a:t>目 录 页</a:t>
            </a:r>
            <a:endParaRPr lang="zh-CN" altLang="en-US" sz="1465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7" presetClass="entr" presetSubtype="0" dur="10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dur="100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dur="100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dur="50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7" presetClass="entr" presetSubtype="0" dur="100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400675" y="2951163"/>
            <a:ext cx="277336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spc="3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病情分析</a:t>
            </a:r>
            <a:endParaRPr lang="zh-CN" altLang="en-US" sz="4800" b="1" spc="3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H="1" flipV="1">
            <a:off x="5032375" y="2462213"/>
            <a:ext cx="0" cy="192722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椭圆 3"/>
          <p:cNvSpPr/>
          <p:nvPr/>
        </p:nvSpPr>
        <p:spPr>
          <a:xfrm>
            <a:off x="2824163" y="2559050"/>
            <a:ext cx="1735137" cy="17335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155950" y="2951163"/>
            <a:ext cx="955040" cy="9848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6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Click="0" advTm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文本框 4"/>
          <p:cNvSpPr txBox="1">
            <a:spLocks noChangeArrowheads="1"/>
          </p:cNvSpPr>
          <p:nvPr/>
        </p:nvSpPr>
        <p:spPr bwMode="auto">
          <a:xfrm>
            <a:off x="478790" y="1594485"/>
            <a:ext cx="10218420" cy="538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姓名：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床号：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23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性别：男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年龄：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58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岁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职业：工人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学历：初中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既往史：高血压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药物过敏史：青霉素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家族史：否认家族性遗传病史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主诉：</a:t>
            </a:r>
            <a:r>
              <a:rPr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颈肩部疼痛伴左上肢麻木半年</a:t>
            </a:r>
            <a:endParaRPr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于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7-6 8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11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步行入院</a:t>
            </a:r>
            <a:r>
              <a:rPr lang="zh-CN" altLang="en-US" sz="1600"/>
              <a:t> 。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诊断：颈椎病突出伴有神经根病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体格检查：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T:36.5℃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P84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次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/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分，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R20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次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/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分，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BP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：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120/66mmHg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46444" y="908905"/>
            <a:ext cx="3862355" cy="685549"/>
            <a:chOff x="0" y="1132528"/>
            <a:chExt cx="4442748" cy="1080000"/>
          </a:xfrm>
          <a:solidFill>
            <a:srgbClr val="0070C0"/>
          </a:solidFill>
          <a:effectLst/>
        </p:grpSpPr>
        <p:sp>
          <p:nvSpPr>
            <p:cNvPr id="49" name="矩形 48"/>
            <p:cNvSpPr/>
            <p:nvPr/>
          </p:nvSpPr>
          <p:spPr>
            <a:xfrm>
              <a:off x="0" y="1132528"/>
              <a:ext cx="4148008" cy="108000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病情分析</a:t>
              </a:r>
              <a:endPara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5400000">
              <a:off x="4094940" y="1524383"/>
              <a:ext cx="400876" cy="29474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组合 47"/>
          <p:cNvGrpSpPr/>
          <p:nvPr/>
        </p:nvGrpSpPr>
        <p:grpSpPr>
          <a:xfrm>
            <a:off x="89" y="980660"/>
            <a:ext cx="3862355" cy="685549"/>
            <a:chOff x="0" y="816412"/>
            <a:chExt cx="4442748" cy="1080000"/>
          </a:xfrm>
          <a:solidFill>
            <a:srgbClr val="0070C0"/>
          </a:solidFill>
          <a:effectLst/>
        </p:grpSpPr>
        <p:sp>
          <p:nvSpPr>
            <p:cNvPr id="49" name="矩形 48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病情分析</a:t>
              </a:r>
              <a:endParaRPr lang="zh-CN" altLang="en-US" sz="3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41986" name="Text Box 4"/>
          <p:cNvSpPr txBox="1">
            <a:spLocks noChangeArrowheads="1"/>
          </p:cNvSpPr>
          <p:nvPr/>
        </p:nvSpPr>
        <p:spPr bwMode="auto">
          <a:xfrm>
            <a:off x="1126490" y="2132330"/>
            <a:ext cx="8968105" cy="2768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ED454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专科情况</a:t>
            </a:r>
            <a:r>
              <a:rPr lang="en-US" altLang="zh-CN" sz="2000" b="1">
                <a:solidFill>
                  <a:srgbClr val="ED454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颈椎生理曲度正常，颈部肌肉稍僵硬，颈椎活动无明显受限，颈4/7棘间压痛（+）颈4/7棘突旁两侧压痛（+）叩击痛（+)，双侧椎间孔挤压试验（+）左侧臂丛牵拉试验(+)，双上肢肌力正常，肱二，肱三肌腱反射正常，双侧霍夫曼（-）病理反射未引出。 右膝关节无明显肿胀，关节周围无皮下结节；右膝关节外侧间隙压痛；右膝关节屈伸活动无明显疼痛，活动时未闻及骨摩擦音，活动度无明显受限。右髌股关节挤压征阳性、浮髌试验阴性。</a:t>
            </a:r>
            <a:endParaRPr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190500" y="908050"/>
            <a:ext cx="6121400" cy="792163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r>
              <a:rPr lang="zh-CN" altLang="en-US" b="1" smtClean="0">
                <a:solidFill>
                  <a:srgbClr val="D33131"/>
                </a:solidFill>
                <a:ea typeface="微软雅黑" panose="020b0503020204020204" pitchFamily="34" charset="-122"/>
              </a:rPr>
              <a:t>诊疗计划</a:t>
            </a:r>
            <a:endParaRPr lang="zh-CN" altLang="en-US" b="1" smtClean="0">
              <a:solidFill>
                <a:srgbClr val="D33131"/>
              </a:solidFill>
              <a:ea typeface="微软雅黑" panose="020b0503020204020204" pitchFamily="34" charset="-122"/>
            </a:endParaRPr>
          </a:p>
        </p:txBody>
      </p:sp>
      <p:sp>
        <p:nvSpPr>
          <p:cNvPr id="43010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609600" y="1600200"/>
            <a:ext cx="6205538" cy="4525963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>
              <a:lnSpc>
                <a:spcPct val="80000"/>
              </a:lnSpc>
              <a:buFont typeface="Arial" pitchFamily="34" charset="0"/>
              <a:buNone/>
            </a:pPr>
            <a:endParaRPr lang="en-US" altLang="zh-CN" sz="2000" smtClean="0"/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II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级护理，低盐低脂饮食；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、嘱患者颈部保暖，避免受寒，卧低枕休息；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、完善相关检查：三大常规、小肝肾功能、血糖、小血脂、风湿四项、心电图、左膝关节MR</a:t>
            </a: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平扫、颈椎MR</a:t>
            </a: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平扫等；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、给予西药注射剂甘露醇、甲泼尼龙消炎消肿脱水。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、给予口服正清风缓释片、元胡止痛滴丸、 七叶皂苷钠片、消痛贴膏等药物；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、行中药热奄包、普通针刺、红外线、中医定向透药疗法疏通筋络治疗；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r>
              <a:rPr lang="en-US" altLang="zh-CN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20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、对症支持治疗。</a:t>
            </a: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80000"/>
              </a:lnSpc>
            </a:pPr>
            <a:endParaRPr lang="zh-CN" altLang="en-US" sz="2000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3011" name="Picture 5" descr="096"/>
          <p:cNvPicPr>
            <a:picLocks noChangeAspect="1" noChangeArrowheads="1"/>
          </p:cNvPicPr>
          <p:nvPr/>
        </p:nvPicPr>
        <p:blipFill>
          <a:blip r:embed="rId2"/>
          <a:srcRect b="5938"/>
          <a:stretch>
            <a:fillRect/>
          </a:stretch>
        </p:blipFill>
        <p:spPr bwMode="auto">
          <a:xfrm>
            <a:off x="7391400" y="1196975"/>
            <a:ext cx="3619500" cy="492950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extBox 16"/>
          <p:cNvSpPr txBox="1"/>
          <p:nvPr/>
        </p:nvSpPr>
        <p:spPr>
          <a:xfrm>
            <a:off x="5400675" y="2951163"/>
            <a:ext cx="471646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spc="3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护理问题与措施</a:t>
            </a:r>
            <a:endParaRPr lang="zh-CN" altLang="en-US" sz="4800" b="1" spc="300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8" name="直接连接符 17"/>
          <p:cNvCxnSpPr/>
          <p:nvPr/>
        </p:nvCxnSpPr>
        <p:spPr>
          <a:xfrm flipH="1" flipV="1">
            <a:off x="5032375" y="2462213"/>
            <a:ext cx="0" cy="192722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/>
        </p:nvSpPr>
        <p:spPr>
          <a:xfrm>
            <a:off x="2824163" y="2559050"/>
            <a:ext cx="1735137" cy="17335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/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155950" y="2951163"/>
            <a:ext cx="1001713" cy="9858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6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Click="0" advTm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AutoShape 4"/>
          <p:cNvSpPr>
            <a:spLocks noChangeArrowheads="1"/>
          </p:cNvSpPr>
          <p:nvPr/>
        </p:nvSpPr>
        <p:spPr bwMode="gray">
          <a:xfrm>
            <a:off x="1979613" y="1576388"/>
            <a:ext cx="4060825" cy="2106612"/>
          </a:xfrm>
          <a:prstGeom prst="roundRect">
            <a:avLst>
              <a:gd name="adj" fmla="val 9616"/>
            </a:avLst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chemeClr val="bg1">
                <a:lumMod val="65000"/>
              </a:schemeClr>
            </a:solidFill>
            <a:round/>
          </a:ln>
          <a:effectLst/>
        </p:spPr>
        <p:txBody>
          <a:bodyPr wrap="none" lIns="122208" tIns="61101" rIns="122208" bIns="6110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06934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000">
              <a:latin typeface="+mn-lt"/>
              <a:ea typeface="宋体" panose="02010600030101010101" pitchFamily="2" charset="-122"/>
            </a:endParaRPr>
          </a:p>
        </p:txBody>
      </p:sp>
      <p:sp>
        <p:nvSpPr>
          <p:cNvPr id="24" name="AutoShape 5"/>
          <p:cNvSpPr>
            <a:spLocks noChangeArrowheads="1"/>
          </p:cNvSpPr>
          <p:nvPr/>
        </p:nvSpPr>
        <p:spPr bwMode="gray">
          <a:xfrm>
            <a:off x="6200775" y="1546225"/>
            <a:ext cx="4059238" cy="2106613"/>
          </a:xfrm>
          <a:prstGeom prst="roundRect">
            <a:avLst>
              <a:gd name="adj" fmla="val 9616"/>
            </a:avLst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chemeClr val="bg1">
                <a:lumMod val="65000"/>
              </a:schemeClr>
            </a:solidFill>
            <a:round/>
          </a:ln>
          <a:effectLst/>
        </p:spPr>
        <p:txBody>
          <a:bodyPr wrap="none" lIns="122208" tIns="61101" rIns="122208" bIns="6110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06934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000">
              <a:latin typeface="+mn-lt"/>
              <a:ea typeface="宋体" panose="02010600030101010101" pitchFamily="2" charset="-122"/>
            </a:endParaRPr>
          </a:p>
        </p:txBody>
      </p:sp>
      <p:sp>
        <p:nvSpPr>
          <p:cNvPr id="27" name="AutoShape 6"/>
          <p:cNvSpPr>
            <a:spLocks noChangeArrowheads="1"/>
          </p:cNvSpPr>
          <p:nvPr/>
        </p:nvSpPr>
        <p:spPr bwMode="gray">
          <a:xfrm>
            <a:off x="1979613" y="3878263"/>
            <a:ext cx="4060825" cy="2198687"/>
          </a:xfrm>
          <a:prstGeom prst="roundRect">
            <a:avLst>
              <a:gd name="adj" fmla="val 9616"/>
            </a:avLst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chemeClr val="bg1">
                <a:lumMod val="65000"/>
              </a:schemeClr>
            </a:solidFill>
            <a:round/>
          </a:ln>
          <a:effectLst/>
        </p:spPr>
        <p:txBody>
          <a:bodyPr wrap="none" lIns="122208" tIns="61101" rIns="122208" bIns="6110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06934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000">
              <a:latin typeface="+mn-lt"/>
              <a:ea typeface="宋体" panose="02010600030101010101" pitchFamily="2" charset="-122"/>
            </a:endParaRPr>
          </a:p>
        </p:txBody>
      </p:sp>
      <p:sp>
        <p:nvSpPr>
          <p:cNvPr id="28" name="AutoShape 7"/>
          <p:cNvSpPr>
            <a:spLocks noChangeArrowheads="1"/>
          </p:cNvSpPr>
          <p:nvPr/>
        </p:nvSpPr>
        <p:spPr bwMode="gray">
          <a:xfrm>
            <a:off x="6232525" y="3878263"/>
            <a:ext cx="4059238" cy="2198687"/>
          </a:xfrm>
          <a:prstGeom prst="roundRect">
            <a:avLst>
              <a:gd name="adj" fmla="val 9616"/>
            </a:avLst>
          </a:prstGeom>
          <a:solidFill>
            <a:schemeClr val="tx2">
              <a:lumMod val="20000"/>
              <a:lumOff val="80000"/>
            </a:schemeClr>
          </a:solidFill>
          <a:ln w="28575">
            <a:solidFill>
              <a:schemeClr val="bg1">
                <a:lumMod val="65000"/>
              </a:schemeClr>
            </a:solidFill>
            <a:round/>
          </a:ln>
          <a:effectLst/>
        </p:spPr>
        <p:txBody>
          <a:bodyPr wrap="none" lIns="122208" tIns="61101" rIns="122208" bIns="6110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06934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000">
              <a:latin typeface="+mn-lt"/>
              <a:ea typeface="宋体" panose="02010600030101010101" pitchFamily="2" charset="-122"/>
            </a:endParaRPr>
          </a:p>
        </p:txBody>
      </p:sp>
      <p:grpSp>
        <p:nvGrpSpPr>
          <p:cNvPr id="2" name="组合 46"/>
          <p:cNvGrpSpPr/>
          <p:nvPr/>
        </p:nvGrpSpPr>
        <p:grpSpPr>
          <a:xfrm>
            <a:off x="3552627" y="2627288"/>
            <a:ext cx="2523710" cy="920084"/>
            <a:chOff x="4706509" y="2552348"/>
            <a:chExt cx="2208398" cy="805101"/>
          </a:xfrm>
          <a:solidFill>
            <a:schemeClr val="accent1">
              <a:lumMod val="75000"/>
            </a:schemeClr>
          </a:solidFill>
        </p:grpSpPr>
        <p:sp>
          <p:nvSpPr>
            <p:cNvPr id="48" name="AutoShape 8"/>
            <p:cNvSpPr>
              <a:spLocks noChangeArrowheads="1"/>
            </p:cNvSpPr>
            <p:nvPr/>
          </p:nvSpPr>
          <p:spPr bwMode="gray">
            <a:xfrm>
              <a:off x="4706509" y="2552348"/>
              <a:ext cx="2208398" cy="805101"/>
            </a:xfrm>
            <a:prstGeom prst="roundRect">
              <a:avLst>
                <a:gd name="adj" fmla="val 19773"/>
              </a:avLst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28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Text Box 13"/>
            <p:cNvSpPr txBox="1">
              <a:spLocks noChangeArrowheads="1"/>
            </p:cNvSpPr>
            <p:nvPr/>
          </p:nvSpPr>
          <p:spPr bwMode="gray">
            <a:xfrm>
              <a:off x="4824532" y="2762374"/>
              <a:ext cx="1988358" cy="410639"/>
            </a:xfrm>
            <a:prstGeom prst="rect">
              <a:avLst/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000" kern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285" smtClean="0"/>
                <a:t>1</a:t>
              </a:r>
              <a:endParaRPr lang="zh-CN" altLang="en-US" sz="2285"/>
            </a:p>
          </p:txBody>
        </p:sp>
      </p:grpSp>
      <p:grpSp>
        <p:nvGrpSpPr>
          <p:cNvPr id="3" name="组合 49"/>
          <p:cNvGrpSpPr/>
          <p:nvPr/>
        </p:nvGrpSpPr>
        <p:grpSpPr>
          <a:xfrm>
            <a:off x="6212659" y="2660626"/>
            <a:ext cx="2523710" cy="920083"/>
            <a:chOff x="7092938" y="2552348"/>
            <a:chExt cx="2208398" cy="805101"/>
          </a:xfrm>
          <a:solidFill>
            <a:schemeClr val="accent1">
              <a:lumMod val="75000"/>
            </a:schemeClr>
          </a:solidFill>
        </p:grpSpPr>
        <p:sp>
          <p:nvSpPr>
            <p:cNvPr id="51" name="AutoShape 9"/>
            <p:cNvSpPr>
              <a:spLocks noChangeArrowheads="1"/>
            </p:cNvSpPr>
            <p:nvPr/>
          </p:nvSpPr>
          <p:spPr bwMode="gray">
            <a:xfrm>
              <a:off x="7092938" y="2552348"/>
              <a:ext cx="2208398" cy="805101"/>
            </a:xfrm>
            <a:prstGeom prst="roundRect">
              <a:avLst>
                <a:gd name="adj" fmla="val 20903"/>
              </a:avLst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28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2" name="Text Box 14"/>
            <p:cNvSpPr txBox="1">
              <a:spLocks noChangeArrowheads="1"/>
            </p:cNvSpPr>
            <p:nvPr/>
          </p:nvSpPr>
          <p:spPr bwMode="gray">
            <a:xfrm>
              <a:off x="7182956" y="2762374"/>
              <a:ext cx="1988358" cy="410639"/>
            </a:xfrm>
            <a:prstGeom prst="rect">
              <a:avLst/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000" kern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285" smtClean="0"/>
                <a:t>2</a:t>
              </a:r>
              <a:endParaRPr lang="zh-CN" altLang="en-US" sz="2285"/>
            </a:p>
          </p:txBody>
        </p:sp>
      </p:grpSp>
      <p:grpSp>
        <p:nvGrpSpPr>
          <p:cNvPr id="4" name="组合 52"/>
          <p:cNvGrpSpPr/>
          <p:nvPr/>
        </p:nvGrpSpPr>
        <p:grpSpPr>
          <a:xfrm>
            <a:off x="3552627" y="3700755"/>
            <a:ext cx="2523710" cy="895317"/>
            <a:chOff x="4706509" y="3499133"/>
            <a:chExt cx="2208398" cy="783431"/>
          </a:xfrm>
          <a:solidFill>
            <a:schemeClr val="accent1">
              <a:lumMod val="75000"/>
            </a:schemeClr>
          </a:solidFill>
        </p:grpSpPr>
        <p:sp>
          <p:nvSpPr>
            <p:cNvPr id="54" name="AutoShape 10"/>
            <p:cNvSpPr>
              <a:spLocks noChangeArrowheads="1"/>
            </p:cNvSpPr>
            <p:nvPr/>
          </p:nvSpPr>
          <p:spPr bwMode="gray">
            <a:xfrm>
              <a:off x="4706509" y="3499133"/>
              <a:ext cx="2208398" cy="783431"/>
            </a:xfrm>
            <a:prstGeom prst="roundRect">
              <a:avLst>
                <a:gd name="adj" fmla="val 19773"/>
              </a:avLst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28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5" name="Text Box 15"/>
            <p:cNvSpPr txBox="1">
              <a:spLocks noChangeArrowheads="1"/>
            </p:cNvSpPr>
            <p:nvPr/>
          </p:nvSpPr>
          <p:spPr bwMode="gray">
            <a:xfrm>
              <a:off x="4824532" y="3684156"/>
              <a:ext cx="1988358" cy="410639"/>
            </a:xfrm>
            <a:prstGeom prst="rect">
              <a:avLst/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000" kern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285" smtClean="0"/>
                <a:t>3</a:t>
              </a:r>
              <a:endParaRPr lang="zh-CN" altLang="en-US" sz="2285"/>
            </a:p>
          </p:txBody>
        </p:sp>
      </p:grpSp>
      <p:grpSp>
        <p:nvGrpSpPr>
          <p:cNvPr id="5" name="组合 55"/>
          <p:cNvGrpSpPr/>
          <p:nvPr/>
        </p:nvGrpSpPr>
        <p:grpSpPr>
          <a:xfrm>
            <a:off x="6212659" y="3691230"/>
            <a:ext cx="2523710" cy="895317"/>
            <a:chOff x="7092938" y="3499133"/>
            <a:chExt cx="2208398" cy="783431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57" name="AutoShape 11"/>
            <p:cNvSpPr>
              <a:spLocks noChangeArrowheads="1"/>
            </p:cNvSpPr>
            <p:nvPr/>
          </p:nvSpPr>
          <p:spPr bwMode="gray">
            <a:xfrm>
              <a:off x="7092938" y="3499133"/>
              <a:ext cx="2208398" cy="783431"/>
            </a:xfrm>
            <a:prstGeom prst="roundRect">
              <a:avLst>
                <a:gd name="adj" fmla="val 20903"/>
              </a:avLst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285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8" name="Text Box 16"/>
            <p:cNvSpPr txBox="1">
              <a:spLocks noChangeArrowheads="1"/>
            </p:cNvSpPr>
            <p:nvPr/>
          </p:nvSpPr>
          <p:spPr bwMode="gray">
            <a:xfrm>
              <a:off x="7182956" y="3672488"/>
              <a:ext cx="1988358" cy="410639"/>
            </a:xfrm>
            <a:prstGeom prst="rect">
              <a:avLst/>
            </a:prstGeom>
            <a:grpFill/>
            <a:ln>
              <a:noFill/>
            </a:ln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ctr" rtl="0" fontAlgn="base">
                <a:spcBef>
                  <a:spcPct val="0"/>
                </a:spcBef>
                <a:spcAft>
                  <a:spcPct val="0"/>
                </a:spcAft>
                <a:defRPr sz="4000" kern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06934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285" smtClean="0">
                  <a:solidFill>
                    <a:schemeClr val="accent2">
                      <a:lumMod val="50000"/>
                    </a:schemeClr>
                  </a:solidFill>
                </a:rPr>
                <a:t>4</a:t>
              </a:r>
              <a:endParaRPr lang="zh-CN" altLang="en-US" sz="2285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sp>
        <p:nvSpPr>
          <p:cNvPr id="59" name="Text Box 17"/>
          <p:cNvSpPr txBox="1">
            <a:spLocks noChangeArrowheads="1"/>
          </p:cNvSpPr>
          <p:nvPr/>
        </p:nvSpPr>
        <p:spPr bwMode="auto">
          <a:xfrm>
            <a:off x="2528888" y="1576388"/>
            <a:ext cx="3290887" cy="7381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122208" tIns="61101" rIns="122208" bIns="6110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疼痛</a:t>
            </a:r>
            <a:endParaRPr lang="zh-CN" altLang="zh-CN" sz="40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182" name="Text Box 18"/>
          <p:cNvSpPr txBox="1">
            <a:spLocks noChangeArrowheads="1"/>
          </p:cNvSpPr>
          <p:nvPr/>
        </p:nvSpPr>
        <p:spPr bwMode="auto">
          <a:xfrm>
            <a:off x="2598738" y="4662488"/>
            <a:ext cx="2879725" cy="7985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122208" tIns="61101" rIns="122208" bIns="6110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知识缺乏</a:t>
            </a:r>
            <a:endParaRPr lang="zh-CN" altLang="en-US" sz="44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183" name="Text Box 19"/>
          <p:cNvSpPr txBox="1">
            <a:spLocks noChangeArrowheads="1"/>
          </p:cNvSpPr>
          <p:nvPr/>
        </p:nvSpPr>
        <p:spPr bwMode="auto">
          <a:xfrm>
            <a:off x="6411913" y="1546225"/>
            <a:ext cx="3635375" cy="7985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122208" tIns="61101" rIns="122208" bIns="6110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焦虑</a:t>
            </a:r>
            <a:endParaRPr lang="zh-CN" altLang="en-US" sz="440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2" name="Text Box 20"/>
          <p:cNvSpPr txBox="1"/>
          <p:nvPr/>
        </p:nvSpPr>
        <p:spPr>
          <a:xfrm>
            <a:off x="6521450" y="4594225"/>
            <a:ext cx="3416300" cy="766763"/>
          </a:xfrm>
          <a:prstGeom prst="rect">
            <a:avLst/>
          </a:prstGeom>
          <a:noFill/>
          <a:ln w="9525">
            <a:noFill/>
          </a:ln>
        </p:spPr>
        <p:txBody>
          <a:bodyPr lIns="122208" tIns="61101" rIns="122208" bIns="6110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fontAlgn="auto">
              <a:spcBef>
                <a:spcPct val="50000"/>
              </a:spcBef>
              <a:spcAft>
                <a:spcPct val="0"/>
              </a:spcAft>
              <a:defRPr/>
            </a:pPr>
            <a:r>
              <a:rPr lang="zh-CN" altLang="en-US" sz="40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躯体活动障</a:t>
            </a:r>
            <a:r>
              <a:rPr lang="zh-CN" altLang="en-US" sz="419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碍</a:t>
            </a:r>
            <a:endParaRPr lang="zh-CN" altLang="en-US" sz="4190" b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-107226" y="770475"/>
            <a:ext cx="3862355" cy="685549"/>
            <a:chOff x="-47477" y="793404"/>
            <a:chExt cx="4442748" cy="1080000"/>
          </a:xfrm>
          <a:solidFill>
            <a:srgbClr val="0070C0"/>
          </a:solidFill>
          <a:effectLst/>
        </p:grpSpPr>
        <p:sp>
          <p:nvSpPr>
            <p:cNvPr id="9" name="矩形 8"/>
            <p:cNvSpPr/>
            <p:nvPr/>
          </p:nvSpPr>
          <p:spPr>
            <a:xfrm>
              <a:off x="-47477" y="793404"/>
              <a:ext cx="4148008" cy="108000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护理诊断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5400000">
              <a:off x="4047463" y="1185259"/>
              <a:ext cx="400876" cy="29474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</p:spTree>
  </p:cSld>
  <p:clrMapOvr>
    <a:masterClrMapping/>
  </p:clrMapOvr>
  <p:transition spd="med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7" grpId="0"/>
      <p:bldP spid="28" grpId="0"/>
      <p:bldP spid="59" grpId="0"/>
      <p:bldP spid="7182" grpId="0"/>
      <p:bldP spid="7183" grpId="0"/>
      <p:bldP spid="6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组合 47"/>
          <p:cNvGrpSpPr/>
          <p:nvPr/>
        </p:nvGrpSpPr>
        <p:grpSpPr>
          <a:xfrm>
            <a:off x="-9436" y="803495"/>
            <a:ext cx="3862355" cy="685549"/>
            <a:chOff x="0" y="816412"/>
            <a:chExt cx="4442748" cy="1080000"/>
          </a:xfrm>
          <a:solidFill>
            <a:srgbClr val="CB1B3D"/>
          </a:solidFill>
          <a:effectLst/>
        </p:grpSpPr>
        <p:sp>
          <p:nvSpPr>
            <p:cNvPr id="49" name="矩形 48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护理诊断与措施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48130" name="Text Box 3"/>
          <p:cNvSpPr txBox="1">
            <a:spLocks noChangeArrowheads="1"/>
          </p:cNvSpPr>
          <p:nvPr/>
        </p:nvSpPr>
        <p:spPr bwMode="auto">
          <a:xfrm>
            <a:off x="406400" y="1916113"/>
            <a:ext cx="184150" cy="3667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1" name="Text Box 5"/>
          <p:cNvSpPr txBox="1">
            <a:spLocks noChangeArrowheads="1"/>
          </p:cNvSpPr>
          <p:nvPr/>
        </p:nvSpPr>
        <p:spPr bwMode="auto">
          <a:xfrm>
            <a:off x="406400" y="1700213"/>
            <a:ext cx="11182350" cy="40925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hlink"/>
                </a:solidFill>
              </a:rPr>
              <a:t>一、疼痛：与神经刺激有关（</a:t>
            </a:r>
            <a:r>
              <a:rPr lang="en-US" altLang="zh-CN" sz="3200" b="1">
                <a:solidFill>
                  <a:schemeClr val="hlink"/>
                </a:solidFill>
              </a:rPr>
              <a:t>2023-7-6-8:30</a:t>
            </a:r>
            <a:r>
              <a:rPr lang="zh-CN" altLang="en-US" sz="3200" b="1">
                <a:solidFill>
                  <a:schemeClr val="hlink"/>
                </a:solidFill>
              </a:rPr>
              <a:t>）</a:t>
            </a:r>
            <a:endParaRPr lang="zh-CN" altLang="en-US" sz="3200" b="1">
              <a:solidFill>
                <a:schemeClr val="hlink"/>
              </a:solidFill>
            </a:endParaRPr>
          </a:p>
          <a:p>
            <a:r>
              <a:rPr lang="zh-CN" altLang="en-US" sz="3200" b="1">
                <a:solidFill>
                  <a:srgbClr val="ED4545"/>
                </a:solidFill>
              </a:rPr>
              <a:t>护理措施</a:t>
            </a:r>
            <a:r>
              <a:rPr lang="zh-CN" altLang="en-US" b="1">
                <a:solidFill>
                  <a:srgbClr val="ED4545"/>
                </a:solidFill>
              </a:rPr>
              <a:t>：</a:t>
            </a:r>
            <a:endParaRPr lang="zh-CN" altLang="en-US" b="1">
              <a:solidFill>
                <a:srgbClr val="ED4545"/>
              </a:solidFill>
            </a:endParaRPr>
          </a:p>
          <a:p>
            <a:r>
              <a:rPr lang="en-US" altLang="zh-CN" sz="2000"/>
              <a:t>1</a:t>
            </a:r>
            <a:r>
              <a:rPr lang="en-US" altLang="zh-CN" sz="2800" b="1"/>
              <a:t>.</a:t>
            </a:r>
            <a:r>
              <a:rPr lang="zh-CN" altLang="en-US" sz="2800" b="1"/>
              <a:t>观察疼痛部位及肢体活动情况，及时评估疼痛等级，教会患者减轻疼痛方法，给予患者去枕平卧，保持颈部平直，或在颈部加枕垫，使颈部后伸，以增加舒适感，减轻疼痛。</a:t>
            </a:r>
            <a:endParaRPr lang="zh-CN" altLang="en-US" sz="2800" b="1"/>
          </a:p>
          <a:p>
            <a:r>
              <a:rPr lang="en-US" altLang="zh-CN" sz="2800" b="1"/>
              <a:t>2.</a:t>
            </a:r>
            <a:r>
              <a:rPr lang="zh-CN" altLang="en-US" sz="2800" b="1"/>
              <a:t>正确利用理疗、按摩、药物等综合治疗，以解除疼痛。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>
                <a:solidFill>
                  <a:srgbClr val="FF9900"/>
                </a:solidFill>
              </a:rPr>
              <a:t>效果评价：</a:t>
            </a:r>
            <a:r>
              <a:rPr lang="zh-CN" altLang="en-US" sz="2800" b="1"/>
              <a:t>患者疼痛症状逐渐减轻。（</a:t>
            </a:r>
            <a:r>
              <a:rPr lang="en-US" altLang="zh-CN" sz="2800" b="1"/>
              <a:t>2023-7-10-16:00</a:t>
            </a:r>
            <a:r>
              <a:rPr lang="zh-CN" altLang="en-US" sz="2800" b="1"/>
              <a:t>）</a:t>
            </a:r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组合 47"/>
          <p:cNvGrpSpPr/>
          <p:nvPr/>
        </p:nvGrpSpPr>
        <p:grpSpPr>
          <a:xfrm>
            <a:off x="21044" y="712055"/>
            <a:ext cx="3862355" cy="685549"/>
            <a:chOff x="0" y="816412"/>
            <a:chExt cx="4442748" cy="1080000"/>
          </a:xfrm>
          <a:solidFill>
            <a:srgbClr val="0070C0"/>
          </a:solidFill>
          <a:effectLst/>
        </p:grpSpPr>
        <p:sp>
          <p:nvSpPr>
            <p:cNvPr id="49" name="矩形 48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护理诊断与措施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" name="等腰三角形 1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49154" name="Text Box 3"/>
          <p:cNvSpPr txBox="1">
            <a:spLocks noChangeArrowheads="1"/>
          </p:cNvSpPr>
          <p:nvPr/>
        </p:nvSpPr>
        <p:spPr bwMode="auto">
          <a:xfrm>
            <a:off x="695325" y="1773238"/>
            <a:ext cx="10843260" cy="4584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hlink"/>
                </a:solidFill>
              </a:rPr>
              <a:t>二</a:t>
            </a:r>
            <a:r>
              <a:rPr lang="en-US" altLang="zh-CN" sz="3200" b="1">
                <a:solidFill>
                  <a:schemeClr val="hlink"/>
                </a:solidFill>
              </a:rPr>
              <a:t>.</a:t>
            </a:r>
            <a:r>
              <a:rPr lang="zh-CN" altLang="en-US" sz="3200" b="1">
                <a:solidFill>
                  <a:schemeClr val="hlink"/>
                </a:solidFill>
              </a:rPr>
              <a:t>焦虑：与担心自己疾病严重程度有关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（</a:t>
            </a:r>
            <a:r>
              <a:rPr lang="en-US" altLang="zh-CN" sz="3200" b="1">
                <a:solidFill>
                  <a:schemeClr val="hlink"/>
                </a:solidFill>
                <a:sym typeface="+mn-ea"/>
              </a:rPr>
              <a:t>2023-7-6-8:30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）</a:t>
            </a:r>
            <a:endParaRPr lang="zh-CN" altLang="en-US" sz="3200" b="1">
              <a:solidFill>
                <a:schemeClr val="hlink"/>
              </a:solidFill>
            </a:endParaRPr>
          </a:p>
          <a:p>
            <a:pPr algn="l"/>
            <a:r>
              <a:rPr lang="zh-CN" altLang="en-US" sz="3200" b="1">
                <a:solidFill>
                  <a:srgbClr val="ED4545"/>
                </a:solidFill>
              </a:rPr>
              <a:t>护理措施：</a:t>
            </a:r>
            <a:endParaRPr lang="zh-CN" altLang="en-US" sz="3200" b="1">
              <a:solidFill>
                <a:srgbClr val="ED4545"/>
              </a:solidFill>
            </a:endParaRPr>
          </a:p>
          <a:p>
            <a:pPr algn="l"/>
            <a:r>
              <a:rPr lang="en-US" altLang="zh-CN" sz="2400" b="1"/>
              <a:t>1.</a:t>
            </a:r>
            <a:r>
              <a:rPr lang="zh-CN" altLang="en-US" sz="2400" b="1"/>
              <a:t>向病人讲解有关治疗的目的及转归方面的知识。</a:t>
            </a:r>
            <a:endParaRPr lang="zh-CN" altLang="en-US" sz="2400" b="1"/>
          </a:p>
          <a:p>
            <a:pPr algn="l"/>
            <a:r>
              <a:rPr lang="en-US" altLang="zh-CN" sz="2400" b="1"/>
              <a:t>2.</a:t>
            </a:r>
            <a:r>
              <a:rPr lang="zh-CN" altLang="en-US" sz="2400" b="1"/>
              <a:t>鼓励病人说出自己内心感受，说出对用药、生活方面的要求，给予合理的满足</a:t>
            </a:r>
            <a:endParaRPr lang="zh-CN" altLang="en-US" sz="2400" b="1"/>
          </a:p>
          <a:p>
            <a:pPr algn="l"/>
            <a:r>
              <a:rPr lang="en-US" altLang="zh-CN" sz="2400" b="1"/>
              <a:t>3.</a:t>
            </a:r>
            <a:r>
              <a:rPr lang="zh-CN" altLang="en-US" sz="2400" b="1"/>
              <a:t>对治疗过程中有所不适，给予合理的解释，以取得病人的理解与配合。</a:t>
            </a:r>
            <a:endParaRPr lang="zh-CN" altLang="en-US" sz="2400" b="1"/>
          </a:p>
          <a:p>
            <a:pPr algn="l"/>
            <a:r>
              <a:rPr lang="en-US" altLang="zh-CN" sz="2400" b="1"/>
              <a:t>4.</a:t>
            </a:r>
            <a:r>
              <a:rPr lang="zh-CN" altLang="en-US" sz="2400" b="1"/>
              <a:t>住院期间多关心病人，给予充足的关怀与心理支持。</a:t>
            </a:r>
            <a:endParaRPr lang="zh-CN" altLang="en-US" sz="2400" b="1"/>
          </a:p>
          <a:p>
            <a:pPr algn="l"/>
            <a:r>
              <a:rPr lang="en-US" altLang="zh-CN" sz="2400" b="1"/>
              <a:t>5.</a:t>
            </a:r>
            <a:r>
              <a:rPr lang="zh-CN" altLang="en-US" sz="2400" b="1"/>
              <a:t>介绍同种病例的病人的治疗效果，让病人有足够的安全感。</a:t>
            </a:r>
            <a:endParaRPr lang="zh-CN" altLang="en-US" sz="2400" b="1"/>
          </a:p>
          <a:p>
            <a:pPr algn="l"/>
            <a:endParaRPr lang="zh-CN" altLang="en-US" sz="2400" b="1"/>
          </a:p>
          <a:p>
            <a:pPr algn="l"/>
            <a:r>
              <a:rPr lang="zh-CN" altLang="en-US" sz="2800" b="1">
                <a:solidFill>
                  <a:srgbClr val="FF9900"/>
                </a:solidFill>
              </a:rPr>
              <a:t>效果评价：</a:t>
            </a:r>
            <a:r>
              <a:rPr lang="zh-CN" altLang="en-US" sz="2800" b="1"/>
              <a:t>患者焦虑有所减轻，情绪稳定。</a:t>
            </a:r>
            <a:r>
              <a:rPr lang="zh-CN" altLang="en-US" sz="2800" b="1">
                <a:sym typeface="+mn-ea"/>
              </a:rPr>
              <a:t>（</a:t>
            </a:r>
            <a:r>
              <a:rPr lang="en-US" altLang="zh-CN" sz="2800" b="1">
                <a:sym typeface="+mn-ea"/>
              </a:rPr>
              <a:t>2023-7-8-16:00</a:t>
            </a:r>
            <a:r>
              <a:rPr lang="zh-CN" altLang="en-US" sz="2800" b="1">
                <a:sym typeface="+mn-ea"/>
              </a:rPr>
              <a:t>）</a:t>
            </a:r>
            <a:endParaRPr lang="zh-CN" altLang="en-US" sz="2800" b="1"/>
          </a:p>
          <a:p>
            <a:pPr algn="l"/>
            <a:endParaRPr lang="zh-CN" altLang="en-US" sz="2800" b="1"/>
          </a:p>
          <a:p>
            <a:pPr algn="l"/>
            <a:endParaRPr lang="zh-CN" altLang="en-US" sz="2800" b="1"/>
          </a:p>
        </p:txBody>
      </p:sp>
    </p:spTree>
  </p:cSld>
  <p:clrMapOvr>
    <a:masterClrMapping/>
  </p:clrMapOvr>
  <p:transition spd="med" advClick="0" advTm="4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804" y="727295"/>
            <a:ext cx="3862355" cy="685549"/>
            <a:chOff x="0" y="816412"/>
            <a:chExt cx="4442748" cy="1080000"/>
          </a:xfrm>
          <a:solidFill>
            <a:srgbClr val="CB1B3D"/>
          </a:solidFill>
          <a:effectLst/>
        </p:grpSpPr>
        <p:sp>
          <p:nvSpPr>
            <p:cNvPr id="5" name="矩形 4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护理诊断与措施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51202" name="Text Box 3"/>
          <p:cNvSpPr txBox="1">
            <a:spLocks noChangeArrowheads="1"/>
          </p:cNvSpPr>
          <p:nvPr/>
        </p:nvSpPr>
        <p:spPr bwMode="auto">
          <a:xfrm>
            <a:off x="385763" y="1647825"/>
            <a:ext cx="11210290" cy="4523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hlink"/>
                </a:solidFill>
              </a:rPr>
              <a:t>三</a:t>
            </a:r>
            <a:r>
              <a:rPr lang="en-US" altLang="zh-CN" sz="3200" b="1">
                <a:solidFill>
                  <a:schemeClr val="hlink"/>
                </a:solidFill>
              </a:rPr>
              <a:t>.</a:t>
            </a:r>
            <a:r>
              <a:rPr lang="zh-CN" altLang="en-US" sz="3200" b="1">
                <a:solidFill>
                  <a:schemeClr val="hlink"/>
                </a:solidFill>
              </a:rPr>
              <a:t>知识缺乏：与缺乏疾病相关的知识有关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（</a:t>
            </a:r>
            <a:r>
              <a:rPr lang="en-US" altLang="zh-CN" sz="3200" b="1">
                <a:solidFill>
                  <a:schemeClr val="hlink"/>
                </a:solidFill>
                <a:sym typeface="+mn-ea"/>
              </a:rPr>
              <a:t>2023-7-6-8:30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）</a:t>
            </a:r>
            <a:endParaRPr lang="zh-CN" altLang="en-US" sz="3200" b="1">
              <a:solidFill>
                <a:schemeClr val="hlink"/>
              </a:solidFill>
            </a:endParaRPr>
          </a:p>
          <a:p>
            <a:pPr algn="l"/>
            <a:r>
              <a:rPr lang="zh-CN" altLang="en-US" sz="3200" b="1">
                <a:solidFill>
                  <a:srgbClr val="ED4545"/>
                </a:solidFill>
              </a:rPr>
              <a:t>护理措施：</a:t>
            </a:r>
            <a:endParaRPr lang="zh-CN" altLang="en-US" sz="3200" b="1">
              <a:solidFill>
                <a:srgbClr val="ED4545"/>
              </a:solidFill>
            </a:endParaRPr>
          </a:p>
          <a:p>
            <a:pPr algn="l"/>
            <a:r>
              <a:rPr lang="en-US" altLang="zh-CN" sz="2800" b="1"/>
              <a:t>1.</a:t>
            </a:r>
            <a:r>
              <a:rPr lang="zh-CN" altLang="en-US" sz="2800" b="1"/>
              <a:t>注意局部保暖，防风寒、潮湿，避免午夜吹空调、电扇。</a:t>
            </a:r>
            <a:endParaRPr lang="zh-CN" altLang="en-US" sz="2800" b="1"/>
          </a:p>
          <a:p>
            <a:pPr algn="l"/>
            <a:r>
              <a:rPr lang="en-US" altLang="zh-CN" sz="2800" b="1"/>
              <a:t>2.</a:t>
            </a:r>
            <a:r>
              <a:rPr lang="zh-CN" altLang="en-US" sz="2800" b="1"/>
              <a:t>根据病情指导患者做颈部保健操，要长期坚持做耸肩、扩胸等运动。</a:t>
            </a:r>
            <a:endParaRPr lang="zh-CN" altLang="en-US" sz="2800" b="1"/>
          </a:p>
          <a:p>
            <a:pPr algn="l"/>
            <a:r>
              <a:rPr lang="zh-CN" altLang="en-US" sz="2800" b="1"/>
              <a:t>保持颈部肌肉的强度及稳定性。</a:t>
            </a:r>
            <a:endParaRPr lang="zh-CN" altLang="en-US" sz="2800" b="1"/>
          </a:p>
          <a:p>
            <a:pPr algn="l"/>
            <a:r>
              <a:rPr lang="en-US" altLang="zh-CN" sz="2800" b="1"/>
              <a:t>3.</a:t>
            </a:r>
            <a:r>
              <a:rPr lang="zh-CN" altLang="en-US" sz="2800" b="1"/>
              <a:t>告知患者饮食宜清淡，控制食盐的摄入，一般每日三克为宜。</a:t>
            </a:r>
            <a:endParaRPr lang="zh-CN" altLang="en-US" sz="2800" b="1"/>
          </a:p>
          <a:p>
            <a:pPr algn="l"/>
            <a:endParaRPr lang="zh-CN" altLang="en-US" sz="2800" b="1"/>
          </a:p>
          <a:p>
            <a:pPr algn="l"/>
            <a:r>
              <a:rPr lang="zh-CN" altLang="en-US" sz="2800" b="1">
                <a:solidFill>
                  <a:srgbClr val="FF9900"/>
                </a:solidFill>
              </a:rPr>
              <a:t>效果评价：</a:t>
            </a:r>
            <a:r>
              <a:rPr lang="zh-CN" altLang="en-US" sz="2800" b="1"/>
              <a:t>患者已掌握疾病预防保健及功能锻炼。</a:t>
            </a:r>
            <a:r>
              <a:rPr lang="zh-CN" altLang="en-US" sz="2800" b="1">
                <a:sym typeface="+mn-ea"/>
              </a:rPr>
              <a:t>（</a:t>
            </a:r>
            <a:r>
              <a:rPr lang="en-US" altLang="zh-CN" sz="2800" b="1">
                <a:sym typeface="+mn-ea"/>
              </a:rPr>
              <a:t>2023-7-8-16:00</a:t>
            </a:r>
            <a:r>
              <a:rPr lang="zh-CN" altLang="en-US" sz="2800" b="1">
                <a:sym typeface="+mn-ea"/>
              </a:rPr>
              <a:t>）</a:t>
            </a:r>
            <a:endParaRPr lang="zh-CN" altLang="en-US" sz="2800" b="1"/>
          </a:p>
          <a:p>
            <a:pPr algn="l"/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-24676" y="742535"/>
            <a:ext cx="3862355" cy="685549"/>
            <a:chOff x="0" y="816412"/>
            <a:chExt cx="4442748" cy="1080000"/>
          </a:xfrm>
          <a:solidFill>
            <a:srgbClr val="CB1B3D"/>
          </a:solidFill>
          <a:effectLst/>
        </p:grpSpPr>
        <p:sp>
          <p:nvSpPr>
            <p:cNvPr id="3" name="矩形 2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护理诊断与措施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52226" name="Text Box 3"/>
          <p:cNvSpPr txBox="1">
            <a:spLocks noChangeArrowheads="1"/>
          </p:cNvSpPr>
          <p:nvPr/>
        </p:nvSpPr>
        <p:spPr bwMode="auto">
          <a:xfrm>
            <a:off x="190500" y="1628775"/>
            <a:ext cx="184150" cy="3667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227" name="Text Box 4"/>
          <p:cNvSpPr txBox="1">
            <a:spLocks noChangeArrowheads="1"/>
          </p:cNvSpPr>
          <p:nvPr/>
        </p:nvSpPr>
        <p:spPr bwMode="auto">
          <a:xfrm>
            <a:off x="169863" y="1851025"/>
            <a:ext cx="11376660" cy="41541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hlink"/>
                </a:solidFill>
              </a:rPr>
              <a:t>四、躯体活动障碍：与颈肩部活动受限有关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（</a:t>
            </a:r>
            <a:r>
              <a:rPr lang="en-US" altLang="zh-CN" sz="3200" b="1">
                <a:solidFill>
                  <a:schemeClr val="hlink"/>
                </a:solidFill>
                <a:sym typeface="+mn-ea"/>
              </a:rPr>
              <a:t>2023-7-6-8:30</a:t>
            </a:r>
            <a:r>
              <a:rPr lang="zh-CN" altLang="en-US" sz="3200" b="1">
                <a:solidFill>
                  <a:schemeClr val="hlink"/>
                </a:solidFill>
                <a:sym typeface="+mn-ea"/>
              </a:rPr>
              <a:t>）</a:t>
            </a:r>
            <a:endParaRPr lang="zh-CN" altLang="en-US" sz="3200" b="1">
              <a:solidFill>
                <a:schemeClr val="hlink"/>
              </a:solidFill>
            </a:endParaRPr>
          </a:p>
          <a:p>
            <a:pPr algn="l"/>
            <a:r>
              <a:rPr lang="zh-CN" altLang="en-US" sz="3200" b="1">
                <a:solidFill>
                  <a:srgbClr val="ED4545"/>
                </a:solidFill>
              </a:rPr>
              <a:t>护理措施：</a:t>
            </a:r>
            <a:endParaRPr lang="zh-CN" altLang="en-US" sz="3200" b="1">
              <a:solidFill>
                <a:srgbClr val="ED4545"/>
              </a:solidFill>
            </a:endParaRPr>
          </a:p>
          <a:p>
            <a:pPr algn="l"/>
            <a:r>
              <a:rPr lang="en-US" altLang="zh-CN" sz="2800" b="1"/>
              <a:t>1.</a:t>
            </a:r>
            <a:r>
              <a:rPr lang="zh-CN" altLang="en-US" sz="2800" b="1"/>
              <a:t>急性期绝对卧床休息，症状好转后方可起床活动。</a:t>
            </a:r>
            <a:endParaRPr lang="zh-CN" altLang="en-US" sz="2800" b="1"/>
          </a:p>
          <a:p>
            <a:pPr algn="l"/>
            <a:r>
              <a:rPr lang="en-US" altLang="zh-CN" sz="2800" b="1"/>
              <a:t>2.</a:t>
            </a:r>
            <a:r>
              <a:rPr lang="zh-CN" altLang="en-US" sz="2800" b="1"/>
              <a:t>指导病人起居，头颈部不做剧烈运动，以免加重症状。</a:t>
            </a:r>
            <a:endParaRPr lang="zh-CN" altLang="en-US" sz="2800" b="1"/>
          </a:p>
          <a:p>
            <a:pPr algn="l"/>
            <a:r>
              <a:rPr lang="en-US" altLang="zh-CN" sz="2800" b="1"/>
              <a:t>3.</a:t>
            </a:r>
            <a:r>
              <a:rPr lang="zh-CN" altLang="en-US" sz="2800" b="1"/>
              <a:t>生活物品摆放于病人易拿取处，给予病人精神上的肯定与鼓励。</a:t>
            </a:r>
            <a:endParaRPr lang="zh-CN" altLang="en-US" sz="2800" b="1"/>
          </a:p>
          <a:p>
            <a:pPr algn="l"/>
            <a:r>
              <a:rPr lang="en-US" altLang="zh-CN" sz="2800" b="1"/>
              <a:t>4.</a:t>
            </a:r>
            <a:r>
              <a:rPr lang="zh-CN" altLang="en-US" sz="2800" b="1"/>
              <a:t>指导患者正确的体位运动，按摩活动受限肢体，提高患者舒适度。</a:t>
            </a:r>
            <a:endParaRPr lang="zh-CN" altLang="en-US" sz="2800" b="1"/>
          </a:p>
          <a:p>
            <a:pPr algn="l"/>
            <a:r>
              <a:rPr lang="en-US" altLang="zh-CN" sz="2800" b="1"/>
              <a:t>5.</a:t>
            </a:r>
            <a:r>
              <a:rPr lang="zh-CN" altLang="en-US" sz="2800" b="1"/>
              <a:t>经常巡视病房，做好病情观察严格交接班。</a:t>
            </a:r>
            <a:endParaRPr lang="zh-CN" altLang="en-US" sz="1000" b="1"/>
          </a:p>
          <a:p>
            <a:pPr algn="l"/>
            <a:endParaRPr lang="zh-CN" altLang="en-US" sz="2800" b="1"/>
          </a:p>
          <a:p>
            <a:pPr algn="l"/>
            <a:r>
              <a:rPr lang="zh-CN" altLang="en-US" sz="3200" b="1">
                <a:solidFill>
                  <a:srgbClr val="FF9900"/>
                </a:solidFill>
              </a:rPr>
              <a:t>效果评价：</a:t>
            </a:r>
            <a:r>
              <a:rPr lang="zh-CN" altLang="en-US" sz="3200" b="1"/>
              <a:t>患者肢体感觉逐渐恢复症状。</a:t>
            </a:r>
            <a:r>
              <a:rPr lang="zh-CN" altLang="en-US" sz="3200" b="1">
                <a:sym typeface="+mn-ea"/>
              </a:rPr>
              <a:t>（</a:t>
            </a:r>
            <a:r>
              <a:rPr lang="en-US" altLang="zh-CN" sz="3200" b="1">
                <a:sym typeface="+mn-ea"/>
              </a:rPr>
              <a:t>2023-7-10-16:00</a:t>
            </a:r>
            <a:r>
              <a:rPr lang="zh-CN" altLang="en-US" sz="3200" b="1">
                <a:sym typeface="+mn-ea"/>
              </a:rPr>
              <a:t>）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矩形 48"/>
          <p:cNvSpPr/>
          <p:nvPr/>
        </p:nvSpPr>
        <p:spPr>
          <a:xfrm>
            <a:off x="-3175" y="846138"/>
            <a:ext cx="3606800" cy="684212"/>
          </a:xfrm>
          <a:prstGeom prst="rect">
            <a:avLst/>
          </a:pr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补充问题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250" name="Text Box 3"/>
          <p:cNvSpPr txBox="1">
            <a:spLocks noChangeArrowheads="1"/>
          </p:cNvSpPr>
          <p:nvPr/>
        </p:nvSpPr>
        <p:spPr bwMode="auto">
          <a:xfrm>
            <a:off x="169863" y="1865313"/>
            <a:ext cx="11685587" cy="53543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hlink"/>
                </a:solidFill>
                <a:sym typeface="Verdana" panose="020b0604030504040204" pitchFamily="34" charset="0"/>
              </a:rPr>
              <a:t>P1</a:t>
            </a:r>
            <a:r>
              <a:rPr lang="zh-CN" altLang="en-US" sz="3600" b="1">
                <a:solidFill>
                  <a:schemeClr val="hlink"/>
                </a:solidFill>
                <a:sym typeface="Verdana" panose="020b0604030504040204" pitchFamily="34" charset="0"/>
              </a:rPr>
              <a:t>： 舒适度的改变</a:t>
            </a:r>
            <a:r>
              <a:rPr lang="en-US" altLang="zh-CN" sz="3600" b="1">
                <a:solidFill>
                  <a:schemeClr val="hlink"/>
                </a:solidFill>
                <a:sym typeface="Verdana" panose="020b0604030504040204" pitchFamily="34" charset="0"/>
              </a:rPr>
              <a:t>-</a:t>
            </a:r>
            <a:r>
              <a:rPr lang="zh-CN" altLang="en-US" sz="3600" b="1">
                <a:solidFill>
                  <a:schemeClr val="hlink"/>
                </a:solidFill>
                <a:sym typeface="Verdana" panose="020b0604030504040204" pitchFamily="34" charset="0"/>
              </a:rPr>
              <a:t>与疼痛有关</a:t>
            </a:r>
            <a:r>
              <a:rPr lang="zh-CN" altLang="en-US" sz="3600" b="1">
                <a:solidFill>
                  <a:schemeClr val="hlink"/>
                </a:solidFill>
                <a:sym typeface="+mn-ea"/>
              </a:rPr>
              <a:t>（</a:t>
            </a:r>
            <a:r>
              <a:rPr lang="en-US" altLang="zh-CN" sz="3600" b="1">
                <a:solidFill>
                  <a:schemeClr val="hlink"/>
                </a:solidFill>
                <a:sym typeface="+mn-ea"/>
              </a:rPr>
              <a:t>2023-7-13-16:00</a:t>
            </a:r>
            <a:r>
              <a:rPr lang="zh-CN" altLang="en-US" sz="3600" b="1">
                <a:solidFill>
                  <a:schemeClr val="hlink"/>
                </a:solidFill>
                <a:sym typeface="+mn-ea"/>
              </a:rPr>
              <a:t>）</a:t>
            </a:r>
            <a:endParaRPr lang="zh-CN" altLang="en-US" sz="3600" b="1">
              <a:solidFill>
                <a:schemeClr val="hlink"/>
              </a:solidFill>
              <a:sym typeface="Verdana" panose="020b0604030504040204" pitchFamily="34" charset="0"/>
            </a:endParaRPr>
          </a:p>
          <a:p>
            <a:r>
              <a:rPr lang="zh-CN" altLang="en-US" sz="3200" b="1">
                <a:solidFill>
                  <a:srgbClr val="FF0000"/>
                </a:solidFill>
                <a:sym typeface="Verdana" panose="020b0604030504040204" pitchFamily="34" charset="0"/>
              </a:rPr>
              <a:t>护理措施</a:t>
            </a:r>
            <a:r>
              <a:rPr lang="zh-CN" altLang="en-US" sz="3200" b="1">
                <a:solidFill>
                  <a:srgbClr val="1C1C1C"/>
                </a:solidFill>
                <a:sym typeface="Verdana" panose="020b0604030504040204" pitchFamily="34" charset="0"/>
              </a:rPr>
              <a:t>：</a:t>
            </a:r>
            <a:endParaRPr lang="zh-CN" altLang="en-US" sz="32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r>
              <a:rPr lang="zh-CN" altLang="en-US" sz="2400" b="1">
                <a:solidFill>
                  <a:srgbClr val="1C1C1C"/>
                </a:solidFill>
                <a:sym typeface="Verdana" panose="020b0604030504040204" pitchFamily="34" charset="0"/>
              </a:rPr>
              <a:t>1、遵医嘱给予</a:t>
            </a:r>
            <a:r>
              <a:rPr lang="zh-CN" altLang="en-US" sz="2400" b="1">
                <a:sym typeface="Verdana" panose="020b0604030504040204" pitchFamily="34" charset="0"/>
              </a:rPr>
              <a:t>普通针刺 、红外线、中医定向透药疗法、低频脉冲电治疗、电针、电动牵引。</a:t>
            </a:r>
            <a:endParaRPr lang="en-US" altLang="zh-CN" sz="24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r>
              <a:rPr lang="zh-CN" altLang="en-US" sz="2400" b="1">
                <a:solidFill>
                  <a:srgbClr val="1C1C1C"/>
                </a:solidFill>
                <a:sym typeface="Verdana" panose="020b0604030504040204" pitchFamily="34" charset="0"/>
              </a:rPr>
              <a:t>2、给予适当的体位。</a:t>
            </a:r>
            <a:endParaRPr lang="zh-CN" altLang="en-US" sz="24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r>
              <a:rPr lang="zh-CN" altLang="en-US" sz="2400" b="1">
                <a:solidFill>
                  <a:srgbClr val="1C1C1C"/>
                </a:solidFill>
                <a:sym typeface="Verdana" panose="020b0604030504040204" pitchFamily="34" charset="0"/>
              </a:rPr>
              <a:t>3、遵医嘱给予缓解疼痛等药物治疗。</a:t>
            </a:r>
            <a:endParaRPr lang="zh-CN" altLang="en-US" sz="24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endParaRPr lang="zh-CN" altLang="en-US" sz="24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endParaRPr lang="zh-CN" altLang="en-US" sz="24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r>
              <a:rPr lang="zh-CN" altLang="en-US" sz="2800" b="1">
                <a:solidFill>
                  <a:srgbClr val="FF9900"/>
                </a:solidFill>
                <a:sym typeface="Verdana" panose="020b0604030504040204" pitchFamily="34" charset="0"/>
              </a:rPr>
              <a:t>效果评价：</a:t>
            </a:r>
            <a:r>
              <a:rPr lang="zh-CN" altLang="en-US" sz="2800" b="1">
                <a:solidFill>
                  <a:srgbClr val="1C1C1C"/>
                </a:solidFill>
                <a:sym typeface="Verdana" panose="020b0604030504040204" pitchFamily="34" charset="0"/>
              </a:rPr>
              <a:t>患者自诉</a:t>
            </a:r>
            <a:r>
              <a:rPr lang="zh-CN" altLang="en-US" sz="2800" b="1">
                <a:sym typeface="Verdana" panose="020b0604030504040204" pitchFamily="34" charset="0"/>
              </a:rPr>
              <a:t>颈部疼痛减轻。</a:t>
            </a:r>
            <a:r>
              <a:rPr lang="zh-CN" altLang="en-US" sz="2800" b="1">
                <a:solidFill>
                  <a:schemeClr val="hlink"/>
                </a:solidFill>
                <a:sym typeface="+mn-ea"/>
              </a:rPr>
              <a:t>（</a:t>
            </a:r>
            <a:r>
              <a:rPr lang="en-US" altLang="zh-CN" sz="2800" b="1">
                <a:solidFill>
                  <a:schemeClr val="hlink"/>
                </a:solidFill>
                <a:sym typeface="+mn-ea"/>
              </a:rPr>
              <a:t>2023-7-14-08:00</a:t>
            </a:r>
            <a:r>
              <a:rPr lang="zh-CN" altLang="en-US" sz="2800" b="1">
                <a:solidFill>
                  <a:schemeClr val="hlink"/>
                </a:solidFill>
                <a:sym typeface="+mn-ea"/>
              </a:rPr>
              <a:t>）</a:t>
            </a:r>
            <a:endParaRPr lang="zh-CN" altLang="en-US" sz="2800" b="1">
              <a:solidFill>
                <a:schemeClr val="hlink"/>
              </a:solidFill>
              <a:sym typeface="Verdana" panose="020b0604030504040204" pitchFamily="34" charset="0"/>
            </a:endParaRPr>
          </a:p>
          <a:p>
            <a:endParaRPr lang="zh-CN" altLang="en-US" sz="2800" b="1"/>
          </a:p>
          <a:p>
            <a:endParaRPr lang="zh-CN" altLang="en-US" sz="2800" b="1">
              <a:sym typeface="Verdana" panose="020b0604030504040204" pitchFamily="34" charset="0"/>
            </a:endParaRPr>
          </a:p>
          <a:p>
            <a:endParaRPr lang="zh-CN" altLang="en-US" sz="2800" b="1">
              <a:solidFill>
                <a:srgbClr val="1C1C1C"/>
              </a:solidFill>
              <a:sym typeface="Verdana" panose="020b0604030504040204" pitchFamily="34" charset="0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5400675" y="2951163"/>
            <a:ext cx="1477963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zh-CN" sz="4800" b="1" spc="300">
                <a:solidFill>
                  <a:schemeClr val="tx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概述</a:t>
            </a:r>
            <a:endParaRPr lang="zh-CN" altLang="zh-CN" sz="4800" b="1" spc="300">
              <a:solidFill>
                <a:schemeClr val="tx2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 flipV="1">
            <a:off x="5032375" y="2462213"/>
            <a:ext cx="0" cy="192722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椭圆 4"/>
          <p:cNvSpPr/>
          <p:nvPr/>
        </p:nvSpPr>
        <p:spPr>
          <a:xfrm>
            <a:off x="2824163" y="2559050"/>
            <a:ext cx="1735137" cy="173355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/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155950" y="2951163"/>
            <a:ext cx="955040" cy="9848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6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Click="0" advTm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8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24676" y="940655"/>
            <a:ext cx="3862355" cy="685549"/>
            <a:chOff x="0" y="816412"/>
            <a:chExt cx="4442748" cy="1080000"/>
          </a:xfrm>
          <a:solidFill>
            <a:srgbClr val="0070C0"/>
          </a:solidFill>
          <a:effectLst/>
        </p:grpSpPr>
        <p:sp>
          <p:nvSpPr>
            <p:cNvPr id="6" name="矩形 5"/>
            <p:cNvSpPr/>
            <p:nvPr/>
          </p:nvSpPr>
          <p:spPr>
            <a:xfrm>
              <a:off x="0" y="816412"/>
              <a:ext cx="4148008" cy="1080000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什么是颈椎病</a:t>
              </a:r>
              <a:endPara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5400000">
              <a:off x="4094940" y="1185259"/>
              <a:ext cx="400876" cy="29474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2400"/>
            </a:p>
          </p:txBody>
        </p:sp>
      </p:grpSp>
      <p:sp>
        <p:nvSpPr>
          <p:cNvPr id="34818" name="文本框 8"/>
          <p:cNvSpPr txBox="1">
            <a:spLocks noChangeArrowheads="1"/>
          </p:cNvSpPr>
          <p:nvPr/>
        </p:nvSpPr>
        <p:spPr bwMode="auto">
          <a:xfrm>
            <a:off x="631825" y="1827213"/>
            <a:ext cx="8526463" cy="2554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颈椎病是一组临床症候群，是由于颈椎间盘退行性改变、膨出、突出，颈椎骨质增生，韧带增厚、变性、钙化等原因，刺激或压迫周围的神经根、血管、脊髓、交感神经等组织所引起的一系列临床表现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600200"/>
            <a:ext cx="10971213" cy="4525963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zh-CN" altLang="en-US" sz="3600" b="1" smtClean="0">
                <a:solidFill>
                  <a:schemeClr val="hlink"/>
                </a:solidFill>
              </a:rPr>
              <a:t>颈椎病是如何引起的？</a:t>
            </a:r>
            <a:endParaRPr lang="zh-CN" altLang="en-US" sz="3600" b="1" smtClean="0">
              <a:solidFill>
                <a:schemeClr val="hlink"/>
              </a:solidFill>
            </a:endParaRPr>
          </a:p>
          <a:p>
            <a:pPr>
              <a:buFont typeface="Arial" pitchFamily="34" charset="0"/>
              <a:buNone/>
            </a:pPr>
            <a:endParaRPr lang="zh-CN" altLang="en-US" sz="3600" b="1" smtClean="0">
              <a:solidFill>
                <a:schemeClr val="hlink"/>
              </a:solidFill>
            </a:endParaRPr>
          </a:p>
          <a:p>
            <a:pPr>
              <a:buFont typeface="Arial" pitchFamily="34" charset="0"/>
              <a:buNone/>
            </a:pPr>
            <a:r>
              <a:rPr lang="zh-CN" altLang="en-US" sz="2800" b="1" smtClean="0"/>
              <a:t>颈椎病也属于一种常见的职业病，引起的原因跟睡觉姿势不当，坐姿</a:t>
            </a:r>
            <a:endParaRPr lang="zh-CN" altLang="en-US" sz="2800" b="1" smtClean="0"/>
          </a:p>
          <a:p>
            <a:pPr>
              <a:buFont typeface="Arial" pitchFamily="34" charset="0"/>
              <a:buNone/>
            </a:pPr>
            <a:r>
              <a:rPr lang="zh-CN" altLang="en-US" sz="2800" b="1" smtClean="0"/>
              <a:t>不当，像长时间久坐接触电脑，会造成颈椎局部僵硬，引起椎体受压</a:t>
            </a:r>
            <a:endParaRPr lang="zh-CN" altLang="en-US" sz="2800" b="1" smtClean="0"/>
          </a:p>
          <a:p>
            <a:pPr>
              <a:buFont typeface="Arial" pitchFamily="34" charset="0"/>
              <a:buNone/>
            </a:pPr>
            <a:r>
              <a:rPr lang="zh-CN" altLang="en-US" sz="2800" b="1" smtClean="0"/>
              <a:t>所致。所以要养成良好的生活习惯，以及定时的做颈椎健康操锻炼。</a:t>
            </a:r>
            <a:endParaRPr lang="zh-CN" altLang="en-US" sz="2800" b="1" smtClean="0"/>
          </a:p>
          <a:p>
            <a:pPr>
              <a:buFont typeface="Arial" pitchFamily="34" charset="0"/>
              <a:buNone/>
            </a:pPr>
            <a:endParaRPr lang="zh-CN" altLang="en-US" sz="2800" b="1" smtClean="0"/>
          </a:p>
        </p:txBody>
      </p:sp>
    </p:spTree>
  </p:cSld>
  <p:clrMapOvr>
    <a:masterClrMapping/>
  </p:clrMapOvr>
  <p:transition spd="slow">
    <p:push dir="r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https://d.book118.com/817025120136006052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清风素材 https://12sc.taobao.com/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 anchor="ctr">
        <a:spAutoFit/>
      </a:bodyPr>
      <a:lstStyle>
        <a:defPPr>
          <a:defRPr smtClean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清风素材1 https://12sc.taobao.com/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 anchor="ctr">
        <a:spAutoFit/>
      </a:bodyPr>
      <a:lstStyle>
        <a:defPPr>
          <a:defRPr smtClean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造字工房劲黑（非商用）常规体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诊疗计划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2024-09-26T08:05:30.835</cp:lastPrinted>
  <dcterms:created xsi:type="dcterms:W3CDTF">2024-09-26T00:05:30Z</dcterms:created>
  <dcterms:modified xsi:type="dcterms:W3CDTF">2024-09-26T00:05:33Z</dcterms:modified>
</cp:coreProperties>
</file>