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93E8D-FA06-4D91-A767-B6674B91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9B617-1460-4D8F-8508-6CE5C2D21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4EBA2-4E7D-4D62-9094-A1ED8EA14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D17FF-AC41-4F22-AD0F-977077FF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4CA6C-00BC-46B8-BD74-47DD96DBC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52568-126E-40B8-B694-C8D36D73D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2ED95D-4280-411C-872C-096C5F68E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34830-B522-4801-92D4-0DB7A7B4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65327-4C7D-4B9C-96B6-D52F07E4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EC4A9-188E-4573-80F9-3627AED2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6BFB1-9DB3-4934-B774-191FF6D6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6140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互联网医疗健康产业链分析报告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互联网医疗健康产业的主要参与者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互联网医疗健康产业的价值链分析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互联网医疗健康产业的商业模式与盈利模式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互联网医疗健康产业是指利用互联网技术，提供医疗健康服务、产品及相关支持活动的产业。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互联网医疗健康产业融合了医疗、信息、物流等多个行业，形成了一个综合性的产业体系。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跨行业融合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通过互联网技术，提供更加便捷、高效的医疗健康服务，满足人们日益增长的健康需求。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服务便捷化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互联网医疗健康产业以大数据为基础，通过数据分析和挖掘，提升服务质量和效率。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医疗设备、药品等医疗健康产品的生产与供应。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在线问诊、预约挂号、健康管理等服务提供商。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医疗机构、药店等传统医疗健康服务机构。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支付、物流、保险等支持环节。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98" r="176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随着人们健康意识的提高和技术的不断发展，互联网医疗健康产业呈现出蓬勃发展的态势，市场规模不断扩大。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基于大数据和人工智能技术，提供更加个性化、精准的医疗健康服务。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服务个性化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传统医疗机构与互联网医疗健康企业将进一步融合，形成更加完善的医疗服务体系。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随着政府对医疗健康产业的重视和支持力度加大，互联网医疗健康产业将迎来更加广阔的发展空间。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互联网医疗健康产业的主要参与者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综合医疗服务平台、垂直领域专业平台等。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在线问诊、预约挂号、健康管理、药品购买等。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通过提供服务收取费用，或与医疗机构、医药企业合作获取收益。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互联网医疗平台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公立医院、民营医院、诊所等。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线上执业医生、线下医疗机构医生等。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在线问诊、线下诊疗等服务，医生通过平台扩大患者资源。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医疗机构与医生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59251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医药企业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69823"/>
            <a:ext cx="2267763" cy="1218088"/>
            <a:chOff x="763829" y="2569823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698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研发、生产药品的企业。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63829" y="2079489"/>
            <a:ext cx="2267763" cy="490334"/>
            <a:chOff x="763829" y="2079489"/>
            <a:chExt cx="2267763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763829" y="20794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药品制造商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864089" y="5221258"/>
            <a:ext cx="2267763" cy="1218088"/>
            <a:chOff x="2864089" y="5221258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2864089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研发、生产医疗器械的企业。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2864089" y="4730924"/>
            <a:ext cx="2267763" cy="490334"/>
            <a:chOff x="2864089" y="4730924"/>
            <a:chExt cx="2267763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2864089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医疗器械企业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822697" y="5221258"/>
            <a:ext cx="2267763" cy="1218088"/>
            <a:chOff x="6822697" y="5221258"/>
            <a:chExt cx="2267763" cy="1218088"/>
          </a:xfrm>
        </p:grpSpPr>
        <p:sp>
          <p:nvSpPr>
            <p:cNvPr id="34" name="TextBox 34"/>
            <p:cNvSpPr txBox="1"/>
            <p:nvPr/>
          </p:nvSpPr>
          <p:spPr>
            <a:xfrm>
              <a:off x="6822697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通过互联网平台进行药品销售、推广，与医疗机构和医生合作。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822697" y="4730924"/>
            <a:ext cx="2267763" cy="490334"/>
            <a:chOff x="6822697" y="4730924"/>
            <a:chExt cx="226776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6822697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服务与合作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972595" y="2785723"/>
            <a:ext cx="2267763" cy="1218088"/>
            <a:chOff x="8972595" y="2785723"/>
            <a:chExt cx="2267763" cy="1218088"/>
          </a:xfrm>
        </p:grpSpPr>
        <p:sp>
          <p:nvSpPr>
            <p:cNvPr id="38" name="TextBox 38"/>
            <p:cNvSpPr txBox="1"/>
            <p:nvPr/>
          </p:nvSpPr>
          <p:spPr>
            <a:xfrm>
              <a:off x="8972595" y="27857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负责药品的分销与配送。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8972595" y="2295389"/>
            <a:ext cx="2267763" cy="490334"/>
            <a:chOff x="8972595" y="2295389"/>
            <a:chExt cx="226776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8972595" y="22953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药品分销商</a:t>
              </a:r>
            </a:p>
          </p:txBody>
        </p:sp>
      </p:grpSp>
      <p:sp>
        <p:nvSpPr>
          <p:cNvPr id="41" name="Freeform 41"/>
          <p:cNvSpPr/>
          <p:nvPr/>
        </p:nvSpPr>
        <p:spPr>
          <a:xfrm>
            <a:off x="3096623" y="2700021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187548" y="1104984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5686896" y="2660051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186254" y="1513484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803631" y="2055449"/>
            <a:ext cx="461677" cy="550831"/>
            <a:chOff x="7803631" y="2055449"/>
            <a:chExt cx="461677" cy="550831"/>
          </a:xfrm>
        </p:grpSpPr>
        <p:sp>
          <p:nvSpPr>
            <p:cNvPr id="46" name="Freeform 46"/>
            <p:cNvSpPr/>
            <p:nvPr/>
          </p:nvSpPr>
          <p:spPr>
            <a:xfrm>
              <a:off x="7969842" y="2161366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803631" y="2055449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3615463" y="3242807"/>
            <a:ext cx="664559" cy="579787"/>
            <a:chOff x="3615463" y="3242807"/>
            <a:chExt cx="664559" cy="579787"/>
          </a:xfrm>
        </p:grpSpPr>
        <p:sp>
          <p:nvSpPr>
            <p:cNvPr id="49" name="Freeform 49"/>
            <p:cNvSpPr/>
            <p:nvPr/>
          </p:nvSpPr>
          <p:spPr>
            <a:xfrm>
              <a:off x="3615463" y="3382158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961125" y="3242807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1" name="Group 51"/>
          <p:cNvGrpSpPr/>
          <p:nvPr/>
        </p:nvGrpSpPr>
        <p:grpSpPr>
          <a:xfrm>
            <a:off x="6456418" y="3388259"/>
            <a:ext cx="577690" cy="614458"/>
            <a:chOff x="6456418" y="3388259"/>
            <a:chExt cx="577690" cy="614458"/>
          </a:xfrm>
        </p:grpSpPr>
        <p:sp>
          <p:nvSpPr>
            <p:cNvPr id="52" name="Freeform 52"/>
            <p:cNvSpPr/>
            <p:nvPr/>
          </p:nvSpPr>
          <p:spPr>
            <a:xfrm>
              <a:off x="6794364" y="3388259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6456418" y="3573425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6595864" y="3689344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6703972" y="3639147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5010292" y="1832578"/>
            <a:ext cx="559445" cy="701972"/>
            <a:chOff x="5010292" y="1832578"/>
            <a:chExt cx="559445" cy="701972"/>
          </a:xfrm>
        </p:grpSpPr>
        <p:sp>
          <p:nvSpPr>
            <p:cNvPr id="57" name="Freeform 57"/>
            <p:cNvSpPr/>
            <p:nvPr/>
          </p:nvSpPr>
          <p:spPr>
            <a:xfrm>
              <a:off x="5401504" y="1832578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5183885" y="1928296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010292" y="2189448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提供健康保险服务的企业。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健康险种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医疗保险、重疾保险、护理保险等。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与互联网医疗平台合作，为患者提供保险服务，降低医疗费用风险。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保险机构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在线问诊、预约挂号、健康管理等服务需求。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使用互联网医疗平台的习惯、对医疗服务的质量要求等。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患者与用户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互联网医疗健康产业的价值链分析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通过医疗健康平台、可穿戴设备、医疗机构等渠道，收集用户的健康数据、病情信息、诊疗记录等。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将不同来源的信息进行整合，形成完整的健康档案，为后续的在线问诊、远程医疗等提供数据支持。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7" r="227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在线问诊与远程医疗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在线问诊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用户通过互联网医疗平台，可以随时随地咨询医生，获得专业的诊断意见和治疗建议。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利用互联网技术，实现医生与患者异地沟通，进行病情诊断、治疗方案制定等医疗服务。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互联网医疗平台可以提供各类药品的销售服务，用户可以在线选购所需药品。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平台通过与物流公司合作，为用户提供快速、便捷的药品配送服务，确保药品及时送达用户手中。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药品销售与配送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健康管理与大数据应用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通过互联网医疗平台，为用户提供个性化的健康管理服务，如制定健康计划、监测身体状况等。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利用大数据技术，对用户的健康数据进行深度挖掘和分析，为医疗科研、疾病预防等提供支持。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https://d.book118.com/817026140002006033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2024-09-06T03:17:17.117</cp:lastPrinted>
  <dcterms:created xsi:type="dcterms:W3CDTF">2024-09-05T19:17:17Z</dcterms:created>
  <dcterms:modified xsi:type="dcterms:W3CDTF">2024-09-05T19:17:19Z</dcterms:modified>
</cp:coreProperties>
</file>