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4" r:id="rId2"/>
    <p:sldMasterId id="2147483748"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9144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398649-C2E5-4BA0-B3E8-E68BE4440F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86D9E4-6788-40A2-9D4D-F8369FE000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CB5D72-6611-4250-B1F3-7EA0F4F806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7EDCE7-7BB4-4B47-AA34-4ECC41EC81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663300-421C-44A9-9635-FFEB3548D1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EABE45-CF9F-4679-97E5-A94E2DE8CE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3FB8E0-F0CA-44BF-9408-D753674818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F8ACD1-02EE-424B-987C-18385C55CD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3E61B2-6AD3-4AE4-AA37-A552C03088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6A2ABE-76B3-4DCF-A1E8-1892A6A6A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334F05-8116-41BE-9691-827C6EA422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14018" name="Rectangle 2"/>
          <p:cNvSpPr>
            <a:spLocks noGrp="1" noRot="1" noChangeArrowheads="1"/>
          </p:cNvSpPr>
          <p:nvPr>
            <p:ph type="ctrTitle"/>
          </p:nvPr>
        </p:nvSpPr>
        <p:spPr>
          <a:xfrm>
            <a:off x="3962400" y="1066800"/>
            <a:ext cx="4648200" cy="1981200"/>
          </a:xfrm>
        </p:spPr>
        <p:txBody>
          <a:bodyPr/>
          <a:lstStyle>
            <a:lvl1pPr>
              <a:defRPr/>
            </a:lvl1pPr>
          </a:lstStyle>
          <a:p>
            <a:r>
              <a:rPr lang="zh-CN" altLang="en-US" smtClean="0"/>
              <a:t>单击此处编辑母版标题样式</a:t>
            </a:r>
            <a:endParaRPr lang="zh-CN" altLang="en-US"/>
          </a:p>
        </p:txBody>
      </p:sp>
      <p:sp>
        <p:nvSpPr>
          <p:cNvPr id="214019" name="Rectangle 3"/>
          <p:cNvSpPr>
            <a:spLocks noGrp="1" noRot="1" noChangeArrowheads="1"/>
          </p:cNvSpPr>
          <p:nvPr>
            <p:ph type="subTitle" idx="1"/>
          </p:nvPr>
        </p:nvSpPr>
        <p:spPr>
          <a:xfrm>
            <a:off x="3962400" y="3657600"/>
            <a:ext cx="4572000" cy="1676400"/>
          </a:xfrm>
        </p:spPr>
        <p:txBody>
          <a:bodyPr/>
          <a:lstStyle>
            <a:lvl1pPr marL="0" indent="0" algn="ctr">
              <a:buFont typeface="Wingdings" pitchFamily="2" charset="2"/>
              <a:buNone/>
              <a:defRPr/>
            </a:lvl1pPr>
          </a:lstStyle>
          <a:p>
            <a:r>
              <a:rPr lang="zh-CN" altLang="en-US" smtClean="0"/>
              <a:t>单击此处编辑母版副标题样式</a:t>
            </a:r>
            <a:endParaRPr lang="zh-CN" altLang="en-US"/>
          </a:p>
        </p:txBody>
      </p:sp>
      <p:sp>
        <p:nvSpPr>
          <p:cNvPr id="4" name="Rectangle 4"/>
          <p:cNvSpPr>
            <a:spLocks noGrp="1" noChangeArrowheads="1"/>
          </p:cNvSpPr>
          <p:nvPr>
            <p:ph type="dt" sz="half" idx="10"/>
          </p:nvPr>
        </p:nvSpPr>
        <p:spPr>
          <a:xfrm>
            <a:off x="301625" y="6076950"/>
            <a:ext cx="2289175" cy="476250"/>
          </a:xfrm>
        </p:spPr>
        <p:txBody>
          <a:bodyPr/>
          <a:lstStyle>
            <a:lvl1pPr>
              <a:defRPr smtClean="0"/>
            </a:lvl1pPr>
          </a:lstStyle>
          <a:p>
            <a:pPr>
              <a:defRPr/>
            </a:pPr>
            <a:endParaRPr lang="en-US" altLang="zh-CN"/>
          </a:p>
        </p:txBody>
      </p:sp>
      <p:sp>
        <p:nvSpPr>
          <p:cNvPr id="5" name="Rectangle 5"/>
          <p:cNvSpPr>
            <a:spLocks noGrp="1" noChangeArrowheads="1"/>
          </p:cNvSpPr>
          <p:nvPr>
            <p:ph type="ftr" sz="quarter" idx="11"/>
          </p:nvPr>
        </p:nvSpPr>
        <p:spPr>
          <a:xfrm>
            <a:off x="3124200" y="6076950"/>
            <a:ext cx="2895600" cy="476250"/>
          </a:xfrm>
        </p:spPr>
        <p:txBody>
          <a:bodyPr/>
          <a:lstStyle>
            <a:lvl1pPr>
              <a:defRPr smtClean="0"/>
            </a:lvl1pPr>
          </a:lstStyle>
          <a:p>
            <a:pPr>
              <a:defRPr/>
            </a:pPr>
            <a:endParaRPr lang="en-US" altLang="zh-CN"/>
          </a:p>
        </p:txBody>
      </p:sp>
      <p:sp>
        <p:nvSpPr>
          <p:cNvPr id="6" name="Rectangle 6"/>
          <p:cNvSpPr>
            <a:spLocks noGrp="1" noChangeArrowheads="1"/>
          </p:cNvSpPr>
          <p:nvPr>
            <p:ph type="sldNum" sz="quarter" idx="12"/>
          </p:nvPr>
        </p:nvSpPr>
        <p:spPr>
          <a:xfrm>
            <a:off x="6553200" y="6076950"/>
            <a:ext cx="2289175" cy="476250"/>
          </a:xfrm>
        </p:spPr>
        <p:txBody>
          <a:bodyPr/>
          <a:lstStyle>
            <a:lvl1pPr>
              <a:defRPr/>
            </a:lvl1pPr>
          </a:lstStyle>
          <a:p>
            <a:fld id="{F8FBB9B5-4B0B-486A-ADCA-73003847EC1A}" type="slidenum">
              <a:rPr lang="en-US" altLang="zh-CN"/>
              <a:t>‹#›</a:t>
            </a:fld>
          </a:p>
        </p:txBody>
      </p:sp>
    </p:spTree>
    <p:extLst>
      <p:ext uri="{BB962C8B-B14F-4D97-AF65-F5344CB8AC3E}">
        <p14:creationId xmlns:p14="http://schemas.microsoft.com/office/powerpoint/2010/main" val="8143298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8FCE7869-CDCB-44AE-A486-72A052DE8CCC}" type="slidenum">
              <a:rPr lang="en-US" altLang="zh-CN"/>
              <a:t>‹#›</a:t>
            </a:fld>
          </a:p>
        </p:txBody>
      </p:sp>
    </p:spTree>
    <p:extLst>
      <p:ext uri="{BB962C8B-B14F-4D97-AF65-F5344CB8AC3E}">
        <p14:creationId xmlns:p14="http://schemas.microsoft.com/office/powerpoint/2010/main" val="7525596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D0906680-5008-4D3B-90C8-296AA2F459C0}" type="slidenum">
              <a:rPr lang="en-US" altLang="zh-CN"/>
              <a:t>‹#›</a:t>
            </a:fld>
          </a:p>
        </p:txBody>
      </p:sp>
    </p:spTree>
    <p:extLst>
      <p:ext uri="{BB962C8B-B14F-4D97-AF65-F5344CB8AC3E}">
        <p14:creationId xmlns:p14="http://schemas.microsoft.com/office/powerpoint/2010/main" val="184084232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B5CE7CA-F002-4723-8ED6-6827C151E733}" type="slidenum">
              <a:rPr lang="en-US" altLang="zh-CN"/>
              <a:t>‹#›</a:t>
            </a:fld>
          </a:p>
        </p:txBody>
      </p:sp>
    </p:spTree>
    <p:extLst>
      <p:ext uri="{BB962C8B-B14F-4D97-AF65-F5344CB8AC3E}">
        <p14:creationId xmlns:p14="http://schemas.microsoft.com/office/powerpoint/2010/main" val="1648504244"/>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EEBBBC27-5533-496C-A31A-DE4B7FC61DC9}" type="slidenum">
              <a:rPr lang="en-US" altLang="zh-CN"/>
              <a:t>‹#›</a:t>
            </a:fld>
          </a:p>
        </p:txBody>
      </p:sp>
    </p:spTree>
    <p:extLst>
      <p:ext uri="{BB962C8B-B14F-4D97-AF65-F5344CB8AC3E}">
        <p14:creationId xmlns:p14="http://schemas.microsoft.com/office/powerpoint/2010/main" val="111632727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p:txBody>
          <a:bodyPr/>
          <a:lstStyle>
            <a:lvl1pPr>
              <a:defRPr/>
            </a:lvl1pPr>
          </a:lstStyle>
          <a:p>
            <a:pPr>
              <a:defRPr/>
            </a:pPr>
            <a:endParaRPr lang="en-US" altLang="zh-CN"/>
          </a:p>
        </p:txBody>
      </p:sp>
      <p:sp>
        <p:nvSpPr>
          <p:cNvPr id="4" name="Rectangle 5"/>
          <p:cNvSpPr>
            <a:spLocks noGrp="1" noChangeArrowheads="1"/>
          </p:cNvSpPr>
          <p:nvPr>
            <p:ph type="ftr" sz="quarter" idx="11"/>
          </p:nvPr>
        </p:nvSpPr>
        <p:spPr/>
        <p:txBody>
          <a:bodyPr/>
          <a:lstStyle>
            <a:lvl1pPr>
              <a:defRPr/>
            </a:lvl1pPr>
          </a:lstStyle>
          <a:p>
            <a:pPr>
              <a:defRPr/>
            </a:pPr>
            <a:endParaRPr lang="en-US" altLang="zh-CN"/>
          </a:p>
        </p:txBody>
      </p:sp>
      <p:sp>
        <p:nvSpPr>
          <p:cNvPr id="5" name="Rectangle 6"/>
          <p:cNvSpPr>
            <a:spLocks noGrp="1" noChangeArrowheads="1"/>
          </p:cNvSpPr>
          <p:nvPr>
            <p:ph type="sldNum" sz="quarter" idx="12"/>
          </p:nvPr>
        </p:nvSpPr>
        <p:spPr/>
        <p:txBody>
          <a:bodyPr/>
          <a:lstStyle>
            <a:lvl1pPr>
              <a:defRPr/>
            </a:lvl1pPr>
          </a:lstStyle>
          <a:p>
            <a:fld id="{90314C85-7AF3-49DA-8579-8CA600B2A23A}" type="slidenum">
              <a:rPr lang="en-US" altLang="zh-CN"/>
              <a:t>‹#›</a:t>
            </a:fld>
          </a:p>
        </p:txBody>
      </p:sp>
    </p:spTree>
    <p:extLst>
      <p:ext uri="{BB962C8B-B14F-4D97-AF65-F5344CB8AC3E}">
        <p14:creationId xmlns:p14="http://schemas.microsoft.com/office/powerpoint/2010/main" val="719266754"/>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Rectangle 4"/>
          <p:cNvSpPr>
            <a:spLocks noGrp="1" noChangeArrowheads="1"/>
          </p:cNvSpPr>
          <p:nvPr>
            <p:ph type="dt" sz="half" idx="10"/>
          </p:nvPr>
        </p:nvSpPr>
        <p:spPr/>
        <p:txBody>
          <a:bodyPr/>
          <a:lstStyle>
            <a:lvl1pPr>
              <a:defRPr/>
            </a:lvl1pPr>
          </a:lstStyle>
          <a:p>
            <a:pPr>
              <a:defRPr/>
            </a:pPr>
            <a:endParaRPr lang="en-US" altLang="zh-CN"/>
          </a:p>
        </p:txBody>
      </p:sp>
      <p:sp>
        <p:nvSpPr>
          <p:cNvPr id="3" name="Rectangle 5"/>
          <p:cNvSpPr>
            <a:spLocks noGrp="1" noChangeArrowheads="1"/>
          </p:cNvSpPr>
          <p:nvPr>
            <p:ph type="ftr" sz="quarter" idx="11"/>
          </p:nvPr>
        </p:nvSpPr>
        <p:spPr/>
        <p:txBody>
          <a:bodyPr/>
          <a:lstStyle>
            <a:lvl1pPr>
              <a:defRPr/>
            </a:lvl1pPr>
          </a:lstStyle>
          <a:p>
            <a:pPr>
              <a:defRPr/>
            </a:pPr>
            <a:endParaRPr lang="en-US" altLang="zh-CN"/>
          </a:p>
        </p:txBody>
      </p:sp>
      <p:sp>
        <p:nvSpPr>
          <p:cNvPr id="4" name="Rectangle 6"/>
          <p:cNvSpPr>
            <a:spLocks noGrp="1" noChangeArrowheads="1"/>
          </p:cNvSpPr>
          <p:nvPr>
            <p:ph type="sldNum" sz="quarter" idx="12"/>
          </p:nvPr>
        </p:nvSpPr>
        <p:spPr/>
        <p:txBody>
          <a:bodyPr/>
          <a:lstStyle>
            <a:lvl1pPr>
              <a:defRPr/>
            </a:lvl1pPr>
          </a:lstStyle>
          <a:p>
            <a:fld id="{B81417A6-B52F-4178-AC6A-DE7E0647AB34}" type="slidenum">
              <a:rPr lang="en-US" altLang="zh-CN"/>
              <a:t>‹#›</a:t>
            </a:fld>
          </a:p>
        </p:txBody>
      </p:sp>
    </p:spTree>
    <p:extLst>
      <p:ext uri="{BB962C8B-B14F-4D97-AF65-F5344CB8AC3E}">
        <p14:creationId xmlns:p14="http://schemas.microsoft.com/office/powerpoint/2010/main" val="169544075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DA28E40-8722-4D1F-A912-68A4C586C6C0}" type="slidenum">
              <a:rPr lang="en-US" altLang="zh-CN"/>
              <a:t>‹#›</a:t>
            </a:fld>
          </a:p>
        </p:txBody>
      </p:sp>
    </p:spTree>
    <p:extLst>
      <p:ext uri="{BB962C8B-B14F-4D97-AF65-F5344CB8AC3E}">
        <p14:creationId xmlns:p14="http://schemas.microsoft.com/office/powerpoint/2010/main" val="169948319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smtClean="0"/>
              <a:t>单击图标添加图片</a:t>
            </a: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04826E4A-BFA5-49A1-BB8F-967C4430700D}" type="slidenum">
              <a:rPr lang="en-US" altLang="zh-CN"/>
              <a:t>‹#›</a:t>
            </a:fld>
          </a:p>
        </p:txBody>
      </p:sp>
    </p:spTree>
    <p:extLst>
      <p:ext uri="{BB962C8B-B14F-4D97-AF65-F5344CB8AC3E}">
        <p14:creationId xmlns:p14="http://schemas.microsoft.com/office/powerpoint/2010/main" val="2287116317"/>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7FC1A1B9-CA92-4005-8AF2-41EA4D4469F4}" type="slidenum">
              <a:rPr lang="en-US" altLang="zh-CN"/>
              <a:t>‹#›</a:t>
            </a:fld>
          </a:p>
        </p:txBody>
      </p:sp>
    </p:spTree>
    <p:extLst>
      <p:ext uri="{BB962C8B-B14F-4D97-AF65-F5344CB8AC3E}">
        <p14:creationId xmlns:p14="http://schemas.microsoft.com/office/powerpoint/2010/main" val="2117994288"/>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01625" y="685800"/>
            <a:ext cx="6256338" cy="5181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F6D589A2-6E90-4914-A139-E5029486DD2F}" type="slidenum">
              <a:rPr lang="en-US" altLang="zh-CN"/>
              <a:t>‹#›</a:t>
            </a:fld>
          </a:p>
        </p:txBody>
      </p:sp>
    </p:spTree>
    <p:extLst>
      <p:ext uri="{BB962C8B-B14F-4D97-AF65-F5344CB8AC3E}">
        <p14:creationId xmlns:p14="http://schemas.microsoft.com/office/powerpoint/2010/main" val="420581477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fourObj" preserve="1">
  <p:cSld name="标题和四项内容">
    <p:bg>
      <p:bgPr>
        <a:solidFill>
          <a:srgbClr val="F0F8FF"/>
        </a:solidFill>
      </p:bgPr>
    </p:bg>
    <p:spTree>
      <p:nvGrpSpPr>
        <p:cNvPr id="1" name=""/>
        <p:cNvGrpSpPr/>
        <p:nvPr/>
      </p:nvGrpSpPr>
      <p:grpSpPr>
        <a:xfrm>
          <a:off x="0" y="0"/>
          <a:ext cx="0" cy="0"/>
        </a:xfrm>
      </p:grpSpPr>
      <p:sp>
        <p:nvSpPr>
          <p:cNvPr id="2" name="标题 1"/>
          <p:cNvSpPr>
            <a:spLocks noGrp="1"/>
          </p:cNvSpPr>
          <p:nvPr>
            <p:ph type="title" sz="quarter"/>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内容占位符 5"/>
          <p:cNvSpPr>
            <a:spLocks noGrp="1"/>
          </p:cNvSpPr>
          <p:nvPr>
            <p:ph sz="quarter" idx="4"/>
          </p:nvPr>
        </p:nvSpPr>
        <p:spPr>
          <a:xfrm>
            <a:off x="4651375"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188F394E-76D4-4E53-BC41-BC006F38A82D}" type="slidenum">
              <a:rPr lang="en-US" altLang="zh-CN"/>
              <a:t>‹#›</a:t>
            </a:fld>
          </a:p>
        </p:txBody>
      </p:sp>
    </p:spTree>
    <p:extLst>
      <p:ext uri="{BB962C8B-B14F-4D97-AF65-F5344CB8AC3E}">
        <p14:creationId xmlns:p14="http://schemas.microsoft.com/office/powerpoint/2010/main" val="282443286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Obj" preserve="1">
  <p:cSld name="标题，文本与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C9F5AFC-A558-4D63-A037-A7413069CC92}" type="slidenum">
              <a:rPr lang="en-US" altLang="zh-CN"/>
              <a:t>‹#›</a:t>
            </a:fld>
          </a:p>
        </p:txBody>
      </p:sp>
    </p:spTree>
    <p:extLst>
      <p:ext uri="{BB962C8B-B14F-4D97-AF65-F5344CB8AC3E}">
        <p14:creationId xmlns:p14="http://schemas.microsoft.com/office/powerpoint/2010/main" val="2218484477"/>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AndTx" preserve="1">
  <p:cSld name="标题，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33193900-1ABC-49EE-BF3C-2BD07F97C7A3}" type="slidenum">
              <a:rPr lang="en-US" altLang="zh-CN"/>
              <a:t>‹#›</a:t>
            </a:fld>
          </a:p>
        </p:txBody>
      </p:sp>
    </p:spTree>
    <p:extLst>
      <p:ext uri="{BB962C8B-B14F-4D97-AF65-F5344CB8AC3E}">
        <p14:creationId xmlns:p14="http://schemas.microsoft.com/office/powerpoint/2010/main" val="1245693474"/>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OverChart" preserve="1">
  <p:cSld name="垂直排列标题且文本在图表之上">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sz="half" idx="1"/>
          </p:nvPr>
        </p:nvSpPr>
        <p:spPr>
          <a:xfrm>
            <a:off x="301625" y="685800"/>
            <a:ext cx="6256338" cy="2514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图表占位符 3"/>
          <p:cNvSpPr>
            <a:spLocks noGrp="1"/>
          </p:cNvSpPr>
          <p:nvPr>
            <p:ph type="chart" sz="half" idx="2"/>
          </p:nvPr>
        </p:nvSpPr>
        <p:spPr>
          <a:xfrm>
            <a:off x="301625" y="3352800"/>
            <a:ext cx="6256338" cy="2514600"/>
          </a:xfrm>
        </p:spPr>
        <p:txBody>
          <a:bodyPr/>
          <a:lstStyle/>
          <a:p>
            <a:pPr lvl="0"/>
            <a:r>
              <a:rPr lang="zh-CN" altLang="en-US" noProof="0" smtClean="0"/>
              <a:t>单击图标添加图表</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6A984101-6419-4CA6-AC35-DE02A5F87090}" type="slidenum">
              <a:rPr lang="en-US" altLang="zh-CN"/>
              <a:t>‹#›</a:t>
            </a:fld>
          </a:p>
        </p:txBody>
      </p:sp>
    </p:spTree>
    <p:extLst>
      <p:ext uri="{BB962C8B-B14F-4D97-AF65-F5344CB8AC3E}">
        <p14:creationId xmlns:p14="http://schemas.microsoft.com/office/powerpoint/2010/main" val="1126566662"/>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Media" preserve="1">
  <p:cSld name="标题，文本与媒体剪辑">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媒体占位符 3"/>
          <p:cNvSpPr>
            <a:spLocks noGrp="1"/>
          </p:cNvSpPr>
          <p:nvPr>
            <p:ph type="media" sz="half" idx="2"/>
          </p:nvPr>
        </p:nvSpPr>
        <p:spPr>
          <a:xfrm>
            <a:off x="4651375" y="1981200"/>
            <a:ext cx="4194175" cy="3886200"/>
          </a:xfrm>
        </p:spPr>
        <p:txBody>
          <a:bodyPr/>
          <a:lstStyle/>
          <a:p>
            <a:pPr lvl="0"/>
            <a:r>
              <a:rPr lang="zh-CN" altLang="en-US" noProof="0" smtClean="0"/>
              <a:t>单击图标添加媒体</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6AC9BF4-1FE2-415C-A614-44D3585B9A10}" type="slidenum">
              <a:rPr lang="en-US" altLang="zh-CN"/>
              <a:t>‹#›</a:t>
            </a:fld>
          </a:p>
        </p:txBody>
      </p:sp>
    </p:spTree>
    <p:extLst>
      <p:ext uri="{BB962C8B-B14F-4D97-AF65-F5344CB8AC3E}">
        <p14:creationId xmlns:p14="http://schemas.microsoft.com/office/powerpoint/2010/main" val="3761252177"/>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OverObj" preserve="1">
  <p:cSld name="标题和文本在内容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56652DE8-3DBC-46B9-9CC5-0886EBE04BAB}" type="slidenum">
              <a:rPr lang="en-US" altLang="zh-CN"/>
              <a:t>‹#›</a:t>
            </a:fld>
          </a:p>
        </p:txBody>
      </p:sp>
    </p:spTree>
    <p:extLst>
      <p:ext uri="{BB962C8B-B14F-4D97-AF65-F5344CB8AC3E}">
        <p14:creationId xmlns:p14="http://schemas.microsoft.com/office/powerpoint/2010/main" val="3451971863"/>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AndTx" preserve="1">
  <p:cSld name="标题，两项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1FAF6ECB-560F-4837-885D-265ED2E01456}" type="slidenum">
              <a:rPr lang="en-US" altLang="zh-CN"/>
              <a:t>‹#›</a:t>
            </a:fld>
          </a:p>
        </p:txBody>
      </p:sp>
    </p:spTree>
    <p:extLst>
      <p:ext uri="{BB962C8B-B14F-4D97-AF65-F5344CB8AC3E}">
        <p14:creationId xmlns:p14="http://schemas.microsoft.com/office/powerpoint/2010/main" val="2018965101"/>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clipArtAndVertTx" preserve="1">
  <p:cSld name="标题，剪贴画与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剪贴画占位符 2"/>
          <p:cNvSpPr>
            <a:spLocks noGrp="1"/>
          </p:cNvSpPr>
          <p:nvPr>
            <p:ph type="clipArt" sz="half" idx="1"/>
          </p:nvPr>
        </p:nvSpPr>
        <p:spPr>
          <a:xfrm>
            <a:off x="304800" y="1981200"/>
            <a:ext cx="4194175" cy="3886200"/>
          </a:xfrm>
        </p:spPr>
        <p:txBody>
          <a:bodyPr/>
          <a:lstStyle/>
          <a:p>
            <a:pPr lvl="0"/>
            <a:r>
              <a:rPr lang="zh-CN" altLang="en-US" noProof="0" smtClean="0"/>
              <a:t>单击图标添加联机映像</a:t>
            </a:r>
          </a:p>
        </p:txBody>
      </p:sp>
      <p:sp>
        <p:nvSpPr>
          <p:cNvPr id="4" name="竖排文字占位符 3"/>
          <p:cNvSpPr>
            <a:spLocks noGrp="1"/>
          </p:cNvSpPr>
          <p:nvPr>
            <p:ph type="body" orient="vert" sz="half" idx="2"/>
          </p:nvPr>
        </p:nvSpPr>
        <p:spPr>
          <a:xfrm>
            <a:off x="4651375" y="1981200"/>
            <a:ext cx="4194175" cy="3886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C8EDB86A-1C5B-4CCB-B952-35A987FA7FE1}" type="slidenum">
              <a:rPr lang="en-US" altLang="zh-CN"/>
              <a:t>‹#›</a:t>
            </a:fld>
          </a:p>
        </p:txBody>
      </p:sp>
    </p:spTree>
    <p:extLst>
      <p:ext uri="{BB962C8B-B14F-4D97-AF65-F5344CB8AC3E}">
        <p14:creationId xmlns:p14="http://schemas.microsoft.com/office/powerpoint/2010/main" val="1341594646"/>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OverTx" preserve="1">
  <p:cSld name="标题和两项内容在文本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0B0DCB7B-4EA1-4876-94E2-C0D91F29BF6F}" type="slidenum">
              <a:rPr lang="en-US" altLang="zh-CN"/>
              <a:t>‹#›</a:t>
            </a:fld>
          </a:p>
        </p:txBody>
      </p:sp>
    </p:spTree>
    <p:extLst>
      <p:ext uri="{BB962C8B-B14F-4D97-AF65-F5344CB8AC3E}">
        <p14:creationId xmlns:p14="http://schemas.microsoft.com/office/powerpoint/2010/main" val="1833581120"/>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bg>
      <p:bgPr>
        <a:solidFill>
          <a:srgbClr val="F0F8FF"/>
        </a:solidFill>
      </p:bgPr>
    </p:bg>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and Content">
    <p:bg>
      <p:bgPr>
        <a:solidFill>
          <a:srgbClr val="F0F8FF"/>
        </a:solidFill>
      </p:bgPr>
    </p:bg>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Blank">
    <p:bg>
      <p:bgPr>
        <a:solidFill>
          <a:srgbClr val="F0F8FF"/>
        </a:solidFill>
      </p:bgPr>
    </p:bg>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slideLayout" Target="../slideLayouts/slideLayout33.xml" /><Relationship Id="rId3" Type="http://schemas.openxmlformats.org/officeDocument/2006/relationships/slideLayout" Target="../slideLayouts/slideLayout34.xml" /><Relationship Id="rId4"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a:xfrm>
          <a:off x="0" y="0"/>
          <a:ext cx="0" cy="0"/>
        </a:xfrm>
      </p:grpSpPr>
      <p:sp>
        <p:nvSpPr>
          <p:cNvPr id="1026" name="Rectangle 2"/>
          <p:cNvSpPr>
            <a:spLocks noGrp="1" noRot="1" noChangeArrowheads="1"/>
          </p:cNvSpPr>
          <p:nvPr>
            <p:ph type="title"/>
          </p:nvPr>
        </p:nvSpPr>
        <p:spPr bwMode="auto">
          <a:xfrm>
            <a:off x="301625" y="685800"/>
            <a:ext cx="854075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1027" name="Rectangle 3"/>
          <p:cNvSpPr>
            <a:spLocks noGrp="1" noRot="1" noChangeArrowheads="1"/>
          </p:cNvSpPr>
          <p:nvPr>
            <p:ph type="body" idx="1"/>
          </p:nvPr>
        </p:nvSpPr>
        <p:spPr bwMode="auto">
          <a:xfrm>
            <a:off x="304800" y="1981200"/>
            <a:ext cx="854075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212996" name="Rectangle 4"/>
          <p:cNvSpPr>
            <a:spLocks noGrp="1" noChangeArrowheads="1"/>
          </p:cNvSpPr>
          <p:nvPr>
            <p:ph type="dt" sz="half" idx="2"/>
          </p:nvPr>
        </p:nvSpPr>
        <p:spPr bwMode="auto">
          <a:xfrm>
            <a:off x="301625"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marL="0" indent="0" algn="l" rtl="0" eaLnBrk="1" hangingPunct="0">
              <a:spcBef>
                <a:spcPct val="0"/>
              </a:spcBef>
              <a:buFontTx/>
              <a:defRPr kumimoji="0" lang="zh-CN" altLang="en-US" sz="1800">
                <a:ea typeface="Arial" pitchFamily="34" charset="0"/>
              </a:defRPr>
            </a:defPPr>
            <a:lvl1pPr marL="0" indent="0" algn="l"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a:defRPr/>
            </a:pPr>
            <a:endParaRPr lang="en-US" altLang="zh-CN"/>
          </a:p>
        </p:txBody>
      </p:sp>
      <p:sp>
        <p:nvSpPr>
          <p:cNvPr id="212997" name="Rectangle 5"/>
          <p:cNvSpPr>
            <a:spLocks noGrp="1" noChangeArrowheads="1"/>
          </p:cNvSpPr>
          <p:nvPr>
            <p:ph type="ftr" sz="quarter" idx="3"/>
          </p:nvPr>
        </p:nvSpPr>
        <p:spPr bwMode="auto">
          <a:xfrm>
            <a:off x="3124200" y="6019800"/>
            <a:ext cx="2895600"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marL="0" indent="0" algn="l" rtl="0" eaLnBrk="1" hangingPunct="0">
              <a:spcBef>
                <a:spcPct val="0"/>
              </a:spcBef>
              <a:buFontTx/>
              <a:defRPr kumimoji="0" lang="zh-CN" altLang="en-US" sz="1800">
                <a:ea typeface="Arial" pitchFamily="34" charset="0"/>
              </a:defRPr>
            </a:defPPr>
            <a:lvl1pPr marL="0" indent="0" algn="ctr"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a:defRPr/>
            </a:pPr>
            <a:endParaRPr lang="en-US" altLang="zh-CN"/>
          </a:p>
        </p:txBody>
      </p:sp>
      <p:sp>
        <p:nvSpPr>
          <p:cNvPr id="212998" name="Rectangle 6"/>
          <p:cNvSpPr>
            <a:spLocks noGrp="1" noChangeArrowheads="1"/>
          </p:cNvSpPr>
          <p:nvPr>
            <p:ph type="sldNum" sz="quarter" idx="4"/>
          </p:nvPr>
        </p:nvSpPr>
        <p:spPr bwMode="auto">
          <a:xfrm>
            <a:off x="6553200"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marL="0" indent="0" algn="l" rtl="0" eaLnBrk="1" hangingPunct="0">
              <a:spcBef>
                <a:spcPct val="0"/>
              </a:spcBef>
              <a:buFontTx/>
              <a:defRPr kumimoji="0" lang="zh-CN" altLang="en-US" sz="1800">
                <a:ea typeface="Arial" pitchFamily="34" charset="0"/>
              </a:defRPr>
            </a:defPPr>
            <a:lvl1pPr marL="0" indent="0" algn="r"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fld id="{C581296A-DE29-46BD-BC3B-BF993CBE0A88}" type="slidenum">
              <a:rPr lang="en-US" altLang="zh-CN"/>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 id="2147483742" r:id="rId19"/>
    <p:sldLayoutId id="2147483743" r:id="rId20"/>
  </p:sldLayoutIdLst>
  <p:transition/>
  <p:timing/>
  <p:txStyles>
    <p:titleStyle>
      <a:lvl1pPr algn="ctr" rtl="0" eaLnBrk="1" fontAlgn="base" hangingPunct="1">
        <a:spcBef>
          <a:spcPct val="0"/>
        </a:spcBef>
        <a:spcAft>
          <a:spcPct val="0"/>
        </a:spcAft>
        <a:defRPr sz="4400">
          <a:solidFill>
            <a:schemeClr val="accent5">
              <a:lumMod val="10000"/>
            </a:schemeClr>
          </a:solidFill>
          <a:latin typeface="+mj-lt"/>
          <a:ea typeface="+mj-ea"/>
          <a:cs typeface="+mj-cs"/>
        </a:defRPr>
      </a:lvl1pPr>
      <a:lvl2pPr algn="ctr" rtl="0" eaLnBrk="1" fontAlgn="base" hangingPunct="1">
        <a:spcBef>
          <a:spcPct val="0"/>
        </a:spcBef>
        <a:spcAft>
          <a:spcPct val="0"/>
        </a:spcAft>
        <a:defRPr sz="4400">
          <a:solidFill>
            <a:schemeClr val="tx2"/>
          </a:solidFill>
          <a:latin typeface="Arial" pitchFamily="34" charset="0"/>
          <a:ea typeface="宋体" pitchFamily="2" charset="-122"/>
        </a:defRPr>
      </a:lvl2pPr>
      <a:lvl3pPr algn="ctr" rtl="0" eaLnBrk="1" fontAlgn="base" hangingPunct="1">
        <a:spcBef>
          <a:spcPct val="0"/>
        </a:spcBef>
        <a:spcAft>
          <a:spcPct val="0"/>
        </a:spcAft>
        <a:defRPr sz="4400">
          <a:solidFill>
            <a:schemeClr val="tx2"/>
          </a:solidFill>
          <a:latin typeface="Arial" pitchFamily="34" charset="0"/>
          <a:ea typeface="宋体" pitchFamily="2" charset="-122"/>
        </a:defRPr>
      </a:lvl3pPr>
      <a:lvl4pPr algn="ctr" rtl="0" eaLnBrk="1" fontAlgn="base" hangingPunct="1">
        <a:spcBef>
          <a:spcPct val="0"/>
        </a:spcBef>
        <a:spcAft>
          <a:spcPct val="0"/>
        </a:spcAft>
        <a:defRPr sz="4400">
          <a:solidFill>
            <a:schemeClr val="tx2"/>
          </a:solidFill>
          <a:latin typeface="Arial" pitchFamily="34" charset="0"/>
          <a:ea typeface="宋体" pitchFamily="2" charset="-122"/>
        </a:defRPr>
      </a:lvl4pPr>
      <a:lvl5pPr algn="ctr" rtl="0" eaLnBrk="1" fontAlgn="base" hangingPunct="1">
        <a:spcBef>
          <a:spcPct val="0"/>
        </a:spcBef>
        <a:spcAft>
          <a:spcPct val="0"/>
        </a:spcAft>
        <a:defRPr sz="4400">
          <a:solidFill>
            <a:schemeClr val="tx2"/>
          </a:solidFill>
          <a:latin typeface="Arial" pitchFamily="34" charset="0"/>
          <a:ea typeface="宋体" pitchFamily="2" charset="-122"/>
        </a:defRPr>
      </a:lvl5pPr>
      <a:lvl6pPr marL="457200" algn="ctr" rtl="0" eaLnBrk="1" fontAlgn="base" hangingPunct="1">
        <a:spcBef>
          <a:spcPct val="0"/>
        </a:spcBef>
        <a:spcAft>
          <a:spcPct val="0"/>
        </a:spcAft>
        <a:defRPr sz="4400">
          <a:solidFill>
            <a:schemeClr val="tx2"/>
          </a:solidFill>
          <a:latin typeface="Arial" pitchFamily="34" charset="0"/>
          <a:ea typeface="宋体" pitchFamily="2" charset="-122"/>
        </a:defRPr>
      </a:lvl6pPr>
      <a:lvl7pPr marL="914400" algn="ctr" rtl="0" eaLnBrk="1" fontAlgn="base" hangingPunct="1">
        <a:spcBef>
          <a:spcPct val="0"/>
        </a:spcBef>
        <a:spcAft>
          <a:spcPct val="0"/>
        </a:spcAft>
        <a:defRPr sz="4400">
          <a:solidFill>
            <a:schemeClr val="tx2"/>
          </a:solidFill>
          <a:latin typeface="Arial" pitchFamily="34" charset="0"/>
          <a:ea typeface="宋体" pitchFamily="2" charset="-122"/>
        </a:defRPr>
      </a:lvl7pPr>
      <a:lvl8pPr marL="1371600" algn="ctr" rtl="0" eaLnBrk="1" fontAlgn="base" hangingPunct="1">
        <a:spcBef>
          <a:spcPct val="0"/>
        </a:spcBef>
        <a:spcAft>
          <a:spcPct val="0"/>
        </a:spcAft>
        <a:defRPr sz="4400">
          <a:solidFill>
            <a:schemeClr val="tx2"/>
          </a:solidFill>
          <a:latin typeface="Arial" pitchFamily="34" charset="0"/>
          <a:ea typeface="宋体" pitchFamily="2" charset="-122"/>
        </a:defRPr>
      </a:lvl8pPr>
      <a:lvl9pPr marL="1828800" algn="ctr" rtl="0" eaLnBrk="1" fontAlgn="base" hangingPunct="1">
        <a:spcBef>
          <a:spcPct val="0"/>
        </a:spcBef>
        <a:spcAft>
          <a:spcPct val="0"/>
        </a:spcAft>
        <a:defRPr sz="4400">
          <a:solidFill>
            <a:schemeClr val="tx2"/>
          </a:solidFill>
          <a:latin typeface="Arial" pitchFamily="34" charset="0"/>
          <a:ea typeface="宋体" pitchFamily="2" charset="-122"/>
        </a:defRPr>
      </a:lvl9pPr>
    </p:titleStyle>
    <p:bodyStyle>
      <a:lvl1pPr marL="342900" indent="-342900" algn="l" rtl="0" eaLnBrk="1" fontAlgn="base" hangingPunct="1">
        <a:spcBef>
          <a:spcPct val="20000"/>
        </a:spcBef>
        <a:spcAft>
          <a:spcPct val="0"/>
        </a:spcAft>
        <a:buClr>
          <a:schemeClr val="hlink"/>
        </a:buClr>
        <a:buSzPct val="70000"/>
        <a:buFont typeface="Wingdings" pitchFamily="2" charset="2"/>
        <a:buChar char="v"/>
        <a:defRPr sz="3200">
          <a:solidFill>
            <a:schemeClr val="accent5">
              <a:lumMod val="10000"/>
            </a:schemeClr>
          </a:solidFill>
          <a:latin typeface="+mn-lt"/>
          <a:ea typeface="+mn-ea"/>
          <a:cs typeface="+mn-cs"/>
        </a:defRPr>
      </a:lvl1pPr>
      <a:lvl2pPr marL="742950" indent="-285750" algn="l" rtl="0" eaLnBrk="1" fontAlgn="base" hangingPunct="1">
        <a:spcBef>
          <a:spcPct val="20000"/>
        </a:spcBef>
        <a:spcAft>
          <a:spcPct val="0"/>
        </a:spcAft>
        <a:buClr>
          <a:schemeClr val="accent2"/>
        </a:buClr>
        <a:buSzPct val="85000"/>
        <a:buFont typeface="Wingdings" pitchFamily="2" charset="2"/>
        <a:buChar char=""/>
        <a:defRPr sz="2800">
          <a:solidFill>
            <a:schemeClr val="accent5">
              <a:lumMod val="10000"/>
            </a:schemeClr>
          </a:solidFill>
          <a:latin typeface="+mn-lt"/>
          <a:ea typeface="+mn-ea"/>
        </a:defRPr>
      </a:lvl2pPr>
      <a:lvl3pPr marL="1143000" indent="-228600" algn="l" rtl="0" eaLnBrk="1" fontAlgn="base" hangingPunct="1">
        <a:spcBef>
          <a:spcPct val="20000"/>
        </a:spcBef>
        <a:spcAft>
          <a:spcPct val="0"/>
        </a:spcAft>
        <a:buClr>
          <a:schemeClr val="hlink"/>
        </a:buClr>
        <a:buSzPct val="80000"/>
        <a:buFont typeface="Wingdings" pitchFamily="2" charset="2"/>
        <a:buChar char="v"/>
        <a:defRPr sz="2400">
          <a:solidFill>
            <a:schemeClr val="accent5">
              <a:lumMod val="10000"/>
            </a:schemeClr>
          </a:solidFill>
          <a:latin typeface="+mn-lt"/>
          <a:ea typeface="+mn-ea"/>
        </a:defRPr>
      </a:lvl3pPr>
      <a:lvl4pPr marL="1600200" indent="-228600" algn="l" rtl="0" eaLnBrk="1" fontAlgn="base" hangingPunct="1">
        <a:spcBef>
          <a:spcPct val="20000"/>
        </a:spcBef>
        <a:spcAft>
          <a:spcPct val="0"/>
        </a:spcAft>
        <a:buClr>
          <a:schemeClr val="accent2"/>
        </a:buClr>
        <a:buSzPct val="90000"/>
        <a:buFont typeface="Wingdings" pitchFamily="2" charset="2"/>
        <a:buChar char=""/>
        <a:defRPr sz="2000">
          <a:solidFill>
            <a:schemeClr val="accent5">
              <a:lumMod val="10000"/>
            </a:schemeClr>
          </a:solidFill>
          <a:latin typeface="+mn-lt"/>
          <a:ea typeface="+mn-ea"/>
        </a:defRPr>
      </a:lvl4pPr>
      <a:lvl5pPr marL="2057400" indent="-228600" algn="l" rtl="0" eaLnBrk="1" fontAlgn="base" hangingPunct="1">
        <a:spcBef>
          <a:spcPct val="20000"/>
        </a:spcBef>
        <a:spcAft>
          <a:spcPct val="0"/>
        </a:spcAft>
        <a:buClr>
          <a:schemeClr val="hlink"/>
        </a:buClr>
        <a:buSzPct val="85000"/>
        <a:buFont typeface="Wingdings" pitchFamily="2" charset="2"/>
        <a:buChar char="v"/>
        <a:defRPr sz="2000">
          <a:solidFill>
            <a:schemeClr val="accent5">
              <a:lumMod val="10000"/>
            </a:schemeClr>
          </a:solidFill>
          <a:latin typeface="+mn-lt"/>
          <a:ea typeface="+mn-ea"/>
        </a:defRPr>
      </a:lvl5pPr>
      <a:lvl6pPr marL="25146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6pPr>
      <a:lvl7pPr marL="29718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7pPr>
      <a:lvl8pPr marL="34290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8pPr>
      <a:lvl9pPr marL="38862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67586" name=""/>
          <p:cNvSpPr/>
          <p:nvPr>
            <p:ph type="title"/>
          </p:nvPr>
        </p:nvSpPr>
        <p:spPr>
          <a:xfrm>
            <a:off x="457200" y="685800"/>
            <a:ext cx="8229600" cy="641350"/>
          </a:xfrm>
          <a:prstGeom prst="rect">
            <a:avLst/>
          </a:prstGeom>
          <a:noFill/>
          <a:ln>
            <a:noFill/>
            <a:miter lim="800000"/>
          </a:ln>
          <a:effectLst>
            <a:outerShdw dist="35921" dir="2700000" algn="ctr">
              <a:schemeClr val="bg2"/>
            </a:outerShdw>
          </a:effectLst>
        </p:spPr>
        <p:txBody>
          <a:bodyPr>
            <a:spAutoFit/>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t>单击此处编辑母版标题样式</a:t>
            </a:r>
          </a:p>
        </p:txBody>
      </p:sp>
      <p:sp>
        <p:nvSpPr>
          <p:cNvPr id="67587" name=""/>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Wingdings" pitchFamily="2" charset="2"/>
              <a:buChar char="Ø"/>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Arial"/>
                <a:ea typeface="宋体" pitchFamily="2" charset="-122"/>
              </a:defRPr>
            </a:lvl5pPr>
          </a:lstStyle>
          <a:p>
            <a:pPr lvl="0"/>
            <a:r>
              <a:t>单击此处编辑母版文本样式</a:t>
            </a:r>
          </a:p>
          <a:p>
            <a:pPr lvl="1"/>
            <a:r>
              <a:t>第二级</a:t>
            </a:r>
          </a:p>
        </p:txBody>
      </p:sp>
      <p:sp>
        <p:nvSpPr>
          <p:cNvPr id="67593" name=""/>
          <p:cNvSpPr/>
          <p:nvPr/>
        </p:nvSpPr>
        <p:spPr>
          <a:xfrm>
            <a:off x="228600" y="6248400"/>
            <a:ext cx="2698750" cy="366712"/>
          </a:xfrm>
          <a:prstGeom prst="rect">
            <a:avLst/>
          </a:prstGeom>
          <a:noFill/>
          <a:ln>
            <a:noFill/>
            <a:miter lim="800000"/>
          </a:ln>
        </p:spPr>
        <p:txBody>
          <a:bodyPr wrap="none" anchor="t" anchorCtr="0">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i="1">
                <a:solidFill>
                  <a:srgbClr val="FF0000"/>
                </a:solidFill>
                <a:ea typeface="隶书" pitchFamily="49" charset="-122"/>
              </a:rPr>
              <a:t>代理人资格考试培训课程</a:t>
            </a:r>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Lst>
  <p:transition/>
  <p:timing/>
  <p:hf sldNum="0" hdr="0"/>
  <p:txStyles>
    <p:titleStyle>
      <a:lvl1pPr marL="0" indent="0" algn="ctr" defTabSz="914400" rtl="0" eaLnBrk="1" fontAlgn="base" hangingPunct="1">
        <a:lnSpc>
          <a:spcPct val="100000"/>
        </a:lnSpc>
        <a:spcBef>
          <a:spcPct val="50000"/>
        </a:spcBef>
        <a:spcAft>
          <a:spcPct val="0"/>
        </a:spcAft>
        <a:buClrTx/>
        <a:buSzTx/>
        <a:buFontTx/>
        <a:buNone/>
        <a:defRPr kumimoji="1" sz="3600" b="1" i="0" u="none">
          <a:solidFill>
            <a:srgbClr val="FF0000"/>
          </a:solidFill>
          <a:latin typeface="Arial"/>
          <a:ea typeface="黑体" pitchFamily="49"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0"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Wingdings" pitchFamily="2" charset="2"/>
        <a:buChar char="Ø"/>
        <a:defRPr kumimoji="0"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sz="2000" b="0" i="0" u="none">
          <a:solidFill>
            <a:schemeClr val="tx1"/>
          </a:solidFill>
          <a:latin typeface="Arial"/>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2.jpeg" /><Relationship Id="rId3"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0320321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algn="ctr"/>
            <a:r>
              <a:rPr sz="5628">
                <a:solidFill>
                  <a:srgbClr val="000000"/>
                </a:solidFill>
                <a:ea typeface="方正姚体"/>
              </a:rPr>
              <a:t>财产保险第6章</a:t>
            </a:r>
          </a:p>
        </p:txBody>
      </p:sp>
    </p:spTree>
    <p:extLst>
      <p:ext uri="{BB962C8B-B14F-4D97-AF65-F5344CB8AC3E}">
        <p14:creationId xmlns:p14="http://schemas.microsoft.com/office/powerpoint/2010/main" val="4219457597"/>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90466" name=""/>
          <p:cNvSpPr/>
          <p:nvPr>
            <p:ph type="title"/>
          </p:nvPr>
        </p:nvSpPr>
        <p:spPr>
          <a:xfrm>
            <a:off x="457200" y="685800"/>
            <a:ext cx="8229600" cy="641350"/>
          </a:xfrm>
          <a:prstGeom prst="rect">
            <a:avLst/>
          </a:prstGeom>
          <a:noFill/>
          <a:ln>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a:solidFill>
                  <a:srgbClr val="000000"/>
                </a:solidFill>
                <a:ea typeface="方正姚体"/>
              </a:rPr>
              <a:t>第六章    财产保险</a:t>
            </a:r>
          </a:p>
        </p:txBody>
      </p:sp>
      <p:sp>
        <p:nvSpPr>
          <p:cNvPr id="190467" name=""/>
          <p:cNvSpPr/>
          <p:nvPr>
            <p:ph type="body" idx="4294967295"/>
          </p:nvPr>
        </p:nvSpPr>
        <p:spPr>
          <a:xfrm>
            <a:off x="2133600" y="1676400"/>
            <a:ext cx="61722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Wingdings" pitchFamily="2" charset="2"/>
              <a:buChar char="Ø"/>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Arial"/>
                <a:ea typeface="宋体" pitchFamily="2" charset="-122"/>
              </a:defRPr>
            </a:lvl5pPr>
          </a:lstStyle>
          <a:p>
            <a:pPr lvl="0">
              <a:lnSpc>
                <a:spcPct val="90000"/>
              </a:lnSpc>
              <a:buNone/>
            </a:pPr>
            <a:r>
              <a:rPr sz="2800">
                <a:solidFill>
                  <a:srgbClr val="000000"/>
                </a:solidFill>
                <a:latin typeface="仿宋_GB2312" pitchFamily="49" charset="-122"/>
                <a:ea typeface="方正姚体"/>
              </a:rPr>
              <a:t>第一节   财产保险概述</a:t>
            </a:r>
          </a:p>
          <a:p>
            <a:pPr lvl="0">
              <a:lnSpc>
                <a:spcPct val="90000"/>
              </a:lnSpc>
              <a:buNone/>
            </a:pPr>
            <a:r>
              <a:rPr sz="2800">
                <a:solidFill>
                  <a:srgbClr val="000000"/>
                </a:solidFill>
                <a:latin typeface="仿宋_GB2312" pitchFamily="49" charset="-122"/>
                <a:ea typeface="方正姚体"/>
              </a:rPr>
              <a:t>第二节   企业财产保险</a:t>
            </a:r>
          </a:p>
          <a:p>
            <a:pPr lvl="0">
              <a:lnSpc>
                <a:spcPct val="90000"/>
              </a:lnSpc>
              <a:buNone/>
            </a:pPr>
            <a:r>
              <a:rPr sz="2800">
                <a:solidFill>
                  <a:srgbClr val="000000"/>
                </a:solidFill>
                <a:latin typeface="仿宋_GB2312" pitchFamily="49" charset="-122"/>
                <a:ea typeface="方正姚体"/>
              </a:rPr>
              <a:t>第三节   家庭财产保险</a:t>
            </a:r>
          </a:p>
          <a:p>
            <a:pPr lvl="0">
              <a:lnSpc>
                <a:spcPct val="90000"/>
              </a:lnSpc>
              <a:buNone/>
            </a:pPr>
            <a:r>
              <a:rPr sz="2800">
                <a:solidFill>
                  <a:srgbClr val="000000"/>
                </a:solidFill>
                <a:latin typeface="仿宋_GB2312" pitchFamily="49" charset="-122"/>
                <a:ea typeface="方正姚体"/>
              </a:rPr>
              <a:t>第四节   机动车辆保险</a:t>
            </a:r>
          </a:p>
          <a:p>
            <a:pPr lvl="0">
              <a:lnSpc>
                <a:spcPct val="90000"/>
              </a:lnSpc>
              <a:buNone/>
            </a:pPr>
            <a:r>
              <a:rPr sz="2800">
                <a:solidFill>
                  <a:srgbClr val="000000"/>
                </a:solidFill>
                <a:latin typeface="仿宋_GB2312" pitchFamily="49" charset="-122"/>
                <a:ea typeface="方正姚体"/>
              </a:rPr>
              <a:t>第五节   国内货物运输保险</a:t>
            </a:r>
          </a:p>
          <a:p>
            <a:pPr lvl="0">
              <a:lnSpc>
                <a:spcPct val="90000"/>
              </a:lnSpc>
              <a:buNone/>
            </a:pPr>
            <a:r>
              <a:rPr sz="2800">
                <a:solidFill>
                  <a:srgbClr val="000000"/>
                </a:solidFill>
                <a:latin typeface="仿宋_GB2312" pitchFamily="49" charset="-122"/>
                <a:ea typeface="方正姚体"/>
              </a:rPr>
              <a:t>第六节   责任保险</a:t>
            </a:r>
          </a:p>
          <a:p>
            <a:pPr lvl="0">
              <a:lnSpc>
                <a:spcPct val="90000"/>
              </a:lnSpc>
              <a:buNone/>
            </a:pPr>
            <a:r>
              <a:rPr sz="2800">
                <a:solidFill>
                  <a:srgbClr val="000000"/>
                </a:solidFill>
                <a:latin typeface="仿宋_GB2312" pitchFamily="49" charset="-122"/>
                <a:ea typeface="方正姚体"/>
              </a:rPr>
              <a:t>第七节   信用保险和保证保险</a:t>
            </a:r>
          </a:p>
          <a:p>
            <a:pPr lvl="0">
              <a:lnSpc>
                <a:spcPct val="90000"/>
              </a:lnSpc>
              <a:buNone/>
            </a:pPr>
            <a:r>
              <a:rPr sz="2800">
                <a:solidFill>
                  <a:srgbClr val="000000"/>
                </a:solidFill>
                <a:latin typeface="仿宋_GB2312" pitchFamily="49" charset="-122"/>
                <a:ea typeface="方正姚体"/>
              </a:rPr>
              <a:t>第八节   农业保险</a:t>
            </a:r>
          </a:p>
          <a:p>
            <a:pPr lvl="0">
              <a:lnSpc>
                <a:spcPct val="90000"/>
              </a:lnSpc>
              <a:buNone/>
            </a:pPr>
            <a:endParaRPr sz="2800">
              <a:solidFill>
                <a:srgbClr val="000000"/>
              </a:solidFill>
              <a:latin typeface="仿宋_GB2312" pitchFamily="49" charset="-122"/>
              <a:ea typeface="方正姚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cxnSp>
        <p:nvCxnSpPr>
          <p:cNvPr id="116744" name=""/>
          <p:cNvCxnSpPr/>
          <p:nvPr/>
        </p:nvCxnSpPr>
        <p:spPr>
          <a:xfrm>
            <a:off x="1022350" y="3265488"/>
            <a:ext cx="128588" cy="0"/>
          </a:xfrm>
          <a:prstGeom prst="line">
            <a:avLst/>
          </a:prstGeom>
          <a:noFill/>
          <a:ln>
            <a:solidFill>
              <a:prstClr val="black"/>
            </a:solidFill>
            <a:miter lim="800000"/>
          </a:ln>
        </p:spPr>
      </p:cxnSp>
      <p:cxnSp>
        <p:nvCxnSpPr>
          <p:cNvPr id="116746" name=""/>
          <p:cNvCxnSpPr/>
          <p:nvPr/>
        </p:nvCxnSpPr>
        <p:spPr>
          <a:xfrm>
            <a:off x="2419350" y="1962150"/>
            <a:ext cx="127000" cy="0"/>
          </a:xfrm>
          <a:prstGeom prst="line">
            <a:avLst/>
          </a:prstGeom>
          <a:noFill/>
          <a:ln>
            <a:solidFill>
              <a:prstClr val="black"/>
            </a:solidFill>
            <a:miter lim="800000"/>
          </a:ln>
        </p:spPr>
      </p:cxnSp>
      <p:cxnSp>
        <p:nvCxnSpPr>
          <p:cNvPr id="116774" name=""/>
          <p:cNvCxnSpPr/>
          <p:nvPr/>
        </p:nvCxnSpPr>
        <p:spPr>
          <a:xfrm>
            <a:off x="3794125" y="6376988"/>
            <a:ext cx="127000" cy="0"/>
          </a:xfrm>
          <a:prstGeom prst="line">
            <a:avLst/>
          </a:prstGeom>
          <a:noFill/>
          <a:ln>
            <a:solidFill>
              <a:prstClr val="black"/>
            </a:solidFill>
            <a:miter lim="800000"/>
          </a:ln>
        </p:spPr>
      </p:cxnSp>
      <p:cxnSp>
        <p:nvCxnSpPr>
          <p:cNvPr id="116777" name=""/>
          <p:cNvCxnSpPr/>
          <p:nvPr/>
        </p:nvCxnSpPr>
        <p:spPr>
          <a:xfrm flipH="1">
            <a:off x="3887788" y="3208338"/>
            <a:ext cx="0" cy="1752600"/>
          </a:xfrm>
          <a:prstGeom prst="line">
            <a:avLst/>
          </a:prstGeom>
          <a:noFill/>
          <a:ln>
            <a:solidFill>
              <a:prstClr val="black"/>
            </a:solidFill>
            <a:miter lim="800000"/>
          </a:ln>
        </p:spPr>
      </p:cxnSp>
      <p:cxnSp>
        <p:nvCxnSpPr>
          <p:cNvPr id="116778" name=""/>
          <p:cNvCxnSpPr/>
          <p:nvPr/>
        </p:nvCxnSpPr>
        <p:spPr>
          <a:xfrm flipH="1">
            <a:off x="3906838" y="6294438"/>
            <a:ext cx="0" cy="249238"/>
          </a:xfrm>
          <a:prstGeom prst="line">
            <a:avLst/>
          </a:prstGeom>
          <a:noFill/>
          <a:ln>
            <a:solidFill>
              <a:prstClr val="black"/>
            </a:solidFill>
            <a:miter lim="800000"/>
          </a:ln>
        </p:spPr>
      </p:cxnSp>
      <p:cxnSp>
        <p:nvCxnSpPr>
          <p:cNvPr id="116779" name=""/>
          <p:cNvCxnSpPr/>
          <p:nvPr/>
        </p:nvCxnSpPr>
        <p:spPr>
          <a:xfrm flipH="1">
            <a:off x="3962400" y="5191125"/>
            <a:ext cx="0" cy="750888"/>
          </a:xfrm>
          <a:prstGeom prst="line">
            <a:avLst/>
          </a:prstGeom>
          <a:noFill/>
          <a:ln>
            <a:solidFill>
              <a:prstClr val="black"/>
            </a:solidFill>
            <a:miter lim="800000"/>
          </a:ln>
        </p:spPr>
      </p:cxnSp>
      <p:grpSp>
        <p:nvGrpSpPr>
          <p:cNvPr id="116781" name=""/>
          <p:cNvGrpSpPr/>
          <p:nvPr/>
        </p:nvGrpSpPr>
        <p:grpSpPr>
          <a:xfrm>
            <a:off x="1147762" y="5210175"/>
            <a:ext cx="1271588" cy="165100"/>
            <a:chOff x="1684" y="1957"/>
            <a:chExt cx="1800" cy="309"/>
          </a:xfrm>
        </p:grpSpPr>
        <p:sp>
          <p:nvSpPr>
            <p:cNvPr id="116782"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财产保险的种类</a:t>
              </a:r>
            </a:p>
            <a:p>
              <a:pPr marL="342900" lvl="0" indent="-342900">
                <a:spcBef>
                  <a:spcPct val="20000"/>
                </a:spcBef>
                <a:buFont typeface="Wingdings" pitchFamily="2" charset="2"/>
              </a:pPr>
              <a:endParaRPr sz="2400" b="1">
                <a:solidFill>
                  <a:srgbClr val="000000"/>
                </a:solidFill>
                <a:ea typeface="方正姚体"/>
              </a:endParaRPr>
            </a:p>
          </p:txBody>
        </p:sp>
        <p:cxnSp>
          <p:nvCxnSpPr>
            <p:cNvPr id="116783" name=""/>
            <p:cNvCxnSpPr/>
            <p:nvPr/>
          </p:nvCxnSpPr>
          <p:spPr>
            <a:xfrm>
              <a:off x="1684" y="2113"/>
              <a:ext cx="180" cy="0"/>
            </a:xfrm>
            <a:prstGeom prst="line">
              <a:avLst/>
            </a:prstGeom>
            <a:noFill/>
            <a:ln>
              <a:solidFill>
                <a:prstClr val="black"/>
              </a:solidFill>
              <a:miter lim="800000"/>
            </a:ln>
          </p:spPr>
        </p:cxnSp>
      </p:grpSp>
      <p:grpSp>
        <p:nvGrpSpPr>
          <p:cNvPr id="116787" name=""/>
          <p:cNvGrpSpPr/>
          <p:nvPr/>
        </p:nvGrpSpPr>
        <p:grpSpPr>
          <a:xfrm>
            <a:off x="2513012" y="5461000"/>
            <a:ext cx="1271588" cy="165100"/>
            <a:chOff x="1684" y="1957"/>
            <a:chExt cx="1800" cy="309"/>
          </a:xfrm>
        </p:grpSpPr>
        <p:sp>
          <p:nvSpPr>
            <p:cNvPr id="116788"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责任保险</a:t>
              </a:r>
            </a:p>
            <a:p>
              <a:pPr marL="342900" lvl="0" indent="-342900">
                <a:spcBef>
                  <a:spcPct val="20000"/>
                </a:spcBef>
                <a:buFont typeface="Wingdings" pitchFamily="2" charset="2"/>
              </a:pPr>
              <a:endParaRPr sz="2400" b="1">
                <a:solidFill>
                  <a:srgbClr val="000000"/>
                </a:solidFill>
                <a:ea typeface="方正姚体"/>
              </a:endParaRPr>
            </a:p>
          </p:txBody>
        </p:sp>
        <p:cxnSp>
          <p:nvCxnSpPr>
            <p:cNvPr id="116789" name=""/>
            <p:cNvCxnSpPr/>
            <p:nvPr/>
          </p:nvCxnSpPr>
          <p:spPr>
            <a:xfrm>
              <a:off x="1684" y="2113"/>
              <a:ext cx="180" cy="0"/>
            </a:xfrm>
            <a:prstGeom prst="line">
              <a:avLst/>
            </a:prstGeom>
            <a:noFill/>
            <a:ln>
              <a:solidFill>
                <a:prstClr val="black"/>
              </a:solidFill>
              <a:miter lim="800000"/>
            </a:ln>
          </p:spPr>
        </p:cxnSp>
      </p:grpSp>
      <p:grpSp>
        <p:nvGrpSpPr>
          <p:cNvPr id="116790" name=""/>
          <p:cNvGrpSpPr/>
          <p:nvPr/>
        </p:nvGrpSpPr>
        <p:grpSpPr>
          <a:xfrm>
            <a:off x="2513012" y="6296025"/>
            <a:ext cx="1271588" cy="165100"/>
            <a:chOff x="1684" y="1957"/>
            <a:chExt cx="1800" cy="309"/>
          </a:xfrm>
        </p:grpSpPr>
        <p:sp>
          <p:nvSpPr>
            <p:cNvPr id="116791"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信用（保证）保险</a:t>
              </a:r>
            </a:p>
            <a:p>
              <a:pPr marL="342900" lvl="0" indent="-342900">
                <a:spcBef>
                  <a:spcPct val="20000"/>
                </a:spcBef>
                <a:buFont typeface="Wingdings" pitchFamily="2" charset="2"/>
              </a:pPr>
              <a:endParaRPr sz="2400" b="1">
                <a:solidFill>
                  <a:srgbClr val="000000"/>
                </a:solidFill>
                <a:ea typeface="方正姚体"/>
              </a:endParaRPr>
            </a:p>
          </p:txBody>
        </p:sp>
        <p:cxnSp>
          <p:nvCxnSpPr>
            <p:cNvPr id="116792" name=""/>
            <p:cNvCxnSpPr/>
            <p:nvPr/>
          </p:nvCxnSpPr>
          <p:spPr>
            <a:xfrm>
              <a:off x="1684" y="2113"/>
              <a:ext cx="180" cy="0"/>
            </a:xfrm>
            <a:prstGeom prst="line">
              <a:avLst/>
            </a:prstGeom>
            <a:noFill/>
            <a:ln>
              <a:solidFill>
                <a:prstClr val="black"/>
              </a:solidFill>
              <a:miter lim="800000"/>
            </a:ln>
          </p:spPr>
        </p:cxnSp>
      </p:grpSp>
      <p:sp>
        <p:nvSpPr>
          <p:cNvPr id="116793" name=""/>
          <p:cNvSpPr/>
          <p:nvPr/>
        </p:nvSpPr>
        <p:spPr>
          <a:xfrm>
            <a:off x="4165600" y="3124200"/>
            <a:ext cx="3687762" cy="166688"/>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企业财产保险：基本险、综合险、财产险、财产一切险</a:t>
            </a:r>
          </a:p>
          <a:p>
            <a:pPr marL="342900" lvl="0" indent="-342900">
              <a:spcBef>
                <a:spcPct val="20000"/>
              </a:spcBef>
              <a:buFont typeface="Wingdings" pitchFamily="2" charset="2"/>
            </a:pPr>
            <a:endParaRPr sz="2400" b="1">
              <a:solidFill>
                <a:srgbClr val="000000"/>
              </a:solidFill>
              <a:ea typeface="方正姚体"/>
            </a:endParaRPr>
          </a:p>
        </p:txBody>
      </p:sp>
      <p:sp>
        <p:nvSpPr>
          <p:cNvPr id="116795" name=""/>
          <p:cNvSpPr/>
          <p:nvPr/>
        </p:nvSpPr>
        <p:spPr>
          <a:xfrm>
            <a:off x="4165600" y="3624262"/>
            <a:ext cx="3683000" cy="185738"/>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家庭财产保险：普通型、两全险、投资保障型、个人贷款抵押房屋保险</a:t>
            </a:r>
          </a:p>
          <a:p>
            <a:pPr marL="342900" lvl="0" indent="-342900">
              <a:spcBef>
                <a:spcPct val="20000"/>
              </a:spcBef>
              <a:buFont typeface="Wingdings" pitchFamily="2" charset="2"/>
            </a:pPr>
            <a:endParaRPr sz="2400" b="1">
              <a:solidFill>
                <a:srgbClr val="000000"/>
              </a:solidFill>
              <a:ea typeface="方正姚体"/>
            </a:endParaRPr>
          </a:p>
        </p:txBody>
      </p:sp>
      <p:sp>
        <p:nvSpPr>
          <p:cNvPr id="116802" name=""/>
          <p:cNvSpPr/>
          <p:nvPr/>
        </p:nvSpPr>
        <p:spPr>
          <a:xfrm>
            <a:off x="4165600" y="4625975"/>
            <a:ext cx="3687762" cy="166688"/>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特殊风险保险：海洋石油开发、航天、核电站</a:t>
            </a:r>
          </a:p>
          <a:p>
            <a:pPr marL="342900" lvl="0" indent="-342900">
              <a:spcBef>
                <a:spcPct val="20000"/>
              </a:spcBef>
              <a:buFont typeface="Wingdings" pitchFamily="2" charset="2"/>
            </a:pPr>
            <a:endParaRPr sz="2400" b="1">
              <a:solidFill>
                <a:srgbClr val="000000"/>
              </a:solidFill>
              <a:ea typeface="方正姚体"/>
            </a:endParaRPr>
          </a:p>
        </p:txBody>
      </p:sp>
      <p:grpSp>
        <p:nvGrpSpPr>
          <p:cNvPr id="116807" name=""/>
          <p:cNvGrpSpPr/>
          <p:nvPr/>
        </p:nvGrpSpPr>
        <p:grpSpPr>
          <a:xfrm>
            <a:off x="3911600" y="6210300"/>
            <a:ext cx="2035175" cy="168275"/>
            <a:chOff x="1684" y="1957"/>
            <a:chExt cx="1800" cy="309"/>
          </a:xfrm>
        </p:grpSpPr>
        <p:sp>
          <p:nvSpPr>
            <p:cNvPr id="116808"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信用保险：担保对方信用</a:t>
              </a:r>
            </a:p>
            <a:p>
              <a:pPr marL="342900" lvl="0" indent="-342900">
                <a:spcBef>
                  <a:spcPct val="20000"/>
                </a:spcBef>
                <a:buFont typeface="Wingdings" pitchFamily="2" charset="2"/>
              </a:pPr>
              <a:endParaRPr sz="2400" b="1">
                <a:solidFill>
                  <a:srgbClr val="000000"/>
                </a:solidFill>
                <a:ea typeface="方正姚体"/>
              </a:endParaRPr>
            </a:p>
          </p:txBody>
        </p:sp>
        <p:cxnSp>
          <p:nvCxnSpPr>
            <p:cNvPr id="116809" name=""/>
            <p:cNvCxnSpPr/>
            <p:nvPr/>
          </p:nvCxnSpPr>
          <p:spPr>
            <a:xfrm>
              <a:off x="1684" y="2113"/>
              <a:ext cx="180" cy="0"/>
            </a:xfrm>
            <a:prstGeom prst="line">
              <a:avLst/>
            </a:prstGeom>
            <a:noFill/>
            <a:ln>
              <a:solidFill>
                <a:prstClr val="black"/>
              </a:solidFill>
              <a:miter lim="800000"/>
            </a:ln>
          </p:spPr>
        </p:cxnSp>
      </p:grpSp>
      <p:grpSp>
        <p:nvGrpSpPr>
          <p:cNvPr id="116810" name=""/>
          <p:cNvGrpSpPr/>
          <p:nvPr/>
        </p:nvGrpSpPr>
        <p:grpSpPr>
          <a:xfrm>
            <a:off x="3911600" y="6461125"/>
            <a:ext cx="2035175" cy="168275"/>
            <a:chOff x="1684" y="1957"/>
            <a:chExt cx="1800" cy="309"/>
          </a:xfrm>
        </p:grpSpPr>
        <p:sp>
          <p:nvSpPr>
            <p:cNvPr id="116811"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保证保险：担保自己信用</a:t>
              </a:r>
            </a:p>
            <a:p>
              <a:pPr marL="342900" lvl="0" indent="-342900">
                <a:spcBef>
                  <a:spcPct val="20000"/>
                </a:spcBef>
                <a:buFont typeface="Wingdings" pitchFamily="2" charset="2"/>
              </a:pPr>
              <a:endParaRPr sz="2400" b="1">
                <a:solidFill>
                  <a:srgbClr val="000000"/>
                </a:solidFill>
                <a:ea typeface="方正姚体"/>
              </a:endParaRPr>
            </a:p>
          </p:txBody>
        </p:sp>
        <p:cxnSp>
          <p:nvCxnSpPr>
            <p:cNvPr id="116812" name=""/>
            <p:cNvCxnSpPr/>
            <p:nvPr/>
          </p:nvCxnSpPr>
          <p:spPr>
            <a:xfrm>
              <a:off x="1684" y="2113"/>
              <a:ext cx="180" cy="0"/>
            </a:xfrm>
            <a:prstGeom prst="line">
              <a:avLst/>
            </a:prstGeom>
            <a:noFill/>
            <a:ln>
              <a:solidFill>
                <a:prstClr val="black"/>
              </a:solidFill>
              <a:miter lim="800000"/>
            </a:ln>
          </p:spPr>
        </p:cxnSp>
      </p:grpSp>
      <p:cxnSp>
        <p:nvCxnSpPr>
          <p:cNvPr id="116814" name=""/>
          <p:cNvCxnSpPr/>
          <p:nvPr/>
        </p:nvCxnSpPr>
        <p:spPr>
          <a:xfrm>
            <a:off x="2405062" y="5294312"/>
            <a:ext cx="127000" cy="0"/>
          </a:xfrm>
          <a:prstGeom prst="line">
            <a:avLst/>
          </a:prstGeom>
          <a:noFill/>
          <a:ln>
            <a:solidFill>
              <a:prstClr val="black"/>
            </a:solidFill>
            <a:miter lim="800000"/>
          </a:ln>
        </p:spPr>
      </p:cxnSp>
      <p:grpSp>
        <p:nvGrpSpPr>
          <p:cNvPr id="116817" name=""/>
          <p:cNvGrpSpPr/>
          <p:nvPr/>
        </p:nvGrpSpPr>
        <p:grpSpPr>
          <a:xfrm>
            <a:off x="3962400" y="5105400"/>
            <a:ext cx="1271588" cy="165100"/>
            <a:chOff x="1684" y="1957"/>
            <a:chExt cx="1800" cy="309"/>
          </a:xfrm>
        </p:grpSpPr>
        <p:sp>
          <p:nvSpPr>
            <p:cNvPr id="116818"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公众责任保险</a:t>
              </a:r>
            </a:p>
            <a:p>
              <a:pPr marL="342900" lvl="0" indent="-342900">
                <a:spcBef>
                  <a:spcPct val="20000"/>
                </a:spcBef>
                <a:buFont typeface="Wingdings" pitchFamily="2" charset="2"/>
              </a:pPr>
              <a:endParaRPr sz="2400" b="1">
                <a:solidFill>
                  <a:srgbClr val="000000"/>
                </a:solidFill>
                <a:ea typeface="方正姚体"/>
              </a:endParaRPr>
            </a:p>
          </p:txBody>
        </p:sp>
        <p:cxnSp>
          <p:nvCxnSpPr>
            <p:cNvPr id="116819" name=""/>
            <p:cNvCxnSpPr/>
            <p:nvPr/>
          </p:nvCxnSpPr>
          <p:spPr>
            <a:xfrm>
              <a:off x="1684" y="2113"/>
              <a:ext cx="180" cy="0"/>
            </a:xfrm>
            <a:prstGeom prst="line">
              <a:avLst/>
            </a:prstGeom>
            <a:noFill/>
            <a:ln>
              <a:solidFill>
                <a:prstClr val="black"/>
              </a:solidFill>
              <a:miter lim="800000"/>
            </a:ln>
          </p:spPr>
        </p:cxnSp>
      </p:grpSp>
      <p:grpSp>
        <p:nvGrpSpPr>
          <p:cNvPr id="116820" name=""/>
          <p:cNvGrpSpPr/>
          <p:nvPr/>
        </p:nvGrpSpPr>
        <p:grpSpPr>
          <a:xfrm>
            <a:off x="3962400" y="5410200"/>
            <a:ext cx="1271588" cy="166688"/>
            <a:chOff x="1684" y="1957"/>
            <a:chExt cx="1800" cy="309"/>
          </a:xfrm>
        </p:grpSpPr>
        <p:sp>
          <p:nvSpPr>
            <p:cNvPr id="116821"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产品责任保险</a:t>
              </a:r>
            </a:p>
            <a:p>
              <a:pPr marL="342900" lvl="0" indent="-342900">
                <a:spcBef>
                  <a:spcPct val="20000"/>
                </a:spcBef>
                <a:buFont typeface="Wingdings" pitchFamily="2" charset="2"/>
              </a:pPr>
              <a:endParaRPr sz="2400" b="1">
                <a:solidFill>
                  <a:srgbClr val="000000"/>
                </a:solidFill>
                <a:ea typeface="方正姚体"/>
              </a:endParaRPr>
            </a:p>
          </p:txBody>
        </p:sp>
        <p:cxnSp>
          <p:nvCxnSpPr>
            <p:cNvPr id="116822" name=""/>
            <p:cNvCxnSpPr/>
            <p:nvPr/>
          </p:nvCxnSpPr>
          <p:spPr>
            <a:xfrm>
              <a:off x="1684" y="2113"/>
              <a:ext cx="180" cy="0"/>
            </a:xfrm>
            <a:prstGeom prst="line">
              <a:avLst/>
            </a:prstGeom>
            <a:noFill/>
            <a:ln>
              <a:solidFill>
                <a:prstClr val="black"/>
              </a:solidFill>
              <a:miter lim="800000"/>
            </a:ln>
          </p:spPr>
        </p:cxnSp>
      </p:grpSp>
      <p:grpSp>
        <p:nvGrpSpPr>
          <p:cNvPr id="116823" name=""/>
          <p:cNvGrpSpPr/>
          <p:nvPr/>
        </p:nvGrpSpPr>
        <p:grpSpPr>
          <a:xfrm>
            <a:off x="3962400" y="5638800"/>
            <a:ext cx="1271588" cy="165100"/>
            <a:chOff x="1684" y="1957"/>
            <a:chExt cx="1800" cy="309"/>
          </a:xfrm>
        </p:grpSpPr>
        <p:sp>
          <p:nvSpPr>
            <p:cNvPr id="116824"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雇主责任保险</a:t>
              </a:r>
            </a:p>
            <a:p>
              <a:pPr marL="342900" lvl="0" indent="-342900">
                <a:spcBef>
                  <a:spcPct val="20000"/>
                </a:spcBef>
                <a:buFont typeface="Wingdings" pitchFamily="2" charset="2"/>
              </a:pPr>
              <a:endParaRPr sz="2400" b="1">
                <a:solidFill>
                  <a:srgbClr val="000000"/>
                </a:solidFill>
                <a:ea typeface="方正姚体"/>
              </a:endParaRPr>
            </a:p>
          </p:txBody>
        </p:sp>
        <p:cxnSp>
          <p:nvCxnSpPr>
            <p:cNvPr id="116825" name=""/>
            <p:cNvCxnSpPr/>
            <p:nvPr/>
          </p:nvCxnSpPr>
          <p:spPr>
            <a:xfrm>
              <a:off x="1684" y="2113"/>
              <a:ext cx="180" cy="0"/>
            </a:xfrm>
            <a:prstGeom prst="line">
              <a:avLst/>
            </a:prstGeom>
            <a:noFill/>
            <a:ln>
              <a:solidFill>
                <a:prstClr val="black"/>
              </a:solidFill>
              <a:miter lim="800000"/>
            </a:ln>
          </p:spPr>
        </p:cxnSp>
      </p:grpSp>
      <p:grpSp>
        <p:nvGrpSpPr>
          <p:cNvPr id="116826" name=""/>
          <p:cNvGrpSpPr/>
          <p:nvPr/>
        </p:nvGrpSpPr>
        <p:grpSpPr>
          <a:xfrm>
            <a:off x="3962400" y="5867400"/>
            <a:ext cx="1271588" cy="165100"/>
            <a:chOff x="1684" y="1957"/>
            <a:chExt cx="1800" cy="309"/>
          </a:xfrm>
        </p:grpSpPr>
        <p:sp>
          <p:nvSpPr>
            <p:cNvPr id="116827"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职业责任保险</a:t>
              </a:r>
            </a:p>
            <a:p>
              <a:pPr marL="342900" lvl="0" indent="-342900">
                <a:spcBef>
                  <a:spcPct val="20000"/>
                </a:spcBef>
                <a:buFont typeface="Wingdings" pitchFamily="2" charset="2"/>
              </a:pPr>
              <a:endParaRPr sz="2400" b="1">
                <a:solidFill>
                  <a:srgbClr val="000000"/>
                </a:solidFill>
                <a:ea typeface="方正姚体"/>
              </a:endParaRPr>
            </a:p>
          </p:txBody>
        </p:sp>
        <p:cxnSp>
          <p:nvCxnSpPr>
            <p:cNvPr id="116828" name=""/>
            <p:cNvCxnSpPr/>
            <p:nvPr/>
          </p:nvCxnSpPr>
          <p:spPr>
            <a:xfrm>
              <a:off x="1684" y="2113"/>
              <a:ext cx="180" cy="0"/>
            </a:xfrm>
            <a:prstGeom prst="line">
              <a:avLst/>
            </a:prstGeom>
            <a:noFill/>
            <a:ln>
              <a:solidFill>
                <a:prstClr val="black"/>
              </a:solidFill>
              <a:miter lim="800000"/>
            </a:ln>
          </p:spPr>
        </p:cxnSp>
      </p:grpSp>
      <p:grpSp>
        <p:nvGrpSpPr>
          <p:cNvPr id="116912" name=""/>
          <p:cNvGrpSpPr/>
          <p:nvPr/>
        </p:nvGrpSpPr>
        <p:grpSpPr>
          <a:xfrm>
            <a:off x="685800" y="457200"/>
            <a:ext cx="7167562" cy="5921375"/>
            <a:chOff x="432" y="288"/>
            <a:chExt cx="4515" cy="3730"/>
          </a:xfrm>
        </p:grpSpPr>
        <p:cxnSp>
          <p:nvCxnSpPr>
            <p:cNvPr id="116748" name=""/>
            <p:cNvCxnSpPr/>
            <p:nvPr/>
          </p:nvCxnSpPr>
          <p:spPr>
            <a:xfrm flipH="1">
              <a:off x="720" y="492"/>
              <a:ext cx="0" cy="2832"/>
            </a:xfrm>
            <a:prstGeom prst="line">
              <a:avLst/>
            </a:prstGeom>
            <a:noFill/>
            <a:ln>
              <a:solidFill>
                <a:prstClr val="black"/>
              </a:solidFill>
              <a:miter lim="800000"/>
            </a:ln>
          </p:spPr>
        </p:cxnSp>
        <p:sp>
          <p:nvSpPr>
            <p:cNvPr id="116749" name=""/>
            <p:cNvSpPr/>
            <p:nvPr/>
          </p:nvSpPr>
          <p:spPr>
            <a:xfrm>
              <a:off x="432" y="1776"/>
              <a:ext cx="224" cy="576"/>
            </a:xfrm>
            <a:prstGeom prst="rect">
              <a:avLst/>
            </a:prstGeom>
            <a:noFill/>
            <a:ln>
              <a:solidFill>
                <a:prstClr val="black"/>
              </a:solidFill>
              <a:miter lim="800000"/>
            </a:ln>
          </p:spPr>
          <p:txBody>
            <a:bodyPr vert="vert"/>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1000">
                  <a:solidFill>
                    <a:srgbClr val="000000"/>
                  </a:solidFill>
                  <a:latin typeface="Times New Roman" pitchFamily="18" charset="0"/>
                  <a:ea typeface="方正姚体"/>
                </a:rPr>
                <a:t>财产保险概述</a:t>
              </a:r>
              <a:endParaRPr sz="2400" b="1">
                <a:solidFill>
                  <a:srgbClr val="000000"/>
                </a:solidFill>
                <a:ea typeface="方正姚体"/>
              </a:endParaRPr>
            </a:p>
          </p:txBody>
        </p:sp>
        <p:grpSp>
          <p:nvGrpSpPr>
            <p:cNvPr id="116911" name=""/>
            <p:cNvGrpSpPr/>
            <p:nvPr/>
          </p:nvGrpSpPr>
          <p:grpSpPr>
            <a:xfrm>
              <a:off x="720" y="288"/>
              <a:ext cx="4227" cy="3730"/>
              <a:chOff x="720" y="288"/>
              <a:chExt cx="4227" cy="3730"/>
            </a:xfrm>
          </p:grpSpPr>
          <p:grpSp>
            <p:nvGrpSpPr>
              <p:cNvPr id="116750" name=""/>
              <p:cNvGrpSpPr/>
              <p:nvPr/>
            </p:nvGrpSpPr>
            <p:grpSpPr>
              <a:xfrm>
                <a:off x="720" y="768"/>
                <a:ext cx="3284" cy="1149"/>
                <a:chOff x="2044" y="4084"/>
                <a:chExt cx="7380" cy="2652"/>
              </a:xfrm>
            </p:grpSpPr>
            <p:cxnSp>
              <p:nvCxnSpPr>
                <p:cNvPr id="116751" name=""/>
                <p:cNvCxnSpPr/>
                <p:nvPr/>
              </p:nvCxnSpPr>
              <p:spPr>
                <a:xfrm>
                  <a:off x="4024" y="4240"/>
                  <a:ext cx="225" cy="2"/>
                </a:xfrm>
                <a:prstGeom prst="line">
                  <a:avLst/>
                </a:prstGeom>
                <a:noFill/>
                <a:ln>
                  <a:solidFill>
                    <a:prstClr val="black"/>
                  </a:solidFill>
                  <a:miter lim="800000"/>
                </a:ln>
              </p:spPr>
            </p:cxnSp>
            <p:grpSp>
              <p:nvGrpSpPr>
                <p:cNvPr id="116752" name=""/>
                <p:cNvGrpSpPr/>
                <p:nvPr/>
              </p:nvGrpSpPr>
              <p:grpSpPr>
                <a:xfrm>
                  <a:off x="2044" y="4084"/>
                  <a:ext cx="7380" cy="2652"/>
                  <a:chOff x="2044" y="4084"/>
                  <a:chExt cx="7380" cy="2652"/>
                </a:xfrm>
              </p:grpSpPr>
              <p:grpSp>
                <p:nvGrpSpPr>
                  <p:cNvPr id="116753" name=""/>
                  <p:cNvGrpSpPr/>
                  <p:nvPr/>
                </p:nvGrpSpPr>
                <p:grpSpPr>
                  <a:xfrm>
                    <a:off x="2044" y="5020"/>
                    <a:ext cx="1800" cy="309"/>
                    <a:chOff x="1684" y="1957"/>
                    <a:chExt cx="1800" cy="309"/>
                  </a:xfrm>
                </p:grpSpPr>
                <p:sp>
                  <p:nvSpPr>
                    <p:cNvPr id="116754"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财产保险的特征</a:t>
                      </a:r>
                    </a:p>
                    <a:p>
                      <a:pPr marL="342900" lvl="0" indent="-342900">
                        <a:spcBef>
                          <a:spcPct val="20000"/>
                        </a:spcBef>
                        <a:buFont typeface="Wingdings" pitchFamily="2" charset="2"/>
                      </a:pPr>
                      <a:endParaRPr sz="2400" b="1">
                        <a:solidFill>
                          <a:srgbClr val="000000"/>
                        </a:solidFill>
                        <a:ea typeface="方正姚体"/>
                      </a:endParaRPr>
                    </a:p>
                  </p:txBody>
                </p:sp>
                <p:cxnSp>
                  <p:nvCxnSpPr>
                    <p:cNvPr id="116755" name=""/>
                    <p:cNvCxnSpPr/>
                    <p:nvPr/>
                  </p:nvCxnSpPr>
                  <p:spPr>
                    <a:xfrm>
                      <a:off x="1684" y="2113"/>
                      <a:ext cx="180" cy="0"/>
                    </a:xfrm>
                    <a:prstGeom prst="line">
                      <a:avLst/>
                    </a:prstGeom>
                    <a:noFill/>
                    <a:ln>
                      <a:solidFill>
                        <a:prstClr val="black"/>
                      </a:solidFill>
                      <a:miter lim="800000"/>
                    </a:ln>
                  </p:spPr>
                </p:cxnSp>
              </p:grpSp>
              <p:sp>
                <p:nvSpPr>
                  <p:cNvPr id="116756" name=""/>
                  <p:cNvSpPr/>
                  <p:nvPr/>
                </p:nvSpPr>
                <p:spPr>
                  <a:xfrm>
                    <a:off x="4249" y="4084"/>
                    <a:ext cx="5175"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财产风险的特殊性：风险事故、损失多种多样</a:t>
                    </a:r>
                  </a:p>
                  <a:p>
                    <a:pPr marL="342900" lvl="0" indent="-342900">
                      <a:spcBef>
                        <a:spcPct val="20000"/>
                      </a:spcBef>
                      <a:buFont typeface="Wingdings" pitchFamily="2" charset="2"/>
                    </a:pPr>
                    <a:endParaRPr sz="2400" b="1">
                      <a:solidFill>
                        <a:srgbClr val="000000"/>
                      </a:solidFill>
                      <a:ea typeface="方正姚体"/>
                    </a:endParaRPr>
                  </a:p>
                </p:txBody>
              </p:sp>
              <p:grpSp>
                <p:nvGrpSpPr>
                  <p:cNvPr id="116757" name=""/>
                  <p:cNvGrpSpPr/>
                  <p:nvPr/>
                </p:nvGrpSpPr>
                <p:grpSpPr>
                  <a:xfrm>
                    <a:off x="4024" y="4549"/>
                    <a:ext cx="5400" cy="315"/>
                    <a:chOff x="6184" y="1900"/>
                    <a:chExt cx="3240" cy="312"/>
                  </a:xfrm>
                </p:grpSpPr>
                <p:sp>
                  <p:nvSpPr>
                    <p:cNvPr id="116758" name=""/>
                    <p:cNvSpPr/>
                    <p:nvPr/>
                  </p:nvSpPr>
                  <p:spPr>
                    <a:xfrm>
                      <a:off x="6346" y="1900"/>
                      <a:ext cx="3078"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保险标的的特殊性：包括有形财产、无形财产和有关利益</a:t>
                      </a:r>
                    </a:p>
                    <a:p>
                      <a:pPr marL="342900" lvl="0" indent="-342900">
                        <a:spcBef>
                          <a:spcPct val="20000"/>
                        </a:spcBef>
                        <a:buFont typeface="Wingdings" pitchFamily="2" charset="2"/>
                      </a:pPr>
                      <a:endParaRPr sz="2400" b="1">
                        <a:solidFill>
                          <a:srgbClr val="000000"/>
                        </a:solidFill>
                        <a:ea typeface="方正姚体"/>
                      </a:endParaRPr>
                    </a:p>
                  </p:txBody>
                </p:sp>
                <p:cxnSp>
                  <p:nvCxnSpPr>
                    <p:cNvPr id="116759" name=""/>
                    <p:cNvCxnSpPr/>
                    <p:nvPr/>
                  </p:nvCxnSpPr>
                  <p:spPr>
                    <a:xfrm>
                      <a:off x="6184" y="2056"/>
                      <a:ext cx="162" cy="2"/>
                    </a:xfrm>
                    <a:prstGeom prst="line">
                      <a:avLst/>
                    </a:prstGeom>
                    <a:noFill/>
                    <a:ln>
                      <a:solidFill>
                        <a:prstClr val="black"/>
                      </a:solidFill>
                      <a:miter lim="800000"/>
                    </a:ln>
                  </p:spPr>
                </p:cxnSp>
              </p:grpSp>
              <p:grpSp>
                <p:nvGrpSpPr>
                  <p:cNvPr id="116760" name=""/>
                  <p:cNvGrpSpPr/>
                  <p:nvPr/>
                </p:nvGrpSpPr>
                <p:grpSpPr>
                  <a:xfrm>
                    <a:off x="4024" y="5485"/>
                    <a:ext cx="5400" cy="315"/>
                    <a:chOff x="6184" y="1900"/>
                    <a:chExt cx="3240" cy="312"/>
                  </a:xfrm>
                </p:grpSpPr>
                <p:sp>
                  <p:nvSpPr>
                    <p:cNvPr id="116761" name=""/>
                    <p:cNvSpPr/>
                    <p:nvPr/>
                  </p:nvSpPr>
                  <p:spPr>
                    <a:xfrm>
                      <a:off x="6346" y="1900"/>
                      <a:ext cx="3078"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保险金额确定的特殊性：依据为保险价值</a:t>
                      </a:r>
                    </a:p>
                    <a:p>
                      <a:pPr marL="342900" lvl="0" indent="-342900">
                        <a:spcBef>
                          <a:spcPct val="20000"/>
                        </a:spcBef>
                        <a:buFont typeface="Wingdings" pitchFamily="2" charset="2"/>
                      </a:pPr>
                      <a:endParaRPr sz="2400" b="1">
                        <a:solidFill>
                          <a:srgbClr val="000000"/>
                        </a:solidFill>
                        <a:ea typeface="方正姚体"/>
                      </a:endParaRPr>
                    </a:p>
                  </p:txBody>
                </p:sp>
                <p:cxnSp>
                  <p:nvCxnSpPr>
                    <p:cNvPr id="116762" name=""/>
                    <p:cNvCxnSpPr/>
                    <p:nvPr/>
                  </p:nvCxnSpPr>
                  <p:spPr>
                    <a:xfrm>
                      <a:off x="6184" y="2056"/>
                      <a:ext cx="162" cy="2"/>
                    </a:xfrm>
                    <a:prstGeom prst="line">
                      <a:avLst/>
                    </a:prstGeom>
                    <a:noFill/>
                    <a:ln>
                      <a:solidFill>
                        <a:prstClr val="black"/>
                      </a:solidFill>
                      <a:miter lim="800000"/>
                    </a:ln>
                  </p:spPr>
                </p:cxnSp>
              </p:grpSp>
              <p:grpSp>
                <p:nvGrpSpPr>
                  <p:cNvPr id="116763" name=""/>
                  <p:cNvGrpSpPr/>
                  <p:nvPr/>
                </p:nvGrpSpPr>
                <p:grpSpPr>
                  <a:xfrm>
                    <a:off x="4024" y="5953"/>
                    <a:ext cx="5400" cy="315"/>
                    <a:chOff x="6184" y="1900"/>
                    <a:chExt cx="3240" cy="312"/>
                  </a:xfrm>
                </p:grpSpPr>
                <p:sp>
                  <p:nvSpPr>
                    <p:cNvPr id="116764" name=""/>
                    <p:cNvSpPr/>
                    <p:nvPr/>
                  </p:nvSpPr>
                  <p:spPr>
                    <a:xfrm>
                      <a:off x="6346" y="1900"/>
                      <a:ext cx="3078"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保险期限的特殊性：区间、空间、航程</a:t>
                      </a:r>
                    </a:p>
                    <a:p>
                      <a:pPr marL="342900" lvl="0" indent="-342900">
                        <a:spcBef>
                          <a:spcPct val="20000"/>
                        </a:spcBef>
                        <a:buFont typeface="Wingdings" pitchFamily="2" charset="2"/>
                      </a:pPr>
                      <a:endParaRPr sz="2400" b="1">
                        <a:solidFill>
                          <a:srgbClr val="000000"/>
                        </a:solidFill>
                        <a:ea typeface="方正姚体"/>
                      </a:endParaRPr>
                    </a:p>
                  </p:txBody>
                </p:sp>
                <p:cxnSp>
                  <p:nvCxnSpPr>
                    <p:cNvPr id="116765" name=""/>
                    <p:cNvCxnSpPr/>
                    <p:nvPr/>
                  </p:nvCxnSpPr>
                  <p:spPr>
                    <a:xfrm>
                      <a:off x="6184" y="2056"/>
                      <a:ext cx="162" cy="2"/>
                    </a:xfrm>
                    <a:prstGeom prst="line">
                      <a:avLst/>
                    </a:prstGeom>
                    <a:noFill/>
                    <a:ln>
                      <a:solidFill>
                        <a:prstClr val="black"/>
                      </a:solidFill>
                      <a:miter lim="800000"/>
                    </a:ln>
                  </p:spPr>
                </p:cxnSp>
              </p:grpSp>
              <p:grpSp>
                <p:nvGrpSpPr>
                  <p:cNvPr id="116766" name=""/>
                  <p:cNvGrpSpPr/>
                  <p:nvPr/>
                </p:nvGrpSpPr>
                <p:grpSpPr>
                  <a:xfrm>
                    <a:off x="4024" y="5017"/>
                    <a:ext cx="5400" cy="315"/>
                    <a:chOff x="6184" y="2836"/>
                    <a:chExt cx="4500" cy="312"/>
                  </a:xfrm>
                </p:grpSpPr>
                <p:sp>
                  <p:nvSpPr>
                    <p:cNvPr id="116767" name=""/>
                    <p:cNvSpPr/>
                    <p:nvPr/>
                  </p:nvSpPr>
                  <p:spPr>
                    <a:xfrm>
                      <a:off x="6409" y="2836"/>
                      <a:ext cx="4275"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保险利益的特殊性：产生、量的限定、时效</a:t>
                      </a:r>
                    </a:p>
                    <a:p>
                      <a:pPr marL="342900" lvl="0" indent="-342900">
                        <a:spcBef>
                          <a:spcPct val="20000"/>
                        </a:spcBef>
                        <a:buFont typeface="Wingdings" pitchFamily="2" charset="2"/>
                      </a:pPr>
                      <a:endParaRPr sz="2400" b="1">
                        <a:solidFill>
                          <a:srgbClr val="000000"/>
                        </a:solidFill>
                        <a:ea typeface="方正姚体"/>
                      </a:endParaRPr>
                    </a:p>
                  </p:txBody>
                </p:sp>
                <p:cxnSp>
                  <p:nvCxnSpPr>
                    <p:cNvPr id="116768" name=""/>
                    <p:cNvCxnSpPr/>
                    <p:nvPr/>
                  </p:nvCxnSpPr>
                  <p:spPr>
                    <a:xfrm>
                      <a:off x="6184" y="2992"/>
                      <a:ext cx="210" cy="0"/>
                    </a:xfrm>
                    <a:prstGeom prst="line">
                      <a:avLst/>
                    </a:prstGeom>
                    <a:noFill/>
                    <a:ln>
                      <a:solidFill>
                        <a:prstClr val="black"/>
                      </a:solidFill>
                      <a:miter lim="800000"/>
                    </a:ln>
                  </p:spPr>
                </p:cxnSp>
              </p:grpSp>
              <p:cxnSp>
                <p:nvCxnSpPr>
                  <p:cNvPr id="116769" name=""/>
                  <p:cNvCxnSpPr/>
                  <p:nvPr/>
                </p:nvCxnSpPr>
                <p:spPr>
                  <a:xfrm flipH="1">
                    <a:off x="4024" y="4240"/>
                    <a:ext cx="0" cy="2340"/>
                  </a:xfrm>
                  <a:prstGeom prst="line">
                    <a:avLst/>
                  </a:prstGeom>
                  <a:noFill/>
                  <a:ln>
                    <a:solidFill>
                      <a:prstClr val="black"/>
                    </a:solidFill>
                    <a:miter lim="800000"/>
                  </a:ln>
                </p:spPr>
              </p:cxnSp>
              <p:grpSp>
                <p:nvGrpSpPr>
                  <p:cNvPr id="116770" name=""/>
                  <p:cNvGrpSpPr/>
                  <p:nvPr/>
                </p:nvGrpSpPr>
                <p:grpSpPr>
                  <a:xfrm>
                    <a:off x="4024" y="6424"/>
                    <a:ext cx="5400" cy="312"/>
                    <a:chOff x="6184" y="1900"/>
                    <a:chExt cx="3240" cy="312"/>
                  </a:xfrm>
                </p:grpSpPr>
                <p:sp>
                  <p:nvSpPr>
                    <p:cNvPr id="116771" name=""/>
                    <p:cNvSpPr/>
                    <p:nvPr/>
                  </p:nvSpPr>
                  <p:spPr>
                    <a:xfrm>
                      <a:off x="6346" y="1900"/>
                      <a:ext cx="3078"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保险合同的特殊性：损失补偿、损失分摊、比例赔付、代位追偿</a:t>
                      </a:r>
                    </a:p>
                    <a:p>
                      <a:pPr marL="342900" lvl="0" indent="-342900">
                        <a:spcBef>
                          <a:spcPct val="20000"/>
                        </a:spcBef>
                        <a:buFont typeface="Wingdings" pitchFamily="2" charset="2"/>
                      </a:pPr>
                      <a:endParaRPr sz="2400" b="1">
                        <a:solidFill>
                          <a:srgbClr val="000000"/>
                        </a:solidFill>
                        <a:ea typeface="方正姚体"/>
                      </a:endParaRPr>
                    </a:p>
                  </p:txBody>
                </p:sp>
                <p:cxnSp>
                  <p:nvCxnSpPr>
                    <p:cNvPr id="116772" name=""/>
                    <p:cNvCxnSpPr/>
                    <p:nvPr/>
                  </p:nvCxnSpPr>
                  <p:spPr>
                    <a:xfrm>
                      <a:off x="6184" y="2056"/>
                      <a:ext cx="162" cy="2"/>
                    </a:xfrm>
                    <a:prstGeom prst="line">
                      <a:avLst/>
                    </a:prstGeom>
                    <a:noFill/>
                    <a:ln>
                      <a:solidFill>
                        <a:prstClr val="black"/>
                      </a:solidFill>
                      <a:miter lim="800000"/>
                    </a:ln>
                  </p:spPr>
                </p:cxnSp>
              </p:grpSp>
            </p:grpSp>
          </p:grpSp>
          <p:grpSp>
            <p:nvGrpSpPr>
              <p:cNvPr id="116784" name=""/>
              <p:cNvGrpSpPr/>
              <p:nvPr/>
            </p:nvGrpSpPr>
            <p:grpSpPr>
              <a:xfrm>
                <a:off x="1591" y="2544"/>
                <a:ext cx="801" cy="104"/>
                <a:chOff x="1684" y="1957"/>
                <a:chExt cx="1800" cy="309"/>
              </a:xfrm>
            </p:grpSpPr>
            <p:sp>
              <p:nvSpPr>
                <p:cNvPr id="116785"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财产损失保险</a:t>
                  </a:r>
                </a:p>
                <a:p>
                  <a:pPr marL="342900" lvl="0" indent="-342900">
                    <a:spcBef>
                      <a:spcPct val="20000"/>
                    </a:spcBef>
                    <a:buFont typeface="Wingdings" pitchFamily="2" charset="2"/>
                  </a:pPr>
                  <a:endParaRPr sz="2400" b="1">
                    <a:solidFill>
                      <a:srgbClr val="000000"/>
                    </a:solidFill>
                    <a:ea typeface="方正姚体"/>
                  </a:endParaRPr>
                </a:p>
              </p:txBody>
            </p:sp>
            <p:cxnSp>
              <p:nvCxnSpPr>
                <p:cNvPr id="116786" name=""/>
                <p:cNvCxnSpPr/>
                <p:nvPr/>
              </p:nvCxnSpPr>
              <p:spPr>
                <a:xfrm>
                  <a:off x="1684" y="2113"/>
                  <a:ext cx="180" cy="0"/>
                </a:xfrm>
                <a:prstGeom prst="line">
                  <a:avLst/>
                </a:prstGeom>
                <a:noFill/>
                <a:ln>
                  <a:solidFill>
                    <a:prstClr val="black"/>
                  </a:solidFill>
                  <a:miter lim="800000"/>
                </a:ln>
              </p:spPr>
            </p:cxnSp>
          </p:grpSp>
          <p:cxnSp>
            <p:nvCxnSpPr>
              <p:cNvPr id="116794" name=""/>
              <p:cNvCxnSpPr/>
              <p:nvPr/>
            </p:nvCxnSpPr>
            <p:spPr>
              <a:xfrm>
                <a:off x="2452" y="2021"/>
                <a:ext cx="160" cy="0"/>
              </a:xfrm>
              <a:prstGeom prst="line">
                <a:avLst/>
              </a:prstGeom>
              <a:noFill/>
              <a:ln>
                <a:solidFill>
                  <a:prstClr val="black"/>
                </a:solidFill>
                <a:miter lim="800000"/>
              </a:ln>
            </p:spPr>
          </p:cxnSp>
          <p:sp>
            <p:nvSpPr>
              <p:cNvPr id="116796" name=""/>
              <p:cNvSpPr/>
              <p:nvPr/>
            </p:nvSpPr>
            <p:spPr>
              <a:xfrm>
                <a:off x="2612" y="2441"/>
                <a:ext cx="2315" cy="105"/>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运输工具保险：机动车辆、船舶、飞机</a:t>
                </a:r>
              </a:p>
              <a:p>
                <a:pPr marL="342900" lvl="0" indent="-342900">
                  <a:spcBef>
                    <a:spcPct val="20000"/>
                  </a:spcBef>
                  <a:buFont typeface="Wingdings" pitchFamily="2" charset="2"/>
                </a:pPr>
                <a:endParaRPr sz="2400" b="1">
                  <a:solidFill>
                    <a:srgbClr val="000000"/>
                  </a:solidFill>
                  <a:ea typeface="方正姚体"/>
                </a:endParaRPr>
              </a:p>
            </p:txBody>
          </p:sp>
          <p:cxnSp>
            <p:nvCxnSpPr>
              <p:cNvPr id="116797" name=""/>
              <p:cNvCxnSpPr/>
              <p:nvPr/>
            </p:nvCxnSpPr>
            <p:spPr>
              <a:xfrm>
                <a:off x="2452" y="2494"/>
                <a:ext cx="160" cy="0"/>
              </a:xfrm>
              <a:prstGeom prst="line">
                <a:avLst/>
              </a:prstGeom>
              <a:noFill/>
              <a:ln>
                <a:solidFill>
                  <a:prstClr val="black"/>
                </a:solidFill>
                <a:miter lim="800000"/>
              </a:ln>
            </p:spPr>
          </p:cxnSp>
          <p:sp>
            <p:nvSpPr>
              <p:cNvPr id="116798" name=""/>
              <p:cNvSpPr/>
              <p:nvPr/>
            </p:nvSpPr>
            <p:spPr>
              <a:xfrm>
                <a:off x="2612" y="2599"/>
                <a:ext cx="2323" cy="105"/>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货物运输保险：水路、陆路、航空、进出口货物运输</a:t>
                </a:r>
              </a:p>
              <a:p>
                <a:pPr marL="342900" lvl="0" indent="-342900">
                  <a:spcBef>
                    <a:spcPct val="20000"/>
                  </a:spcBef>
                  <a:buFont typeface="Wingdings" pitchFamily="2" charset="2"/>
                </a:pPr>
                <a:endParaRPr sz="2400" b="1">
                  <a:solidFill>
                    <a:srgbClr val="000000"/>
                  </a:solidFill>
                  <a:ea typeface="方正姚体"/>
                </a:endParaRPr>
              </a:p>
            </p:txBody>
          </p:sp>
          <p:cxnSp>
            <p:nvCxnSpPr>
              <p:cNvPr id="116799" name=""/>
              <p:cNvCxnSpPr/>
              <p:nvPr/>
            </p:nvCxnSpPr>
            <p:spPr>
              <a:xfrm>
                <a:off x="2452" y="2651"/>
                <a:ext cx="160" cy="0"/>
              </a:xfrm>
              <a:prstGeom prst="line">
                <a:avLst/>
              </a:prstGeom>
              <a:noFill/>
              <a:ln>
                <a:solidFill>
                  <a:prstClr val="black"/>
                </a:solidFill>
                <a:miter lim="800000"/>
              </a:ln>
            </p:spPr>
          </p:cxnSp>
          <p:sp>
            <p:nvSpPr>
              <p:cNvPr id="116800" name=""/>
              <p:cNvSpPr/>
              <p:nvPr/>
            </p:nvSpPr>
            <p:spPr>
              <a:xfrm>
                <a:off x="2612" y="2757"/>
                <a:ext cx="2323" cy="105"/>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工程保险：建工、安工、机器损坏</a:t>
                </a:r>
              </a:p>
              <a:p>
                <a:pPr marL="342900" lvl="0" indent="-342900">
                  <a:spcBef>
                    <a:spcPct val="20000"/>
                  </a:spcBef>
                  <a:buFont typeface="Wingdings" pitchFamily="2" charset="2"/>
                </a:pPr>
                <a:endParaRPr sz="2400" b="1">
                  <a:solidFill>
                    <a:srgbClr val="000000"/>
                  </a:solidFill>
                  <a:ea typeface="方正姚体"/>
                </a:endParaRPr>
              </a:p>
            </p:txBody>
          </p:sp>
          <p:cxnSp>
            <p:nvCxnSpPr>
              <p:cNvPr id="116801" name=""/>
              <p:cNvCxnSpPr/>
              <p:nvPr/>
            </p:nvCxnSpPr>
            <p:spPr>
              <a:xfrm>
                <a:off x="2452" y="2809"/>
                <a:ext cx="160" cy="0"/>
              </a:xfrm>
              <a:prstGeom prst="line">
                <a:avLst/>
              </a:prstGeom>
              <a:noFill/>
              <a:ln>
                <a:solidFill>
                  <a:prstClr val="black"/>
                </a:solidFill>
                <a:miter lim="800000"/>
              </a:ln>
            </p:spPr>
          </p:cxnSp>
          <p:cxnSp>
            <p:nvCxnSpPr>
              <p:cNvPr id="116803" name=""/>
              <p:cNvCxnSpPr/>
              <p:nvPr/>
            </p:nvCxnSpPr>
            <p:spPr>
              <a:xfrm>
                <a:off x="2452" y="2967"/>
                <a:ext cx="160" cy="0"/>
              </a:xfrm>
              <a:prstGeom prst="line">
                <a:avLst/>
              </a:prstGeom>
              <a:noFill/>
              <a:ln>
                <a:solidFill>
                  <a:prstClr val="black"/>
                </a:solidFill>
                <a:miter lim="800000"/>
              </a:ln>
            </p:spPr>
          </p:cxnSp>
          <p:sp>
            <p:nvSpPr>
              <p:cNvPr id="116804" name=""/>
              <p:cNvSpPr/>
              <p:nvPr/>
            </p:nvSpPr>
            <p:spPr>
              <a:xfrm>
                <a:off x="2624" y="3072"/>
                <a:ext cx="2323" cy="105"/>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农业保险：种植业、养殖业</a:t>
                </a:r>
              </a:p>
              <a:p>
                <a:pPr marL="342900" lvl="0" indent="-342900">
                  <a:spcBef>
                    <a:spcPct val="20000"/>
                  </a:spcBef>
                  <a:buFont typeface="Wingdings" pitchFamily="2" charset="2"/>
                </a:pPr>
                <a:endParaRPr sz="2400" b="1">
                  <a:solidFill>
                    <a:srgbClr val="000000"/>
                  </a:solidFill>
                  <a:ea typeface="方正姚体"/>
                </a:endParaRPr>
              </a:p>
            </p:txBody>
          </p:sp>
          <p:cxnSp>
            <p:nvCxnSpPr>
              <p:cNvPr id="116805" name=""/>
              <p:cNvCxnSpPr/>
              <p:nvPr/>
            </p:nvCxnSpPr>
            <p:spPr>
              <a:xfrm>
                <a:off x="2452" y="3125"/>
                <a:ext cx="160" cy="0"/>
              </a:xfrm>
              <a:prstGeom prst="line">
                <a:avLst/>
              </a:prstGeom>
              <a:noFill/>
              <a:ln>
                <a:solidFill>
                  <a:prstClr val="black"/>
                </a:solidFill>
                <a:miter lim="800000"/>
              </a:ln>
            </p:spPr>
          </p:cxnSp>
          <p:cxnSp>
            <p:nvCxnSpPr>
              <p:cNvPr id="116806" name=""/>
              <p:cNvCxnSpPr/>
              <p:nvPr/>
            </p:nvCxnSpPr>
            <p:spPr>
              <a:xfrm>
                <a:off x="2372" y="2599"/>
                <a:ext cx="80" cy="0"/>
              </a:xfrm>
              <a:prstGeom prst="line">
                <a:avLst/>
              </a:prstGeom>
              <a:noFill/>
              <a:ln>
                <a:solidFill>
                  <a:prstClr val="black"/>
                </a:solidFill>
                <a:miter lim="800000"/>
              </a:ln>
            </p:spPr>
          </p:cxnSp>
          <p:cxnSp>
            <p:nvCxnSpPr>
              <p:cNvPr id="116813" name=""/>
              <p:cNvCxnSpPr/>
              <p:nvPr/>
            </p:nvCxnSpPr>
            <p:spPr>
              <a:xfrm flipH="1">
                <a:off x="1583" y="2598"/>
                <a:ext cx="0" cy="1420"/>
              </a:xfrm>
              <a:prstGeom prst="line">
                <a:avLst/>
              </a:prstGeom>
              <a:noFill/>
              <a:ln>
                <a:solidFill>
                  <a:prstClr val="black"/>
                </a:solidFill>
                <a:miter lim="800000"/>
              </a:ln>
            </p:spPr>
          </p:cxnSp>
          <p:sp>
            <p:nvSpPr>
              <p:cNvPr id="116815" name=""/>
              <p:cNvSpPr/>
              <p:nvPr/>
            </p:nvSpPr>
            <p:spPr>
              <a:xfrm>
                <a:off x="2612" y="2126"/>
                <a:ext cx="2323" cy="105"/>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利润损失保险：间接经济损失</a:t>
                </a:r>
              </a:p>
              <a:p>
                <a:pPr marL="342900" lvl="0" indent="-342900">
                  <a:spcBef>
                    <a:spcPct val="20000"/>
                  </a:spcBef>
                  <a:buFont typeface="Wingdings" pitchFamily="2" charset="2"/>
                </a:pPr>
                <a:endParaRPr sz="2400" b="1">
                  <a:solidFill>
                    <a:srgbClr val="000000"/>
                  </a:solidFill>
                  <a:ea typeface="方正姚体"/>
                </a:endParaRPr>
              </a:p>
            </p:txBody>
          </p:sp>
          <p:cxnSp>
            <p:nvCxnSpPr>
              <p:cNvPr id="116816" name=""/>
              <p:cNvCxnSpPr/>
              <p:nvPr/>
            </p:nvCxnSpPr>
            <p:spPr>
              <a:xfrm flipV="1">
                <a:off x="2452" y="2178"/>
                <a:ext cx="160" cy="1"/>
              </a:xfrm>
              <a:prstGeom prst="line">
                <a:avLst/>
              </a:prstGeom>
              <a:noFill/>
              <a:ln>
                <a:solidFill>
                  <a:prstClr val="black"/>
                </a:solidFill>
                <a:miter lim="800000"/>
              </a:ln>
            </p:spPr>
          </p:cxnSp>
          <p:cxnSp>
            <p:nvCxnSpPr>
              <p:cNvPr id="116829" name=""/>
              <p:cNvCxnSpPr/>
              <p:nvPr/>
            </p:nvCxnSpPr>
            <p:spPr>
              <a:xfrm>
                <a:off x="2452" y="2336"/>
                <a:ext cx="160" cy="0"/>
              </a:xfrm>
              <a:prstGeom prst="line">
                <a:avLst/>
              </a:prstGeom>
              <a:noFill/>
              <a:ln>
                <a:solidFill>
                  <a:prstClr val="black"/>
                </a:solidFill>
                <a:miter lim="800000"/>
              </a:ln>
            </p:spPr>
          </p:cxnSp>
          <p:grpSp>
            <p:nvGrpSpPr>
              <p:cNvPr id="116831" name=""/>
              <p:cNvGrpSpPr/>
              <p:nvPr/>
            </p:nvGrpSpPr>
            <p:grpSpPr>
              <a:xfrm>
                <a:off x="720" y="288"/>
                <a:ext cx="3764" cy="463"/>
                <a:chOff x="2044" y="2527"/>
                <a:chExt cx="8352" cy="1401"/>
              </a:xfrm>
            </p:grpSpPr>
            <p:cxnSp>
              <p:nvCxnSpPr>
                <p:cNvPr id="116832" name=""/>
                <p:cNvCxnSpPr/>
                <p:nvPr/>
              </p:nvCxnSpPr>
              <p:spPr>
                <a:xfrm flipH="1">
                  <a:off x="4024" y="2680"/>
                  <a:ext cx="0" cy="936"/>
                </a:xfrm>
                <a:prstGeom prst="line">
                  <a:avLst/>
                </a:prstGeom>
                <a:noFill/>
                <a:ln>
                  <a:solidFill>
                    <a:prstClr val="black"/>
                  </a:solidFill>
                  <a:miter lim="800000"/>
                </a:ln>
              </p:spPr>
            </p:cxnSp>
            <p:cxnSp>
              <p:nvCxnSpPr>
                <p:cNvPr id="116833" name=""/>
                <p:cNvCxnSpPr/>
                <p:nvPr/>
              </p:nvCxnSpPr>
              <p:spPr>
                <a:xfrm flipH="1">
                  <a:off x="6004" y="3304"/>
                  <a:ext cx="0" cy="468"/>
                </a:xfrm>
                <a:prstGeom prst="line">
                  <a:avLst/>
                </a:prstGeom>
                <a:noFill/>
                <a:ln>
                  <a:solidFill>
                    <a:prstClr val="black"/>
                  </a:solidFill>
                  <a:miter lim="800000"/>
                </a:ln>
              </p:spPr>
            </p:cxnSp>
            <p:grpSp>
              <p:nvGrpSpPr>
                <p:cNvPr id="116834" name=""/>
                <p:cNvGrpSpPr/>
                <p:nvPr/>
              </p:nvGrpSpPr>
              <p:grpSpPr>
                <a:xfrm>
                  <a:off x="2044" y="2527"/>
                  <a:ext cx="8352" cy="1401"/>
                  <a:chOff x="2044" y="2524"/>
                  <a:chExt cx="8352" cy="1401"/>
                </a:xfrm>
              </p:grpSpPr>
              <p:grpSp>
                <p:nvGrpSpPr>
                  <p:cNvPr id="116835" name=""/>
                  <p:cNvGrpSpPr/>
                  <p:nvPr/>
                </p:nvGrpSpPr>
                <p:grpSpPr>
                  <a:xfrm>
                    <a:off x="2044" y="2524"/>
                    <a:ext cx="8352" cy="1401"/>
                    <a:chOff x="2044" y="2524"/>
                    <a:chExt cx="8352" cy="1401"/>
                  </a:xfrm>
                </p:grpSpPr>
                <p:grpSp>
                  <p:nvGrpSpPr>
                    <p:cNvPr id="116836" name=""/>
                    <p:cNvGrpSpPr/>
                    <p:nvPr/>
                  </p:nvGrpSpPr>
                  <p:grpSpPr>
                    <a:xfrm>
                      <a:off x="2044" y="2992"/>
                      <a:ext cx="1800" cy="309"/>
                      <a:chOff x="1684" y="1957"/>
                      <a:chExt cx="1800" cy="309"/>
                    </a:xfrm>
                  </p:grpSpPr>
                  <p:sp>
                    <p:nvSpPr>
                      <p:cNvPr id="116837"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财产保险的定义</a:t>
                        </a:r>
                      </a:p>
                      <a:p>
                        <a:pPr marL="342900" lvl="0" indent="-342900">
                          <a:spcBef>
                            <a:spcPct val="20000"/>
                          </a:spcBef>
                          <a:buFont typeface="Wingdings" pitchFamily="2" charset="2"/>
                        </a:pPr>
                        <a:endParaRPr sz="2400" b="1">
                          <a:solidFill>
                            <a:srgbClr val="000000"/>
                          </a:solidFill>
                          <a:ea typeface="方正姚体"/>
                        </a:endParaRPr>
                      </a:p>
                    </p:txBody>
                  </p:sp>
                  <p:cxnSp>
                    <p:nvCxnSpPr>
                      <p:cNvPr id="116838" name=""/>
                      <p:cNvCxnSpPr/>
                      <p:nvPr/>
                    </p:nvCxnSpPr>
                    <p:spPr>
                      <a:xfrm>
                        <a:off x="1684" y="2113"/>
                        <a:ext cx="180" cy="0"/>
                      </a:xfrm>
                      <a:prstGeom prst="line">
                        <a:avLst/>
                      </a:prstGeom>
                      <a:noFill/>
                      <a:ln>
                        <a:solidFill>
                          <a:prstClr val="black"/>
                        </a:solidFill>
                        <a:miter lim="800000"/>
                      </a:ln>
                    </p:spPr>
                  </p:cxnSp>
                </p:grpSp>
                <p:grpSp>
                  <p:nvGrpSpPr>
                    <p:cNvPr id="116839" name=""/>
                    <p:cNvGrpSpPr/>
                    <p:nvPr/>
                  </p:nvGrpSpPr>
                  <p:grpSpPr>
                    <a:xfrm>
                      <a:off x="4024" y="2524"/>
                      <a:ext cx="1800" cy="309"/>
                      <a:chOff x="1684" y="1957"/>
                      <a:chExt cx="1800" cy="309"/>
                    </a:xfrm>
                  </p:grpSpPr>
                  <p:sp>
                    <p:nvSpPr>
                      <p:cNvPr id="116840"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广义财产保险</a:t>
                        </a:r>
                      </a:p>
                      <a:p>
                        <a:pPr marL="342900" lvl="0" indent="-342900">
                          <a:spcBef>
                            <a:spcPct val="20000"/>
                          </a:spcBef>
                          <a:buFont typeface="Wingdings" pitchFamily="2" charset="2"/>
                        </a:pPr>
                        <a:endParaRPr sz="2400" b="1">
                          <a:solidFill>
                            <a:srgbClr val="000000"/>
                          </a:solidFill>
                          <a:ea typeface="方正姚体"/>
                        </a:endParaRPr>
                      </a:p>
                    </p:txBody>
                  </p:sp>
                  <p:cxnSp>
                    <p:nvCxnSpPr>
                      <p:cNvPr id="116841" name=""/>
                      <p:cNvCxnSpPr/>
                      <p:nvPr/>
                    </p:nvCxnSpPr>
                    <p:spPr>
                      <a:xfrm>
                        <a:off x="1684" y="2113"/>
                        <a:ext cx="180" cy="0"/>
                      </a:xfrm>
                      <a:prstGeom prst="line">
                        <a:avLst/>
                      </a:prstGeom>
                      <a:noFill/>
                      <a:ln>
                        <a:solidFill>
                          <a:prstClr val="black"/>
                        </a:solidFill>
                        <a:miter lim="800000"/>
                      </a:ln>
                    </p:spPr>
                  </p:cxnSp>
                </p:grpSp>
                <p:cxnSp>
                  <p:nvCxnSpPr>
                    <p:cNvPr id="116842" name=""/>
                    <p:cNvCxnSpPr/>
                    <p:nvPr/>
                  </p:nvCxnSpPr>
                  <p:spPr>
                    <a:xfrm>
                      <a:off x="3844" y="3148"/>
                      <a:ext cx="180" cy="0"/>
                    </a:xfrm>
                    <a:prstGeom prst="line">
                      <a:avLst/>
                    </a:prstGeom>
                    <a:noFill/>
                    <a:ln>
                      <a:solidFill>
                        <a:prstClr val="black"/>
                      </a:solidFill>
                      <a:miter lim="800000"/>
                    </a:ln>
                  </p:spPr>
                </p:cxnSp>
                <p:grpSp>
                  <p:nvGrpSpPr>
                    <p:cNvPr id="116843" name=""/>
                    <p:cNvGrpSpPr/>
                    <p:nvPr/>
                  </p:nvGrpSpPr>
                  <p:grpSpPr>
                    <a:xfrm>
                      <a:off x="4024" y="3460"/>
                      <a:ext cx="1800" cy="309"/>
                      <a:chOff x="1684" y="1957"/>
                      <a:chExt cx="1800" cy="309"/>
                    </a:xfrm>
                  </p:grpSpPr>
                  <p:sp>
                    <p:nvSpPr>
                      <p:cNvPr id="116844"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狭义财产保险</a:t>
                        </a:r>
                      </a:p>
                      <a:p>
                        <a:pPr marL="342900" lvl="0" indent="-342900">
                          <a:spcBef>
                            <a:spcPct val="20000"/>
                          </a:spcBef>
                          <a:buFont typeface="Wingdings" pitchFamily="2" charset="2"/>
                        </a:pPr>
                        <a:endParaRPr sz="2400" b="1">
                          <a:solidFill>
                            <a:srgbClr val="000000"/>
                          </a:solidFill>
                          <a:ea typeface="方正姚体"/>
                        </a:endParaRPr>
                      </a:p>
                    </p:txBody>
                  </p:sp>
                  <p:cxnSp>
                    <p:nvCxnSpPr>
                      <p:cNvPr id="116845" name=""/>
                      <p:cNvCxnSpPr/>
                      <p:nvPr/>
                    </p:nvCxnSpPr>
                    <p:spPr>
                      <a:xfrm>
                        <a:off x="1684" y="2113"/>
                        <a:ext cx="180" cy="0"/>
                      </a:xfrm>
                      <a:prstGeom prst="line">
                        <a:avLst/>
                      </a:prstGeom>
                      <a:noFill/>
                      <a:ln>
                        <a:solidFill>
                          <a:prstClr val="black"/>
                        </a:solidFill>
                        <a:miter lim="800000"/>
                      </a:ln>
                    </p:spPr>
                  </p:cxnSp>
                </p:grpSp>
                <p:sp>
                  <p:nvSpPr>
                    <p:cNvPr id="116846" name=""/>
                    <p:cNvSpPr/>
                    <p:nvPr/>
                  </p:nvSpPr>
                  <p:spPr>
                    <a:xfrm>
                      <a:off x="6184" y="2524"/>
                      <a:ext cx="4212"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标的：财产及其有关的经济利益和损害赔偿责任</a:t>
                      </a:r>
                    </a:p>
                    <a:p>
                      <a:pPr marL="342900" lvl="0" indent="-342900">
                        <a:spcBef>
                          <a:spcPct val="20000"/>
                        </a:spcBef>
                        <a:buFont typeface="Wingdings" pitchFamily="2" charset="2"/>
                      </a:pPr>
                      <a:endParaRPr sz="2400" b="1">
                        <a:solidFill>
                          <a:srgbClr val="000000"/>
                        </a:solidFill>
                        <a:ea typeface="方正姚体"/>
                      </a:endParaRPr>
                    </a:p>
                  </p:txBody>
                </p:sp>
                <p:cxnSp>
                  <p:nvCxnSpPr>
                    <p:cNvPr id="116847" name=""/>
                    <p:cNvCxnSpPr/>
                    <p:nvPr/>
                  </p:nvCxnSpPr>
                  <p:spPr>
                    <a:xfrm>
                      <a:off x="5824" y="2680"/>
                      <a:ext cx="360" cy="0"/>
                    </a:xfrm>
                    <a:prstGeom prst="line">
                      <a:avLst/>
                    </a:prstGeom>
                    <a:noFill/>
                    <a:ln>
                      <a:solidFill>
                        <a:prstClr val="black"/>
                      </a:solidFill>
                      <a:miter lim="800000"/>
                    </a:ln>
                  </p:spPr>
                </p:cxnSp>
                <p:grpSp>
                  <p:nvGrpSpPr>
                    <p:cNvPr id="116848" name=""/>
                    <p:cNvGrpSpPr/>
                    <p:nvPr/>
                  </p:nvGrpSpPr>
                  <p:grpSpPr>
                    <a:xfrm>
                      <a:off x="6004" y="3616"/>
                      <a:ext cx="1800" cy="309"/>
                      <a:chOff x="1684" y="1957"/>
                      <a:chExt cx="1800" cy="309"/>
                    </a:xfrm>
                  </p:grpSpPr>
                  <p:sp>
                    <p:nvSpPr>
                      <p:cNvPr id="116849"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标的：物质财产</a:t>
                        </a:r>
                      </a:p>
                      <a:p>
                        <a:pPr marL="342900" lvl="0" indent="-342900">
                          <a:spcBef>
                            <a:spcPct val="20000"/>
                          </a:spcBef>
                          <a:buFont typeface="Wingdings" pitchFamily="2" charset="2"/>
                        </a:pPr>
                        <a:endParaRPr sz="2400" b="1">
                          <a:solidFill>
                            <a:srgbClr val="000000"/>
                          </a:solidFill>
                          <a:ea typeface="方正姚体"/>
                        </a:endParaRPr>
                      </a:p>
                    </p:txBody>
                  </p:sp>
                  <p:cxnSp>
                    <p:nvCxnSpPr>
                      <p:cNvPr id="116850" name=""/>
                      <p:cNvCxnSpPr/>
                      <p:nvPr/>
                    </p:nvCxnSpPr>
                    <p:spPr>
                      <a:xfrm>
                        <a:off x="1684" y="2113"/>
                        <a:ext cx="180" cy="0"/>
                      </a:xfrm>
                      <a:prstGeom prst="line">
                        <a:avLst/>
                      </a:prstGeom>
                      <a:noFill/>
                      <a:ln>
                        <a:solidFill>
                          <a:prstClr val="black"/>
                        </a:solidFill>
                        <a:miter lim="800000"/>
                      </a:ln>
                    </p:spPr>
                  </p:cxnSp>
                </p:grpSp>
                <p:grpSp>
                  <p:nvGrpSpPr>
                    <p:cNvPr id="116851" name=""/>
                    <p:cNvGrpSpPr/>
                    <p:nvPr/>
                  </p:nvGrpSpPr>
                  <p:grpSpPr>
                    <a:xfrm>
                      <a:off x="6004" y="3148"/>
                      <a:ext cx="1800" cy="309"/>
                      <a:chOff x="1684" y="1957"/>
                      <a:chExt cx="1800" cy="309"/>
                    </a:xfrm>
                  </p:grpSpPr>
                  <p:sp>
                    <p:nvSpPr>
                      <p:cNvPr id="116852" name=""/>
                      <p:cNvSpPr/>
                      <p:nvPr/>
                    </p:nvSpPr>
                    <p:spPr>
                      <a:xfrm>
                        <a:off x="1864" y="1957"/>
                        <a:ext cx="1620" cy="309"/>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也称财产损失保险</a:t>
                        </a:r>
                      </a:p>
                      <a:p>
                        <a:pPr marL="342900" lvl="0" indent="-342900">
                          <a:spcBef>
                            <a:spcPct val="20000"/>
                          </a:spcBef>
                          <a:buFont typeface="Wingdings" pitchFamily="2" charset="2"/>
                        </a:pPr>
                        <a:endParaRPr sz="2400" b="1">
                          <a:solidFill>
                            <a:srgbClr val="000000"/>
                          </a:solidFill>
                          <a:ea typeface="方正姚体"/>
                        </a:endParaRPr>
                      </a:p>
                    </p:txBody>
                  </p:sp>
                  <p:cxnSp>
                    <p:nvCxnSpPr>
                      <p:cNvPr id="116853" name=""/>
                      <p:cNvCxnSpPr/>
                      <p:nvPr/>
                    </p:nvCxnSpPr>
                    <p:spPr>
                      <a:xfrm>
                        <a:off x="1684" y="2113"/>
                        <a:ext cx="180" cy="0"/>
                      </a:xfrm>
                      <a:prstGeom prst="line">
                        <a:avLst/>
                      </a:prstGeom>
                      <a:noFill/>
                      <a:ln>
                        <a:solidFill>
                          <a:prstClr val="black"/>
                        </a:solidFill>
                        <a:miter lim="800000"/>
                      </a:ln>
                    </p:spPr>
                  </p:cxnSp>
                </p:grpSp>
              </p:grpSp>
              <p:cxnSp>
                <p:nvCxnSpPr>
                  <p:cNvPr id="116854" name=""/>
                  <p:cNvCxnSpPr/>
                  <p:nvPr/>
                </p:nvCxnSpPr>
                <p:spPr>
                  <a:xfrm>
                    <a:off x="5824" y="3616"/>
                    <a:ext cx="180" cy="0"/>
                  </a:xfrm>
                  <a:prstGeom prst="line">
                    <a:avLst/>
                  </a:prstGeom>
                  <a:noFill/>
                  <a:ln>
                    <a:solidFill>
                      <a:prstClr val="black"/>
                    </a:solidFill>
                    <a:miter lim="800000"/>
                  </a:ln>
                </p:spPr>
              </p:cxnSp>
            </p:grpSp>
          </p:grpSp>
        </p:grpSp>
      </p:grpSp>
      <p:cxnSp>
        <p:nvCxnSpPr>
          <p:cNvPr id="116910" name=""/>
          <p:cNvCxnSpPr/>
          <p:nvPr/>
        </p:nvCxnSpPr>
        <p:spPr>
          <a:xfrm>
            <a:off x="3781425" y="5562600"/>
            <a:ext cx="171450" cy="0"/>
          </a:xfrm>
          <a:prstGeom prst="line">
            <a:avLst/>
          </a:prstGeom>
          <a:noFill/>
          <a:ln>
            <a:solidFill>
              <a:schemeClr val="tx1"/>
            </a:solidFill>
            <a:miter lim="800000"/>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17762" name=""/>
          <p:cNvSpPr/>
          <p:nvPr>
            <p:ph type="title"/>
          </p:nvPr>
        </p:nvSpPr>
        <p:spPr>
          <a:xfrm>
            <a:off x="457200" y="685800"/>
            <a:ext cx="8229600" cy="641350"/>
          </a:xfrm>
          <a:prstGeom prst="rect">
            <a:avLst/>
          </a:prstGeom>
          <a:noFill/>
          <a:ln>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a:solidFill>
                  <a:srgbClr val="000000"/>
                </a:solidFill>
                <a:ea typeface="方正姚体"/>
              </a:rPr>
              <a:t>第一节   财产保险概述</a:t>
            </a:r>
          </a:p>
        </p:txBody>
      </p:sp>
      <p:sp>
        <p:nvSpPr>
          <p:cNvPr id="117764" name=""/>
          <p:cNvSpPr/>
          <p:nvPr>
            <p:ph type="body" idx="4294967295"/>
          </p:nvPr>
        </p:nvSpPr>
        <p:spPr>
          <a:xfrm>
            <a:off x="1828800" y="2209800"/>
            <a:ext cx="5715000" cy="3992562"/>
          </a:xfrm>
          <a:prstGeom prst="rect">
            <a:avLst/>
          </a:prstGeom>
          <a:noFill/>
          <a:ln>
            <a:noFill/>
            <a:miter lim="800000"/>
          </a:ln>
        </p:spPr>
        <p:txBody>
          <a:bodyPr rot="0" vert="horz" wrap="square" lIns="91440" tIns="45720" rIns="91440" bIns="45720" anchor="t"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Wingdings" pitchFamily="2" charset="2"/>
              <a:buChar char="Ø"/>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Arial"/>
                <a:ea typeface="宋体" pitchFamily="2" charset="-122"/>
              </a:defRPr>
            </a:lvl5pPr>
          </a:lstStyle>
          <a:p>
            <a:pPr lvl="0" algn="ctr">
              <a:lnSpc>
                <a:spcPct val="130000"/>
              </a:lnSpc>
              <a:buFont typeface="Wingdings" pitchFamily="2" charset="2"/>
              <a:buChar char="Ø"/>
            </a:pPr>
            <a:r>
              <a:rPr b="1">
                <a:solidFill>
                  <a:srgbClr val="000000"/>
                </a:solidFill>
                <a:ea typeface="方正姚体"/>
              </a:rPr>
              <a:t>财产保险的定义</a:t>
            </a:r>
          </a:p>
          <a:p>
            <a:pPr lvl="0" algn="ctr">
              <a:lnSpc>
                <a:spcPct val="130000"/>
              </a:lnSpc>
              <a:buFont typeface="Wingdings" pitchFamily="2" charset="2"/>
              <a:buChar char="Ø"/>
            </a:pPr>
            <a:r>
              <a:rPr b="1">
                <a:solidFill>
                  <a:srgbClr val="000000"/>
                </a:solidFill>
                <a:ea typeface="方正姚体"/>
              </a:rPr>
              <a:t>财产保险的特征</a:t>
            </a:r>
          </a:p>
          <a:p>
            <a:pPr lvl="0" algn="ctr">
              <a:lnSpc>
                <a:spcPct val="130000"/>
              </a:lnSpc>
              <a:buFont typeface="Wingdings" pitchFamily="2" charset="2"/>
              <a:buChar char="Ø"/>
            </a:pPr>
            <a:r>
              <a:rPr b="1">
                <a:solidFill>
                  <a:srgbClr val="000000"/>
                </a:solidFill>
                <a:ea typeface="方正姚体"/>
              </a:rPr>
              <a:t>财产保险的种类</a:t>
            </a:r>
          </a:p>
          <a:p>
            <a:pPr lvl="0" algn="ctr">
              <a:lnSpc>
                <a:spcPct val="130000"/>
              </a:lnSpc>
              <a:buFont typeface="Wingdings" pitchFamily="2" charset="2"/>
              <a:buNone/>
            </a:pPr>
            <a:endParaRPr b="1">
              <a:solidFill>
                <a:srgbClr val="000000"/>
              </a:solidFill>
              <a:ea typeface="方正姚体"/>
            </a:endParaRPr>
          </a:p>
          <a:p>
            <a:pPr lvl="0" algn="ctr">
              <a:lnSpc>
                <a:spcPct val="130000"/>
              </a:lnSpc>
              <a:buFont typeface="Wingdings" pitchFamily="2" charset="2"/>
              <a:buNone/>
            </a:pPr>
            <a:endParaRPr b="1">
              <a:solidFill>
                <a:srgbClr val="000000"/>
              </a:solidFill>
              <a:ea typeface="方正姚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3906" name=""/>
          <p:cNvSpPr/>
          <p:nvPr>
            <p:ph type="title"/>
          </p:nvPr>
        </p:nvSpPr>
        <p:spPr>
          <a:xfrm>
            <a:off x="323850" y="908050"/>
            <a:ext cx="8229600" cy="1143000"/>
          </a:xfrm>
          <a:prstGeom prst="rect">
            <a:avLst/>
          </a:prstGeom>
          <a:noFill/>
          <a:ln>
            <a:noFill/>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sz="4000">
                <a:solidFill>
                  <a:srgbClr val="000000"/>
                </a:solidFill>
                <a:latin typeface="黑体" pitchFamily="49" charset="-122"/>
                <a:ea typeface="方正姚体"/>
              </a:rPr>
              <a:t>一、财产保险的定义</a:t>
            </a:r>
          </a:p>
        </p:txBody>
      </p:sp>
      <p:sp>
        <p:nvSpPr>
          <p:cNvPr id="123907" name=""/>
          <p:cNvSpPr/>
          <p:nvPr/>
        </p:nvSpPr>
        <p:spPr>
          <a:xfrm>
            <a:off x="762000" y="1828800"/>
            <a:ext cx="7463944" cy="4362999"/>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1058862" lvl="0" indent="-1058862">
              <a:lnSpc>
                <a:spcPct val="150000"/>
              </a:lnSpc>
              <a:spcBef>
                <a:spcPct val="50000"/>
              </a:spcBef>
              <a:buFont typeface="Wingdings" pitchFamily="2" charset="2"/>
            </a:pPr>
            <a:r>
              <a:rPr sz="2800" b="1">
                <a:solidFill>
                  <a:srgbClr val="000000"/>
                </a:solidFill>
                <a:latin typeface="仿宋_GB2312" pitchFamily="49" charset="-122"/>
                <a:ea typeface="方正姚体"/>
              </a:rPr>
              <a:t>广义：</a:t>
            </a:r>
            <a:r>
              <a:rPr sz="2800">
                <a:solidFill>
                  <a:srgbClr val="000000"/>
                </a:solidFill>
                <a:latin typeface="仿宋_GB2312" pitchFamily="49" charset="-122"/>
                <a:ea typeface="方正姚体"/>
              </a:rPr>
              <a:t>以</a:t>
            </a:r>
            <a:r>
              <a:rPr sz="2800" b="1" i="1">
                <a:solidFill>
                  <a:srgbClr val="000000"/>
                </a:solidFill>
                <a:latin typeface="仿宋_GB2312" pitchFamily="49" charset="-122"/>
                <a:ea typeface="方正姚体"/>
              </a:rPr>
              <a:t>财产</a:t>
            </a:r>
            <a:r>
              <a:rPr sz="2800">
                <a:solidFill>
                  <a:srgbClr val="000000"/>
                </a:solidFill>
                <a:latin typeface="仿宋_GB2312" pitchFamily="49" charset="-122"/>
                <a:ea typeface="方正姚体"/>
              </a:rPr>
              <a:t>及其</a:t>
            </a:r>
            <a:r>
              <a:rPr sz="2800" b="1" i="1">
                <a:solidFill>
                  <a:srgbClr val="000000"/>
                </a:solidFill>
                <a:latin typeface="仿宋_GB2312" pitchFamily="49" charset="-122"/>
                <a:ea typeface="方正姚体"/>
              </a:rPr>
              <a:t>有关的经济利益</a:t>
            </a:r>
            <a:r>
              <a:rPr sz="2800">
                <a:solidFill>
                  <a:srgbClr val="000000"/>
                </a:solidFill>
                <a:latin typeface="仿宋_GB2312" pitchFamily="49" charset="-122"/>
                <a:ea typeface="方正姚体"/>
              </a:rPr>
              <a:t>和</a:t>
            </a:r>
            <a:r>
              <a:rPr sz="2800" b="1" i="1">
                <a:solidFill>
                  <a:srgbClr val="000000"/>
                </a:solidFill>
                <a:latin typeface="仿宋_GB2312" pitchFamily="49" charset="-122"/>
                <a:ea typeface="方正姚体"/>
              </a:rPr>
              <a:t>损害赔偿责任</a:t>
            </a:r>
            <a:r>
              <a:rPr sz="2800">
                <a:solidFill>
                  <a:srgbClr val="000000"/>
                </a:solidFill>
                <a:latin typeface="仿宋_GB2312" pitchFamily="49" charset="-122"/>
                <a:ea typeface="方正姚体"/>
              </a:rPr>
              <a:t>为保险标的的保险。</a:t>
            </a:r>
          </a:p>
          <a:p>
            <a:pPr marL="1058862" lvl="0" indent="-1058862">
              <a:lnSpc>
                <a:spcPct val="150000"/>
              </a:lnSpc>
              <a:spcBef>
                <a:spcPct val="50000"/>
              </a:spcBef>
              <a:buFont typeface="Wingdings" pitchFamily="2" charset="2"/>
            </a:pPr>
            <a:r>
              <a:rPr sz="2800" b="1">
                <a:solidFill>
                  <a:srgbClr val="000000"/>
                </a:solidFill>
                <a:latin typeface="仿宋_GB2312" pitchFamily="49" charset="-122"/>
                <a:ea typeface="方正姚体"/>
              </a:rPr>
              <a:t>狭义：</a:t>
            </a:r>
            <a:r>
              <a:rPr sz="2800" b="1" i="1">
                <a:solidFill>
                  <a:srgbClr val="000000"/>
                </a:solidFill>
                <a:latin typeface="仿宋_GB2312" pitchFamily="49" charset="-122"/>
                <a:ea typeface="方正姚体"/>
              </a:rPr>
              <a:t>以物质财产为保险标的</a:t>
            </a:r>
            <a:r>
              <a:rPr sz="2800">
                <a:solidFill>
                  <a:srgbClr val="000000"/>
                </a:solidFill>
                <a:latin typeface="仿宋_GB2312" pitchFamily="49" charset="-122"/>
                <a:ea typeface="方正姚体"/>
              </a:rPr>
              <a:t>的保险。</a:t>
            </a:r>
          </a:p>
          <a:p>
            <a:pPr marL="1058862" lvl="0" indent="-1058862">
              <a:lnSpc>
                <a:spcPct val="150000"/>
              </a:lnSpc>
              <a:spcBef>
                <a:spcPct val="50000"/>
              </a:spcBef>
              <a:buFont typeface="Wingdings" pitchFamily="2" charset="2"/>
            </a:pPr>
            <a:r>
              <a:rPr sz="2800" b="1" i="1">
                <a:solidFill>
                  <a:srgbClr val="000000"/>
                </a:solidFill>
                <a:latin typeface="仿宋_GB2312" pitchFamily="49" charset="-122"/>
                <a:ea typeface="方正姚体"/>
              </a:rPr>
              <a:t>《保险法》第九十五条</a:t>
            </a:r>
            <a:r>
              <a:rPr sz="2800">
                <a:solidFill>
                  <a:srgbClr val="000000"/>
                </a:solidFill>
                <a:latin typeface="仿宋_GB2312" pitchFamily="49" charset="-122"/>
                <a:ea typeface="方正姚体"/>
              </a:rPr>
              <a:t>：“财产保险业务，包括财产损失保险、责任保险、信用保险、保证保险等保险业务。”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4930" name=""/>
          <p:cNvSpPr/>
          <p:nvPr>
            <p:ph type="title"/>
          </p:nvPr>
        </p:nvSpPr>
        <p:spPr>
          <a:xfrm>
            <a:off x="381000" y="609600"/>
            <a:ext cx="8229600" cy="701675"/>
          </a:xfrm>
          <a:prstGeom prst="rect">
            <a:avLst/>
          </a:prstGeom>
          <a:noFill/>
          <a:ln>
            <a:noFill/>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sz="4000">
                <a:solidFill>
                  <a:srgbClr val="000000"/>
                </a:solidFill>
                <a:latin typeface="黑体" pitchFamily="49" charset="-122"/>
                <a:ea typeface="方正姚体"/>
              </a:rPr>
              <a:t>二、财产保险的特征</a:t>
            </a:r>
          </a:p>
        </p:txBody>
      </p:sp>
      <p:sp>
        <p:nvSpPr>
          <p:cNvPr id="124931" name=""/>
          <p:cNvSpPr/>
          <p:nvPr/>
        </p:nvSpPr>
        <p:spPr>
          <a:xfrm>
            <a:off x="1143000" y="1524000"/>
            <a:ext cx="7398791" cy="3862627"/>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lnSpc>
                <a:spcPct val="130000"/>
              </a:lnSpc>
              <a:spcBef>
                <a:spcPct val="50000"/>
              </a:spcBef>
              <a:buFont typeface="Wingdings" pitchFamily="2" charset="2"/>
            </a:pPr>
            <a:r>
              <a:rPr sz="2400" b="1">
                <a:solidFill>
                  <a:srgbClr val="000000"/>
                </a:solidFill>
                <a:latin typeface="仿宋_GB2312" pitchFamily="49" charset="-122"/>
                <a:ea typeface="方正姚体"/>
              </a:rPr>
              <a:t>（一）财产风险的特殊性</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风险事故、损失多种多样</a:t>
            </a:r>
          </a:p>
          <a:p>
            <a:pPr lvl="0">
              <a:lnSpc>
                <a:spcPct val="130000"/>
              </a:lnSpc>
              <a:spcBef>
                <a:spcPct val="50000"/>
              </a:spcBef>
              <a:buFont typeface="Wingdings" pitchFamily="2" charset="2"/>
            </a:pPr>
            <a:r>
              <a:rPr sz="2400" b="1">
                <a:solidFill>
                  <a:srgbClr val="000000"/>
                </a:solidFill>
                <a:latin typeface="仿宋_GB2312" pitchFamily="49" charset="-122"/>
                <a:ea typeface="方正姚体"/>
              </a:rPr>
              <a:t>（二）保险标的的特殊性</a:t>
            </a:r>
          </a:p>
          <a:p>
            <a:pPr lvl="0">
              <a:lnSpc>
                <a:spcPct val="130000"/>
              </a:lnSpc>
              <a:spcBef>
                <a:spcPct val="50000"/>
              </a:spcBef>
              <a:buFont typeface="Wingdings" pitchFamily="2" charset="2"/>
            </a:pPr>
            <a:r>
              <a:rPr sz="2400" b="1">
                <a:solidFill>
                  <a:srgbClr val="000000"/>
                </a:solidFill>
                <a:latin typeface="仿宋_GB2312" pitchFamily="49" charset="-122"/>
                <a:ea typeface="方正姚体"/>
              </a:rPr>
              <a:t>      </a:t>
            </a:r>
            <a:r>
              <a:rPr sz="2400">
                <a:solidFill>
                  <a:srgbClr val="000000"/>
                </a:solidFill>
                <a:latin typeface="仿宋_GB2312" pitchFamily="49" charset="-122"/>
                <a:ea typeface="方正姚体"/>
              </a:rPr>
              <a:t>包括</a:t>
            </a:r>
            <a:r>
              <a:rPr sz="2400" b="1" i="1">
                <a:solidFill>
                  <a:srgbClr val="000000"/>
                </a:solidFill>
                <a:latin typeface="仿宋_GB2312" pitchFamily="49" charset="-122"/>
                <a:ea typeface="方正姚体"/>
              </a:rPr>
              <a:t>有形财产、无形财产和有关利益</a:t>
            </a:r>
          </a:p>
          <a:p>
            <a:pPr lvl="0">
              <a:lnSpc>
                <a:spcPct val="130000"/>
              </a:lnSpc>
              <a:spcBef>
                <a:spcPct val="50000"/>
              </a:spcBef>
              <a:buFont typeface="Wingdings" pitchFamily="2" charset="2"/>
            </a:pPr>
            <a:r>
              <a:rPr sz="2400" b="1">
                <a:solidFill>
                  <a:srgbClr val="000000"/>
                </a:solidFill>
                <a:latin typeface="仿宋_GB2312" pitchFamily="49" charset="-122"/>
                <a:ea typeface="方正姚体"/>
              </a:rPr>
              <a:t>（三）保险利益的特殊性</a:t>
            </a:r>
          </a:p>
          <a:p>
            <a:pPr lvl="0">
              <a:lnSpc>
                <a:spcPct val="130000"/>
              </a:lnSpc>
              <a:spcBef>
                <a:spcPct val="50000"/>
              </a:spcBef>
              <a:buFont typeface="Wingdings" pitchFamily="2" charset="2"/>
            </a:pPr>
            <a:r>
              <a:rPr sz="2400" b="1">
                <a:solidFill>
                  <a:srgbClr val="000000"/>
                </a:solidFill>
                <a:latin typeface="仿宋_GB2312" pitchFamily="49" charset="-122"/>
                <a:ea typeface="方正姚体"/>
              </a:rPr>
              <a:t>      </a:t>
            </a:r>
            <a:r>
              <a:rPr sz="2400">
                <a:solidFill>
                  <a:srgbClr val="000000"/>
                </a:solidFill>
                <a:latin typeface="仿宋_GB2312" pitchFamily="49" charset="-122"/>
                <a:ea typeface="方正姚体"/>
              </a:rPr>
              <a:t>产生、量的限定、</a:t>
            </a:r>
            <a:r>
              <a:rPr sz="2400" b="1" i="1">
                <a:solidFill>
                  <a:srgbClr val="000000"/>
                </a:solidFill>
                <a:latin typeface="仿宋_GB2312" pitchFamily="49" charset="-122"/>
                <a:ea typeface="方正姚体"/>
              </a:rPr>
              <a:t>时效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5954" name=""/>
          <p:cNvSpPr/>
          <p:nvPr/>
        </p:nvSpPr>
        <p:spPr>
          <a:xfrm>
            <a:off x="1981200" y="1600200"/>
            <a:ext cx="6102096" cy="4521653"/>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lnSpc>
                <a:spcPct val="130000"/>
              </a:lnSpc>
              <a:spcBef>
                <a:spcPct val="50000"/>
              </a:spcBef>
              <a:buFont typeface="Wingdings" pitchFamily="2" charset="2"/>
            </a:pPr>
            <a:r>
              <a:rPr sz="2400" b="1">
                <a:solidFill>
                  <a:srgbClr val="000000"/>
                </a:solidFill>
                <a:latin typeface="仿宋_GB2312" pitchFamily="49" charset="-122"/>
                <a:ea typeface="方正姚体"/>
              </a:rPr>
              <a:t>（四）保险金额确定的特殊性</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依据为保险价值</a:t>
            </a:r>
          </a:p>
          <a:p>
            <a:pPr lvl="0">
              <a:lnSpc>
                <a:spcPct val="130000"/>
              </a:lnSpc>
              <a:spcBef>
                <a:spcPct val="50000"/>
              </a:spcBef>
              <a:buFont typeface="Wingdings" pitchFamily="2" charset="2"/>
            </a:pPr>
            <a:r>
              <a:rPr sz="2400" b="1">
                <a:solidFill>
                  <a:srgbClr val="000000"/>
                </a:solidFill>
                <a:latin typeface="仿宋_GB2312" pitchFamily="49" charset="-122"/>
                <a:ea typeface="方正姚体"/>
              </a:rPr>
              <a:t>（五）保险期限的特殊性</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a:t>
            </a:r>
            <a:r>
              <a:rPr sz="2400" b="1" i="1">
                <a:solidFill>
                  <a:srgbClr val="000000"/>
                </a:solidFill>
                <a:latin typeface="仿宋_GB2312" pitchFamily="49" charset="-122"/>
                <a:ea typeface="方正姚体"/>
              </a:rPr>
              <a:t>区间、空间、航程</a:t>
            </a:r>
          </a:p>
          <a:p>
            <a:pPr lvl="0">
              <a:lnSpc>
                <a:spcPct val="130000"/>
              </a:lnSpc>
              <a:spcBef>
                <a:spcPct val="50000"/>
              </a:spcBef>
              <a:buFont typeface="Wingdings" pitchFamily="2" charset="2"/>
            </a:pPr>
            <a:r>
              <a:rPr sz="2400" b="1">
                <a:solidFill>
                  <a:srgbClr val="000000"/>
                </a:solidFill>
                <a:latin typeface="仿宋_GB2312" pitchFamily="49" charset="-122"/>
                <a:ea typeface="方正姚体"/>
              </a:rPr>
              <a:t>（六）保险合同的特殊性</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损失补偿、损失分摊、</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比例赔付、代位追偿</a:t>
            </a:r>
          </a:p>
        </p:txBody>
      </p:sp>
      <p:sp>
        <p:nvSpPr>
          <p:cNvPr id="125955" name=""/>
          <p:cNvSpPr/>
          <p:nvPr/>
        </p:nvSpPr>
        <p:spPr>
          <a:xfrm>
            <a:off x="0" y="685800"/>
            <a:ext cx="8237830" cy="701741"/>
          </a:xfrm>
          <a:prstGeom prst="rect">
            <a:avLst/>
          </a:prstGeom>
          <a:noFill/>
          <a:ln>
            <a:noFill/>
            <a:miter lim="800000"/>
          </a:ln>
          <a:effectLst>
            <a:outerShdw dist="35921" dir="2700000" algn="ctr">
              <a:schemeClr val="bg2"/>
            </a:outerShdw>
          </a:effectLst>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lvl="0"/>
            <a:r>
              <a:rPr sz="4000">
                <a:solidFill>
                  <a:srgbClr val="000000"/>
                </a:solidFill>
                <a:latin typeface="黑体" pitchFamily="49" charset="-122"/>
                <a:ea typeface="方正姚体"/>
              </a:rPr>
              <a:t>二、财产保险的特征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8002" name=""/>
          <p:cNvSpPr/>
          <p:nvPr>
            <p:ph type="title"/>
          </p:nvPr>
        </p:nvSpPr>
        <p:spPr>
          <a:xfrm>
            <a:off x="457200" y="1143000"/>
            <a:ext cx="8229600" cy="701675"/>
          </a:xfrm>
          <a:prstGeom prst="rect">
            <a:avLst/>
          </a:prstGeom>
          <a:noFill/>
          <a:ln>
            <a:noFill/>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sz="4000">
                <a:solidFill>
                  <a:srgbClr val="000000"/>
                </a:solidFill>
                <a:latin typeface="黑体" pitchFamily="49" charset="-122"/>
                <a:ea typeface="方正姚体"/>
              </a:rPr>
              <a:t>三、财产保险的种类</a:t>
            </a:r>
          </a:p>
        </p:txBody>
      </p:sp>
      <p:sp>
        <p:nvSpPr>
          <p:cNvPr id="128003" name=""/>
          <p:cNvSpPr/>
          <p:nvPr>
            <p:ph type="body" idx="4294967295"/>
          </p:nvPr>
        </p:nvSpPr>
        <p:spPr>
          <a:xfrm>
            <a:off x="1979612" y="2636838"/>
            <a:ext cx="5484812" cy="21082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Wingdings" pitchFamily="2" charset="2"/>
              <a:buChar char="Ø"/>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Arial"/>
                <a:ea typeface="宋体" pitchFamily="2" charset="-122"/>
              </a:defRPr>
            </a:lvl5pPr>
          </a:lstStyle>
          <a:p>
            <a:pPr lvl="0"/>
            <a:endParaRPr sz="3600" b="1">
              <a:solidFill>
                <a:srgbClr val="000000"/>
              </a:solidFill>
              <a:latin typeface="楷体_GB2312" pitchFamily="49" charset="-122"/>
              <a:ea typeface="方正姚体"/>
            </a:endParaRPr>
          </a:p>
          <a:p>
            <a:pPr lvl="0"/>
            <a:endParaRPr sz="3600" b="1">
              <a:solidFill>
                <a:srgbClr val="000000"/>
              </a:solidFill>
              <a:latin typeface="楷体_GB2312" pitchFamily="49" charset="-122"/>
              <a:ea typeface="方正姚体"/>
            </a:endParaRPr>
          </a:p>
        </p:txBody>
      </p:sp>
      <p:sp>
        <p:nvSpPr>
          <p:cNvPr id="128004" name=""/>
          <p:cNvSpPr/>
          <p:nvPr/>
        </p:nvSpPr>
        <p:spPr>
          <a:xfrm>
            <a:off x="2286000" y="2362200"/>
            <a:ext cx="4576572" cy="2440839"/>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lnSpc>
                <a:spcPct val="150000"/>
              </a:lnSpc>
              <a:spcBef>
                <a:spcPct val="50000"/>
              </a:spcBef>
              <a:buFont typeface="Wingdings" pitchFamily="2" charset="2"/>
            </a:pPr>
            <a:r>
              <a:rPr sz="2800" b="1">
                <a:solidFill>
                  <a:srgbClr val="000000"/>
                </a:solidFill>
                <a:latin typeface="仿宋_GB2312" pitchFamily="49" charset="-122"/>
                <a:ea typeface="方正姚体"/>
              </a:rPr>
              <a:t>（一）财产损失保险</a:t>
            </a:r>
          </a:p>
          <a:p>
            <a:pPr lvl="0">
              <a:lnSpc>
                <a:spcPct val="150000"/>
              </a:lnSpc>
              <a:spcBef>
                <a:spcPct val="50000"/>
              </a:spcBef>
              <a:buFont typeface="Wingdings" pitchFamily="2" charset="2"/>
            </a:pPr>
            <a:r>
              <a:rPr sz="2800" b="1">
                <a:solidFill>
                  <a:srgbClr val="000000"/>
                </a:solidFill>
                <a:latin typeface="仿宋_GB2312" pitchFamily="49" charset="-122"/>
                <a:ea typeface="方正姚体"/>
              </a:rPr>
              <a:t>（二）责任保险</a:t>
            </a:r>
          </a:p>
          <a:p>
            <a:pPr lvl="0">
              <a:lnSpc>
                <a:spcPct val="150000"/>
              </a:lnSpc>
              <a:spcBef>
                <a:spcPct val="50000"/>
              </a:spcBef>
              <a:buFont typeface="Wingdings" pitchFamily="2" charset="2"/>
            </a:pPr>
            <a:r>
              <a:rPr sz="2800" b="1">
                <a:solidFill>
                  <a:srgbClr val="000000"/>
                </a:solidFill>
                <a:latin typeface="仿宋_GB2312" pitchFamily="49" charset="-122"/>
                <a:ea typeface="方正姚体"/>
              </a:rPr>
              <a:t>（三）信用（保证）保险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61794" name=""/>
          <p:cNvSpPr/>
          <p:nvPr>
            <p:ph type="title"/>
          </p:nvPr>
        </p:nvSpPr>
        <p:spPr>
          <a:xfrm>
            <a:off x="685800" y="381000"/>
            <a:ext cx="7772400" cy="701675"/>
          </a:xfrm>
          <a:prstGeom prst="rect">
            <a:avLst/>
          </a:prstGeom>
          <a:noFill/>
          <a:ln>
            <a:noFill/>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sz="4000">
                <a:solidFill>
                  <a:srgbClr val="000000"/>
                </a:solidFill>
                <a:latin typeface="黑体" pitchFamily="49" charset="-122"/>
                <a:ea typeface="方正姚体"/>
              </a:rPr>
              <a:t>（一）财产损失保险</a:t>
            </a:r>
          </a:p>
        </p:txBody>
      </p:sp>
      <p:sp>
        <p:nvSpPr>
          <p:cNvPr id="161797" name=""/>
          <p:cNvSpPr/>
          <p:nvPr/>
        </p:nvSpPr>
        <p:spPr>
          <a:xfrm>
            <a:off x="6096000" y="4419600"/>
            <a:ext cx="2667000" cy="1828800"/>
          </a:xfrm>
          <a:prstGeom prst="rect">
            <a:avLst/>
          </a:prstGeom>
          <a:solidFill>
            <a:schemeClr val="bg1"/>
          </a:solidFill>
          <a:ln>
            <a:noFill/>
            <a:miter lim="800000"/>
          </a:ln>
        </p:spPr>
        <p:txBody>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161795" name=""/>
          <p:cNvSpPr/>
          <p:nvPr/>
        </p:nvSpPr>
        <p:spPr>
          <a:xfrm>
            <a:off x="677862" y="1295400"/>
            <a:ext cx="8474603" cy="4301977"/>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lnSpc>
                <a:spcPct val="150000"/>
              </a:lnSpc>
              <a:spcBef>
                <a:spcPct val="50000"/>
              </a:spcBef>
              <a:buFont typeface="Wingdings" pitchFamily="2" charset="2"/>
            </a:pPr>
            <a:r>
              <a:rPr sz="2400">
                <a:solidFill>
                  <a:srgbClr val="000000"/>
                </a:solidFill>
                <a:latin typeface="仿宋_GB2312" pitchFamily="49" charset="-122"/>
                <a:ea typeface="方正姚体"/>
              </a:rPr>
              <a:t>1、企业财产保险     基本险、综合险、财产险、</a:t>
            </a:r>
          </a:p>
          <a:p>
            <a:pPr lvl="0">
              <a:lnSpc>
                <a:spcPct val="150000"/>
              </a:lnSpc>
              <a:spcBef>
                <a:spcPct val="50000"/>
              </a:spcBef>
              <a:buFont typeface="Wingdings" pitchFamily="2" charset="2"/>
            </a:pPr>
            <a:r>
              <a:rPr sz="2400">
                <a:solidFill>
                  <a:srgbClr val="000000"/>
                </a:solidFill>
                <a:latin typeface="仿宋_GB2312" pitchFamily="49" charset="-122"/>
                <a:ea typeface="方正姚体"/>
              </a:rPr>
              <a:t>                    财产一切险</a:t>
            </a:r>
          </a:p>
          <a:p>
            <a:pPr lvl="0">
              <a:lnSpc>
                <a:spcPct val="150000"/>
              </a:lnSpc>
              <a:spcBef>
                <a:spcPct val="50000"/>
              </a:spcBef>
              <a:buFont typeface="Wingdings" pitchFamily="2" charset="2"/>
            </a:pPr>
            <a:r>
              <a:rPr sz="2400">
                <a:solidFill>
                  <a:srgbClr val="000000"/>
                </a:solidFill>
                <a:latin typeface="仿宋_GB2312" pitchFamily="49" charset="-122"/>
                <a:ea typeface="方正姚体"/>
              </a:rPr>
              <a:t>2、利润损失保险     间接经济损失 </a:t>
            </a:r>
          </a:p>
          <a:p>
            <a:pPr lvl="0">
              <a:lnSpc>
                <a:spcPct val="150000"/>
              </a:lnSpc>
              <a:spcBef>
                <a:spcPct val="50000"/>
              </a:spcBef>
              <a:buFont typeface="Wingdings" pitchFamily="2" charset="2"/>
            </a:pPr>
            <a:r>
              <a:rPr sz="2400">
                <a:solidFill>
                  <a:srgbClr val="000000"/>
                </a:solidFill>
                <a:latin typeface="仿宋_GB2312" pitchFamily="49" charset="-122"/>
                <a:ea typeface="方正姚体"/>
              </a:rPr>
              <a:t>3、家庭财产保险     普通型、两全险、投资保障型、</a:t>
            </a:r>
          </a:p>
          <a:p>
            <a:pPr lvl="0">
              <a:lnSpc>
                <a:spcPct val="150000"/>
              </a:lnSpc>
              <a:spcBef>
                <a:spcPct val="50000"/>
              </a:spcBef>
              <a:buFont typeface="Wingdings" pitchFamily="2" charset="2"/>
            </a:pPr>
            <a:r>
              <a:rPr sz="2400">
                <a:solidFill>
                  <a:srgbClr val="000000"/>
                </a:solidFill>
                <a:latin typeface="仿宋_GB2312" pitchFamily="49" charset="-122"/>
                <a:ea typeface="方正姚体"/>
              </a:rPr>
              <a:t>                    个人贷款抵押房屋保险</a:t>
            </a:r>
          </a:p>
          <a:p>
            <a:pPr lvl="0">
              <a:lnSpc>
                <a:spcPct val="150000"/>
              </a:lnSpc>
              <a:spcBef>
                <a:spcPct val="50000"/>
              </a:spcBef>
              <a:buFont typeface="Wingdings" pitchFamily="2" charset="2"/>
            </a:pPr>
            <a:r>
              <a:rPr sz="2400">
                <a:solidFill>
                  <a:srgbClr val="000000"/>
                </a:solidFill>
                <a:latin typeface="仿宋_GB2312" pitchFamily="49" charset="-122"/>
                <a:ea typeface="方正姚体"/>
              </a:rPr>
              <a:t>4、运输工具保险     机动车辆、船舶、飞机保险</a:t>
            </a:r>
          </a:p>
        </p:txBody>
      </p:sp>
      <p:sp>
        <p:nvSpPr>
          <p:cNvPr id="161796" name=""/>
          <p:cNvSpPr/>
          <p:nvPr/>
        </p:nvSpPr>
        <p:spPr>
          <a:xfrm>
            <a:off x="6400800" y="4343400"/>
            <a:ext cx="2514600" cy="2057400"/>
          </a:xfrm>
          <a:prstGeom prst="rect">
            <a:avLst/>
          </a:prstGeom>
          <a:noFill/>
          <a:ln>
            <a:noFill/>
            <a:miter lim="800000"/>
          </a:ln>
        </p:spPr>
        <p:txBody>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62818" name=""/>
          <p:cNvSpPr/>
          <p:nvPr/>
        </p:nvSpPr>
        <p:spPr>
          <a:xfrm>
            <a:off x="342900" y="1192212"/>
            <a:ext cx="8466658" cy="4485041"/>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lnSpc>
                <a:spcPct val="200000"/>
              </a:lnSpc>
              <a:spcBef>
                <a:spcPct val="50000"/>
              </a:spcBef>
              <a:buFont typeface="Wingdings" pitchFamily="2" charset="2"/>
            </a:pPr>
            <a:r>
              <a:rPr sz="2400">
                <a:solidFill>
                  <a:srgbClr val="000000"/>
                </a:solidFill>
                <a:latin typeface="仿宋_GB2312" pitchFamily="49" charset="-122"/>
                <a:ea typeface="方正姚体"/>
              </a:rPr>
              <a:t>5、货物运输保险     水路、陆路、航空、</a:t>
            </a:r>
          </a:p>
          <a:p>
            <a:pPr lvl="0">
              <a:lnSpc>
                <a:spcPct val="200000"/>
              </a:lnSpc>
              <a:spcBef>
                <a:spcPct val="50000"/>
              </a:spcBef>
              <a:buFont typeface="Wingdings" pitchFamily="2" charset="2"/>
            </a:pPr>
            <a:r>
              <a:rPr sz="2400">
                <a:solidFill>
                  <a:srgbClr val="000000"/>
                </a:solidFill>
                <a:latin typeface="仿宋_GB2312" pitchFamily="49" charset="-122"/>
                <a:ea typeface="方正姚体"/>
              </a:rPr>
              <a:t>                    进出口货物运输保险 </a:t>
            </a:r>
          </a:p>
          <a:p>
            <a:pPr lvl="0">
              <a:lnSpc>
                <a:spcPct val="200000"/>
              </a:lnSpc>
              <a:spcBef>
                <a:spcPct val="50000"/>
              </a:spcBef>
              <a:buFont typeface="Wingdings" pitchFamily="2" charset="2"/>
            </a:pPr>
            <a:r>
              <a:rPr sz="2400">
                <a:solidFill>
                  <a:srgbClr val="000000"/>
                </a:solidFill>
                <a:latin typeface="仿宋_GB2312" pitchFamily="49" charset="-122"/>
                <a:ea typeface="方正姚体"/>
              </a:rPr>
              <a:t>6、工程保险         建工、安工、机器损坏保险</a:t>
            </a:r>
          </a:p>
          <a:p>
            <a:pPr lvl="0">
              <a:lnSpc>
                <a:spcPct val="200000"/>
              </a:lnSpc>
              <a:spcBef>
                <a:spcPct val="50000"/>
              </a:spcBef>
              <a:buFont typeface="Wingdings" pitchFamily="2" charset="2"/>
            </a:pPr>
            <a:r>
              <a:rPr sz="2400">
                <a:solidFill>
                  <a:srgbClr val="000000"/>
                </a:solidFill>
                <a:latin typeface="仿宋_GB2312" pitchFamily="49" charset="-122"/>
                <a:ea typeface="方正姚体"/>
              </a:rPr>
              <a:t>7、特殊风险保险     </a:t>
            </a:r>
            <a:r>
              <a:rPr sz="2400" b="1" i="1">
                <a:solidFill>
                  <a:srgbClr val="000000"/>
                </a:solidFill>
                <a:latin typeface="仿宋_GB2312" pitchFamily="49" charset="-122"/>
                <a:ea typeface="方正姚体"/>
              </a:rPr>
              <a:t>海洋石油开发、航天、核电站保险</a:t>
            </a:r>
          </a:p>
          <a:p>
            <a:pPr lvl="0">
              <a:lnSpc>
                <a:spcPct val="200000"/>
              </a:lnSpc>
              <a:spcBef>
                <a:spcPct val="50000"/>
              </a:spcBef>
              <a:buFont typeface="Wingdings" pitchFamily="2" charset="2"/>
            </a:pPr>
            <a:r>
              <a:rPr sz="2400">
                <a:solidFill>
                  <a:srgbClr val="000000"/>
                </a:solidFill>
                <a:latin typeface="仿宋_GB2312" pitchFamily="49" charset="-122"/>
                <a:ea typeface="方正姚体"/>
              </a:rPr>
              <a:t>8、农业保险         种植业、养殖业保险</a:t>
            </a:r>
          </a:p>
        </p:txBody>
      </p:sp>
      <p:sp>
        <p:nvSpPr>
          <p:cNvPr id="162819" name=""/>
          <p:cNvSpPr/>
          <p:nvPr/>
        </p:nvSpPr>
        <p:spPr>
          <a:xfrm>
            <a:off x="685800" y="381000"/>
            <a:ext cx="7780172" cy="701741"/>
          </a:xfrm>
          <a:prstGeom prst="rect">
            <a:avLst/>
          </a:prstGeom>
          <a:noFill/>
          <a:ln>
            <a:noFill/>
            <a:miter lim="800000"/>
          </a:ln>
          <a:effectLst>
            <a:outerShdw dist="35921" dir="2700000" algn="ctr">
              <a:schemeClr val="bg2"/>
            </a:outerShdw>
          </a:effectLst>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lvl="0"/>
            <a:r>
              <a:rPr sz="4000">
                <a:solidFill>
                  <a:srgbClr val="000000"/>
                </a:solidFill>
                <a:latin typeface="黑体" pitchFamily="49" charset="-122"/>
                <a:ea typeface="方正姚体"/>
              </a:rPr>
              <a:t>（一）财产损失保险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63842" name=""/>
          <p:cNvSpPr/>
          <p:nvPr>
            <p:ph type="title"/>
          </p:nvPr>
        </p:nvSpPr>
        <p:spPr>
          <a:xfrm>
            <a:off x="609600" y="685800"/>
            <a:ext cx="7772400" cy="762000"/>
          </a:xfrm>
          <a:prstGeom prst="rect">
            <a:avLst/>
          </a:prstGeom>
          <a:noFill/>
          <a:ln>
            <a:noFill/>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sz="4000">
                <a:solidFill>
                  <a:srgbClr val="000000"/>
                </a:solidFill>
                <a:latin typeface="黑体" pitchFamily="49" charset="-122"/>
                <a:ea typeface="方正姚体"/>
              </a:rPr>
              <a:t>（二）责任保险</a:t>
            </a:r>
          </a:p>
        </p:txBody>
      </p:sp>
      <p:sp>
        <p:nvSpPr>
          <p:cNvPr id="163843" name=""/>
          <p:cNvSpPr/>
          <p:nvPr/>
        </p:nvSpPr>
        <p:spPr>
          <a:xfrm>
            <a:off x="838200" y="2133600"/>
            <a:ext cx="7947027" cy="3679564"/>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lnSpc>
                <a:spcPct val="130000"/>
              </a:lnSpc>
              <a:spcBef>
                <a:spcPct val="50000"/>
              </a:spcBef>
              <a:buFont typeface="Wingdings" pitchFamily="2" charset="2"/>
            </a:pPr>
            <a:r>
              <a:rPr sz="2400">
                <a:solidFill>
                  <a:srgbClr val="000000"/>
                </a:solidFill>
                <a:latin typeface="仿宋_GB2312" pitchFamily="49" charset="-122"/>
                <a:ea typeface="方正姚体"/>
              </a:rPr>
              <a:t>    是以被保险人依法应负的民事损害赔偿责任或经过特别约定的合同责任作为保险标的的保险。</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1、公众责任保险</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2、产品责任保险</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3、雇主责任保险</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4、职业责任保险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64866" name=""/>
          <p:cNvSpPr/>
          <p:nvPr>
            <p:ph type="title"/>
          </p:nvPr>
        </p:nvSpPr>
        <p:spPr>
          <a:xfrm>
            <a:off x="457200" y="685800"/>
            <a:ext cx="8229600" cy="701675"/>
          </a:xfrm>
          <a:prstGeom prst="rect">
            <a:avLst/>
          </a:prstGeom>
          <a:noFill/>
          <a:ln>
            <a:noFill/>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sz="4000">
                <a:solidFill>
                  <a:srgbClr val="000000"/>
                </a:solidFill>
                <a:latin typeface="黑体" pitchFamily="49" charset="-122"/>
                <a:ea typeface="方正姚体"/>
              </a:rPr>
              <a:t>（三）信用（保证）保险</a:t>
            </a:r>
            <a:endParaRPr sz="3200">
              <a:solidFill>
                <a:srgbClr val="000000"/>
              </a:solidFill>
              <a:latin typeface="黑体" pitchFamily="49" charset="-122"/>
              <a:ea typeface="方正姚体"/>
            </a:endParaRPr>
          </a:p>
        </p:txBody>
      </p:sp>
      <p:sp>
        <p:nvSpPr>
          <p:cNvPr id="164867" name=""/>
          <p:cNvSpPr/>
          <p:nvPr/>
        </p:nvSpPr>
        <p:spPr>
          <a:xfrm>
            <a:off x="838200" y="1752600"/>
            <a:ext cx="7818310" cy="4082302"/>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lnSpc>
                <a:spcPct val="140000"/>
              </a:lnSpc>
              <a:spcBef>
                <a:spcPct val="50000"/>
              </a:spcBef>
              <a:buFont typeface="Wingdings" pitchFamily="2" charset="2"/>
            </a:pPr>
            <a:r>
              <a:rPr sz="2400">
                <a:solidFill>
                  <a:srgbClr val="000000"/>
                </a:solidFill>
                <a:latin typeface="仿宋_GB2312" pitchFamily="49" charset="-122"/>
                <a:ea typeface="方正姚体"/>
              </a:rPr>
              <a:t>承保的是一种信用风险。常见的险种包括：</a:t>
            </a:r>
          </a:p>
          <a:p>
            <a:pPr lvl="0">
              <a:lnSpc>
                <a:spcPct val="140000"/>
              </a:lnSpc>
              <a:spcBef>
                <a:spcPct val="50000"/>
              </a:spcBef>
              <a:buFont typeface="Wingdings" pitchFamily="2" charset="2"/>
            </a:pPr>
            <a:r>
              <a:rPr sz="2400" b="1">
                <a:solidFill>
                  <a:srgbClr val="000000"/>
                </a:solidFill>
                <a:latin typeface="仿宋_GB2312" pitchFamily="49" charset="-122"/>
                <a:ea typeface="方正姚体"/>
              </a:rPr>
              <a:t>1、信用保险</a:t>
            </a:r>
          </a:p>
          <a:p>
            <a:pPr lvl="0">
              <a:lnSpc>
                <a:spcPct val="140000"/>
              </a:lnSpc>
              <a:spcBef>
                <a:spcPct val="50000"/>
              </a:spcBef>
              <a:buFont typeface="Wingdings" pitchFamily="2" charset="2"/>
            </a:pPr>
            <a:r>
              <a:rPr sz="2400">
                <a:solidFill>
                  <a:srgbClr val="000000"/>
                </a:solidFill>
                <a:latin typeface="仿宋_GB2312" pitchFamily="49" charset="-122"/>
                <a:ea typeface="方正姚体"/>
              </a:rPr>
              <a:t>   权利人要求担保对方信用的保险</a:t>
            </a:r>
          </a:p>
          <a:p>
            <a:pPr lvl="0">
              <a:lnSpc>
                <a:spcPct val="140000"/>
              </a:lnSpc>
              <a:spcBef>
                <a:spcPct val="50000"/>
              </a:spcBef>
              <a:buFont typeface="Wingdings" pitchFamily="2" charset="2"/>
            </a:pPr>
            <a:r>
              <a:rPr sz="2400" b="1">
                <a:solidFill>
                  <a:srgbClr val="000000"/>
                </a:solidFill>
                <a:latin typeface="仿宋_GB2312" pitchFamily="49" charset="-122"/>
                <a:ea typeface="方正姚体"/>
              </a:rPr>
              <a:t>2、保证保险</a:t>
            </a:r>
          </a:p>
          <a:p>
            <a:pPr lvl="0">
              <a:lnSpc>
                <a:spcPct val="140000"/>
              </a:lnSpc>
              <a:spcBef>
                <a:spcPct val="50000"/>
              </a:spcBef>
              <a:buFont typeface="Wingdings" pitchFamily="2" charset="2"/>
            </a:pPr>
            <a:r>
              <a:rPr sz="2400">
                <a:solidFill>
                  <a:srgbClr val="000000"/>
                </a:solidFill>
                <a:latin typeface="仿宋_GB2312" pitchFamily="49" charset="-122"/>
                <a:ea typeface="方正姚体"/>
              </a:rPr>
              <a:t>   被保证人根据权利人的要求投保</a:t>
            </a:r>
          </a:p>
          <a:p>
            <a:pPr lvl="0">
              <a:lnSpc>
                <a:spcPct val="140000"/>
              </a:lnSpc>
              <a:spcBef>
                <a:spcPct val="50000"/>
              </a:spcBef>
              <a:buFont typeface="Wingdings" pitchFamily="2" charset="2"/>
            </a:pPr>
            <a:r>
              <a:rPr sz="2400">
                <a:solidFill>
                  <a:srgbClr val="000000"/>
                </a:solidFill>
                <a:latin typeface="仿宋_GB2312" pitchFamily="49" charset="-122"/>
                <a:ea typeface="方正姚体"/>
              </a:rPr>
              <a:t>   自己信用的保险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34146" name=""/>
          <p:cNvSpPr/>
          <p:nvPr>
            <p:ph type="title"/>
          </p:nvPr>
        </p:nvSpPr>
        <p:spPr>
          <a:xfrm>
            <a:off x="228600" y="609600"/>
            <a:ext cx="8229600" cy="701675"/>
          </a:xfrm>
          <a:prstGeom prst="rect">
            <a:avLst/>
          </a:prstGeom>
          <a:noFill/>
          <a:ln>
            <a:noFill/>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sz="4000">
                <a:solidFill>
                  <a:srgbClr val="000000"/>
                </a:solidFill>
                <a:latin typeface="黑体" pitchFamily="49" charset="-122"/>
                <a:ea typeface="方正姚体"/>
              </a:rPr>
              <a:t>第二节 企业财产保险</a:t>
            </a:r>
          </a:p>
        </p:txBody>
      </p:sp>
      <p:sp>
        <p:nvSpPr>
          <p:cNvPr id="134147" name=""/>
          <p:cNvSpPr/>
          <p:nvPr/>
        </p:nvSpPr>
        <p:spPr>
          <a:xfrm>
            <a:off x="2209800" y="1752600"/>
            <a:ext cx="4271467" cy="3081559"/>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spcBef>
                <a:spcPct val="50000"/>
              </a:spcBef>
              <a:buFont typeface="Wingdings" pitchFamily="2" charset="2"/>
              <a:buChar char="Ø"/>
            </a:pPr>
            <a:r>
              <a:rPr sz="2800" b="1">
                <a:solidFill>
                  <a:srgbClr val="000000"/>
                </a:solidFill>
                <a:latin typeface="仿宋_GB2312" pitchFamily="49" charset="-122"/>
                <a:ea typeface="方正姚体"/>
              </a:rPr>
              <a:t>保险标的范围</a:t>
            </a:r>
          </a:p>
          <a:p>
            <a:pPr lvl="0">
              <a:spcBef>
                <a:spcPct val="50000"/>
              </a:spcBef>
              <a:buFont typeface="Wingdings" pitchFamily="2" charset="2"/>
              <a:buChar char="Ø"/>
            </a:pPr>
            <a:r>
              <a:rPr sz="2800" b="1">
                <a:solidFill>
                  <a:srgbClr val="000000"/>
                </a:solidFill>
                <a:latin typeface="仿宋_GB2312" pitchFamily="49" charset="-122"/>
                <a:ea typeface="方正姚体"/>
              </a:rPr>
              <a:t>保险责任范围</a:t>
            </a:r>
          </a:p>
          <a:p>
            <a:pPr lvl="0">
              <a:spcBef>
                <a:spcPct val="50000"/>
              </a:spcBef>
              <a:buFont typeface="Wingdings" pitchFamily="2" charset="2"/>
              <a:buChar char="Ø"/>
            </a:pPr>
            <a:r>
              <a:rPr sz="2800" b="1">
                <a:solidFill>
                  <a:srgbClr val="000000"/>
                </a:solidFill>
                <a:latin typeface="仿宋_GB2312" pitchFamily="49" charset="-122"/>
                <a:ea typeface="方正姚体"/>
              </a:rPr>
              <a:t>保险金额与保险价值</a:t>
            </a:r>
          </a:p>
          <a:p>
            <a:pPr lvl="0">
              <a:spcBef>
                <a:spcPct val="50000"/>
              </a:spcBef>
              <a:buFont typeface="Wingdings" pitchFamily="2" charset="2"/>
              <a:buChar char="Ø"/>
            </a:pPr>
            <a:r>
              <a:rPr sz="2800" b="1">
                <a:solidFill>
                  <a:srgbClr val="000000"/>
                </a:solidFill>
                <a:latin typeface="仿宋_GB2312" pitchFamily="49" charset="-122"/>
                <a:ea typeface="方正姚体"/>
              </a:rPr>
              <a:t>保险费率与保险期限</a:t>
            </a:r>
          </a:p>
          <a:p>
            <a:pPr lvl="0">
              <a:spcBef>
                <a:spcPct val="50000"/>
              </a:spcBef>
              <a:buFont typeface="Wingdings" pitchFamily="2" charset="2"/>
              <a:buChar char="Ø"/>
            </a:pPr>
            <a:r>
              <a:rPr sz="2800" b="1">
                <a:solidFill>
                  <a:srgbClr val="000000"/>
                </a:solidFill>
                <a:latin typeface="仿宋_GB2312" pitchFamily="49" charset="-122"/>
                <a:ea typeface="方正姚体"/>
              </a:rPr>
              <a:t>赔偿处理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pSp>
        <p:nvGrpSpPr>
          <p:cNvPr id="169989" name=""/>
          <p:cNvGrpSpPr/>
          <p:nvPr/>
        </p:nvGrpSpPr>
        <p:grpSpPr>
          <a:xfrm>
            <a:off x="2360612" y="2819400"/>
            <a:ext cx="5311775" cy="3810000"/>
            <a:chOff x="2224" y="7672"/>
            <a:chExt cx="7560" cy="7800"/>
          </a:xfrm>
        </p:grpSpPr>
        <p:cxnSp>
          <p:nvCxnSpPr>
            <p:cNvPr id="169990" name=""/>
            <p:cNvCxnSpPr/>
            <p:nvPr/>
          </p:nvCxnSpPr>
          <p:spPr>
            <a:xfrm>
              <a:off x="2224" y="7672"/>
              <a:ext cx="360" cy="0"/>
            </a:xfrm>
            <a:prstGeom prst="line">
              <a:avLst/>
            </a:prstGeom>
            <a:noFill/>
            <a:ln>
              <a:solidFill>
                <a:prstClr val="black"/>
              </a:solidFill>
              <a:miter lim="800000"/>
            </a:ln>
          </p:spPr>
        </p:cxnSp>
        <p:grpSp>
          <p:nvGrpSpPr>
            <p:cNvPr id="169991" name=""/>
            <p:cNvGrpSpPr/>
            <p:nvPr/>
          </p:nvGrpSpPr>
          <p:grpSpPr>
            <a:xfrm>
              <a:off x="2584" y="11572"/>
              <a:ext cx="7200" cy="3900"/>
              <a:chOff x="2584" y="11884"/>
              <a:chExt cx="7200" cy="3900"/>
            </a:xfrm>
          </p:grpSpPr>
          <p:cxnSp>
            <p:nvCxnSpPr>
              <p:cNvPr id="169992" name=""/>
              <p:cNvCxnSpPr/>
              <p:nvPr/>
            </p:nvCxnSpPr>
            <p:spPr>
              <a:xfrm flipV="1">
                <a:off x="5104" y="14692"/>
                <a:ext cx="180" cy="0"/>
              </a:xfrm>
              <a:prstGeom prst="line">
                <a:avLst/>
              </a:prstGeom>
              <a:noFill/>
              <a:ln>
                <a:solidFill>
                  <a:prstClr val="black"/>
                </a:solidFill>
                <a:miter lim="800000"/>
              </a:ln>
            </p:spPr>
          </p:cxnSp>
          <p:cxnSp>
            <p:nvCxnSpPr>
              <p:cNvPr id="169993" name=""/>
              <p:cNvCxnSpPr/>
              <p:nvPr/>
            </p:nvCxnSpPr>
            <p:spPr>
              <a:xfrm>
                <a:off x="5104" y="15160"/>
                <a:ext cx="180" cy="0"/>
              </a:xfrm>
              <a:prstGeom prst="line">
                <a:avLst/>
              </a:prstGeom>
              <a:noFill/>
              <a:ln>
                <a:solidFill>
                  <a:prstClr val="black"/>
                </a:solidFill>
                <a:miter lim="800000"/>
              </a:ln>
            </p:spPr>
          </p:cxnSp>
          <p:cxnSp>
            <p:nvCxnSpPr>
              <p:cNvPr id="169994" name=""/>
              <p:cNvCxnSpPr/>
              <p:nvPr/>
            </p:nvCxnSpPr>
            <p:spPr>
              <a:xfrm>
                <a:off x="5104" y="15628"/>
                <a:ext cx="194" cy="0"/>
              </a:xfrm>
              <a:prstGeom prst="line">
                <a:avLst/>
              </a:prstGeom>
              <a:noFill/>
              <a:ln>
                <a:solidFill>
                  <a:prstClr val="black"/>
                </a:solidFill>
                <a:miter lim="800000"/>
              </a:ln>
            </p:spPr>
          </p:cxnSp>
          <p:grpSp>
            <p:nvGrpSpPr>
              <p:cNvPr id="169995" name=""/>
              <p:cNvGrpSpPr/>
              <p:nvPr/>
            </p:nvGrpSpPr>
            <p:grpSpPr>
              <a:xfrm>
                <a:off x="2584" y="11884"/>
                <a:ext cx="7200" cy="3900"/>
                <a:chOff x="2584" y="11884"/>
                <a:chExt cx="7200" cy="3900"/>
              </a:xfrm>
            </p:grpSpPr>
            <p:cxnSp>
              <p:nvCxnSpPr>
                <p:cNvPr id="169996" name=""/>
                <p:cNvCxnSpPr/>
                <p:nvPr/>
              </p:nvCxnSpPr>
              <p:spPr>
                <a:xfrm>
                  <a:off x="6724" y="12196"/>
                  <a:ext cx="180" cy="0"/>
                </a:xfrm>
                <a:prstGeom prst="line">
                  <a:avLst/>
                </a:prstGeom>
                <a:noFill/>
                <a:ln>
                  <a:solidFill>
                    <a:prstClr val="black"/>
                  </a:solidFill>
                  <a:miter lim="800000"/>
                </a:ln>
              </p:spPr>
            </p:cxnSp>
            <p:cxnSp>
              <p:nvCxnSpPr>
                <p:cNvPr id="169997" name=""/>
                <p:cNvCxnSpPr/>
                <p:nvPr/>
              </p:nvCxnSpPr>
              <p:spPr>
                <a:xfrm flipH="1">
                  <a:off x="6904" y="12040"/>
                  <a:ext cx="0" cy="468"/>
                </a:xfrm>
                <a:prstGeom prst="line">
                  <a:avLst/>
                </a:prstGeom>
                <a:noFill/>
                <a:ln>
                  <a:solidFill>
                    <a:prstClr val="black"/>
                  </a:solidFill>
                  <a:miter lim="800000"/>
                </a:ln>
              </p:spPr>
            </p:cxnSp>
            <p:cxnSp>
              <p:nvCxnSpPr>
                <p:cNvPr id="169998" name=""/>
                <p:cNvCxnSpPr/>
                <p:nvPr/>
              </p:nvCxnSpPr>
              <p:spPr>
                <a:xfrm>
                  <a:off x="4924" y="14068"/>
                  <a:ext cx="180" cy="0"/>
                </a:xfrm>
                <a:prstGeom prst="line">
                  <a:avLst/>
                </a:prstGeom>
                <a:noFill/>
                <a:ln>
                  <a:solidFill>
                    <a:prstClr val="black"/>
                  </a:solidFill>
                  <a:miter lim="800000"/>
                </a:ln>
              </p:spPr>
            </p:cxnSp>
            <p:cxnSp>
              <p:nvCxnSpPr>
                <p:cNvPr id="169999" name=""/>
                <p:cNvCxnSpPr/>
                <p:nvPr/>
              </p:nvCxnSpPr>
              <p:spPr>
                <a:xfrm flipH="1">
                  <a:off x="6904" y="12976"/>
                  <a:ext cx="0" cy="468"/>
                </a:xfrm>
                <a:prstGeom prst="line">
                  <a:avLst/>
                </a:prstGeom>
                <a:noFill/>
                <a:ln>
                  <a:solidFill>
                    <a:prstClr val="black"/>
                  </a:solidFill>
                  <a:miter lim="800000"/>
                </a:ln>
              </p:spPr>
            </p:cxnSp>
            <p:cxnSp>
              <p:nvCxnSpPr>
                <p:cNvPr id="170000" name=""/>
                <p:cNvCxnSpPr/>
                <p:nvPr/>
              </p:nvCxnSpPr>
              <p:spPr>
                <a:xfrm>
                  <a:off x="6724" y="13288"/>
                  <a:ext cx="180" cy="0"/>
                </a:xfrm>
                <a:prstGeom prst="line">
                  <a:avLst/>
                </a:prstGeom>
                <a:noFill/>
                <a:ln>
                  <a:solidFill>
                    <a:prstClr val="black"/>
                  </a:solidFill>
                  <a:miter lim="800000"/>
                </a:ln>
              </p:spPr>
            </p:cxnSp>
            <p:grpSp>
              <p:nvGrpSpPr>
                <p:cNvPr id="170001" name=""/>
                <p:cNvGrpSpPr/>
                <p:nvPr/>
              </p:nvGrpSpPr>
              <p:grpSpPr>
                <a:xfrm>
                  <a:off x="2584" y="11884"/>
                  <a:ext cx="7200" cy="3900"/>
                  <a:chOff x="2584" y="11884"/>
                  <a:chExt cx="7200" cy="3900"/>
                </a:xfrm>
              </p:grpSpPr>
              <p:grpSp>
                <p:nvGrpSpPr>
                  <p:cNvPr id="170002" name=""/>
                  <p:cNvGrpSpPr/>
                  <p:nvPr/>
                </p:nvGrpSpPr>
                <p:grpSpPr>
                  <a:xfrm>
                    <a:off x="2584" y="13912"/>
                    <a:ext cx="2340" cy="312"/>
                    <a:chOff x="2584" y="1432"/>
                    <a:chExt cx="2340" cy="312"/>
                  </a:xfrm>
                </p:grpSpPr>
                <p:sp>
                  <p:nvSpPr>
                    <p:cNvPr id="170003"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企业财产保险的赔偿处理</a:t>
                      </a:r>
                      <a:endParaRPr sz="2400" b="1">
                        <a:solidFill>
                          <a:srgbClr val="000000"/>
                        </a:solidFill>
                        <a:ea typeface="方正姚体"/>
                      </a:endParaRPr>
                    </a:p>
                  </p:txBody>
                </p:sp>
                <p:cxnSp>
                  <p:nvCxnSpPr>
                    <p:cNvPr id="170004" name=""/>
                    <p:cNvCxnSpPr/>
                    <p:nvPr/>
                  </p:nvCxnSpPr>
                  <p:spPr>
                    <a:xfrm>
                      <a:off x="2584" y="1588"/>
                      <a:ext cx="180" cy="0"/>
                    </a:xfrm>
                    <a:prstGeom prst="line">
                      <a:avLst/>
                    </a:prstGeom>
                    <a:noFill/>
                    <a:ln>
                      <a:solidFill>
                        <a:prstClr val="black"/>
                      </a:solidFill>
                      <a:miter lim="800000"/>
                    </a:ln>
                  </p:spPr>
                </p:cxnSp>
              </p:grpSp>
              <p:grpSp>
                <p:nvGrpSpPr>
                  <p:cNvPr id="170005" name=""/>
                  <p:cNvGrpSpPr/>
                  <p:nvPr/>
                </p:nvGrpSpPr>
                <p:grpSpPr>
                  <a:xfrm>
                    <a:off x="5104" y="12040"/>
                    <a:ext cx="1620" cy="312"/>
                    <a:chOff x="2584" y="1432"/>
                    <a:chExt cx="2340" cy="312"/>
                  </a:xfrm>
                </p:grpSpPr>
                <p:sp>
                  <p:nvSpPr>
                    <p:cNvPr id="170006"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赔偿金额的计算</a:t>
                      </a:r>
                    </a:p>
                    <a:p>
                      <a:pPr marL="342900" lvl="0" indent="-342900">
                        <a:spcBef>
                          <a:spcPct val="20000"/>
                        </a:spcBef>
                        <a:buFont typeface="Wingdings" pitchFamily="2" charset="2"/>
                      </a:pPr>
                      <a:endParaRPr sz="2400" b="1">
                        <a:solidFill>
                          <a:srgbClr val="000000"/>
                        </a:solidFill>
                        <a:ea typeface="方正姚体"/>
                      </a:endParaRPr>
                    </a:p>
                  </p:txBody>
                </p:sp>
                <p:cxnSp>
                  <p:nvCxnSpPr>
                    <p:cNvPr id="170007" name=""/>
                    <p:cNvCxnSpPr/>
                    <p:nvPr/>
                  </p:nvCxnSpPr>
                  <p:spPr>
                    <a:xfrm>
                      <a:off x="2584" y="1588"/>
                      <a:ext cx="180" cy="0"/>
                    </a:xfrm>
                    <a:prstGeom prst="line">
                      <a:avLst/>
                    </a:prstGeom>
                    <a:noFill/>
                    <a:ln>
                      <a:solidFill>
                        <a:prstClr val="black"/>
                      </a:solidFill>
                      <a:miter lim="800000"/>
                    </a:ln>
                  </p:spPr>
                </p:cxnSp>
              </p:grpSp>
              <p:cxnSp>
                <p:nvCxnSpPr>
                  <p:cNvPr id="170008" name=""/>
                  <p:cNvCxnSpPr/>
                  <p:nvPr/>
                </p:nvCxnSpPr>
                <p:spPr>
                  <a:xfrm flipH="1">
                    <a:off x="5104" y="12196"/>
                    <a:ext cx="0" cy="3432"/>
                  </a:xfrm>
                  <a:prstGeom prst="line">
                    <a:avLst/>
                  </a:prstGeom>
                  <a:noFill/>
                  <a:ln>
                    <a:solidFill>
                      <a:prstClr val="black"/>
                    </a:solidFill>
                    <a:miter lim="800000"/>
                  </a:ln>
                </p:spPr>
              </p:cxnSp>
              <p:sp>
                <p:nvSpPr>
                  <p:cNvPr id="170009" name=""/>
                  <p:cNvSpPr/>
                  <p:nvPr/>
                </p:nvSpPr>
                <p:spPr>
                  <a:xfrm>
                    <a:off x="5284" y="14536"/>
                    <a:ext cx="180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代位求偿权的行使</a:t>
                    </a:r>
                    <a:endParaRPr sz="2400" b="1">
                      <a:solidFill>
                        <a:srgbClr val="000000"/>
                      </a:solidFill>
                      <a:ea typeface="方正姚体"/>
                    </a:endParaRPr>
                  </a:p>
                </p:txBody>
              </p:sp>
              <p:sp>
                <p:nvSpPr>
                  <p:cNvPr id="170010" name=""/>
                  <p:cNvSpPr/>
                  <p:nvPr/>
                </p:nvSpPr>
                <p:spPr>
                  <a:xfrm>
                    <a:off x="5284" y="15472"/>
                    <a:ext cx="180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重复保险的分摊</a:t>
                    </a:r>
                    <a:endParaRPr sz="2400" b="1">
                      <a:solidFill>
                        <a:srgbClr val="000000"/>
                      </a:solidFill>
                      <a:ea typeface="方正姚体"/>
                    </a:endParaRPr>
                  </a:p>
                </p:txBody>
              </p:sp>
              <p:sp>
                <p:nvSpPr>
                  <p:cNvPr id="170011" name=""/>
                  <p:cNvSpPr/>
                  <p:nvPr/>
                </p:nvSpPr>
                <p:spPr>
                  <a:xfrm>
                    <a:off x="5284" y="15004"/>
                    <a:ext cx="180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对原保单的批改</a:t>
                    </a:r>
                    <a:endParaRPr sz="2400" b="1">
                      <a:solidFill>
                        <a:srgbClr val="000000"/>
                      </a:solidFill>
                      <a:ea typeface="方正姚体"/>
                    </a:endParaRPr>
                  </a:p>
                </p:txBody>
              </p:sp>
              <p:grpSp>
                <p:nvGrpSpPr>
                  <p:cNvPr id="170012" name=""/>
                  <p:cNvGrpSpPr/>
                  <p:nvPr/>
                </p:nvGrpSpPr>
                <p:grpSpPr>
                  <a:xfrm>
                    <a:off x="6904" y="11884"/>
                    <a:ext cx="1260" cy="312"/>
                    <a:chOff x="2584" y="1432"/>
                    <a:chExt cx="2340" cy="312"/>
                  </a:xfrm>
                </p:grpSpPr>
                <p:sp>
                  <p:nvSpPr>
                    <p:cNvPr id="170013"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全部损失</a:t>
                      </a:r>
                    </a:p>
                    <a:p>
                      <a:pPr marL="342900" lvl="0" indent="-342900">
                        <a:spcBef>
                          <a:spcPct val="20000"/>
                        </a:spcBef>
                        <a:buFont typeface="Wingdings" pitchFamily="2" charset="2"/>
                      </a:pPr>
                      <a:endParaRPr sz="2400" b="1">
                        <a:solidFill>
                          <a:srgbClr val="000000"/>
                        </a:solidFill>
                        <a:ea typeface="方正姚体"/>
                      </a:endParaRPr>
                    </a:p>
                  </p:txBody>
                </p:sp>
                <p:cxnSp>
                  <p:nvCxnSpPr>
                    <p:cNvPr id="170014" name=""/>
                    <p:cNvCxnSpPr/>
                    <p:nvPr/>
                  </p:nvCxnSpPr>
                  <p:spPr>
                    <a:xfrm>
                      <a:off x="2584" y="1588"/>
                      <a:ext cx="180" cy="0"/>
                    </a:xfrm>
                    <a:prstGeom prst="line">
                      <a:avLst/>
                    </a:prstGeom>
                    <a:noFill/>
                    <a:ln>
                      <a:solidFill>
                        <a:prstClr val="black"/>
                      </a:solidFill>
                      <a:miter lim="800000"/>
                    </a:ln>
                  </p:spPr>
                </p:cxnSp>
              </p:grpSp>
              <p:grpSp>
                <p:nvGrpSpPr>
                  <p:cNvPr id="170015" name=""/>
                  <p:cNvGrpSpPr/>
                  <p:nvPr/>
                </p:nvGrpSpPr>
                <p:grpSpPr>
                  <a:xfrm>
                    <a:off x="6904" y="12352"/>
                    <a:ext cx="1260" cy="312"/>
                    <a:chOff x="2584" y="1432"/>
                    <a:chExt cx="2340" cy="312"/>
                  </a:xfrm>
                </p:grpSpPr>
                <p:sp>
                  <p:nvSpPr>
                    <p:cNvPr id="170016"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部分损失</a:t>
                      </a:r>
                    </a:p>
                    <a:p>
                      <a:pPr marL="342900" lvl="0" indent="-342900">
                        <a:spcBef>
                          <a:spcPct val="20000"/>
                        </a:spcBef>
                        <a:buFont typeface="Wingdings" pitchFamily="2" charset="2"/>
                      </a:pPr>
                      <a:endParaRPr sz="2400" b="1">
                        <a:solidFill>
                          <a:srgbClr val="000000"/>
                        </a:solidFill>
                        <a:ea typeface="方正姚体"/>
                      </a:endParaRPr>
                    </a:p>
                  </p:txBody>
                </p:sp>
                <p:cxnSp>
                  <p:nvCxnSpPr>
                    <p:cNvPr id="170017" name=""/>
                    <p:cNvCxnSpPr/>
                    <p:nvPr/>
                  </p:nvCxnSpPr>
                  <p:spPr>
                    <a:xfrm>
                      <a:off x="2584" y="1588"/>
                      <a:ext cx="180" cy="0"/>
                    </a:xfrm>
                    <a:prstGeom prst="line">
                      <a:avLst/>
                    </a:prstGeom>
                    <a:noFill/>
                    <a:ln>
                      <a:solidFill>
                        <a:prstClr val="black"/>
                      </a:solidFill>
                      <a:miter lim="800000"/>
                    </a:ln>
                  </p:spPr>
                </p:cxnSp>
              </p:grpSp>
              <p:grpSp>
                <p:nvGrpSpPr>
                  <p:cNvPr id="170018" name=""/>
                  <p:cNvGrpSpPr/>
                  <p:nvPr/>
                </p:nvGrpSpPr>
                <p:grpSpPr>
                  <a:xfrm>
                    <a:off x="5104" y="13132"/>
                    <a:ext cx="1620" cy="312"/>
                    <a:chOff x="2584" y="1432"/>
                    <a:chExt cx="2340" cy="312"/>
                  </a:xfrm>
                </p:grpSpPr>
                <p:sp>
                  <p:nvSpPr>
                    <p:cNvPr id="170019"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施救费用的赔偿</a:t>
                      </a:r>
                    </a:p>
                    <a:p>
                      <a:pPr marL="342900" lvl="0" indent="-342900">
                        <a:spcBef>
                          <a:spcPct val="20000"/>
                        </a:spcBef>
                        <a:buFont typeface="Wingdings" pitchFamily="2" charset="2"/>
                      </a:pPr>
                      <a:endParaRPr sz="2400" b="1">
                        <a:solidFill>
                          <a:srgbClr val="000000"/>
                        </a:solidFill>
                        <a:ea typeface="方正姚体"/>
                      </a:endParaRPr>
                    </a:p>
                  </p:txBody>
                </p:sp>
                <p:cxnSp>
                  <p:nvCxnSpPr>
                    <p:cNvPr id="170020" name=""/>
                    <p:cNvCxnSpPr/>
                    <p:nvPr/>
                  </p:nvCxnSpPr>
                  <p:spPr>
                    <a:xfrm>
                      <a:off x="2584" y="1588"/>
                      <a:ext cx="180" cy="0"/>
                    </a:xfrm>
                    <a:prstGeom prst="line">
                      <a:avLst/>
                    </a:prstGeom>
                    <a:noFill/>
                    <a:ln>
                      <a:solidFill>
                        <a:prstClr val="black"/>
                      </a:solidFill>
                      <a:miter lim="800000"/>
                    </a:ln>
                  </p:spPr>
                </p:cxnSp>
              </p:grpSp>
              <p:grpSp>
                <p:nvGrpSpPr>
                  <p:cNvPr id="170021" name=""/>
                  <p:cNvGrpSpPr/>
                  <p:nvPr/>
                </p:nvGrpSpPr>
                <p:grpSpPr>
                  <a:xfrm>
                    <a:off x="6904" y="12820"/>
                    <a:ext cx="2880" cy="312"/>
                    <a:chOff x="2584" y="1432"/>
                    <a:chExt cx="2340" cy="312"/>
                  </a:xfrm>
                </p:grpSpPr>
                <p:sp>
                  <p:nvSpPr>
                    <p:cNvPr id="170022"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另行计算一个保险金额</a:t>
                      </a:r>
                    </a:p>
                    <a:p>
                      <a:pPr marL="342900" lvl="0" indent="-342900">
                        <a:spcBef>
                          <a:spcPct val="20000"/>
                        </a:spcBef>
                        <a:buFont typeface="Wingdings" pitchFamily="2" charset="2"/>
                      </a:pPr>
                      <a:endParaRPr sz="2400" b="1">
                        <a:solidFill>
                          <a:srgbClr val="000000"/>
                        </a:solidFill>
                        <a:ea typeface="方正姚体"/>
                      </a:endParaRPr>
                    </a:p>
                  </p:txBody>
                </p:sp>
                <p:cxnSp>
                  <p:nvCxnSpPr>
                    <p:cNvPr id="170023" name=""/>
                    <p:cNvCxnSpPr/>
                    <p:nvPr/>
                  </p:nvCxnSpPr>
                  <p:spPr>
                    <a:xfrm>
                      <a:off x="2584" y="1588"/>
                      <a:ext cx="180" cy="0"/>
                    </a:xfrm>
                    <a:prstGeom prst="line">
                      <a:avLst/>
                    </a:prstGeom>
                    <a:noFill/>
                    <a:ln>
                      <a:solidFill>
                        <a:prstClr val="black"/>
                      </a:solidFill>
                      <a:miter lim="800000"/>
                    </a:ln>
                  </p:spPr>
                </p:cxnSp>
              </p:grpSp>
              <p:grpSp>
                <p:nvGrpSpPr>
                  <p:cNvPr id="170024" name=""/>
                  <p:cNvGrpSpPr/>
                  <p:nvPr/>
                </p:nvGrpSpPr>
                <p:grpSpPr>
                  <a:xfrm>
                    <a:off x="6904" y="13288"/>
                    <a:ext cx="2880" cy="312"/>
                    <a:chOff x="2584" y="1432"/>
                    <a:chExt cx="2340" cy="312"/>
                  </a:xfrm>
                </p:grpSpPr>
                <p:sp>
                  <p:nvSpPr>
                    <p:cNvPr id="170025"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计算方式同损失赔偿</a:t>
                      </a:r>
                    </a:p>
                    <a:p>
                      <a:pPr marL="342900" lvl="0" indent="-342900">
                        <a:spcBef>
                          <a:spcPct val="20000"/>
                        </a:spcBef>
                        <a:buFont typeface="Wingdings" pitchFamily="2" charset="2"/>
                      </a:pPr>
                      <a:endParaRPr sz="2400" b="1">
                        <a:solidFill>
                          <a:srgbClr val="000000"/>
                        </a:solidFill>
                        <a:ea typeface="方正姚体"/>
                      </a:endParaRPr>
                    </a:p>
                  </p:txBody>
                </p:sp>
                <p:cxnSp>
                  <p:nvCxnSpPr>
                    <p:cNvPr id="170026" name=""/>
                    <p:cNvCxnSpPr/>
                    <p:nvPr/>
                  </p:nvCxnSpPr>
                  <p:spPr>
                    <a:xfrm>
                      <a:off x="2584" y="1588"/>
                      <a:ext cx="180" cy="0"/>
                    </a:xfrm>
                    <a:prstGeom prst="line">
                      <a:avLst/>
                    </a:prstGeom>
                    <a:noFill/>
                    <a:ln>
                      <a:solidFill>
                        <a:prstClr val="black"/>
                      </a:solidFill>
                      <a:miter lim="800000"/>
                    </a:ln>
                  </p:spPr>
                </p:cxnSp>
              </p:grpSp>
              <p:grpSp>
                <p:nvGrpSpPr>
                  <p:cNvPr id="170027" name=""/>
                  <p:cNvGrpSpPr/>
                  <p:nvPr/>
                </p:nvGrpSpPr>
                <p:grpSpPr>
                  <a:xfrm>
                    <a:off x="5104" y="14068"/>
                    <a:ext cx="1980" cy="312"/>
                    <a:chOff x="2584" y="1432"/>
                    <a:chExt cx="2340" cy="312"/>
                  </a:xfrm>
                </p:grpSpPr>
                <p:sp>
                  <p:nvSpPr>
                    <p:cNvPr id="170028"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残值处理</a:t>
                      </a:r>
                    </a:p>
                    <a:p>
                      <a:pPr marL="342900" lvl="0" indent="-342900">
                        <a:spcBef>
                          <a:spcPct val="20000"/>
                        </a:spcBef>
                        <a:buFont typeface="Wingdings" pitchFamily="2" charset="2"/>
                      </a:pPr>
                      <a:endParaRPr sz="2400" b="1">
                        <a:solidFill>
                          <a:srgbClr val="000000"/>
                        </a:solidFill>
                        <a:ea typeface="方正姚体"/>
                      </a:endParaRPr>
                    </a:p>
                  </p:txBody>
                </p:sp>
                <p:cxnSp>
                  <p:nvCxnSpPr>
                    <p:cNvPr id="170029" name=""/>
                    <p:cNvCxnSpPr/>
                    <p:nvPr/>
                  </p:nvCxnSpPr>
                  <p:spPr>
                    <a:xfrm>
                      <a:off x="2584" y="1588"/>
                      <a:ext cx="180" cy="0"/>
                    </a:xfrm>
                    <a:prstGeom prst="line">
                      <a:avLst/>
                    </a:prstGeom>
                    <a:noFill/>
                    <a:ln>
                      <a:solidFill>
                        <a:prstClr val="black"/>
                      </a:solidFill>
                      <a:miter lim="800000"/>
                    </a:ln>
                  </p:spPr>
                </p:cxnSp>
              </p:grpSp>
            </p:grpSp>
          </p:grpSp>
        </p:grpSp>
      </p:grpSp>
      <p:sp>
        <p:nvSpPr>
          <p:cNvPr id="170031" name=""/>
          <p:cNvSpPr/>
          <p:nvPr/>
        </p:nvSpPr>
        <p:spPr>
          <a:xfrm>
            <a:off x="2057400" y="2286000"/>
            <a:ext cx="304800" cy="838200"/>
          </a:xfrm>
          <a:prstGeom prst="rect">
            <a:avLst/>
          </a:prstGeom>
          <a:noFill/>
          <a:ln>
            <a:solidFill>
              <a:prstClr val="black"/>
            </a:solidFill>
            <a:miter lim="800000"/>
          </a:ln>
        </p:spPr>
        <p:txBody>
          <a:bodyPr vert="vert"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1000">
                <a:solidFill>
                  <a:srgbClr val="000000"/>
                </a:solidFill>
                <a:latin typeface="Times New Roman" pitchFamily="18" charset="0"/>
                <a:ea typeface="方正姚体"/>
              </a:rPr>
              <a:t> 企业财产保险</a:t>
            </a:r>
            <a:endParaRPr sz="2400" b="1">
              <a:solidFill>
                <a:srgbClr val="000000"/>
              </a:solidFill>
              <a:ea typeface="方正姚体"/>
            </a:endParaRPr>
          </a:p>
        </p:txBody>
      </p:sp>
      <p:cxnSp>
        <p:nvCxnSpPr>
          <p:cNvPr id="170032" name=""/>
          <p:cNvCxnSpPr/>
          <p:nvPr/>
        </p:nvCxnSpPr>
        <p:spPr>
          <a:xfrm flipH="1">
            <a:off x="2613025" y="950912"/>
            <a:ext cx="0" cy="4883150"/>
          </a:xfrm>
          <a:prstGeom prst="line">
            <a:avLst/>
          </a:prstGeom>
          <a:noFill/>
          <a:ln>
            <a:solidFill>
              <a:prstClr val="black"/>
            </a:solidFill>
            <a:miter lim="800000"/>
          </a:ln>
        </p:spPr>
      </p:cxnSp>
      <p:grpSp>
        <p:nvGrpSpPr>
          <p:cNvPr id="170033" name=""/>
          <p:cNvGrpSpPr/>
          <p:nvPr/>
        </p:nvGrpSpPr>
        <p:grpSpPr>
          <a:xfrm>
            <a:off x="2613025" y="3276600"/>
            <a:ext cx="5311775" cy="1295400"/>
            <a:chOff x="2584" y="8608"/>
            <a:chExt cx="7560" cy="2652"/>
          </a:xfrm>
        </p:grpSpPr>
        <p:cxnSp>
          <p:nvCxnSpPr>
            <p:cNvPr id="170034" name=""/>
            <p:cNvCxnSpPr/>
            <p:nvPr/>
          </p:nvCxnSpPr>
          <p:spPr>
            <a:xfrm>
              <a:off x="5104" y="8764"/>
              <a:ext cx="180" cy="0"/>
            </a:xfrm>
            <a:prstGeom prst="line">
              <a:avLst/>
            </a:prstGeom>
            <a:noFill/>
            <a:ln>
              <a:solidFill>
                <a:prstClr val="black"/>
              </a:solidFill>
              <a:miter lim="800000"/>
            </a:ln>
          </p:spPr>
        </p:cxnSp>
        <p:cxnSp>
          <p:nvCxnSpPr>
            <p:cNvPr id="170035" name=""/>
            <p:cNvCxnSpPr/>
            <p:nvPr/>
          </p:nvCxnSpPr>
          <p:spPr>
            <a:xfrm>
              <a:off x="5104" y="9232"/>
              <a:ext cx="180" cy="0"/>
            </a:xfrm>
            <a:prstGeom prst="line">
              <a:avLst/>
            </a:prstGeom>
            <a:noFill/>
            <a:ln>
              <a:solidFill>
                <a:prstClr val="black"/>
              </a:solidFill>
              <a:miter lim="800000"/>
            </a:ln>
          </p:spPr>
        </p:cxnSp>
        <p:cxnSp>
          <p:nvCxnSpPr>
            <p:cNvPr id="170036" name=""/>
            <p:cNvCxnSpPr/>
            <p:nvPr/>
          </p:nvCxnSpPr>
          <p:spPr>
            <a:xfrm>
              <a:off x="5104" y="9700"/>
              <a:ext cx="180" cy="0"/>
            </a:xfrm>
            <a:prstGeom prst="line">
              <a:avLst/>
            </a:prstGeom>
            <a:noFill/>
            <a:ln>
              <a:solidFill>
                <a:prstClr val="black"/>
              </a:solidFill>
              <a:miter lim="800000"/>
            </a:ln>
          </p:spPr>
        </p:cxnSp>
        <p:grpSp>
          <p:nvGrpSpPr>
            <p:cNvPr id="170037" name=""/>
            <p:cNvGrpSpPr/>
            <p:nvPr/>
          </p:nvGrpSpPr>
          <p:grpSpPr>
            <a:xfrm>
              <a:off x="2584" y="8608"/>
              <a:ext cx="7560" cy="2652"/>
              <a:chOff x="2584" y="8608"/>
              <a:chExt cx="7560" cy="2652"/>
            </a:xfrm>
          </p:grpSpPr>
          <p:cxnSp>
            <p:nvCxnSpPr>
              <p:cNvPr id="170038" name=""/>
              <p:cNvCxnSpPr/>
              <p:nvPr/>
            </p:nvCxnSpPr>
            <p:spPr>
              <a:xfrm flipH="1">
                <a:off x="5104" y="10480"/>
                <a:ext cx="0" cy="624"/>
              </a:xfrm>
              <a:prstGeom prst="line">
                <a:avLst/>
              </a:prstGeom>
              <a:noFill/>
              <a:ln>
                <a:solidFill>
                  <a:prstClr val="black"/>
                </a:solidFill>
                <a:miter lim="800000"/>
              </a:ln>
            </p:spPr>
          </p:cxnSp>
          <p:grpSp>
            <p:nvGrpSpPr>
              <p:cNvPr id="170039" name=""/>
              <p:cNvGrpSpPr/>
              <p:nvPr/>
            </p:nvGrpSpPr>
            <p:grpSpPr>
              <a:xfrm>
                <a:off x="2584" y="8608"/>
                <a:ext cx="7560" cy="2652"/>
                <a:chOff x="2584" y="8608"/>
                <a:chExt cx="7560" cy="2652"/>
              </a:xfrm>
            </p:grpSpPr>
            <p:grpSp>
              <p:nvGrpSpPr>
                <p:cNvPr id="170040" name=""/>
                <p:cNvGrpSpPr/>
                <p:nvPr/>
              </p:nvGrpSpPr>
              <p:grpSpPr>
                <a:xfrm>
                  <a:off x="2584" y="8920"/>
                  <a:ext cx="2340" cy="624"/>
                  <a:chOff x="2584" y="1432"/>
                  <a:chExt cx="2340" cy="312"/>
                </a:xfrm>
              </p:grpSpPr>
              <p:sp>
                <p:nvSpPr>
                  <p:cNvPr id="170041"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企业财产保险的保险金额与保险价值</a:t>
                    </a:r>
                  </a:p>
                  <a:p>
                    <a:pPr marL="342900" lvl="0" indent="-342900">
                      <a:spcBef>
                        <a:spcPct val="20000"/>
                      </a:spcBef>
                      <a:buFont typeface="Wingdings" pitchFamily="2" charset="2"/>
                    </a:pPr>
                    <a:endParaRPr sz="2400" b="1">
                      <a:solidFill>
                        <a:srgbClr val="000000"/>
                      </a:solidFill>
                      <a:ea typeface="方正姚体"/>
                    </a:endParaRPr>
                  </a:p>
                </p:txBody>
              </p:sp>
              <p:cxnSp>
                <p:nvCxnSpPr>
                  <p:cNvPr id="170042" name=""/>
                  <p:cNvCxnSpPr/>
                  <p:nvPr/>
                </p:nvCxnSpPr>
                <p:spPr>
                  <a:xfrm>
                    <a:off x="2584" y="1588"/>
                    <a:ext cx="180" cy="0"/>
                  </a:xfrm>
                  <a:prstGeom prst="line">
                    <a:avLst/>
                  </a:prstGeom>
                  <a:noFill/>
                  <a:ln>
                    <a:solidFill>
                      <a:prstClr val="black"/>
                    </a:solidFill>
                    <a:miter lim="800000"/>
                  </a:ln>
                </p:spPr>
              </p:cxnSp>
            </p:grpSp>
            <p:grpSp>
              <p:nvGrpSpPr>
                <p:cNvPr id="170043" name=""/>
                <p:cNvGrpSpPr/>
                <p:nvPr/>
              </p:nvGrpSpPr>
              <p:grpSpPr>
                <a:xfrm>
                  <a:off x="5104" y="10324"/>
                  <a:ext cx="2340" cy="312"/>
                  <a:chOff x="2584" y="1432"/>
                  <a:chExt cx="2340" cy="312"/>
                </a:xfrm>
              </p:grpSpPr>
              <p:sp>
                <p:nvSpPr>
                  <p:cNvPr id="170044"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保险费率：5种影响因素</a:t>
                    </a:r>
                  </a:p>
                  <a:p>
                    <a:pPr marL="342900" lvl="0" indent="-342900">
                      <a:spcBef>
                        <a:spcPct val="20000"/>
                      </a:spcBef>
                      <a:buFont typeface="Wingdings" pitchFamily="2" charset="2"/>
                    </a:pPr>
                    <a:endParaRPr sz="2400" b="1">
                      <a:solidFill>
                        <a:srgbClr val="000000"/>
                      </a:solidFill>
                      <a:ea typeface="方正姚体"/>
                    </a:endParaRPr>
                  </a:p>
                </p:txBody>
              </p:sp>
              <p:cxnSp>
                <p:nvCxnSpPr>
                  <p:cNvPr id="170045" name=""/>
                  <p:cNvCxnSpPr/>
                  <p:nvPr/>
                </p:nvCxnSpPr>
                <p:spPr>
                  <a:xfrm>
                    <a:off x="2584" y="1588"/>
                    <a:ext cx="180" cy="0"/>
                  </a:xfrm>
                  <a:prstGeom prst="line">
                    <a:avLst/>
                  </a:prstGeom>
                  <a:noFill/>
                  <a:ln>
                    <a:solidFill>
                      <a:prstClr val="black"/>
                    </a:solidFill>
                    <a:miter lim="800000"/>
                  </a:ln>
                </p:spPr>
              </p:cxnSp>
            </p:grpSp>
            <p:sp>
              <p:nvSpPr>
                <p:cNvPr id="170046" name=""/>
                <p:cNvSpPr/>
                <p:nvPr/>
              </p:nvSpPr>
              <p:spPr>
                <a:xfrm>
                  <a:off x="5284" y="8608"/>
                  <a:ext cx="48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固定资产的保险金额（3种）和保险价值</a:t>
                  </a:r>
                </a:p>
                <a:p>
                  <a:pPr marL="342900" lvl="0" indent="-342900">
                    <a:spcBef>
                      <a:spcPct val="20000"/>
                    </a:spcBef>
                    <a:buFont typeface="Wingdings" pitchFamily="2" charset="2"/>
                  </a:pPr>
                  <a:endParaRPr sz="2400" b="1">
                    <a:solidFill>
                      <a:srgbClr val="000000"/>
                    </a:solidFill>
                    <a:ea typeface="方正姚体"/>
                  </a:endParaRPr>
                </a:p>
              </p:txBody>
            </p:sp>
            <p:sp>
              <p:nvSpPr>
                <p:cNvPr id="170047" name=""/>
                <p:cNvSpPr/>
                <p:nvPr/>
              </p:nvSpPr>
              <p:spPr>
                <a:xfrm>
                  <a:off x="5284" y="9076"/>
                  <a:ext cx="48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流动资产的保险金额（2种）和保险价值</a:t>
                  </a:r>
                </a:p>
                <a:p>
                  <a:pPr marL="342900" lvl="0" indent="-342900">
                    <a:spcBef>
                      <a:spcPct val="20000"/>
                    </a:spcBef>
                    <a:buFont typeface="Wingdings" pitchFamily="2" charset="2"/>
                  </a:pPr>
                  <a:endParaRPr sz="2400" b="1">
                    <a:solidFill>
                      <a:srgbClr val="000000"/>
                    </a:solidFill>
                    <a:ea typeface="方正姚体"/>
                  </a:endParaRPr>
                </a:p>
              </p:txBody>
            </p:sp>
            <p:sp>
              <p:nvSpPr>
                <p:cNvPr id="170048" name=""/>
                <p:cNvSpPr/>
                <p:nvPr/>
              </p:nvSpPr>
              <p:spPr>
                <a:xfrm>
                  <a:off x="5284" y="9544"/>
                  <a:ext cx="48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账外财产和代保管财产的保险金额（2种）和保险价值（2种）</a:t>
                  </a:r>
                  <a:endParaRPr sz="2400" b="1">
                    <a:solidFill>
                      <a:srgbClr val="000000"/>
                    </a:solidFill>
                    <a:ea typeface="方正姚体"/>
                  </a:endParaRPr>
                </a:p>
              </p:txBody>
            </p:sp>
            <p:cxnSp>
              <p:nvCxnSpPr>
                <p:cNvPr id="170049" name=""/>
                <p:cNvCxnSpPr/>
                <p:nvPr/>
              </p:nvCxnSpPr>
              <p:spPr>
                <a:xfrm flipH="1">
                  <a:off x="5104" y="8764"/>
                  <a:ext cx="0" cy="936"/>
                </a:xfrm>
                <a:prstGeom prst="line">
                  <a:avLst/>
                </a:prstGeom>
                <a:noFill/>
                <a:ln>
                  <a:solidFill>
                    <a:prstClr val="black"/>
                  </a:solidFill>
                  <a:miter lim="800000"/>
                </a:ln>
              </p:spPr>
            </p:cxnSp>
            <p:cxnSp>
              <p:nvCxnSpPr>
                <p:cNvPr id="170050" name=""/>
                <p:cNvCxnSpPr/>
                <p:nvPr/>
              </p:nvCxnSpPr>
              <p:spPr>
                <a:xfrm>
                  <a:off x="4924" y="9232"/>
                  <a:ext cx="180" cy="0"/>
                </a:xfrm>
                <a:prstGeom prst="line">
                  <a:avLst/>
                </a:prstGeom>
                <a:noFill/>
                <a:ln>
                  <a:solidFill>
                    <a:prstClr val="black"/>
                  </a:solidFill>
                  <a:miter lim="800000"/>
                </a:ln>
              </p:spPr>
            </p:cxnSp>
            <p:grpSp>
              <p:nvGrpSpPr>
                <p:cNvPr id="170051" name=""/>
                <p:cNvGrpSpPr/>
                <p:nvPr/>
              </p:nvGrpSpPr>
              <p:grpSpPr>
                <a:xfrm>
                  <a:off x="2584" y="10480"/>
                  <a:ext cx="2340" cy="624"/>
                  <a:chOff x="2584" y="1432"/>
                  <a:chExt cx="2340" cy="312"/>
                </a:xfrm>
              </p:grpSpPr>
              <p:sp>
                <p:nvSpPr>
                  <p:cNvPr id="170052"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企业财产保险的保险费率与保险期限</a:t>
                    </a:r>
                  </a:p>
                  <a:p>
                    <a:pPr marL="342900" lvl="0" indent="-342900">
                      <a:spcBef>
                        <a:spcPct val="20000"/>
                      </a:spcBef>
                      <a:buFont typeface="Wingdings" pitchFamily="2" charset="2"/>
                    </a:pPr>
                    <a:endParaRPr sz="2400" b="1">
                      <a:solidFill>
                        <a:srgbClr val="000000"/>
                      </a:solidFill>
                      <a:ea typeface="方正姚体"/>
                    </a:endParaRPr>
                  </a:p>
                </p:txBody>
              </p:sp>
              <p:cxnSp>
                <p:nvCxnSpPr>
                  <p:cNvPr id="170053" name=""/>
                  <p:cNvCxnSpPr/>
                  <p:nvPr/>
                </p:nvCxnSpPr>
                <p:spPr>
                  <a:xfrm>
                    <a:off x="2584" y="1588"/>
                    <a:ext cx="180" cy="0"/>
                  </a:xfrm>
                  <a:prstGeom prst="line">
                    <a:avLst/>
                  </a:prstGeom>
                  <a:noFill/>
                  <a:ln>
                    <a:solidFill>
                      <a:prstClr val="black"/>
                    </a:solidFill>
                    <a:miter lim="800000"/>
                  </a:ln>
                </p:spPr>
              </p:cxnSp>
            </p:grpSp>
            <p:grpSp>
              <p:nvGrpSpPr>
                <p:cNvPr id="170054" name=""/>
                <p:cNvGrpSpPr/>
                <p:nvPr/>
              </p:nvGrpSpPr>
              <p:grpSpPr>
                <a:xfrm>
                  <a:off x="5104" y="10948"/>
                  <a:ext cx="2340" cy="312"/>
                  <a:chOff x="2584" y="1432"/>
                  <a:chExt cx="2340" cy="312"/>
                </a:xfrm>
              </p:grpSpPr>
              <p:sp>
                <p:nvSpPr>
                  <p:cNvPr id="170055"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保险期限：通常1年</a:t>
                    </a:r>
                  </a:p>
                  <a:p>
                    <a:pPr marL="342900" lvl="0" indent="-342900">
                      <a:spcBef>
                        <a:spcPct val="20000"/>
                      </a:spcBef>
                      <a:buFont typeface="Wingdings" pitchFamily="2" charset="2"/>
                    </a:pPr>
                    <a:endParaRPr sz="2400" b="1">
                      <a:solidFill>
                        <a:srgbClr val="000000"/>
                      </a:solidFill>
                      <a:ea typeface="方正姚体"/>
                    </a:endParaRPr>
                  </a:p>
                </p:txBody>
              </p:sp>
              <p:cxnSp>
                <p:nvCxnSpPr>
                  <p:cNvPr id="170056" name=""/>
                  <p:cNvCxnSpPr/>
                  <p:nvPr/>
                </p:nvCxnSpPr>
                <p:spPr>
                  <a:xfrm>
                    <a:off x="2584" y="1588"/>
                    <a:ext cx="180" cy="0"/>
                  </a:xfrm>
                  <a:prstGeom prst="line">
                    <a:avLst/>
                  </a:prstGeom>
                  <a:noFill/>
                  <a:ln>
                    <a:solidFill>
                      <a:prstClr val="black"/>
                    </a:solidFill>
                    <a:miter lim="800000"/>
                  </a:ln>
                </p:spPr>
              </p:cxnSp>
            </p:grpSp>
            <p:cxnSp>
              <p:nvCxnSpPr>
                <p:cNvPr id="170057" name=""/>
                <p:cNvCxnSpPr/>
                <p:nvPr/>
              </p:nvCxnSpPr>
              <p:spPr>
                <a:xfrm>
                  <a:off x="4924" y="10792"/>
                  <a:ext cx="180" cy="0"/>
                </a:xfrm>
                <a:prstGeom prst="line">
                  <a:avLst/>
                </a:prstGeom>
                <a:noFill/>
                <a:ln>
                  <a:solidFill>
                    <a:prstClr val="black"/>
                  </a:solidFill>
                  <a:miter lim="800000"/>
                </a:ln>
              </p:spPr>
            </p:cxnSp>
          </p:grpSp>
        </p:grpSp>
      </p:grpSp>
      <p:grpSp>
        <p:nvGrpSpPr>
          <p:cNvPr id="170058" name=""/>
          <p:cNvGrpSpPr/>
          <p:nvPr/>
        </p:nvGrpSpPr>
        <p:grpSpPr>
          <a:xfrm>
            <a:off x="2613025" y="1447800"/>
            <a:ext cx="4932362" cy="1676400"/>
            <a:chOff x="2584" y="4708"/>
            <a:chExt cx="7020" cy="3432"/>
          </a:xfrm>
        </p:grpSpPr>
        <p:cxnSp>
          <p:nvCxnSpPr>
            <p:cNvPr id="170059" name=""/>
            <p:cNvCxnSpPr/>
            <p:nvPr/>
          </p:nvCxnSpPr>
          <p:spPr>
            <a:xfrm>
              <a:off x="6184" y="5332"/>
              <a:ext cx="180" cy="0"/>
            </a:xfrm>
            <a:prstGeom prst="line">
              <a:avLst/>
            </a:prstGeom>
            <a:noFill/>
            <a:ln>
              <a:solidFill>
                <a:prstClr val="black"/>
              </a:solidFill>
              <a:miter lim="800000"/>
            </a:ln>
          </p:spPr>
        </p:cxnSp>
        <p:cxnSp>
          <p:nvCxnSpPr>
            <p:cNvPr id="170060" name=""/>
            <p:cNvCxnSpPr/>
            <p:nvPr/>
          </p:nvCxnSpPr>
          <p:spPr>
            <a:xfrm flipH="1">
              <a:off x="5104" y="5332"/>
              <a:ext cx="0" cy="2340"/>
            </a:xfrm>
            <a:prstGeom prst="line">
              <a:avLst/>
            </a:prstGeom>
            <a:noFill/>
            <a:ln>
              <a:solidFill>
                <a:prstClr val="black"/>
              </a:solidFill>
              <a:miter lim="800000"/>
            </a:ln>
          </p:spPr>
        </p:cxnSp>
        <p:grpSp>
          <p:nvGrpSpPr>
            <p:cNvPr id="170061" name=""/>
            <p:cNvGrpSpPr/>
            <p:nvPr/>
          </p:nvGrpSpPr>
          <p:grpSpPr>
            <a:xfrm>
              <a:off x="2584" y="4708"/>
              <a:ext cx="7020" cy="3432"/>
              <a:chOff x="2584" y="4708"/>
              <a:chExt cx="7020" cy="3432"/>
            </a:xfrm>
          </p:grpSpPr>
          <p:cxnSp>
            <p:nvCxnSpPr>
              <p:cNvPr id="170062" name=""/>
              <p:cNvCxnSpPr/>
              <p:nvPr/>
            </p:nvCxnSpPr>
            <p:spPr>
              <a:xfrm flipH="1">
                <a:off x="6364" y="4864"/>
                <a:ext cx="0" cy="936"/>
              </a:xfrm>
              <a:prstGeom prst="line">
                <a:avLst/>
              </a:prstGeom>
              <a:noFill/>
              <a:ln>
                <a:solidFill>
                  <a:prstClr val="black"/>
                </a:solidFill>
                <a:miter lim="800000"/>
              </a:ln>
            </p:spPr>
          </p:cxnSp>
          <p:cxnSp>
            <p:nvCxnSpPr>
              <p:cNvPr id="170063" name=""/>
              <p:cNvCxnSpPr/>
              <p:nvPr/>
            </p:nvCxnSpPr>
            <p:spPr>
              <a:xfrm flipH="1">
                <a:off x="6364" y="7516"/>
                <a:ext cx="0" cy="468"/>
              </a:xfrm>
              <a:prstGeom prst="line">
                <a:avLst/>
              </a:prstGeom>
              <a:noFill/>
              <a:ln>
                <a:solidFill>
                  <a:prstClr val="black"/>
                </a:solidFill>
                <a:miter lim="800000"/>
              </a:ln>
            </p:spPr>
          </p:cxnSp>
          <p:cxnSp>
            <p:nvCxnSpPr>
              <p:cNvPr id="170064" name=""/>
              <p:cNvCxnSpPr/>
              <p:nvPr/>
            </p:nvCxnSpPr>
            <p:spPr>
              <a:xfrm flipH="1">
                <a:off x="6364" y="6268"/>
                <a:ext cx="0" cy="468"/>
              </a:xfrm>
              <a:prstGeom prst="line">
                <a:avLst/>
              </a:prstGeom>
              <a:noFill/>
              <a:ln>
                <a:solidFill>
                  <a:prstClr val="black"/>
                </a:solidFill>
                <a:miter lim="800000"/>
              </a:ln>
            </p:spPr>
          </p:cxnSp>
          <p:grpSp>
            <p:nvGrpSpPr>
              <p:cNvPr id="170065" name=""/>
              <p:cNvGrpSpPr/>
              <p:nvPr/>
            </p:nvGrpSpPr>
            <p:grpSpPr>
              <a:xfrm>
                <a:off x="2584" y="4708"/>
                <a:ext cx="7020" cy="3432"/>
                <a:chOff x="2584" y="4708"/>
                <a:chExt cx="7020" cy="3432"/>
              </a:xfrm>
            </p:grpSpPr>
            <p:grpSp>
              <p:nvGrpSpPr>
                <p:cNvPr id="170066" name=""/>
                <p:cNvGrpSpPr/>
                <p:nvPr/>
              </p:nvGrpSpPr>
              <p:grpSpPr>
                <a:xfrm>
                  <a:off x="2584" y="5800"/>
                  <a:ext cx="2340" cy="312"/>
                  <a:chOff x="2584" y="1432"/>
                  <a:chExt cx="2340" cy="312"/>
                </a:xfrm>
              </p:grpSpPr>
              <p:sp>
                <p:nvSpPr>
                  <p:cNvPr id="170067"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企业财产保险的责任范围</a:t>
                    </a:r>
                  </a:p>
                  <a:p>
                    <a:pPr marL="342900" lvl="0" indent="-342900">
                      <a:spcBef>
                        <a:spcPct val="20000"/>
                      </a:spcBef>
                      <a:buFont typeface="Wingdings" pitchFamily="2" charset="2"/>
                    </a:pPr>
                    <a:endParaRPr sz="2400" b="1">
                      <a:solidFill>
                        <a:srgbClr val="000000"/>
                      </a:solidFill>
                      <a:ea typeface="方正姚体"/>
                    </a:endParaRPr>
                  </a:p>
                </p:txBody>
              </p:sp>
              <p:cxnSp>
                <p:nvCxnSpPr>
                  <p:cNvPr id="170068" name=""/>
                  <p:cNvCxnSpPr/>
                  <p:nvPr/>
                </p:nvCxnSpPr>
                <p:spPr>
                  <a:xfrm>
                    <a:off x="2584" y="1588"/>
                    <a:ext cx="180" cy="0"/>
                  </a:xfrm>
                  <a:prstGeom prst="line">
                    <a:avLst/>
                  </a:prstGeom>
                  <a:noFill/>
                  <a:ln>
                    <a:solidFill>
                      <a:prstClr val="black"/>
                    </a:solidFill>
                    <a:miter lim="800000"/>
                  </a:ln>
                </p:spPr>
              </p:cxnSp>
            </p:grpSp>
            <p:grpSp>
              <p:nvGrpSpPr>
                <p:cNvPr id="170069" name=""/>
                <p:cNvGrpSpPr/>
                <p:nvPr/>
              </p:nvGrpSpPr>
              <p:grpSpPr>
                <a:xfrm>
                  <a:off x="6364" y="4708"/>
                  <a:ext cx="3240" cy="312"/>
                  <a:chOff x="2584" y="1432"/>
                  <a:chExt cx="2340" cy="312"/>
                </a:xfrm>
              </p:grpSpPr>
              <p:sp>
                <p:nvSpPr>
                  <p:cNvPr id="170070"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基本险的保险责任（4类）</a:t>
                    </a:r>
                    <a:endParaRPr sz="2400" b="1">
                      <a:solidFill>
                        <a:srgbClr val="000000"/>
                      </a:solidFill>
                      <a:ea typeface="方正姚体"/>
                    </a:endParaRPr>
                  </a:p>
                </p:txBody>
              </p:sp>
              <p:cxnSp>
                <p:nvCxnSpPr>
                  <p:cNvPr id="170071" name=""/>
                  <p:cNvCxnSpPr/>
                  <p:nvPr/>
                </p:nvCxnSpPr>
                <p:spPr>
                  <a:xfrm>
                    <a:off x="2584" y="1588"/>
                    <a:ext cx="180" cy="0"/>
                  </a:xfrm>
                  <a:prstGeom prst="line">
                    <a:avLst/>
                  </a:prstGeom>
                  <a:noFill/>
                  <a:ln>
                    <a:solidFill>
                      <a:prstClr val="black"/>
                    </a:solidFill>
                    <a:miter lim="800000"/>
                  </a:ln>
                </p:spPr>
              </p:cxnSp>
            </p:grpSp>
            <p:grpSp>
              <p:nvGrpSpPr>
                <p:cNvPr id="170072" name=""/>
                <p:cNvGrpSpPr/>
                <p:nvPr/>
              </p:nvGrpSpPr>
              <p:grpSpPr>
                <a:xfrm>
                  <a:off x="6364" y="6580"/>
                  <a:ext cx="2340" cy="312"/>
                  <a:chOff x="2584" y="1432"/>
                  <a:chExt cx="2340" cy="312"/>
                </a:xfrm>
              </p:grpSpPr>
              <p:sp>
                <p:nvSpPr>
                  <p:cNvPr id="170073"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综合险的责任免除（7类）</a:t>
                    </a:r>
                  </a:p>
                  <a:p>
                    <a:pPr marL="342900" lvl="0" indent="-342900">
                      <a:spcBef>
                        <a:spcPct val="20000"/>
                      </a:spcBef>
                      <a:buFont typeface="Wingdings" pitchFamily="2" charset="2"/>
                    </a:pPr>
                    <a:endParaRPr sz="2400" b="1">
                      <a:solidFill>
                        <a:srgbClr val="000000"/>
                      </a:solidFill>
                      <a:ea typeface="方正姚体"/>
                    </a:endParaRPr>
                  </a:p>
                </p:txBody>
              </p:sp>
              <p:cxnSp>
                <p:nvCxnSpPr>
                  <p:cNvPr id="170074" name=""/>
                  <p:cNvCxnSpPr/>
                  <p:nvPr/>
                </p:nvCxnSpPr>
                <p:spPr>
                  <a:xfrm>
                    <a:off x="2584" y="1588"/>
                    <a:ext cx="180" cy="0"/>
                  </a:xfrm>
                  <a:prstGeom prst="line">
                    <a:avLst/>
                  </a:prstGeom>
                  <a:noFill/>
                  <a:ln>
                    <a:solidFill>
                      <a:prstClr val="black"/>
                    </a:solidFill>
                    <a:miter lim="800000"/>
                  </a:ln>
                </p:spPr>
              </p:cxnSp>
            </p:grpSp>
            <p:grpSp>
              <p:nvGrpSpPr>
                <p:cNvPr id="170075" name=""/>
                <p:cNvGrpSpPr/>
                <p:nvPr/>
              </p:nvGrpSpPr>
              <p:grpSpPr>
                <a:xfrm>
                  <a:off x="5104" y="5176"/>
                  <a:ext cx="1080" cy="312"/>
                  <a:chOff x="7624" y="4240"/>
                  <a:chExt cx="1800" cy="312"/>
                </a:xfrm>
              </p:grpSpPr>
              <p:sp>
                <p:nvSpPr>
                  <p:cNvPr id="170076" name=""/>
                  <p:cNvSpPr/>
                  <p:nvPr/>
                </p:nvSpPr>
                <p:spPr>
                  <a:xfrm>
                    <a:off x="7804" y="4240"/>
                    <a:ext cx="162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保险责任</a:t>
                    </a:r>
                  </a:p>
                  <a:p>
                    <a:pPr marL="342900" lvl="0" indent="-342900">
                      <a:spcBef>
                        <a:spcPct val="20000"/>
                      </a:spcBef>
                      <a:buFont typeface="Wingdings" pitchFamily="2" charset="2"/>
                    </a:pPr>
                    <a:endParaRPr sz="2400" b="1">
                      <a:solidFill>
                        <a:srgbClr val="000000"/>
                      </a:solidFill>
                      <a:ea typeface="方正姚体"/>
                    </a:endParaRPr>
                  </a:p>
                </p:txBody>
              </p:sp>
              <p:cxnSp>
                <p:nvCxnSpPr>
                  <p:cNvPr id="170077" name=""/>
                  <p:cNvCxnSpPr/>
                  <p:nvPr/>
                </p:nvCxnSpPr>
                <p:spPr>
                  <a:xfrm>
                    <a:off x="7624" y="4396"/>
                    <a:ext cx="180" cy="0"/>
                  </a:xfrm>
                  <a:prstGeom prst="line">
                    <a:avLst/>
                  </a:prstGeom>
                  <a:noFill/>
                  <a:ln>
                    <a:solidFill>
                      <a:prstClr val="black"/>
                    </a:solidFill>
                    <a:miter lim="800000"/>
                  </a:ln>
                </p:spPr>
              </p:cxnSp>
            </p:grpSp>
            <p:grpSp>
              <p:nvGrpSpPr>
                <p:cNvPr id="170078" name=""/>
                <p:cNvGrpSpPr/>
                <p:nvPr/>
              </p:nvGrpSpPr>
              <p:grpSpPr>
                <a:xfrm>
                  <a:off x="6364" y="6112"/>
                  <a:ext cx="2340" cy="312"/>
                  <a:chOff x="2584" y="1432"/>
                  <a:chExt cx="2340" cy="312"/>
                </a:xfrm>
              </p:grpSpPr>
              <p:sp>
                <p:nvSpPr>
                  <p:cNvPr id="170079"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基本险的责任免除（8类）</a:t>
                    </a:r>
                  </a:p>
                  <a:p>
                    <a:pPr marL="342900" lvl="0" indent="-342900">
                      <a:spcBef>
                        <a:spcPct val="20000"/>
                      </a:spcBef>
                      <a:buFont typeface="Wingdings" pitchFamily="2" charset="2"/>
                    </a:pPr>
                    <a:endParaRPr sz="2400" b="1">
                      <a:solidFill>
                        <a:srgbClr val="000000"/>
                      </a:solidFill>
                      <a:ea typeface="方正姚体"/>
                    </a:endParaRPr>
                  </a:p>
                </p:txBody>
              </p:sp>
              <p:cxnSp>
                <p:nvCxnSpPr>
                  <p:cNvPr id="170080" name=""/>
                  <p:cNvCxnSpPr/>
                  <p:nvPr/>
                </p:nvCxnSpPr>
                <p:spPr>
                  <a:xfrm>
                    <a:off x="2584" y="1588"/>
                    <a:ext cx="180" cy="0"/>
                  </a:xfrm>
                  <a:prstGeom prst="line">
                    <a:avLst/>
                  </a:prstGeom>
                  <a:noFill/>
                  <a:ln>
                    <a:solidFill>
                      <a:prstClr val="black"/>
                    </a:solidFill>
                    <a:miter lim="800000"/>
                  </a:ln>
                </p:spPr>
              </p:cxnSp>
            </p:grpSp>
            <p:cxnSp>
              <p:nvCxnSpPr>
                <p:cNvPr id="170081" name=""/>
                <p:cNvCxnSpPr/>
                <p:nvPr/>
              </p:nvCxnSpPr>
              <p:spPr>
                <a:xfrm>
                  <a:off x="4924" y="5956"/>
                  <a:ext cx="180" cy="0"/>
                </a:xfrm>
                <a:prstGeom prst="line">
                  <a:avLst/>
                </a:prstGeom>
                <a:noFill/>
                <a:ln>
                  <a:solidFill>
                    <a:prstClr val="black"/>
                  </a:solidFill>
                  <a:miter lim="800000"/>
                </a:ln>
              </p:spPr>
            </p:cxnSp>
            <p:grpSp>
              <p:nvGrpSpPr>
                <p:cNvPr id="170082" name=""/>
                <p:cNvGrpSpPr/>
                <p:nvPr/>
              </p:nvGrpSpPr>
              <p:grpSpPr>
                <a:xfrm>
                  <a:off x="5104" y="6268"/>
                  <a:ext cx="1080" cy="312"/>
                  <a:chOff x="7624" y="4240"/>
                  <a:chExt cx="1800" cy="312"/>
                </a:xfrm>
              </p:grpSpPr>
              <p:sp>
                <p:nvSpPr>
                  <p:cNvPr id="170083" name=""/>
                  <p:cNvSpPr/>
                  <p:nvPr/>
                </p:nvSpPr>
                <p:spPr>
                  <a:xfrm>
                    <a:off x="7804" y="4240"/>
                    <a:ext cx="162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责任免除</a:t>
                    </a:r>
                  </a:p>
                  <a:p>
                    <a:pPr marL="342900" lvl="0" indent="-342900">
                      <a:spcBef>
                        <a:spcPct val="20000"/>
                      </a:spcBef>
                      <a:buFont typeface="Wingdings" pitchFamily="2" charset="2"/>
                    </a:pPr>
                    <a:endParaRPr sz="2400" b="1">
                      <a:solidFill>
                        <a:srgbClr val="000000"/>
                      </a:solidFill>
                      <a:ea typeface="方正姚体"/>
                    </a:endParaRPr>
                  </a:p>
                </p:txBody>
              </p:sp>
              <p:cxnSp>
                <p:nvCxnSpPr>
                  <p:cNvPr id="170084" name=""/>
                  <p:cNvCxnSpPr/>
                  <p:nvPr/>
                </p:nvCxnSpPr>
                <p:spPr>
                  <a:xfrm>
                    <a:off x="7624" y="4396"/>
                    <a:ext cx="180" cy="0"/>
                  </a:xfrm>
                  <a:prstGeom prst="line">
                    <a:avLst/>
                  </a:prstGeom>
                  <a:noFill/>
                  <a:ln>
                    <a:solidFill>
                      <a:prstClr val="black"/>
                    </a:solidFill>
                    <a:miter lim="800000"/>
                  </a:ln>
                </p:spPr>
              </p:cxnSp>
            </p:grpSp>
            <p:grpSp>
              <p:nvGrpSpPr>
                <p:cNvPr id="170085" name=""/>
                <p:cNvGrpSpPr/>
                <p:nvPr/>
              </p:nvGrpSpPr>
              <p:grpSpPr>
                <a:xfrm>
                  <a:off x="5104" y="7516"/>
                  <a:ext cx="1080" cy="312"/>
                  <a:chOff x="7624" y="4240"/>
                  <a:chExt cx="1800" cy="312"/>
                </a:xfrm>
              </p:grpSpPr>
              <p:sp>
                <p:nvSpPr>
                  <p:cNvPr id="170086" name=""/>
                  <p:cNvSpPr/>
                  <p:nvPr/>
                </p:nvSpPr>
                <p:spPr>
                  <a:xfrm>
                    <a:off x="7804" y="4240"/>
                    <a:ext cx="162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附加责任</a:t>
                    </a:r>
                  </a:p>
                  <a:p>
                    <a:pPr marL="342900" lvl="0" indent="-342900">
                      <a:spcBef>
                        <a:spcPct val="20000"/>
                      </a:spcBef>
                      <a:buFont typeface="Wingdings" pitchFamily="2" charset="2"/>
                    </a:pPr>
                    <a:endParaRPr sz="2400" b="1">
                      <a:solidFill>
                        <a:srgbClr val="000000"/>
                      </a:solidFill>
                      <a:ea typeface="方正姚体"/>
                    </a:endParaRPr>
                  </a:p>
                </p:txBody>
              </p:sp>
              <p:cxnSp>
                <p:nvCxnSpPr>
                  <p:cNvPr id="170087" name=""/>
                  <p:cNvCxnSpPr/>
                  <p:nvPr/>
                </p:nvCxnSpPr>
                <p:spPr>
                  <a:xfrm>
                    <a:off x="7624" y="4396"/>
                    <a:ext cx="180" cy="0"/>
                  </a:xfrm>
                  <a:prstGeom prst="line">
                    <a:avLst/>
                  </a:prstGeom>
                  <a:noFill/>
                  <a:ln>
                    <a:solidFill>
                      <a:prstClr val="black"/>
                    </a:solidFill>
                    <a:miter lim="800000"/>
                  </a:ln>
                </p:spPr>
              </p:cxnSp>
            </p:grpSp>
            <p:grpSp>
              <p:nvGrpSpPr>
                <p:cNvPr id="170088" name=""/>
                <p:cNvGrpSpPr/>
                <p:nvPr/>
              </p:nvGrpSpPr>
              <p:grpSpPr>
                <a:xfrm>
                  <a:off x="6364" y="5176"/>
                  <a:ext cx="3240" cy="312"/>
                  <a:chOff x="2584" y="1432"/>
                  <a:chExt cx="2340" cy="312"/>
                </a:xfrm>
              </p:grpSpPr>
              <p:sp>
                <p:nvSpPr>
                  <p:cNvPr id="170089"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综合险的保险责任（4类+自然灾害）</a:t>
                    </a:r>
                    <a:endParaRPr sz="2400" b="1">
                      <a:solidFill>
                        <a:srgbClr val="000000"/>
                      </a:solidFill>
                      <a:ea typeface="方正姚体"/>
                    </a:endParaRPr>
                  </a:p>
                </p:txBody>
              </p:sp>
              <p:cxnSp>
                <p:nvCxnSpPr>
                  <p:cNvPr id="170090" name=""/>
                  <p:cNvCxnSpPr/>
                  <p:nvPr/>
                </p:nvCxnSpPr>
                <p:spPr>
                  <a:xfrm>
                    <a:off x="2584" y="1588"/>
                    <a:ext cx="180" cy="0"/>
                  </a:xfrm>
                  <a:prstGeom prst="line">
                    <a:avLst/>
                  </a:prstGeom>
                  <a:noFill/>
                  <a:ln>
                    <a:solidFill>
                      <a:prstClr val="black"/>
                    </a:solidFill>
                    <a:miter lim="800000"/>
                  </a:ln>
                </p:spPr>
              </p:cxnSp>
            </p:grpSp>
            <p:grpSp>
              <p:nvGrpSpPr>
                <p:cNvPr id="170091" name=""/>
                <p:cNvGrpSpPr/>
                <p:nvPr/>
              </p:nvGrpSpPr>
              <p:grpSpPr>
                <a:xfrm>
                  <a:off x="6364" y="5644"/>
                  <a:ext cx="3240" cy="312"/>
                  <a:chOff x="2584" y="1432"/>
                  <a:chExt cx="2340" cy="312"/>
                </a:xfrm>
              </p:grpSpPr>
              <p:sp>
                <p:nvSpPr>
                  <p:cNvPr id="170092"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均可承担的保险责任（2类+费用）</a:t>
                    </a:r>
                    <a:endParaRPr sz="2400" b="1">
                      <a:solidFill>
                        <a:srgbClr val="000000"/>
                      </a:solidFill>
                      <a:ea typeface="方正姚体"/>
                    </a:endParaRPr>
                  </a:p>
                </p:txBody>
              </p:sp>
              <p:cxnSp>
                <p:nvCxnSpPr>
                  <p:cNvPr id="170093" name=""/>
                  <p:cNvCxnSpPr/>
                  <p:nvPr/>
                </p:nvCxnSpPr>
                <p:spPr>
                  <a:xfrm>
                    <a:off x="2584" y="1588"/>
                    <a:ext cx="180" cy="0"/>
                  </a:xfrm>
                  <a:prstGeom prst="line">
                    <a:avLst/>
                  </a:prstGeom>
                  <a:noFill/>
                  <a:ln>
                    <a:solidFill>
                      <a:prstClr val="black"/>
                    </a:solidFill>
                    <a:miter lim="800000"/>
                  </a:ln>
                </p:spPr>
              </p:cxnSp>
            </p:grpSp>
            <p:grpSp>
              <p:nvGrpSpPr>
                <p:cNvPr id="170094" name=""/>
                <p:cNvGrpSpPr/>
                <p:nvPr/>
              </p:nvGrpSpPr>
              <p:grpSpPr>
                <a:xfrm>
                  <a:off x="6364" y="7828"/>
                  <a:ext cx="2340" cy="312"/>
                  <a:chOff x="2584" y="1432"/>
                  <a:chExt cx="2340" cy="312"/>
                </a:xfrm>
              </p:grpSpPr>
              <p:sp>
                <p:nvSpPr>
                  <p:cNvPr id="170095"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综合险的附加责任</a:t>
                    </a:r>
                  </a:p>
                  <a:p>
                    <a:pPr marL="342900" lvl="0" indent="-342900">
                      <a:spcBef>
                        <a:spcPct val="20000"/>
                      </a:spcBef>
                      <a:buFont typeface="Wingdings" pitchFamily="2" charset="2"/>
                    </a:pPr>
                    <a:endParaRPr sz="2400" b="1">
                      <a:solidFill>
                        <a:srgbClr val="000000"/>
                      </a:solidFill>
                      <a:ea typeface="方正姚体"/>
                    </a:endParaRPr>
                  </a:p>
                </p:txBody>
              </p:sp>
              <p:cxnSp>
                <p:nvCxnSpPr>
                  <p:cNvPr id="170096" name=""/>
                  <p:cNvCxnSpPr/>
                  <p:nvPr/>
                </p:nvCxnSpPr>
                <p:spPr>
                  <a:xfrm>
                    <a:off x="2584" y="1588"/>
                    <a:ext cx="180" cy="0"/>
                  </a:xfrm>
                  <a:prstGeom prst="line">
                    <a:avLst/>
                  </a:prstGeom>
                  <a:noFill/>
                  <a:ln>
                    <a:solidFill>
                      <a:prstClr val="black"/>
                    </a:solidFill>
                    <a:miter lim="800000"/>
                  </a:ln>
                </p:spPr>
              </p:cxnSp>
            </p:grpSp>
            <p:grpSp>
              <p:nvGrpSpPr>
                <p:cNvPr id="170097" name=""/>
                <p:cNvGrpSpPr/>
                <p:nvPr/>
              </p:nvGrpSpPr>
              <p:grpSpPr>
                <a:xfrm>
                  <a:off x="6364" y="7360"/>
                  <a:ext cx="2340" cy="312"/>
                  <a:chOff x="2584" y="1432"/>
                  <a:chExt cx="2340" cy="312"/>
                </a:xfrm>
              </p:grpSpPr>
              <p:sp>
                <p:nvSpPr>
                  <p:cNvPr id="170098"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基本险的附加责任</a:t>
                    </a:r>
                    <a:endParaRPr sz="2400" b="1">
                      <a:solidFill>
                        <a:srgbClr val="000000"/>
                      </a:solidFill>
                      <a:ea typeface="方正姚体"/>
                    </a:endParaRPr>
                  </a:p>
                </p:txBody>
              </p:sp>
              <p:cxnSp>
                <p:nvCxnSpPr>
                  <p:cNvPr id="170099" name=""/>
                  <p:cNvCxnSpPr/>
                  <p:nvPr/>
                </p:nvCxnSpPr>
                <p:spPr>
                  <a:xfrm>
                    <a:off x="2584" y="1588"/>
                    <a:ext cx="180" cy="0"/>
                  </a:xfrm>
                  <a:prstGeom prst="line">
                    <a:avLst/>
                  </a:prstGeom>
                  <a:noFill/>
                  <a:ln>
                    <a:solidFill>
                      <a:prstClr val="black"/>
                    </a:solidFill>
                    <a:miter lim="800000"/>
                  </a:ln>
                </p:spPr>
              </p:cxnSp>
            </p:grpSp>
            <p:cxnSp>
              <p:nvCxnSpPr>
                <p:cNvPr id="170100" name=""/>
                <p:cNvCxnSpPr/>
                <p:nvPr/>
              </p:nvCxnSpPr>
              <p:spPr>
                <a:xfrm>
                  <a:off x="6184" y="7672"/>
                  <a:ext cx="180" cy="0"/>
                </a:xfrm>
                <a:prstGeom prst="line">
                  <a:avLst/>
                </a:prstGeom>
                <a:noFill/>
                <a:ln>
                  <a:solidFill>
                    <a:prstClr val="black"/>
                  </a:solidFill>
                  <a:miter lim="800000"/>
                </a:ln>
              </p:spPr>
            </p:cxnSp>
            <p:cxnSp>
              <p:nvCxnSpPr>
                <p:cNvPr id="170101" name=""/>
                <p:cNvCxnSpPr/>
                <p:nvPr/>
              </p:nvCxnSpPr>
              <p:spPr>
                <a:xfrm>
                  <a:off x="6184" y="6424"/>
                  <a:ext cx="180" cy="0"/>
                </a:xfrm>
                <a:prstGeom prst="line">
                  <a:avLst/>
                </a:prstGeom>
                <a:noFill/>
                <a:ln>
                  <a:solidFill>
                    <a:prstClr val="black"/>
                  </a:solidFill>
                  <a:miter lim="800000"/>
                </a:ln>
              </p:spPr>
            </p:cxnSp>
          </p:grpSp>
        </p:grpSp>
      </p:grpSp>
      <p:grpSp>
        <p:nvGrpSpPr>
          <p:cNvPr id="170102" name=""/>
          <p:cNvGrpSpPr/>
          <p:nvPr/>
        </p:nvGrpSpPr>
        <p:grpSpPr>
          <a:xfrm>
            <a:off x="2613025" y="381000"/>
            <a:ext cx="5059362" cy="914400"/>
            <a:chOff x="2584" y="2680"/>
            <a:chExt cx="7200" cy="1872"/>
          </a:xfrm>
        </p:grpSpPr>
        <p:cxnSp>
          <p:nvCxnSpPr>
            <p:cNvPr id="170103" name=""/>
            <p:cNvCxnSpPr/>
            <p:nvPr/>
          </p:nvCxnSpPr>
          <p:spPr>
            <a:xfrm flipH="1">
              <a:off x="5104" y="3304"/>
              <a:ext cx="0" cy="1092"/>
            </a:xfrm>
            <a:prstGeom prst="line">
              <a:avLst/>
            </a:prstGeom>
            <a:noFill/>
            <a:ln>
              <a:solidFill>
                <a:prstClr val="black"/>
              </a:solidFill>
              <a:miter lim="800000"/>
            </a:ln>
          </p:spPr>
        </p:cxnSp>
        <p:grpSp>
          <p:nvGrpSpPr>
            <p:cNvPr id="170104" name=""/>
            <p:cNvGrpSpPr/>
            <p:nvPr/>
          </p:nvGrpSpPr>
          <p:grpSpPr>
            <a:xfrm>
              <a:off x="2584" y="2680"/>
              <a:ext cx="7200" cy="1872"/>
              <a:chOff x="2584" y="2680"/>
              <a:chExt cx="7200" cy="1872"/>
            </a:xfrm>
          </p:grpSpPr>
          <p:cxnSp>
            <p:nvCxnSpPr>
              <p:cNvPr id="170105" name=""/>
              <p:cNvCxnSpPr/>
              <p:nvPr/>
            </p:nvCxnSpPr>
            <p:spPr>
              <a:xfrm>
                <a:off x="7984" y="2836"/>
                <a:ext cx="180" cy="0"/>
              </a:xfrm>
              <a:prstGeom prst="line">
                <a:avLst/>
              </a:prstGeom>
              <a:noFill/>
              <a:ln>
                <a:solidFill>
                  <a:prstClr val="black"/>
                </a:solidFill>
                <a:miter lim="800000"/>
              </a:ln>
            </p:spPr>
          </p:cxnSp>
          <p:cxnSp>
            <p:nvCxnSpPr>
              <p:cNvPr id="170106" name=""/>
              <p:cNvCxnSpPr/>
              <p:nvPr/>
            </p:nvCxnSpPr>
            <p:spPr>
              <a:xfrm>
                <a:off x="7984" y="3304"/>
                <a:ext cx="180" cy="0"/>
              </a:xfrm>
              <a:prstGeom prst="line">
                <a:avLst/>
              </a:prstGeom>
              <a:noFill/>
              <a:ln>
                <a:solidFill>
                  <a:prstClr val="black"/>
                </a:solidFill>
                <a:miter lim="800000"/>
              </a:ln>
            </p:spPr>
          </p:cxnSp>
          <p:cxnSp>
            <p:nvCxnSpPr>
              <p:cNvPr id="170107" name=""/>
              <p:cNvCxnSpPr/>
              <p:nvPr/>
            </p:nvCxnSpPr>
            <p:spPr>
              <a:xfrm>
                <a:off x="7984" y="3772"/>
                <a:ext cx="180" cy="0"/>
              </a:xfrm>
              <a:prstGeom prst="line">
                <a:avLst/>
              </a:prstGeom>
              <a:noFill/>
              <a:ln>
                <a:solidFill>
                  <a:prstClr val="black"/>
                </a:solidFill>
                <a:miter lim="800000"/>
              </a:ln>
            </p:spPr>
          </p:cxnSp>
          <p:cxnSp>
            <p:nvCxnSpPr>
              <p:cNvPr id="170108" name=""/>
              <p:cNvCxnSpPr/>
              <p:nvPr/>
            </p:nvCxnSpPr>
            <p:spPr>
              <a:xfrm>
                <a:off x="7984" y="4240"/>
                <a:ext cx="180" cy="0"/>
              </a:xfrm>
              <a:prstGeom prst="line">
                <a:avLst/>
              </a:prstGeom>
              <a:noFill/>
              <a:ln>
                <a:solidFill>
                  <a:prstClr val="black"/>
                </a:solidFill>
                <a:miter lim="800000"/>
              </a:ln>
            </p:spPr>
          </p:cxnSp>
          <p:grpSp>
            <p:nvGrpSpPr>
              <p:cNvPr id="170109" name=""/>
              <p:cNvGrpSpPr/>
              <p:nvPr/>
            </p:nvGrpSpPr>
            <p:grpSpPr>
              <a:xfrm>
                <a:off x="2584" y="2680"/>
                <a:ext cx="7200" cy="1872"/>
                <a:chOff x="2584" y="2680"/>
                <a:chExt cx="7200" cy="1872"/>
              </a:xfrm>
            </p:grpSpPr>
            <p:grpSp>
              <p:nvGrpSpPr>
                <p:cNvPr id="170110" name=""/>
                <p:cNvGrpSpPr/>
                <p:nvPr/>
              </p:nvGrpSpPr>
              <p:grpSpPr>
                <a:xfrm>
                  <a:off x="2584" y="3460"/>
                  <a:ext cx="2340" cy="780"/>
                  <a:chOff x="2584" y="1432"/>
                  <a:chExt cx="2340" cy="312"/>
                </a:xfrm>
              </p:grpSpPr>
              <p:sp>
                <p:nvSpPr>
                  <p:cNvPr id="170111"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企业财产保险的保险标</a:t>
                    </a:r>
                  </a:p>
                  <a:p>
                    <a:pPr marL="342900" lvl="0" indent="-342900" algn="just">
                      <a:spcBef>
                        <a:spcPct val="20000"/>
                      </a:spcBef>
                      <a:buFont typeface="Wingdings" pitchFamily="2" charset="2"/>
                    </a:pPr>
                    <a:r>
                      <a:rPr sz="900">
                        <a:solidFill>
                          <a:srgbClr val="000000"/>
                        </a:solidFill>
                        <a:latin typeface="Times New Roman" pitchFamily="18" charset="0"/>
                        <a:ea typeface="方正姚体"/>
                      </a:rPr>
                      <a:t>           的范围</a:t>
                    </a:r>
                  </a:p>
                  <a:p>
                    <a:pPr marL="342900" lvl="0" indent="-342900">
                      <a:spcBef>
                        <a:spcPct val="20000"/>
                      </a:spcBef>
                      <a:buFont typeface="Wingdings" pitchFamily="2" charset="2"/>
                    </a:pPr>
                    <a:endParaRPr sz="2400" b="1">
                      <a:solidFill>
                        <a:srgbClr val="000000"/>
                      </a:solidFill>
                      <a:ea typeface="方正姚体"/>
                    </a:endParaRPr>
                  </a:p>
                </p:txBody>
              </p:sp>
              <p:cxnSp>
                <p:nvCxnSpPr>
                  <p:cNvPr id="170112" name=""/>
                  <p:cNvCxnSpPr/>
                  <p:nvPr/>
                </p:nvCxnSpPr>
                <p:spPr>
                  <a:xfrm>
                    <a:off x="2584" y="1588"/>
                    <a:ext cx="180" cy="0"/>
                  </a:xfrm>
                  <a:prstGeom prst="line">
                    <a:avLst/>
                  </a:prstGeom>
                  <a:noFill/>
                  <a:ln>
                    <a:solidFill>
                      <a:prstClr val="black"/>
                    </a:solidFill>
                    <a:miter lim="800000"/>
                  </a:ln>
                </p:spPr>
              </p:cxnSp>
            </p:grpSp>
            <p:grpSp>
              <p:nvGrpSpPr>
                <p:cNvPr id="170113" name=""/>
                <p:cNvGrpSpPr/>
                <p:nvPr/>
              </p:nvGrpSpPr>
              <p:grpSpPr>
                <a:xfrm>
                  <a:off x="5104" y="3148"/>
                  <a:ext cx="2340" cy="312"/>
                  <a:chOff x="2584" y="1432"/>
                  <a:chExt cx="2340" cy="312"/>
                </a:xfrm>
              </p:grpSpPr>
              <p:sp>
                <p:nvSpPr>
                  <p:cNvPr id="170114"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可保财产</a:t>
                    </a:r>
                  </a:p>
                  <a:p>
                    <a:pPr marL="342900" lvl="0" indent="-342900">
                      <a:spcBef>
                        <a:spcPct val="20000"/>
                      </a:spcBef>
                      <a:buFont typeface="Wingdings" pitchFamily="2" charset="2"/>
                    </a:pPr>
                    <a:endParaRPr sz="2400" b="1">
                      <a:solidFill>
                        <a:srgbClr val="000000"/>
                      </a:solidFill>
                      <a:ea typeface="方正姚体"/>
                    </a:endParaRPr>
                  </a:p>
                </p:txBody>
              </p:sp>
              <p:cxnSp>
                <p:nvCxnSpPr>
                  <p:cNvPr id="170115" name=""/>
                  <p:cNvCxnSpPr/>
                  <p:nvPr/>
                </p:nvCxnSpPr>
                <p:spPr>
                  <a:xfrm>
                    <a:off x="2584" y="1588"/>
                    <a:ext cx="180" cy="0"/>
                  </a:xfrm>
                  <a:prstGeom prst="line">
                    <a:avLst/>
                  </a:prstGeom>
                  <a:noFill/>
                  <a:ln>
                    <a:solidFill>
                      <a:prstClr val="black"/>
                    </a:solidFill>
                    <a:miter lim="800000"/>
                  </a:ln>
                </p:spPr>
              </p:cxnSp>
            </p:grpSp>
            <p:grpSp>
              <p:nvGrpSpPr>
                <p:cNvPr id="170116" name=""/>
                <p:cNvGrpSpPr/>
                <p:nvPr/>
              </p:nvGrpSpPr>
              <p:grpSpPr>
                <a:xfrm>
                  <a:off x="5104" y="3616"/>
                  <a:ext cx="2340" cy="312"/>
                  <a:chOff x="2584" y="1432"/>
                  <a:chExt cx="2340" cy="312"/>
                </a:xfrm>
              </p:grpSpPr>
              <p:sp>
                <p:nvSpPr>
                  <p:cNvPr id="170117"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特约可保财产</a:t>
                    </a:r>
                  </a:p>
                  <a:p>
                    <a:pPr marL="342900" lvl="0" indent="-342900">
                      <a:spcBef>
                        <a:spcPct val="20000"/>
                      </a:spcBef>
                      <a:buFont typeface="Wingdings" pitchFamily="2" charset="2"/>
                    </a:pPr>
                    <a:endParaRPr sz="2400" b="1">
                      <a:solidFill>
                        <a:srgbClr val="000000"/>
                      </a:solidFill>
                      <a:ea typeface="方正姚体"/>
                    </a:endParaRPr>
                  </a:p>
                </p:txBody>
              </p:sp>
              <p:cxnSp>
                <p:nvCxnSpPr>
                  <p:cNvPr id="170118" name=""/>
                  <p:cNvCxnSpPr/>
                  <p:nvPr/>
                </p:nvCxnSpPr>
                <p:spPr>
                  <a:xfrm>
                    <a:off x="2584" y="1588"/>
                    <a:ext cx="180" cy="0"/>
                  </a:xfrm>
                  <a:prstGeom prst="line">
                    <a:avLst/>
                  </a:prstGeom>
                  <a:noFill/>
                  <a:ln>
                    <a:solidFill>
                      <a:prstClr val="black"/>
                    </a:solidFill>
                    <a:miter lim="800000"/>
                  </a:ln>
                </p:spPr>
              </p:cxnSp>
            </p:grpSp>
            <p:grpSp>
              <p:nvGrpSpPr>
                <p:cNvPr id="170119" name=""/>
                <p:cNvGrpSpPr/>
                <p:nvPr/>
              </p:nvGrpSpPr>
              <p:grpSpPr>
                <a:xfrm>
                  <a:off x="5104" y="4240"/>
                  <a:ext cx="2340" cy="312"/>
                  <a:chOff x="2584" y="1432"/>
                  <a:chExt cx="2340" cy="312"/>
                </a:xfrm>
              </p:grpSpPr>
              <p:sp>
                <p:nvSpPr>
                  <p:cNvPr id="170120" name=""/>
                  <p:cNvSpPr/>
                  <p:nvPr/>
                </p:nvSpPr>
                <p:spPr>
                  <a:xfrm>
                    <a:off x="2764" y="1432"/>
                    <a:ext cx="2160"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不可保财产（6类）</a:t>
                    </a:r>
                  </a:p>
                  <a:p>
                    <a:pPr marL="342900" lvl="0" indent="-342900">
                      <a:spcBef>
                        <a:spcPct val="20000"/>
                      </a:spcBef>
                      <a:buFont typeface="Wingdings" pitchFamily="2" charset="2"/>
                    </a:pPr>
                    <a:endParaRPr sz="2400" b="1">
                      <a:solidFill>
                        <a:srgbClr val="000000"/>
                      </a:solidFill>
                      <a:ea typeface="方正姚体"/>
                    </a:endParaRPr>
                  </a:p>
                </p:txBody>
              </p:sp>
              <p:cxnSp>
                <p:nvCxnSpPr>
                  <p:cNvPr id="170121" name=""/>
                  <p:cNvCxnSpPr/>
                  <p:nvPr/>
                </p:nvCxnSpPr>
                <p:spPr>
                  <a:xfrm>
                    <a:off x="2584" y="1588"/>
                    <a:ext cx="180" cy="0"/>
                  </a:xfrm>
                  <a:prstGeom prst="line">
                    <a:avLst/>
                  </a:prstGeom>
                  <a:noFill/>
                  <a:ln>
                    <a:solidFill>
                      <a:prstClr val="black"/>
                    </a:solidFill>
                    <a:miter lim="800000"/>
                  </a:ln>
                </p:spPr>
              </p:cxnSp>
            </p:grpSp>
            <p:cxnSp>
              <p:nvCxnSpPr>
                <p:cNvPr id="170122" name=""/>
                <p:cNvCxnSpPr/>
                <p:nvPr/>
              </p:nvCxnSpPr>
              <p:spPr>
                <a:xfrm>
                  <a:off x="4924" y="3772"/>
                  <a:ext cx="180" cy="0"/>
                </a:xfrm>
                <a:prstGeom prst="line">
                  <a:avLst/>
                </a:prstGeom>
                <a:noFill/>
                <a:ln>
                  <a:solidFill>
                    <a:prstClr val="black"/>
                  </a:solidFill>
                  <a:miter lim="800000"/>
                </a:ln>
              </p:spPr>
            </p:cxnSp>
            <p:sp>
              <p:nvSpPr>
                <p:cNvPr id="170123" name=""/>
                <p:cNvSpPr/>
                <p:nvPr/>
              </p:nvSpPr>
              <p:spPr>
                <a:xfrm>
                  <a:off x="8157" y="3148"/>
                  <a:ext cx="1627"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项目类别反映</a:t>
                  </a:r>
                </a:p>
                <a:p>
                  <a:pPr marL="342900" lvl="0" indent="-342900">
                    <a:spcBef>
                      <a:spcPct val="20000"/>
                    </a:spcBef>
                    <a:buFont typeface="Wingdings" pitchFamily="2" charset="2"/>
                  </a:pPr>
                  <a:endParaRPr sz="2400" b="1">
                    <a:solidFill>
                      <a:srgbClr val="000000"/>
                    </a:solidFill>
                    <a:ea typeface="方正姚体"/>
                  </a:endParaRPr>
                </a:p>
              </p:txBody>
            </p:sp>
            <p:sp>
              <p:nvSpPr>
                <p:cNvPr id="170124" name=""/>
                <p:cNvSpPr/>
                <p:nvPr/>
              </p:nvSpPr>
              <p:spPr>
                <a:xfrm>
                  <a:off x="8157" y="2680"/>
                  <a:ext cx="1627"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会计科目反映</a:t>
                  </a:r>
                </a:p>
                <a:p>
                  <a:pPr marL="342900" lvl="0" indent="-342900">
                    <a:spcBef>
                      <a:spcPct val="20000"/>
                    </a:spcBef>
                    <a:buFont typeface="Wingdings" pitchFamily="2" charset="2"/>
                  </a:pPr>
                  <a:endParaRPr sz="2400" b="1">
                    <a:solidFill>
                      <a:srgbClr val="000000"/>
                    </a:solidFill>
                    <a:ea typeface="方正姚体"/>
                  </a:endParaRPr>
                </a:p>
              </p:txBody>
            </p:sp>
            <p:sp>
              <p:nvSpPr>
                <p:cNvPr id="170125" name=""/>
                <p:cNvSpPr/>
                <p:nvPr/>
              </p:nvSpPr>
              <p:spPr>
                <a:xfrm>
                  <a:off x="8157" y="4084"/>
                  <a:ext cx="1627"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需提高费率的</a:t>
                  </a:r>
                </a:p>
                <a:p>
                  <a:pPr marL="342900" lvl="0" indent="-342900">
                    <a:spcBef>
                      <a:spcPct val="20000"/>
                    </a:spcBef>
                    <a:buFont typeface="Wingdings" pitchFamily="2" charset="2"/>
                  </a:pPr>
                  <a:endParaRPr sz="2400" b="1">
                    <a:solidFill>
                      <a:srgbClr val="000000"/>
                    </a:solidFill>
                    <a:ea typeface="方正姚体"/>
                  </a:endParaRPr>
                </a:p>
              </p:txBody>
            </p:sp>
            <p:sp>
              <p:nvSpPr>
                <p:cNvPr id="170126" name=""/>
                <p:cNvSpPr/>
                <p:nvPr/>
              </p:nvSpPr>
              <p:spPr>
                <a:xfrm>
                  <a:off x="8157" y="3616"/>
                  <a:ext cx="1627" cy="312"/>
                </a:xfrm>
                <a:prstGeom prst="rect">
                  <a:avLst/>
                </a:prstGeom>
                <a:noFill/>
                <a:ln>
                  <a:solidFill>
                    <a:prstClr val="black"/>
                  </a:solidFill>
                  <a:miter lim="800000"/>
                </a:ln>
              </p:spPr>
              <p:txBody>
                <a:bodyPr lIns="36000" tIns="18000" rIns="36000" bIns="18000"/>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lgn="just">
                    <a:spcBef>
                      <a:spcPct val="20000"/>
                    </a:spcBef>
                    <a:buFont typeface="Wingdings" pitchFamily="2" charset="2"/>
                  </a:pPr>
                  <a:r>
                    <a:rPr sz="900">
                      <a:solidFill>
                        <a:srgbClr val="000000"/>
                      </a:solidFill>
                      <a:latin typeface="Times New Roman" pitchFamily="18" charset="0"/>
                      <a:ea typeface="方正姚体"/>
                    </a:rPr>
                    <a:t>不提高费率的</a:t>
                  </a:r>
                </a:p>
                <a:p>
                  <a:pPr marL="342900" lvl="0" indent="-342900">
                    <a:spcBef>
                      <a:spcPct val="20000"/>
                    </a:spcBef>
                    <a:buFont typeface="Wingdings" pitchFamily="2" charset="2"/>
                  </a:pPr>
                  <a:endParaRPr sz="2400" b="1">
                    <a:solidFill>
                      <a:srgbClr val="000000"/>
                    </a:solidFill>
                    <a:ea typeface="方正姚体"/>
                  </a:endParaRPr>
                </a:p>
              </p:txBody>
            </p:sp>
            <p:cxnSp>
              <p:nvCxnSpPr>
                <p:cNvPr id="170127" name=""/>
                <p:cNvCxnSpPr/>
                <p:nvPr/>
              </p:nvCxnSpPr>
              <p:spPr>
                <a:xfrm flipH="1">
                  <a:off x="7984" y="2836"/>
                  <a:ext cx="0" cy="468"/>
                </a:xfrm>
                <a:prstGeom prst="line">
                  <a:avLst/>
                </a:prstGeom>
                <a:noFill/>
                <a:ln>
                  <a:solidFill>
                    <a:prstClr val="black"/>
                  </a:solidFill>
                  <a:miter lim="800000"/>
                </a:ln>
              </p:spPr>
            </p:cxnSp>
            <p:cxnSp>
              <p:nvCxnSpPr>
                <p:cNvPr id="170128" name=""/>
                <p:cNvCxnSpPr/>
                <p:nvPr/>
              </p:nvCxnSpPr>
              <p:spPr>
                <a:xfrm flipH="1">
                  <a:off x="7984" y="3772"/>
                  <a:ext cx="0" cy="468"/>
                </a:xfrm>
                <a:prstGeom prst="line">
                  <a:avLst/>
                </a:prstGeom>
                <a:noFill/>
                <a:ln>
                  <a:solidFill>
                    <a:prstClr val="black"/>
                  </a:solidFill>
                  <a:miter lim="800000"/>
                </a:ln>
              </p:spPr>
            </p:cxnSp>
            <p:cxnSp>
              <p:nvCxnSpPr>
                <p:cNvPr id="170129" name=""/>
                <p:cNvCxnSpPr/>
                <p:nvPr/>
              </p:nvCxnSpPr>
              <p:spPr>
                <a:xfrm>
                  <a:off x="7444" y="3304"/>
                  <a:ext cx="540" cy="0"/>
                </a:xfrm>
                <a:prstGeom prst="line">
                  <a:avLst/>
                </a:prstGeom>
                <a:noFill/>
                <a:ln>
                  <a:solidFill>
                    <a:prstClr val="black"/>
                  </a:solidFill>
                  <a:miter lim="800000"/>
                </a:ln>
              </p:spPr>
            </p:cxnSp>
            <p:cxnSp>
              <p:nvCxnSpPr>
                <p:cNvPr id="170130" name=""/>
                <p:cNvCxnSpPr/>
                <p:nvPr/>
              </p:nvCxnSpPr>
              <p:spPr>
                <a:xfrm>
                  <a:off x="7444" y="3928"/>
                  <a:ext cx="540" cy="0"/>
                </a:xfrm>
                <a:prstGeom prst="line">
                  <a:avLst/>
                </a:prstGeom>
                <a:noFill/>
                <a:ln>
                  <a:solidFill>
                    <a:prstClr val="black"/>
                  </a:solidFill>
                  <a:miter lim="800000"/>
                </a:ln>
              </p:spPr>
            </p:cxnSp>
          </p:grpSp>
        </p:gr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35170" name=""/>
          <p:cNvSpPr/>
          <p:nvPr>
            <p:ph type="title"/>
          </p:nvPr>
        </p:nvSpPr>
        <p:spPr>
          <a:xfrm>
            <a:off x="395288" y="765175"/>
            <a:ext cx="8604250" cy="990600"/>
          </a:xfrm>
          <a:prstGeom prst="rect">
            <a:avLst/>
          </a:prstGeom>
          <a:noFill/>
          <a:ln>
            <a:noFill/>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a:solidFill>
                  <a:srgbClr val="000000"/>
                </a:solidFill>
                <a:latin typeface="黑体" pitchFamily="49" charset="-122"/>
                <a:ea typeface="方正姚体"/>
              </a:rPr>
              <a:t>一、企业财产保险的保险标的范围</a:t>
            </a:r>
          </a:p>
        </p:txBody>
      </p:sp>
      <p:sp>
        <p:nvSpPr>
          <p:cNvPr id="135171" name=""/>
          <p:cNvSpPr/>
          <p:nvPr/>
        </p:nvSpPr>
        <p:spPr>
          <a:xfrm>
            <a:off x="990600" y="2065338"/>
            <a:ext cx="7322515" cy="3722279"/>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spcBef>
                <a:spcPct val="50000"/>
              </a:spcBef>
              <a:buFont typeface="Wingdings" pitchFamily="2" charset="2"/>
            </a:pPr>
            <a:r>
              <a:rPr sz="2800">
                <a:solidFill>
                  <a:srgbClr val="000000"/>
                </a:solidFill>
                <a:latin typeface="仿宋_GB2312" pitchFamily="49" charset="-122"/>
                <a:ea typeface="方正姚体"/>
              </a:rPr>
              <a:t>标的：投保人存放在固定地点的财产和物资</a:t>
            </a:r>
          </a:p>
          <a:p>
            <a:pPr lvl="0">
              <a:spcBef>
                <a:spcPct val="50000"/>
              </a:spcBef>
              <a:buFont typeface="Wingdings" pitchFamily="2" charset="2"/>
            </a:pPr>
            <a:r>
              <a:rPr sz="2800">
                <a:solidFill>
                  <a:srgbClr val="000000"/>
                </a:solidFill>
                <a:latin typeface="仿宋_GB2312" pitchFamily="49" charset="-122"/>
                <a:ea typeface="方正姚体"/>
              </a:rPr>
              <a:t>险别：基本险和综合险</a:t>
            </a:r>
          </a:p>
          <a:p>
            <a:pPr lvl="0">
              <a:spcBef>
                <a:spcPct val="50000"/>
              </a:spcBef>
              <a:buFont typeface="Wingdings" pitchFamily="2" charset="2"/>
            </a:pPr>
            <a:r>
              <a:rPr sz="2800">
                <a:solidFill>
                  <a:srgbClr val="000000"/>
                </a:solidFill>
                <a:latin typeface="仿宋_GB2312" pitchFamily="49" charset="-122"/>
                <a:ea typeface="方正姚体"/>
              </a:rPr>
              <a:t>财产分类：</a:t>
            </a:r>
          </a:p>
          <a:p>
            <a:pPr lvl="0">
              <a:spcBef>
                <a:spcPct val="50000"/>
              </a:spcBef>
              <a:buFont typeface="Wingdings" pitchFamily="2" charset="2"/>
            </a:pPr>
            <a:r>
              <a:rPr sz="2800">
                <a:solidFill>
                  <a:srgbClr val="000000"/>
                </a:solidFill>
                <a:latin typeface="仿宋_GB2312" pitchFamily="49" charset="-122"/>
                <a:ea typeface="方正姚体"/>
              </a:rPr>
              <a:t>       （一）可保财产</a:t>
            </a:r>
          </a:p>
          <a:p>
            <a:pPr lvl="0">
              <a:spcBef>
                <a:spcPct val="50000"/>
              </a:spcBef>
              <a:buFont typeface="Wingdings" pitchFamily="2" charset="2"/>
            </a:pPr>
            <a:r>
              <a:rPr sz="2800">
                <a:solidFill>
                  <a:srgbClr val="000000"/>
                </a:solidFill>
                <a:latin typeface="仿宋_GB2312" pitchFamily="49" charset="-122"/>
                <a:ea typeface="方正姚体"/>
              </a:rPr>
              <a:t>       （二）特约可保财产</a:t>
            </a:r>
          </a:p>
          <a:p>
            <a:pPr lvl="0">
              <a:spcBef>
                <a:spcPct val="50000"/>
              </a:spcBef>
              <a:buFont typeface="Wingdings" pitchFamily="2" charset="2"/>
            </a:pPr>
            <a:r>
              <a:rPr sz="2800">
                <a:solidFill>
                  <a:srgbClr val="000000"/>
                </a:solidFill>
                <a:latin typeface="仿宋_GB2312" pitchFamily="49" charset="-122"/>
                <a:ea typeface="方正姚体"/>
              </a:rPr>
              <a:t>       （三）不可保财产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36194" name=""/>
          <p:cNvSpPr/>
          <p:nvPr>
            <p:ph type="title"/>
          </p:nvPr>
        </p:nvSpPr>
        <p:spPr>
          <a:xfrm>
            <a:off x="304800" y="914400"/>
            <a:ext cx="8229600" cy="701675"/>
          </a:xfrm>
          <a:prstGeom prst="rect">
            <a:avLst/>
          </a:prstGeom>
          <a:noFill/>
          <a:ln>
            <a:noFill/>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sz="4000">
                <a:solidFill>
                  <a:srgbClr val="000000"/>
                </a:solidFill>
                <a:latin typeface="黑体" pitchFamily="49" charset="-122"/>
                <a:ea typeface="方正姚体"/>
              </a:rPr>
              <a:t>（一）可保财产</a:t>
            </a:r>
          </a:p>
        </p:txBody>
      </p:sp>
      <p:sp>
        <p:nvSpPr>
          <p:cNvPr id="136195" name=""/>
          <p:cNvSpPr/>
          <p:nvPr/>
        </p:nvSpPr>
        <p:spPr>
          <a:xfrm>
            <a:off x="762000" y="1828800"/>
            <a:ext cx="7751569" cy="3081559"/>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spcBef>
                <a:spcPct val="50000"/>
              </a:spcBef>
              <a:buFont typeface="Wingdings" pitchFamily="2" charset="2"/>
            </a:pPr>
            <a:r>
              <a:rPr sz="2800">
                <a:solidFill>
                  <a:srgbClr val="000000"/>
                </a:solidFill>
                <a:latin typeface="仿宋_GB2312" pitchFamily="49" charset="-122"/>
                <a:ea typeface="方正姚体"/>
              </a:rPr>
              <a:t>1、会计科目反映</a:t>
            </a:r>
          </a:p>
          <a:p>
            <a:pPr lvl="0">
              <a:spcBef>
                <a:spcPct val="50000"/>
              </a:spcBef>
              <a:buFont typeface="Wingdings" pitchFamily="2" charset="2"/>
            </a:pPr>
            <a:r>
              <a:rPr sz="2800">
                <a:solidFill>
                  <a:srgbClr val="000000"/>
                </a:solidFill>
                <a:latin typeface="仿宋_GB2312" pitchFamily="49" charset="-122"/>
                <a:ea typeface="方正姚体"/>
              </a:rPr>
              <a:t> 例如固定资产、流动资产、专项资产、代保管  </a:t>
            </a:r>
          </a:p>
          <a:p>
            <a:pPr lvl="0">
              <a:spcBef>
                <a:spcPct val="50000"/>
              </a:spcBef>
              <a:buFont typeface="Wingdings" pitchFamily="2" charset="2"/>
            </a:pPr>
            <a:r>
              <a:rPr sz="2800">
                <a:solidFill>
                  <a:srgbClr val="000000"/>
                </a:solidFill>
                <a:latin typeface="仿宋_GB2312" pitchFamily="49" charset="-122"/>
                <a:ea typeface="方正姚体"/>
              </a:rPr>
              <a:t> 财产等</a:t>
            </a:r>
          </a:p>
          <a:p>
            <a:pPr lvl="0">
              <a:spcBef>
                <a:spcPct val="50000"/>
              </a:spcBef>
              <a:buFont typeface="Wingdings" pitchFamily="2" charset="2"/>
            </a:pPr>
            <a:r>
              <a:rPr sz="2800">
                <a:solidFill>
                  <a:srgbClr val="000000"/>
                </a:solidFill>
                <a:latin typeface="仿宋_GB2312" pitchFamily="49" charset="-122"/>
                <a:ea typeface="方正姚体"/>
              </a:rPr>
              <a:t>2、企业财产项目类别反映</a:t>
            </a:r>
          </a:p>
          <a:p>
            <a:pPr lvl="0">
              <a:spcBef>
                <a:spcPct val="50000"/>
              </a:spcBef>
              <a:buFont typeface="Wingdings" pitchFamily="2" charset="2"/>
            </a:pPr>
            <a:r>
              <a:rPr sz="2800">
                <a:solidFill>
                  <a:srgbClr val="000000"/>
                </a:solidFill>
                <a:latin typeface="仿宋_GB2312" pitchFamily="49" charset="-122"/>
                <a:ea typeface="方正姚体"/>
              </a:rPr>
              <a:t> 例如房屋、机器设备、工具、设备、原材料等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37218" name=""/>
          <p:cNvSpPr/>
          <p:nvPr>
            <p:ph type="title"/>
          </p:nvPr>
        </p:nvSpPr>
        <p:spPr>
          <a:xfrm>
            <a:off x="304800" y="685800"/>
            <a:ext cx="8229600" cy="701675"/>
          </a:xfrm>
          <a:prstGeom prst="rect">
            <a:avLst/>
          </a:prstGeom>
          <a:noFill/>
          <a:ln>
            <a:noFill/>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sz="4000">
                <a:solidFill>
                  <a:srgbClr val="000000"/>
                </a:solidFill>
                <a:latin typeface="黑体" pitchFamily="49" charset="-122"/>
                <a:ea typeface="方正姚体"/>
              </a:rPr>
              <a:t>（二）特约可保财产</a:t>
            </a:r>
          </a:p>
        </p:txBody>
      </p:sp>
      <p:sp>
        <p:nvSpPr>
          <p:cNvPr id="137219" name=""/>
          <p:cNvSpPr/>
          <p:nvPr>
            <p:ph type="body" idx="4294967295"/>
          </p:nvPr>
        </p:nvSpPr>
        <p:spPr>
          <a:xfrm>
            <a:off x="1371600" y="2438400"/>
            <a:ext cx="7772400" cy="44196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Wingdings" pitchFamily="2" charset="2"/>
              <a:buChar char="Ø"/>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Arial"/>
                <a:ea typeface="宋体" pitchFamily="2" charset="-122"/>
              </a:defRPr>
            </a:lvl5pPr>
          </a:lstStyle>
          <a:p>
            <a:pPr lvl="0"/>
            <a:endParaRPr sz="3600">
              <a:solidFill>
                <a:srgbClr val="000000"/>
              </a:solidFill>
              <a:latin typeface="楷体_GB2312" pitchFamily="49" charset="-122"/>
              <a:ea typeface="方正姚体"/>
            </a:endParaRPr>
          </a:p>
          <a:p>
            <a:pPr lvl="0"/>
            <a:endParaRPr sz="3600">
              <a:solidFill>
                <a:srgbClr val="000000"/>
              </a:solidFill>
              <a:latin typeface="楷体_GB2312" pitchFamily="49" charset="-122"/>
              <a:ea typeface="方正姚体"/>
            </a:endParaRPr>
          </a:p>
        </p:txBody>
      </p:sp>
      <p:sp>
        <p:nvSpPr>
          <p:cNvPr id="137220" name=""/>
          <p:cNvSpPr/>
          <p:nvPr/>
        </p:nvSpPr>
        <p:spPr>
          <a:xfrm>
            <a:off x="838200" y="1676400"/>
            <a:ext cx="7627620" cy="3081559"/>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spcBef>
                <a:spcPct val="50000"/>
              </a:spcBef>
              <a:buFont typeface="Wingdings" pitchFamily="2" charset="2"/>
            </a:pPr>
            <a:r>
              <a:rPr sz="2800" b="1">
                <a:solidFill>
                  <a:srgbClr val="000000"/>
                </a:solidFill>
                <a:latin typeface="仿宋_GB2312" pitchFamily="49" charset="-122"/>
                <a:ea typeface="方正姚体"/>
              </a:rPr>
              <a:t>1、</a:t>
            </a:r>
            <a:r>
              <a:rPr sz="2800" b="1" i="1">
                <a:solidFill>
                  <a:srgbClr val="000000"/>
                </a:solidFill>
                <a:latin typeface="仿宋_GB2312" pitchFamily="49" charset="-122"/>
                <a:ea typeface="方正姚体"/>
              </a:rPr>
              <a:t>不提高费率</a:t>
            </a:r>
            <a:r>
              <a:rPr sz="2800" b="1">
                <a:solidFill>
                  <a:srgbClr val="000000"/>
                </a:solidFill>
                <a:latin typeface="仿宋_GB2312" pitchFamily="49" charset="-122"/>
                <a:ea typeface="方正姚体"/>
              </a:rPr>
              <a:t>的特约可保财产</a:t>
            </a:r>
          </a:p>
          <a:p>
            <a:pPr lvl="0">
              <a:spcBef>
                <a:spcPct val="50000"/>
              </a:spcBef>
              <a:buFont typeface="Wingdings" pitchFamily="2" charset="2"/>
            </a:pPr>
            <a:r>
              <a:rPr sz="2800">
                <a:solidFill>
                  <a:srgbClr val="000000"/>
                </a:solidFill>
                <a:latin typeface="仿宋_GB2312" pitchFamily="49" charset="-122"/>
                <a:ea typeface="方正姚体"/>
              </a:rPr>
              <a:t> </a:t>
            </a:r>
            <a:r>
              <a:rPr sz="2800" b="1" i="1">
                <a:solidFill>
                  <a:srgbClr val="000000"/>
                </a:solidFill>
                <a:latin typeface="仿宋_GB2312" pitchFamily="49" charset="-122"/>
                <a:ea typeface="方正姚体"/>
              </a:rPr>
              <a:t>金银、珠宝、古玩、堤堰、桥梁、码头等</a:t>
            </a:r>
          </a:p>
          <a:p>
            <a:pPr lvl="0">
              <a:spcBef>
                <a:spcPct val="50000"/>
              </a:spcBef>
              <a:buFont typeface="Wingdings" pitchFamily="2" charset="2"/>
            </a:pPr>
            <a:endParaRPr sz="2800" b="1">
              <a:solidFill>
                <a:srgbClr val="000000"/>
              </a:solidFill>
              <a:latin typeface="仿宋_GB2312" pitchFamily="49" charset="-122"/>
              <a:ea typeface="方正姚体"/>
            </a:endParaRPr>
          </a:p>
          <a:p>
            <a:pPr lvl="0">
              <a:spcBef>
                <a:spcPct val="50000"/>
              </a:spcBef>
              <a:buFont typeface="Wingdings" pitchFamily="2" charset="2"/>
            </a:pPr>
            <a:r>
              <a:rPr sz="2800" b="1">
                <a:solidFill>
                  <a:srgbClr val="000000"/>
                </a:solidFill>
                <a:latin typeface="仿宋_GB2312" pitchFamily="49" charset="-122"/>
                <a:ea typeface="方正姚体"/>
              </a:rPr>
              <a:t>2、</a:t>
            </a:r>
            <a:r>
              <a:rPr sz="2800" b="1" i="1">
                <a:solidFill>
                  <a:srgbClr val="000000"/>
                </a:solidFill>
                <a:latin typeface="仿宋_GB2312" pitchFamily="49" charset="-122"/>
                <a:ea typeface="方正姚体"/>
              </a:rPr>
              <a:t>需提高费率</a:t>
            </a:r>
            <a:r>
              <a:rPr sz="2800" b="1">
                <a:solidFill>
                  <a:srgbClr val="000000"/>
                </a:solidFill>
                <a:latin typeface="仿宋_GB2312" pitchFamily="49" charset="-122"/>
                <a:ea typeface="方正姚体"/>
              </a:rPr>
              <a:t>的特约可保财产</a:t>
            </a:r>
          </a:p>
          <a:p>
            <a:pPr lvl="0">
              <a:spcBef>
                <a:spcPct val="50000"/>
              </a:spcBef>
              <a:buFont typeface="Wingdings" pitchFamily="2" charset="2"/>
            </a:pPr>
            <a:r>
              <a:rPr sz="2800">
                <a:solidFill>
                  <a:srgbClr val="000000"/>
                </a:solidFill>
                <a:latin typeface="仿宋_GB2312" pitchFamily="49" charset="-122"/>
                <a:ea typeface="方正姚体"/>
              </a:rPr>
              <a:t> </a:t>
            </a:r>
            <a:r>
              <a:rPr sz="2800" b="1" i="1">
                <a:solidFill>
                  <a:srgbClr val="000000"/>
                </a:solidFill>
                <a:latin typeface="仿宋_GB2312" pitchFamily="49" charset="-122"/>
                <a:ea typeface="方正姚体"/>
              </a:rPr>
              <a:t>矿井、矿坑的地下建筑物、设备和矿下物资等</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138242" name=""/>
          <p:cNvSpPr/>
          <p:nvPr>
            <p:ph type="title"/>
          </p:nvPr>
        </p:nvSpPr>
        <p:spPr>
          <a:xfrm>
            <a:off x="323850" y="620712"/>
            <a:ext cx="8229600" cy="701675"/>
          </a:xfrm>
          <a:prstGeom prst="rect">
            <a:avLst/>
          </a:prstGeom>
          <a:noFill/>
          <a:ln>
            <a:noFill/>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sz="4000">
                <a:solidFill>
                  <a:srgbClr val="000000"/>
                </a:solidFill>
                <a:latin typeface="黑体" pitchFamily="49" charset="-122"/>
                <a:ea typeface="方正姚体"/>
              </a:rPr>
              <a:t>（三）不可保财产</a:t>
            </a:r>
          </a:p>
        </p:txBody>
      </p:sp>
      <p:pic>
        <p:nvPicPr>
          <p:cNvPr id="138244" name=""/>
          <p:cNvPicPr/>
          <p:nvPr/>
        </p:nvPicPr>
        <p:blipFill>
          <a:blip r:embed="rId2"/>
          <a:stretch>
            <a:fillRect/>
          </a:stretch>
        </p:blipFill>
        <p:spPr>
          <a:xfrm>
            <a:off x="5867400" y="4648200"/>
            <a:ext cx="2895600" cy="1828800"/>
          </a:xfrm>
          <a:prstGeom prst="rect">
            <a:avLst/>
          </a:prstGeom>
          <a:noFill/>
          <a:ln>
            <a:miter lim="800000"/>
          </a:ln>
        </p:spPr>
      </p:pic>
      <p:sp>
        <p:nvSpPr>
          <p:cNvPr id="138245" name=""/>
          <p:cNvSpPr/>
          <p:nvPr/>
        </p:nvSpPr>
        <p:spPr>
          <a:xfrm>
            <a:off x="838200" y="1981200"/>
            <a:ext cx="7627620" cy="457657"/>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342900" lvl="0" indent="-342900">
              <a:spcBef>
                <a:spcPct val="50000"/>
              </a:spcBef>
              <a:buFont typeface="Wingdings" pitchFamily="2" charset="2"/>
            </a:pPr>
            <a:endParaRPr sz="2400" b="1">
              <a:solidFill>
                <a:srgbClr val="000000"/>
              </a:solidFill>
              <a:ea typeface="方正姚体"/>
            </a:endParaRPr>
          </a:p>
        </p:txBody>
      </p:sp>
      <p:sp>
        <p:nvSpPr>
          <p:cNvPr id="138246" name=""/>
          <p:cNvSpPr/>
          <p:nvPr/>
        </p:nvSpPr>
        <p:spPr>
          <a:xfrm>
            <a:off x="304800" y="1524000"/>
            <a:ext cx="8374491" cy="4521652"/>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lnSpc>
                <a:spcPct val="130000"/>
              </a:lnSpc>
              <a:spcBef>
                <a:spcPct val="50000"/>
              </a:spcBef>
              <a:buFont typeface="Wingdings" pitchFamily="2" charset="2"/>
            </a:pPr>
            <a:r>
              <a:rPr sz="2400">
                <a:solidFill>
                  <a:srgbClr val="000000"/>
                </a:solidFill>
                <a:latin typeface="仿宋_GB2312" pitchFamily="49" charset="-122"/>
                <a:ea typeface="方正姚体"/>
              </a:rPr>
              <a:t>1、不属于一般性的生产资料或商品的财产：</a:t>
            </a:r>
            <a:r>
              <a:rPr sz="2400" b="1" i="1">
                <a:solidFill>
                  <a:srgbClr val="000000"/>
                </a:solidFill>
                <a:latin typeface="仿宋_GB2312" pitchFamily="49" charset="-122"/>
                <a:ea typeface="方正姚体"/>
              </a:rPr>
              <a:t>土地、矿藏等</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2、缺乏价值依据或很难鉴定其价值的财产：</a:t>
            </a:r>
            <a:r>
              <a:rPr sz="2400" b="1" i="1">
                <a:solidFill>
                  <a:srgbClr val="000000"/>
                </a:solidFill>
                <a:latin typeface="仿宋_GB2312" pitchFamily="49" charset="-122"/>
                <a:ea typeface="方正姚体"/>
              </a:rPr>
              <a:t>票证、文件等</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3、承保后会产生不良社会影响或会与政府法律法规相抵触的</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财产：违章建筑、非法占用的财产等</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4、由于种种原因，暂时不能承保的财产</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5、必然会发生危险的财产：危险建筑等</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6、应投保其他险种的财产：</a:t>
            </a:r>
            <a:r>
              <a:rPr sz="2400" b="1" i="1">
                <a:solidFill>
                  <a:srgbClr val="000000"/>
                </a:solidFill>
                <a:latin typeface="仿宋_GB2312" pitchFamily="49" charset="-122"/>
                <a:ea typeface="方正姚体"/>
              </a:rPr>
              <a:t>运输中的物资、机动车辆等</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39266" name=""/>
          <p:cNvSpPr/>
          <p:nvPr>
            <p:ph type="title"/>
          </p:nvPr>
        </p:nvSpPr>
        <p:spPr>
          <a:xfrm>
            <a:off x="762000" y="517525"/>
            <a:ext cx="8131175" cy="701675"/>
          </a:xfrm>
          <a:prstGeom prst="rect">
            <a:avLst/>
          </a:prstGeom>
          <a:noFill/>
          <a:ln>
            <a:noFill/>
            <a:miter lim="800000"/>
          </a:ln>
        </p:spPr>
        <p:txBody>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sz="4000">
                <a:solidFill>
                  <a:srgbClr val="000000"/>
                </a:solidFill>
                <a:latin typeface="黑体" pitchFamily="49" charset="-122"/>
                <a:ea typeface="方正姚体"/>
              </a:rPr>
              <a:t>二、企业财产保险的责任范围</a:t>
            </a:r>
          </a:p>
        </p:txBody>
      </p:sp>
      <p:sp>
        <p:nvSpPr>
          <p:cNvPr id="139267" name=""/>
          <p:cNvSpPr/>
          <p:nvPr/>
        </p:nvSpPr>
        <p:spPr>
          <a:xfrm>
            <a:off x="685800" y="1295400"/>
            <a:ext cx="7567235" cy="4521653"/>
          </a:xfrm>
          <a:prstGeom prst="rect">
            <a:avLst/>
          </a:prstGeom>
          <a:noFill/>
          <a:ln>
            <a:noFill/>
            <a:miter lim="800000"/>
          </a:ln>
        </p:spPr>
        <p:txBody>
          <a:bodyPr>
            <a:spAutoFit/>
          </a:bodyPr>
          <a:lstStyle>
            <a:defPPr marL="342900" indent="-342900" algn="l" rtl="0" eaLnBrk="1" hangingPunct="1">
              <a:spcBef>
                <a:spcPct val="20000"/>
              </a:spcBef>
              <a:buFont typeface="Wingdings" pitchFamily="2" charset="2"/>
              <a:defRPr kumimoji="0" lang="zh-CN" altLang="en-US" sz="2400">
                <a:ea typeface="仿宋_GB2312" pitchFamily="49"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lnSpc>
                <a:spcPct val="130000"/>
              </a:lnSpc>
              <a:spcBef>
                <a:spcPct val="50000"/>
              </a:spcBef>
              <a:buFont typeface="Wingdings" pitchFamily="2" charset="2"/>
            </a:pPr>
            <a:r>
              <a:rPr sz="2400" b="1">
                <a:solidFill>
                  <a:srgbClr val="000000"/>
                </a:solidFill>
                <a:latin typeface="仿宋_GB2312" pitchFamily="49" charset="-122"/>
                <a:ea typeface="方正姚体"/>
              </a:rPr>
              <a:t>（一）保险责任</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1、基本险的保险责任：火灾、雷击、爆炸、</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飞行物体及空中运行物体坠落</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2、综合险的保险责任 ：基本险保险责任+</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暴雨、洪水、台风、暴风、雪灾、冰凌、</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泥石流、崖崩、突发性滑坡、</a:t>
            </a:r>
          </a:p>
          <a:p>
            <a:pPr lvl="0">
              <a:lnSpc>
                <a:spcPct val="130000"/>
              </a:lnSpc>
              <a:spcBef>
                <a:spcPct val="50000"/>
              </a:spcBef>
              <a:buFont typeface="Wingdings" pitchFamily="2" charset="2"/>
            </a:pPr>
            <a:r>
              <a:rPr sz="2400">
                <a:solidFill>
                  <a:srgbClr val="000000"/>
                </a:solidFill>
                <a:latin typeface="仿宋_GB2312" pitchFamily="49" charset="-122"/>
                <a:ea typeface="方正姚体"/>
              </a:rPr>
              <a:t>      地面突然塌陷等自然灾害</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93539" name=""/>
          <p:cNvSpPr/>
          <p:nvPr>
            <p:ph type="body" idx="4294967295"/>
          </p:nvPr>
        </p:nvSpPr>
        <p:spPr>
          <a:xfrm>
            <a:off x="990600" y="1447800"/>
            <a:ext cx="7162800" cy="46783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Wingdings" pitchFamily="2" charset="2"/>
              <a:buChar char="Ø"/>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Arial"/>
                <a:ea typeface="宋体" pitchFamily="2" charset="-122"/>
              </a:defRPr>
            </a:lvl5pPr>
          </a:lstStyle>
          <a:p>
            <a:pPr lvl="0">
              <a:buNone/>
            </a:pPr>
            <a:r>
              <a:rPr sz="2400" b="1">
                <a:solidFill>
                  <a:srgbClr val="000000"/>
                </a:solidFill>
                <a:ea typeface="方正姚体"/>
              </a:rPr>
              <a:t>（一）保险责任</a:t>
            </a:r>
            <a:endParaRPr sz="2800" b="1">
              <a:solidFill>
                <a:srgbClr val="000000"/>
              </a:solidFill>
              <a:ea typeface="方正姚体"/>
            </a:endParaRPr>
          </a:p>
          <a:p>
            <a:pPr lvl="0">
              <a:buNone/>
            </a:pPr>
            <a:r>
              <a:rPr sz="2800" b="1">
                <a:solidFill>
                  <a:srgbClr val="000000"/>
                </a:solidFill>
                <a:ea typeface="方正姚体"/>
              </a:rPr>
              <a:t>  </a:t>
            </a:r>
          </a:p>
          <a:p>
            <a:pPr lvl="0">
              <a:buNone/>
            </a:pPr>
            <a:r>
              <a:rPr sz="2800" b="1">
                <a:solidFill>
                  <a:srgbClr val="000000"/>
                </a:solidFill>
                <a:ea typeface="方正姚体"/>
              </a:rPr>
              <a:t> </a:t>
            </a:r>
            <a:r>
              <a:rPr sz="2400">
                <a:solidFill>
                  <a:srgbClr val="000000"/>
                </a:solidFill>
                <a:latin typeface="仿宋_GB2312" pitchFamily="49" charset="-122"/>
                <a:ea typeface="方正姚体"/>
              </a:rPr>
              <a:t>3、基本险综合险均可承担的保险责任 ：</a:t>
            </a:r>
          </a:p>
          <a:p>
            <a:pPr lvl="0">
              <a:buNone/>
            </a:pPr>
            <a:endParaRPr sz="2400">
              <a:solidFill>
                <a:srgbClr val="000000"/>
              </a:solidFill>
              <a:latin typeface="仿宋_GB2312" pitchFamily="49" charset="-122"/>
              <a:ea typeface="方正姚体"/>
            </a:endParaRPr>
          </a:p>
          <a:p>
            <a:pPr lvl="0">
              <a:buNone/>
            </a:pPr>
            <a:r>
              <a:rPr sz="2400">
                <a:solidFill>
                  <a:srgbClr val="000000"/>
                </a:solidFill>
                <a:latin typeface="仿宋_GB2312" pitchFamily="49" charset="-122"/>
                <a:ea typeface="方正姚体"/>
              </a:rPr>
              <a:t>  (1)三停（停电、停水、停气）引起的损失</a:t>
            </a:r>
          </a:p>
          <a:p>
            <a:pPr lvl="0">
              <a:buNone/>
            </a:pPr>
            <a:endParaRPr sz="2400">
              <a:solidFill>
                <a:srgbClr val="000000"/>
              </a:solidFill>
              <a:latin typeface="仿宋_GB2312" pitchFamily="49" charset="-122"/>
              <a:ea typeface="方正姚体"/>
            </a:endParaRPr>
          </a:p>
          <a:p>
            <a:pPr lvl="0">
              <a:buNone/>
            </a:pPr>
            <a:r>
              <a:rPr sz="2400">
                <a:solidFill>
                  <a:srgbClr val="000000"/>
                </a:solidFill>
                <a:latin typeface="仿宋_GB2312" pitchFamily="49" charset="-122"/>
                <a:ea typeface="方正姚体"/>
              </a:rPr>
              <a:t>  (2)为抢救标的或防止蔓延，造成标的的损失；</a:t>
            </a:r>
          </a:p>
          <a:p>
            <a:pPr lvl="0">
              <a:buNone/>
            </a:pPr>
            <a:endParaRPr sz="2400">
              <a:solidFill>
                <a:srgbClr val="000000"/>
              </a:solidFill>
              <a:latin typeface="仿宋_GB2312" pitchFamily="49" charset="-122"/>
              <a:ea typeface="方正姚体"/>
            </a:endParaRPr>
          </a:p>
          <a:p>
            <a:pPr lvl="0">
              <a:buNone/>
            </a:pPr>
            <a:r>
              <a:rPr sz="2400">
                <a:solidFill>
                  <a:srgbClr val="000000"/>
                </a:solidFill>
                <a:latin typeface="仿宋_GB2312" pitchFamily="49" charset="-122"/>
                <a:ea typeface="方正姚体"/>
              </a:rPr>
              <a:t>  (3)必要和合理的费用</a:t>
            </a:r>
          </a:p>
          <a:p>
            <a:pPr lvl="0"/>
            <a:endParaRPr sz="2400">
              <a:solidFill>
                <a:srgbClr val="000000"/>
              </a:solidFill>
              <a:latin typeface="仿宋_GB2312" pitchFamily="49" charset="-122"/>
              <a:ea typeface="方正姚体"/>
            </a:endParaRPr>
          </a:p>
        </p:txBody>
      </p:sp>
      <p:sp>
        <p:nvSpPr>
          <p:cNvPr id="193542" name=""/>
          <p:cNvSpPr/>
          <p:nvPr>
            <p:ph type="title"/>
          </p:nvPr>
        </p:nvSpPr>
        <p:spPr>
          <a:xfrm>
            <a:off x="762000" y="517525"/>
            <a:ext cx="8139306" cy="640720"/>
          </a:xfrm>
          <a:prstGeom prst="rect">
            <a:avLst/>
          </a:prstGeom>
          <a:noFill/>
          <a:ln>
            <a:noFill/>
            <a:miter lim="800000"/>
          </a:ln>
          <a:effectLst>
            <a:outerShdw dist="35921" dir="2700000" algn="ctr">
              <a:schemeClr val="bg2"/>
            </a:outerShdw>
          </a:effectLst>
        </p:spPr>
        <p:txBody>
          <a:bodyPr>
            <a:spAutoFit/>
          </a:bodyPr>
          <a:lstStyle>
            <a:lvl1pPr marL="0" indent="0" algn="ctr" defTabSz="914400" rtl="0" eaLnBrk="1" fontAlgn="base" hangingPunct="1">
              <a:lnSpc>
                <a:spcPct val="100000"/>
              </a:lnSpc>
              <a:spcBef>
                <a:spcPct val="50000"/>
              </a:spcBef>
              <a:spcAft>
                <a:spcPct val="0"/>
              </a:spcAft>
              <a:buClrTx/>
              <a:buSzTx/>
              <a:buFontTx/>
              <a:buNone/>
              <a:defRPr kumimoji="1" lang="zh-CN" altLang="en-US" sz="3600" b="1" i="0" u="none">
                <a:solidFill>
                  <a:srgbClr val="FF0000"/>
                </a:solidFill>
                <a:latin typeface="Arial"/>
                <a:ea typeface="黑体" pitchFamily="49" charset="-122"/>
              </a:defRPr>
            </a:lvl1pPr>
          </a:lstStyle>
          <a:p>
            <a:pPr lvl="0"/>
            <a:r>
              <a:rPr>
                <a:solidFill>
                  <a:srgbClr val="000000"/>
                </a:solidFill>
                <a:ea typeface="方正姚体"/>
              </a:rPr>
              <a:t>二、企业财产保险的责任范围</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https://d.book118.com/817032032112006044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fontScheme name="Cambria-Calibri">
      <a:majorFont>
        <a:latin typeface="Cambria" panose="02040503050406030204"/>
        <a:ea typeface="Arial"/>
        <a:cs typeface="Arial"/>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extraClrScheme>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clrMap bg1="lt1" tx1="dk1" bg2="lt2" tx2="dk2" accent1="accent1" accent2="accent2" accent3="accent3" accent4="accent4" accent5="accent5" accent6="accent6" hlink="hlink" folHlink="folHlink"/>
    </a:extraClrScheme>
    <a:extraClrScheme>
      <a:clrScheme name="2_古瓶荷花 2">
        <a:dk1>
          <a:srgbClr val="007A77"/>
        </a:dk1>
        <a:lt1>
          <a:srgbClr val="EFF6EE"/>
        </a:lt1>
        <a:dk2>
          <a:srgbClr val="0066CC"/>
        </a:dk2>
        <a:lt2>
          <a:srgbClr val="C0C0C0"/>
        </a:lt2>
        <a:accent1>
          <a:srgbClr val="E7EEE6"/>
        </a:accent1>
        <a:accent2>
          <a:srgbClr val="FF9933"/>
        </a:accent2>
        <a:accent3>
          <a:srgbClr val="F6FAF5"/>
        </a:accent3>
        <a:accent4>
          <a:srgbClr val="006765"/>
        </a:accent4>
        <a:accent5>
          <a:srgbClr val="F1F5F0"/>
        </a:accent5>
        <a:accent6>
          <a:srgbClr val="E78A2D"/>
        </a:accent6>
        <a:hlink>
          <a:srgbClr val="636395"/>
        </a:hlink>
        <a:folHlink>
          <a:srgbClr val="CC3300"/>
        </a:folHlink>
      </a:clrScheme>
      <a:clrMap bg1="lt1" tx1="dk1" bg2="lt2" tx2="dk2" accent1="accent1" accent2="accent2" accent3="accent3" accent4="accent4" accent5="accent5" accent6="accent6" hlink="hlink" folHlink="folHlink"/>
    </a:extraClrScheme>
    <a:extraClrScheme>
      <a:clrScheme name="2_古瓶荷花 3">
        <a:dk1>
          <a:srgbClr val="000000"/>
        </a:dk1>
        <a:lt1>
          <a:srgbClr val="CCFFCC"/>
        </a:lt1>
        <a:dk2>
          <a:srgbClr val="E88A00"/>
        </a:dk2>
        <a:lt2>
          <a:srgbClr val="C0C0C0"/>
        </a:lt2>
        <a:accent1>
          <a:srgbClr val="CCECFF"/>
        </a:accent1>
        <a:accent2>
          <a:srgbClr val="336600"/>
        </a:accent2>
        <a:accent3>
          <a:srgbClr val="E2FFE2"/>
        </a:accent3>
        <a:accent4>
          <a:srgbClr val="000000"/>
        </a:accent4>
        <a:accent5>
          <a:srgbClr val="E2F4FF"/>
        </a:accent5>
        <a:accent6>
          <a:srgbClr val="2D5C00"/>
        </a:accent6>
        <a:hlink>
          <a:srgbClr val="3333CC"/>
        </a:hlink>
        <a:folHlink>
          <a:srgbClr val="3399FF"/>
        </a:folHlink>
      </a:clrScheme>
      <a:clrMap bg1="lt1" tx1="dk1" bg2="lt2" tx2="dk2" accent1="accent1" accent2="accent2" accent3="accent3" accent4="accent4" accent5="accent5" accent6="accent6" hlink="hlink" folHlink="folHlink"/>
    </a:extraClrScheme>
    <a:extraClrScheme>
      <a:clrScheme name="2_古瓶荷花 4">
        <a:dk1>
          <a:srgbClr val="000000"/>
        </a:dk1>
        <a:lt1>
          <a:srgbClr val="FFFFCC"/>
        </a:lt1>
        <a:dk2>
          <a:srgbClr val="CC3300"/>
        </a:dk2>
        <a:lt2>
          <a:srgbClr val="C0C0C0"/>
        </a:lt2>
        <a:accent1>
          <a:srgbClr val="FFFFCC"/>
        </a:accent1>
        <a:accent2>
          <a:srgbClr val="339933"/>
        </a:accent2>
        <a:accent3>
          <a:srgbClr val="FFFFE2"/>
        </a:accent3>
        <a:accent4>
          <a:srgbClr val="000000"/>
        </a:accent4>
        <a:accent5>
          <a:srgbClr val="FFFFE2"/>
        </a:accent5>
        <a:accent6>
          <a:srgbClr val="2D8A2D"/>
        </a:accent6>
        <a:hlink>
          <a:srgbClr val="0066FF"/>
        </a:hlink>
        <a:folHlink>
          <a:srgbClr val="6F6F9F"/>
        </a:folHlink>
      </a:clrScheme>
      <a:clrMap bg1="lt1" tx1="dk1" bg2="lt2" tx2="dk2" accent1="accent1" accent2="accent2" accent3="accent3" accent4="accent4" accent5="accent5" accent6="accent6" hlink="hlink" folHlink="folHlink"/>
    </a:extraClrScheme>
    <a:extraClrScheme>
      <a:clrScheme name="2_古瓶荷花 5">
        <a:dk1>
          <a:srgbClr val="636395"/>
        </a:dk1>
        <a:lt1>
          <a:srgbClr val="FFE2C5"/>
        </a:lt1>
        <a:dk2>
          <a:srgbClr val="000000"/>
        </a:dk2>
        <a:lt2>
          <a:srgbClr val="C0C0C0"/>
        </a:lt2>
        <a:accent1>
          <a:srgbClr val="FFE1E1"/>
        </a:accent1>
        <a:accent2>
          <a:srgbClr val="FF9933"/>
        </a:accent2>
        <a:accent3>
          <a:srgbClr val="FFEEDF"/>
        </a:accent3>
        <a:accent4>
          <a:srgbClr val="53537E"/>
        </a:accent4>
        <a:accent5>
          <a:srgbClr val="FFEEEE"/>
        </a:accent5>
        <a:accent6>
          <a:srgbClr val="E78A2D"/>
        </a:accent6>
        <a:hlink>
          <a:srgbClr val="008080"/>
        </a:hlink>
        <a:folHlink>
          <a:srgbClr val="3399FF"/>
        </a:folHlink>
      </a:clrScheme>
      <a:clrMap bg1="lt1" tx1="dk1" bg2="lt2" tx2="dk2" accent1="accent1" accent2="accent2" accent3="accent3" accent4="accent4" accent5="accent5" accent6="accent6" hlink="hlink" folHlink="folHlink"/>
    </a:extraClrScheme>
    <a:extraClrScheme>
      <a:clrScheme name="2_古瓶荷花 6">
        <a:dk1>
          <a:srgbClr val="626292"/>
        </a:dk1>
        <a:lt1>
          <a:srgbClr val="CCECFF"/>
        </a:lt1>
        <a:dk2>
          <a:srgbClr val="3333CC"/>
        </a:dk2>
        <a:lt2>
          <a:srgbClr val="C0C0C0"/>
        </a:lt2>
        <a:accent1>
          <a:srgbClr val="D9F1FF"/>
        </a:accent1>
        <a:accent2>
          <a:srgbClr val="FF9900"/>
        </a:accent2>
        <a:accent3>
          <a:srgbClr val="E2F4FF"/>
        </a:accent3>
        <a:accent4>
          <a:srgbClr val="53537C"/>
        </a:accent4>
        <a:accent5>
          <a:srgbClr val="E9F7FF"/>
        </a:accent5>
        <a:accent6>
          <a:srgbClr val="E78A00"/>
        </a:accent6>
        <a:hlink>
          <a:srgbClr val="CC0066"/>
        </a:hlink>
        <a:folHlink>
          <a:srgbClr val="009999"/>
        </a:folHlink>
      </a:clrScheme>
      <a:clrMap bg1="lt1" tx1="dk1" bg2="lt2" tx2="dk2" accent1="accent1" accent2="accent2" accent3="accent3" accent4="accent4" accent5="accent5" accent6="accent6" hlink="hlink" folHlink="folHlink"/>
    </a:extraClrScheme>
    <a:extraClrScheme>
      <a:clrScheme name="2_古瓶荷花 7">
        <a:dk1>
          <a:srgbClr val="0066CC"/>
        </a:dk1>
        <a:lt1>
          <a:srgbClr val="FFE1E1"/>
        </a:lt1>
        <a:dk2>
          <a:srgbClr val="006600"/>
        </a:dk2>
        <a:lt2>
          <a:srgbClr val="C0C0C0"/>
        </a:lt2>
        <a:accent1>
          <a:srgbClr val="FFFFCC"/>
        </a:accent1>
        <a:accent2>
          <a:srgbClr val="009999"/>
        </a:accent2>
        <a:accent3>
          <a:srgbClr val="FFEEEE"/>
        </a:accent3>
        <a:accent4>
          <a:srgbClr val="0056AE"/>
        </a:accent4>
        <a:accent5>
          <a:srgbClr val="FFFFE2"/>
        </a:accent5>
        <a:accent6>
          <a:srgbClr val="008A8A"/>
        </a:accent6>
        <a:hlink>
          <a:srgbClr val="EC0000"/>
        </a:hlink>
        <a:folHlink>
          <a:srgbClr val="0099FF"/>
        </a:folHlink>
      </a:clrScheme>
      <a:clrMap bg1="lt1" tx1="dk1" bg2="lt2" tx2="dk2" accent1="accent1" accent2="accent2" accent3="accent3" accent4="accent4" accent5="accent5" accent6="accent6" hlink="hlink" folHlink="folHlink"/>
    </a:extraClrScheme>
    <a:extraClrScheme>
      <a:clrScheme name="2_古瓶荷花 8">
        <a:dk1>
          <a:srgbClr val="292929"/>
        </a:dk1>
        <a:lt1>
          <a:srgbClr val="DDDDDD"/>
        </a:lt1>
        <a:dk2>
          <a:srgbClr val="0066CC"/>
        </a:dk2>
        <a:lt2>
          <a:srgbClr val="B2B2B2"/>
        </a:lt2>
        <a:accent1>
          <a:srgbClr val="CACADC"/>
        </a:accent1>
        <a:accent2>
          <a:srgbClr val="FFCC00"/>
        </a:accent2>
        <a:accent3>
          <a:srgbClr val="EBEBEB"/>
        </a:accent3>
        <a:accent4>
          <a:srgbClr val="212121"/>
        </a:accent4>
        <a:accent5>
          <a:srgbClr val="E1E1EB"/>
        </a:accent5>
        <a:accent6>
          <a:srgbClr val="E7B900"/>
        </a:accent6>
        <a:hlink>
          <a:srgbClr val="008080"/>
        </a:hlink>
        <a:folHlink>
          <a:srgbClr val="7D7DA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主题5" id="{FF76B2AA-8A63-4B72-B207-6DCA03AF9DB5}" vid="{5B7A9777-7CC4-42C1-B7FA-1094E321D7C4}"/>
    </a:ext>
  </a:extLst>
</a:theme>
</file>

<file path=ppt/theme/theme3.xml><?xml version="1.0" encoding="utf-8"?>
<a:theme xmlns:r="http://schemas.openxmlformats.org/officeDocument/2006/relationships" xmlns:a="http://schemas.openxmlformats.org/drawingml/2006/main" name=" overriden">
  <a:themeElements>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182</Paragraphs>
  <Slides>21</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21</vt:i4>
      </vt:variant>
    </vt:vector>
  </HeadingPairs>
  <TitlesOfParts>
    <vt:vector baseType="lpstr" size="33">
      <vt:lpstr>Arial</vt:lpstr>
      <vt:lpstr>Calibri</vt:lpstr>
      <vt:lpstr>Cambria</vt:lpstr>
      <vt:lpstr>宋体</vt:lpstr>
      <vt:lpstr>Wingdings</vt:lpstr>
      <vt:lpstr>方正姚体</vt:lpstr>
      <vt:lpstr>仿宋_GB2312</vt:lpstr>
      <vt:lpstr>黑体</vt:lpstr>
      <vt:lpstr>隶书</vt:lpstr>
      <vt:lpstr>Times New Roman</vt:lpstr>
      <vt:lpstr>楷体_GB2312</vt:lpstr>
      <vt:lpstr>Office Theme</vt:lpstr>
      <vt:lpstr>PowerPoint Presentation</vt:lpstr>
      <vt:lpstr>第六章    财产保险</vt:lpstr>
      <vt:lpstr>PowerPoint Presentation</vt:lpstr>
      <vt:lpstr>第一节   财产保险概述</vt:lpstr>
      <vt:lpstr>一、财产保险的定义</vt:lpstr>
      <vt:lpstr>二、财产保险的特征</vt:lpstr>
      <vt:lpstr>PowerPoint Presentation</vt:lpstr>
      <vt:lpstr>三、财产保险的种类</vt:lpstr>
      <vt:lpstr>（一）财产损失保险</vt:lpstr>
      <vt:lpstr>PowerPoint Presentation</vt:lpstr>
      <vt:lpstr>（二）责任保险</vt:lpstr>
      <vt:lpstr>（三）信用（保证）保险</vt:lpstr>
      <vt:lpstr>第二节 企业财产保险</vt:lpstr>
      <vt:lpstr>PowerPoint Presentation</vt:lpstr>
      <vt:lpstr>一、企业财产保险的保险标的范围</vt:lpstr>
      <vt:lpstr>（一）可保财产</vt:lpstr>
      <vt:lpstr>（二）特约可保财产</vt:lpstr>
      <vt:lpstr>（三）不可保财产</vt:lpstr>
      <vt:lpstr>二、企业财产保险的责任范围</vt:lpstr>
      <vt:lpstr>二、企业财产保险的责任范围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2024-09-19T00:31:02.198</cp:lastPrinted>
  <dcterms:created xsi:type="dcterms:W3CDTF">2024-09-18T16:31:02Z</dcterms:created>
  <dcterms:modified xsi:type="dcterms:W3CDTF">2024-09-18T16:31:03Z</dcterms:modified>
</cp:coreProperties>
</file>