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6E7AC1-6067-4989-82FD-402CC5A925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2E0360-D88D-4129-95DD-D6CF6C8D2C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B0E437-B0FC-426D-A5A0-A03F41A256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9D1D34-EFB1-43B5-9B18-25E9F24038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DACB2AB-F4CC-4362-81A4-D4910170F4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206247D-07F4-46EE-9D45-CBFA5AD9CE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BE77FB3-79D0-4BAA-8012-B1BDE5D152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6302D1-1568-467C-8375-2E3EE9448B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6BE295-1EDE-4192-8AC1-CECC965467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0B85DE-0EC7-4348-86E8-FAFC87BD03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28DF44-BE34-4572-AC11-E28FD627B9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7040040123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儿童行为问题的解决：心理学教育培训探索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2024-01-31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儿童行为问题成因分析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心理学教育培训对儿童行为问题的干预策略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心理学教育培训的实践应用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心理学教育培训的挑战与前景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2" r="25062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社会变革与家庭结构变化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随着社会的快速发展，家庭结构、亲子关系等方面发生了显著变化，这对儿童心理行为产生了深远影响。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儿童行为问题日益突出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近年来，儿童行为问题呈现出多样化、复杂化的趋势，如攻击行为、退缩行为、多动等，这些问题严重影响了儿童的身心健康和社会适应。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心理学教育培训的需求与紧迫性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为了解决儿童行为问题，提高家长和教师的育人水平，心理学教育培训显得尤为重要和紧迫。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攻击行为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退缩行为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多动行为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其他问题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儿童行为问题现状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部分儿童表现出明显的攻击性，如打人、咬人、抢夺他人物品等，这些行为不仅伤害他人，也影响儿童自身的社交和心理健康。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一些儿童过于内向、胆小，不敢与人交往，长期下来可能导致社交障碍和自卑心理。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此外，还存在一些其他行为问题，如撒谎、偷窃、逃学等，这些问题也需要引起家长和教师的重视。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部分儿童注意力不集中，活动过度，难以遵守纪律和规则，影响学习和生活秩序。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01200" y="4075200"/>
            <a:ext cx="10990800" cy="0"/>
          </a:xfrm>
          <a:prstGeom prst="line">
            <a:avLst/>
          </a:prstGeom>
          <a:ln w="6350">
            <a:solidFill>
              <a:schemeClr val="lt1">
                <a:lumMod val="7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257147" y="2030095"/>
            <a:ext cx="0" cy="4230000"/>
          </a:xfrm>
          <a:prstGeom prst="line">
            <a:avLst/>
          </a:prstGeom>
          <a:ln w="635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1142086" y="1767350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478905" y="1767350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142086" y="4317885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478905" y="4317885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</a:t>
            </a:r>
            <a:endParaRPr lang="en-US" sz="1100"/>
          </a:p>
        </p:txBody>
      </p:sp>
      <p:sp>
        <p:nvSpPr>
          <p:cNvPr id="8" name="TextBox 8"/>
          <p:cNvSpPr txBox="1"/>
          <p:nvPr/>
        </p:nvSpPr>
        <p:spPr>
          <a:xfrm>
            <a:off x="1542696" y="1714963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提高家长育人水平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42696" y="4265497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推动学校心理健康教育发展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922201" y="1714963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促进教师专业成长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22201" y="4265497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促进社会和谐稳定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心理学教育培训的重要性</a:t>
              </a:r>
            </a:p>
          </p:txBody>
        </p:sp>
      </p:grpSp>
      <p:sp>
        <p:nvSpPr>
          <p:cNvPr id="34" name="TextBox 34"/>
          <p:cNvSpPr txBox="1"/>
          <p:nvPr/>
        </p:nvSpPr>
        <p:spPr>
          <a:xfrm>
            <a:off x="1542696" y="2043430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通过心理学教育培训，家长可以了解儿童心理发展规律和行为特点，掌握科学的育儿方法和技巧，从而更好地引导和教育孩子。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922201" y="2043430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教师是儿童成长过程中的重要他人，通过心理学教育培训，教师可以提高自身的专业素养和育人能力，为儿童提供更加优质的教育服务。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1542696" y="4622092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学校是儿童学习和生活的主要场所，通过心理学教育培训，可以推动学校心理健康教育的普及和发展，营造积极健康的校园氛围。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027295" y="4622092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儿童是祖国的未来和希望，通过心理学教育培训解决儿童行为问题，有利于培养身心健康、积极向上的新一代公民，促进社会和谐稳定。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儿童行为问题成因分析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家庭结构不稳定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家庭教育方式不当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家庭氛围不和谐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9016" b="9016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707" b="7707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家庭环境因素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如离异、单亲、重组家庭等，可能导致孩子缺乏安全感和关爱。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如过度溺爱、严厉惩罚、缺乏沟通等，可能影响孩子的行为模式和情绪表达。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如家庭成员关系紧张、争吵频繁等，可能给孩子带来心理压力和不良示范。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如过分追求成绩、忽视德育等，可能导致孩子产生厌学情绪和不良行为。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学校教育理念偏差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500" r="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教师教育方式不当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375" r="173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同伴关系紧张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如体罚、辱骂、歧视等，可能伤害孩子的自尊心和自信心。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如被欺凌、排斥等，可能导致孩子产生社交障碍和攻击行为。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学校教育因素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不同文化背景下的价值观冲突可能导致孩子行为混乱。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0417" r="1041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0708" r="10708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1292" r="11292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社会价值观多元化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不良信息如暴力、色情等可能对孩子的行为产生负面影响。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媒体信息泛滥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过高的社会期望和竞争压力可能导致孩子产生焦虑和抑郁情绪。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社会竞争压力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社会文化因素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004107" y="4794077"/>
            <a:ext cx="458857" cy="474498"/>
            <a:chOff x="5004107" y="4794077"/>
            <a:chExt cx="458857" cy="474498"/>
          </a:xfrm>
        </p:grpSpPr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Freeform 13"/>
          <p:cNvSpPr/>
          <p:nvPr/>
        </p:nvSpPr>
        <p:spPr>
          <a:xfrm>
            <a:off x="5820196" y="3941016"/>
            <a:ext cx="553402" cy="457486"/>
          </a:xfrm>
          <a:custGeom>
            <a:rect l="l" t="t" r="r" b="b"/>
            <a:pathLst>
              <a:path w="287" h="236">
                <a:moveTo>
                  <a:pt x="260" y="78"/>
                </a:moveTo>
                <a:cubicBezTo>
                  <a:pt x="251" y="78"/>
                  <a:pt x="244" y="85"/>
                  <a:pt x="244" y="94"/>
                </a:cubicBezTo>
                <a:cubicBezTo>
                  <a:pt x="244" y="103"/>
                  <a:pt x="251" y="111"/>
                  <a:pt x="260" y="111"/>
                </a:cubicBezTo>
                <a:cubicBezTo>
                  <a:pt x="269" y="111"/>
                  <a:pt x="277" y="103"/>
                  <a:pt x="277" y="94"/>
                </a:cubicBezTo>
                <a:cubicBezTo>
                  <a:pt x="277" y="85"/>
                  <a:pt x="269" y="78"/>
                  <a:pt x="260" y="78"/>
                </a:cubicBezTo>
                <a:close/>
                <a:moveTo>
                  <a:pt x="27" y="78"/>
                </a:moveTo>
                <a:cubicBezTo>
                  <a:pt x="18" y="78"/>
                  <a:pt x="11" y="85"/>
                  <a:pt x="11" y="94"/>
                </a:cubicBezTo>
                <a:cubicBezTo>
                  <a:pt x="11" y="103"/>
                  <a:pt x="18" y="111"/>
                  <a:pt x="27" y="111"/>
                </a:cubicBezTo>
                <a:cubicBezTo>
                  <a:pt x="36" y="111"/>
                  <a:pt x="43" y="103"/>
                  <a:pt x="43" y="94"/>
                </a:cubicBezTo>
                <a:cubicBezTo>
                  <a:pt x="43" y="85"/>
                  <a:pt x="36" y="78"/>
                  <a:pt x="27" y="78"/>
                </a:cubicBezTo>
                <a:close/>
                <a:moveTo>
                  <a:pt x="212" y="49"/>
                </a:moveTo>
                <a:cubicBezTo>
                  <a:pt x="199" y="49"/>
                  <a:pt x="188" y="59"/>
                  <a:pt x="188" y="73"/>
                </a:cubicBezTo>
                <a:cubicBezTo>
                  <a:pt x="188" y="86"/>
                  <a:pt x="199" y="97"/>
                  <a:pt x="212" y="97"/>
                </a:cubicBezTo>
                <a:cubicBezTo>
                  <a:pt x="225" y="97"/>
                  <a:pt x="236" y="86"/>
                  <a:pt x="236" y="73"/>
                </a:cubicBezTo>
                <a:cubicBezTo>
                  <a:pt x="236" y="59"/>
                  <a:pt x="225" y="49"/>
                  <a:pt x="212" y="49"/>
                </a:cubicBezTo>
                <a:close/>
                <a:moveTo>
                  <a:pt x="287" y="196"/>
                </a:moveTo>
                <a:cubicBezTo>
                  <a:pt x="259" y="196"/>
                  <a:pt x="259" y="196"/>
                  <a:pt x="259" y="196"/>
                </a:cubicBezTo>
                <a:cubicBezTo>
                  <a:pt x="259" y="145"/>
                  <a:pt x="259" y="145"/>
                  <a:pt x="259" y="145"/>
                </a:cubicBezTo>
                <a:cubicBezTo>
                  <a:pt x="259" y="136"/>
                  <a:pt x="257" y="128"/>
                  <a:pt x="253" y="121"/>
                </a:cubicBezTo>
                <a:cubicBezTo>
                  <a:pt x="255" y="120"/>
                  <a:pt x="258" y="120"/>
                  <a:pt x="260" y="120"/>
                </a:cubicBezTo>
                <a:cubicBezTo>
                  <a:pt x="275" y="120"/>
                  <a:pt x="287" y="132"/>
                  <a:pt x="287" y="147"/>
                </a:cubicBezTo>
                <a:lnTo>
                  <a:pt x="287" y="196"/>
                </a:lnTo>
                <a:close/>
                <a:moveTo>
                  <a:pt x="75" y="49"/>
                </a:moveTo>
                <a:cubicBezTo>
                  <a:pt x="62" y="49"/>
                  <a:pt x="51" y="59"/>
                  <a:pt x="51" y="73"/>
                </a:cubicBezTo>
                <a:cubicBezTo>
                  <a:pt x="51" y="86"/>
                  <a:pt x="62" y="97"/>
                  <a:pt x="75" y="97"/>
                </a:cubicBezTo>
                <a:cubicBezTo>
                  <a:pt x="88" y="97"/>
                  <a:pt x="99" y="86"/>
                  <a:pt x="99" y="73"/>
                </a:cubicBezTo>
                <a:cubicBezTo>
                  <a:pt x="99" y="59"/>
                  <a:pt x="88" y="49"/>
                  <a:pt x="75" y="49"/>
                </a:cubicBezTo>
                <a:close/>
                <a:moveTo>
                  <a:pt x="27" y="120"/>
                </a:moveTo>
                <a:cubicBezTo>
                  <a:pt x="29" y="120"/>
                  <a:pt x="32" y="120"/>
                  <a:pt x="34" y="121"/>
                </a:cubicBezTo>
                <a:cubicBezTo>
                  <a:pt x="30" y="128"/>
                  <a:pt x="28" y="136"/>
                  <a:pt x="28" y="145"/>
                </a:cubicBezTo>
                <a:cubicBezTo>
                  <a:pt x="28" y="196"/>
                  <a:pt x="28" y="196"/>
                  <a:pt x="28" y="196"/>
                </a:cubicBezTo>
                <a:cubicBezTo>
                  <a:pt x="0" y="196"/>
                  <a:pt x="0" y="196"/>
                  <a:pt x="0" y="196"/>
                </a:cubicBezTo>
                <a:cubicBezTo>
                  <a:pt x="0" y="147"/>
                  <a:pt x="0" y="147"/>
                  <a:pt x="0" y="147"/>
                </a:cubicBezTo>
                <a:cubicBezTo>
                  <a:pt x="0" y="132"/>
                  <a:pt x="12" y="120"/>
                  <a:pt x="27" y="120"/>
                </a:cubicBezTo>
                <a:close/>
                <a:moveTo>
                  <a:pt x="144" y="0"/>
                </a:moveTo>
                <a:cubicBezTo>
                  <a:pt x="124" y="0"/>
                  <a:pt x="108" y="16"/>
                  <a:pt x="108" y="36"/>
                </a:cubicBezTo>
                <a:cubicBezTo>
                  <a:pt x="108" y="56"/>
                  <a:pt x="124" y="72"/>
                  <a:pt x="144" y="72"/>
                </a:cubicBezTo>
                <a:cubicBezTo>
                  <a:pt x="163" y="72"/>
                  <a:pt x="179" y="56"/>
                  <a:pt x="179" y="36"/>
                </a:cubicBezTo>
                <a:cubicBezTo>
                  <a:pt x="179" y="16"/>
                  <a:pt x="163" y="0"/>
                  <a:pt x="144" y="0"/>
                </a:cubicBezTo>
                <a:close/>
                <a:moveTo>
                  <a:pt x="251" y="214"/>
                </a:moveTo>
                <a:cubicBezTo>
                  <a:pt x="208" y="214"/>
                  <a:pt x="208" y="214"/>
                  <a:pt x="208" y="214"/>
                </a:cubicBezTo>
                <a:cubicBezTo>
                  <a:pt x="208" y="137"/>
                  <a:pt x="208" y="137"/>
                  <a:pt x="208" y="137"/>
                </a:cubicBezTo>
                <a:cubicBezTo>
                  <a:pt x="208" y="127"/>
                  <a:pt x="206" y="117"/>
                  <a:pt x="201" y="108"/>
                </a:cubicBezTo>
                <a:cubicBezTo>
                  <a:pt x="205" y="107"/>
                  <a:pt x="208" y="106"/>
                  <a:pt x="212" y="106"/>
                </a:cubicBezTo>
                <a:cubicBezTo>
                  <a:pt x="233" y="106"/>
                  <a:pt x="251" y="124"/>
                  <a:pt x="251" y="145"/>
                </a:cubicBezTo>
                <a:lnTo>
                  <a:pt x="251" y="214"/>
                </a:lnTo>
                <a:close/>
                <a:moveTo>
                  <a:pt x="79" y="137"/>
                </a:moveTo>
                <a:cubicBezTo>
                  <a:pt x="79" y="214"/>
                  <a:pt x="79" y="214"/>
                  <a:pt x="79" y="214"/>
                </a:cubicBezTo>
                <a:cubicBezTo>
                  <a:pt x="37" y="214"/>
                  <a:pt x="37" y="214"/>
                  <a:pt x="37" y="214"/>
                </a:cubicBezTo>
                <a:cubicBezTo>
                  <a:pt x="37" y="145"/>
                  <a:pt x="37" y="145"/>
                  <a:pt x="37" y="145"/>
                </a:cubicBezTo>
                <a:cubicBezTo>
                  <a:pt x="37" y="124"/>
                  <a:pt x="54" y="106"/>
                  <a:pt x="75" y="106"/>
                </a:cubicBezTo>
                <a:cubicBezTo>
                  <a:pt x="79" y="106"/>
                  <a:pt x="83" y="107"/>
                  <a:pt x="86" y="108"/>
                </a:cubicBezTo>
                <a:cubicBezTo>
                  <a:pt x="81" y="117"/>
                  <a:pt x="79" y="127"/>
                  <a:pt x="79" y="137"/>
                </a:cubicBezTo>
                <a:close/>
                <a:moveTo>
                  <a:pt x="88" y="237"/>
                </a:moveTo>
                <a:cubicBezTo>
                  <a:pt x="200" y="237"/>
                  <a:pt x="200" y="237"/>
                  <a:pt x="200" y="237"/>
                </a:cubicBezTo>
                <a:cubicBezTo>
                  <a:pt x="200" y="137"/>
                  <a:pt x="200" y="137"/>
                  <a:pt x="200" y="137"/>
                </a:cubicBezTo>
                <a:cubicBezTo>
                  <a:pt x="200" y="106"/>
                  <a:pt x="174" y="81"/>
                  <a:pt x="144" y="81"/>
                </a:cubicBezTo>
                <a:cubicBezTo>
                  <a:pt x="113" y="81"/>
                  <a:pt x="88" y="106"/>
                  <a:pt x="88" y="137"/>
                </a:cubicBezTo>
                <a:lnTo>
                  <a:pt x="88" y="237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46649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认知发展不成熟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6343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情绪调节能力差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15770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自我意识发展不足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5770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个性特质差异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个体心理因素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8002038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孩子可能难以有效地调节自己的情绪，导致情绪失控和行为问题。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32611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孩子的认知能力和思维方式尚未成熟，可能导致对问题的理解和处理方式不当。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8002038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不同的孩子具有不同的个性特质，如内向、外向、冲动等，这些特质可能影响其行为表现。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32611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孩子可能缺乏自我认同和自我价值感，导致自卑和攻击性行为。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心理学教育培训对儿童行为问题的干预策略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6421" b="6421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增强自我控制能力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通过训练和自我监控，帮助儿童学会管理和控制自己的情绪和行为，减少冲动和攻击性。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帮助儿童识别和改变不良思维模式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通过教育和训练，使儿童学会识别和评估自己的想法，从而发现并改变导致问题行为的负面思维模式。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培养积极应对策略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教导儿童以积极、现实的方式应对困难和挑战，提高他们的解决问题的能力和抗挫折能力。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认知行为疗法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781" b="1278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5618" b="1561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520" b="252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家庭治疗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改善家庭互动模式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通过家庭会议、角色扮演等技巧，改善家庭成员间的沟通方式，建立积极、支持性的家庭环境。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增强父母育儿技能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提供父母教育和训练，帮助他们掌握有效的育儿技巧，如设定明确规则、使用奖励和惩罚等。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解决家庭冲突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协助家庭成员处理彼此间的矛盾和冲突，促进家庭和谐，为儿童提供稳定的成长环境。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https://d.book118.com/817040040123006044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2024-09-19T04:05:04.507</cp:lastPrinted>
  <dcterms:created xsi:type="dcterms:W3CDTF">2024-09-18T20:05:04Z</dcterms:created>
  <dcterms:modified xsi:type="dcterms:W3CDTF">2024-09-18T20:05:06Z</dcterms:modified>
</cp:coreProperties>
</file>